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  <p:sldMasterId id="2147483948" r:id="rId2"/>
  </p:sldMasterIdLst>
  <p:sldIdLst>
    <p:sldId id="309" r:id="rId3"/>
    <p:sldId id="293" r:id="rId4"/>
    <p:sldId id="294" r:id="rId5"/>
    <p:sldId id="295" r:id="rId6"/>
    <p:sldId id="296" r:id="rId7"/>
    <p:sldId id="297" r:id="rId8"/>
    <p:sldId id="298" r:id="rId9"/>
    <p:sldId id="299" r:id="rId10"/>
    <p:sldId id="300" r:id="rId11"/>
    <p:sldId id="301" r:id="rId12"/>
    <p:sldId id="302" r:id="rId13"/>
    <p:sldId id="303" r:id="rId14"/>
    <p:sldId id="304" r:id="rId15"/>
    <p:sldId id="305" r:id="rId16"/>
    <p:sldId id="306" r:id="rId17"/>
    <p:sldId id="307" r:id="rId18"/>
    <p:sldId id="308" r:id="rId19"/>
    <p:sldId id="289" r:id="rId20"/>
    <p:sldId id="290" r:id="rId21"/>
    <p:sldId id="273" r:id="rId22"/>
    <p:sldId id="291" r:id="rId23"/>
    <p:sldId id="275" r:id="rId24"/>
    <p:sldId id="277" r:id="rId25"/>
    <p:sldId id="274" r:id="rId26"/>
    <p:sldId id="278" r:id="rId27"/>
    <p:sldId id="283" r:id="rId28"/>
    <p:sldId id="285" r:id="rId29"/>
    <p:sldId id="284" r:id="rId30"/>
    <p:sldId id="276" r:id="rId31"/>
    <p:sldId id="286" r:id="rId32"/>
    <p:sldId id="287" r:id="rId33"/>
    <p:sldId id="281" r:id="rId34"/>
    <p:sldId id="282" r:id="rId3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37A1128-6DEB-448E-A655-604BDE107CD9}" type="doc">
      <dgm:prSet loTypeId="urn:microsoft.com/office/officeart/2005/8/layout/venn3" loCatId="relationship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pt-BR"/>
        </a:p>
      </dgm:t>
    </dgm:pt>
    <dgm:pt modelId="{EA137B06-F575-4E78-BF0B-0B4D797EBFED}">
      <dgm:prSet phldrT="[Texto]"/>
      <dgm:spPr/>
      <dgm:t>
        <a:bodyPr/>
        <a:lstStyle/>
        <a:p>
          <a:r>
            <a:rPr lang="pt-BR" dirty="0" smtClean="0"/>
            <a:t>Regulação</a:t>
          </a:r>
          <a:endParaRPr lang="pt-BR" dirty="0"/>
        </a:p>
      </dgm:t>
    </dgm:pt>
    <dgm:pt modelId="{82828ACA-50E3-4D4E-B554-D56D5532FA65}" type="parTrans" cxnId="{AE8449E4-1E2D-48E8-9215-6108988F61FD}">
      <dgm:prSet/>
      <dgm:spPr/>
      <dgm:t>
        <a:bodyPr/>
        <a:lstStyle/>
        <a:p>
          <a:endParaRPr lang="pt-BR"/>
        </a:p>
      </dgm:t>
    </dgm:pt>
    <dgm:pt modelId="{9373EF41-962A-4563-97E4-6A06E3ED0CC7}" type="sibTrans" cxnId="{AE8449E4-1E2D-48E8-9215-6108988F61FD}">
      <dgm:prSet/>
      <dgm:spPr/>
      <dgm:t>
        <a:bodyPr/>
        <a:lstStyle/>
        <a:p>
          <a:endParaRPr lang="pt-BR"/>
        </a:p>
      </dgm:t>
    </dgm:pt>
    <dgm:pt modelId="{EC871052-29FE-4AE6-9841-FEB6B32F2AB3}">
      <dgm:prSet phldrT="[Texto]"/>
      <dgm:spPr/>
      <dgm:t>
        <a:bodyPr/>
        <a:lstStyle/>
        <a:p>
          <a:r>
            <a:rPr lang="pt-BR" dirty="0" smtClean="0"/>
            <a:t>Avaliação</a:t>
          </a:r>
          <a:endParaRPr lang="pt-BR" dirty="0"/>
        </a:p>
      </dgm:t>
    </dgm:pt>
    <dgm:pt modelId="{11DABFC3-80E1-4486-AAFE-3CD039A4DECD}" type="parTrans" cxnId="{FFB2D979-83DD-49E0-9A02-62FFDBE1425D}">
      <dgm:prSet/>
      <dgm:spPr/>
      <dgm:t>
        <a:bodyPr/>
        <a:lstStyle/>
        <a:p>
          <a:endParaRPr lang="pt-BR"/>
        </a:p>
      </dgm:t>
    </dgm:pt>
    <dgm:pt modelId="{814C8D50-CC37-4FB4-936C-4355DFCEA96B}" type="sibTrans" cxnId="{FFB2D979-83DD-49E0-9A02-62FFDBE1425D}">
      <dgm:prSet/>
      <dgm:spPr/>
      <dgm:t>
        <a:bodyPr/>
        <a:lstStyle/>
        <a:p>
          <a:endParaRPr lang="pt-BR"/>
        </a:p>
      </dgm:t>
    </dgm:pt>
    <dgm:pt modelId="{A3D3D6A5-D80D-4DCB-9258-3BBD9AFC686A}">
      <dgm:prSet phldrT="[Texto]"/>
      <dgm:spPr/>
      <dgm:t>
        <a:bodyPr/>
        <a:lstStyle/>
        <a:p>
          <a:r>
            <a:rPr lang="pt-BR" dirty="0" smtClean="0"/>
            <a:t>Supervisão</a:t>
          </a:r>
          <a:endParaRPr lang="pt-BR" dirty="0"/>
        </a:p>
      </dgm:t>
    </dgm:pt>
    <dgm:pt modelId="{DAB15158-CB24-42D4-BA9F-2940028DE9CC}" type="parTrans" cxnId="{263E0D7E-963F-4A41-A9A3-29232758BA62}">
      <dgm:prSet/>
      <dgm:spPr/>
      <dgm:t>
        <a:bodyPr/>
        <a:lstStyle/>
        <a:p>
          <a:endParaRPr lang="pt-BR"/>
        </a:p>
      </dgm:t>
    </dgm:pt>
    <dgm:pt modelId="{CD82A9E2-2BC0-475E-9D11-63C3FAF9A1D4}" type="sibTrans" cxnId="{263E0D7E-963F-4A41-A9A3-29232758BA62}">
      <dgm:prSet/>
      <dgm:spPr/>
      <dgm:t>
        <a:bodyPr/>
        <a:lstStyle/>
        <a:p>
          <a:endParaRPr lang="pt-BR"/>
        </a:p>
      </dgm:t>
    </dgm:pt>
    <dgm:pt modelId="{9793CC22-F8B0-4114-9739-EC87E30DA445}" type="pres">
      <dgm:prSet presAssocID="{637A1128-6DEB-448E-A655-604BDE107CD9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DCEDF60F-975A-4F5B-A09F-ADC9F4CCEECF}" type="pres">
      <dgm:prSet presAssocID="{EA137B06-F575-4E78-BF0B-0B4D797EBFED}" presName="Name5" presStyleLbl="venn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0E61A22-4AF4-40B6-BBDE-BB1F0D3BC230}" type="pres">
      <dgm:prSet presAssocID="{9373EF41-962A-4563-97E4-6A06E3ED0CC7}" presName="space" presStyleCnt="0"/>
      <dgm:spPr/>
      <dgm:t>
        <a:bodyPr/>
        <a:lstStyle/>
        <a:p>
          <a:endParaRPr lang="pt-BR"/>
        </a:p>
      </dgm:t>
    </dgm:pt>
    <dgm:pt modelId="{F9F72631-08C5-4D39-9FDD-5A24F8AD4CAD}" type="pres">
      <dgm:prSet presAssocID="{EC871052-29FE-4AE6-9841-FEB6B32F2AB3}" presName="Name5" presStyleLbl="venn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11A78F8-5DC9-4520-9465-9A9AF725506D}" type="pres">
      <dgm:prSet presAssocID="{814C8D50-CC37-4FB4-936C-4355DFCEA96B}" presName="space" presStyleCnt="0"/>
      <dgm:spPr/>
      <dgm:t>
        <a:bodyPr/>
        <a:lstStyle/>
        <a:p>
          <a:endParaRPr lang="pt-BR"/>
        </a:p>
      </dgm:t>
    </dgm:pt>
    <dgm:pt modelId="{44634681-3750-4760-BC2B-48DA5D0259D0}" type="pres">
      <dgm:prSet presAssocID="{A3D3D6A5-D80D-4DCB-9258-3BBD9AFC686A}" presName="Name5" presStyleLbl="venn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AE8449E4-1E2D-48E8-9215-6108988F61FD}" srcId="{637A1128-6DEB-448E-A655-604BDE107CD9}" destId="{EA137B06-F575-4E78-BF0B-0B4D797EBFED}" srcOrd="0" destOrd="0" parTransId="{82828ACA-50E3-4D4E-B554-D56D5532FA65}" sibTransId="{9373EF41-962A-4563-97E4-6A06E3ED0CC7}"/>
    <dgm:cxn modelId="{FFB2D979-83DD-49E0-9A02-62FFDBE1425D}" srcId="{637A1128-6DEB-448E-A655-604BDE107CD9}" destId="{EC871052-29FE-4AE6-9841-FEB6B32F2AB3}" srcOrd="1" destOrd="0" parTransId="{11DABFC3-80E1-4486-AAFE-3CD039A4DECD}" sibTransId="{814C8D50-CC37-4FB4-936C-4355DFCEA96B}"/>
    <dgm:cxn modelId="{47158145-ECFF-4DB8-B817-733E49327B39}" type="presOf" srcId="{637A1128-6DEB-448E-A655-604BDE107CD9}" destId="{9793CC22-F8B0-4114-9739-EC87E30DA445}" srcOrd="0" destOrd="0" presId="urn:microsoft.com/office/officeart/2005/8/layout/venn3"/>
    <dgm:cxn modelId="{0F928A57-FD2E-44B7-9958-2E6050F5AEDB}" type="presOf" srcId="{EC871052-29FE-4AE6-9841-FEB6B32F2AB3}" destId="{F9F72631-08C5-4D39-9FDD-5A24F8AD4CAD}" srcOrd="0" destOrd="0" presId="urn:microsoft.com/office/officeart/2005/8/layout/venn3"/>
    <dgm:cxn modelId="{834625BA-6C16-4376-9DA8-57705D8BBA5B}" type="presOf" srcId="{A3D3D6A5-D80D-4DCB-9258-3BBD9AFC686A}" destId="{44634681-3750-4760-BC2B-48DA5D0259D0}" srcOrd="0" destOrd="0" presId="urn:microsoft.com/office/officeart/2005/8/layout/venn3"/>
    <dgm:cxn modelId="{263E0D7E-963F-4A41-A9A3-29232758BA62}" srcId="{637A1128-6DEB-448E-A655-604BDE107CD9}" destId="{A3D3D6A5-D80D-4DCB-9258-3BBD9AFC686A}" srcOrd="2" destOrd="0" parTransId="{DAB15158-CB24-42D4-BA9F-2940028DE9CC}" sibTransId="{CD82A9E2-2BC0-475E-9D11-63C3FAF9A1D4}"/>
    <dgm:cxn modelId="{75FCACC2-9B1F-4C43-AE72-CACED1B672EB}" type="presOf" srcId="{EA137B06-F575-4E78-BF0B-0B4D797EBFED}" destId="{DCEDF60F-975A-4F5B-A09F-ADC9F4CCEECF}" srcOrd="0" destOrd="0" presId="urn:microsoft.com/office/officeart/2005/8/layout/venn3"/>
    <dgm:cxn modelId="{29D3EF10-67FD-48B6-89F6-25925E8AF95B}" type="presParOf" srcId="{9793CC22-F8B0-4114-9739-EC87E30DA445}" destId="{DCEDF60F-975A-4F5B-A09F-ADC9F4CCEECF}" srcOrd="0" destOrd="0" presId="urn:microsoft.com/office/officeart/2005/8/layout/venn3"/>
    <dgm:cxn modelId="{21433E24-BD74-47A8-B25B-3788D014FF19}" type="presParOf" srcId="{9793CC22-F8B0-4114-9739-EC87E30DA445}" destId="{50E61A22-4AF4-40B6-BBDE-BB1F0D3BC230}" srcOrd="1" destOrd="0" presId="urn:microsoft.com/office/officeart/2005/8/layout/venn3"/>
    <dgm:cxn modelId="{708D6B49-9905-4D23-9ACA-B2252E4B0E0B}" type="presParOf" srcId="{9793CC22-F8B0-4114-9739-EC87E30DA445}" destId="{F9F72631-08C5-4D39-9FDD-5A24F8AD4CAD}" srcOrd="2" destOrd="0" presId="urn:microsoft.com/office/officeart/2005/8/layout/venn3"/>
    <dgm:cxn modelId="{86CBD8EB-7487-4DC4-B81D-26ED99EE8AD5}" type="presParOf" srcId="{9793CC22-F8B0-4114-9739-EC87E30DA445}" destId="{F11A78F8-5DC9-4520-9465-9A9AF725506D}" srcOrd="3" destOrd="0" presId="urn:microsoft.com/office/officeart/2005/8/layout/venn3"/>
    <dgm:cxn modelId="{5A45E2D5-F656-4E0C-8696-9ACB8E966300}" type="presParOf" srcId="{9793CC22-F8B0-4114-9739-EC87E30DA445}" destId="{44634681-3750-4760-BC2B-48DA5D0259D0}" srcOrd="4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CA6180A-F9DA-4393-98FC-D25B37FBE08F}" type="doc">
      <dgm:prSet loTypeId="urn:microsoft.com/office/officeart/2005/8/layout/bProcess3" loCatId="process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pt-BR"/>
        </a:p>
      </dgm:t>
    </dgm:pt>
    <dgm:pt modelId="{09A9F76D-C05B-45EF-954D-E0E0190B950D}">
      <dgm:prSet phldrT="[Texto]" custT="1"/>
      <dgm:spPr>
        <a:solidFill>
          <a:srgbClr val="32A041"/>
        </a:solidFill>
      </dgm:spPr>
      <dgm:t>
        <a:bodyPr/>
        <a:lstStyle/>
        <a:p>
          <a:r>
            <a:rPr lang="pt-BR" sz="3000" dirty="0" smtClean="0"/>
            <a:t>Credenciamento</a:t>
          </a:r>
        </a:p>
        <a:p>
          <a:r>
            <a:rPr lang="pt-BR" sz="2800" dirty="0" smtClean="0"/>
            <a:t>(Avaliação </a:t>
          </a:r>
          <a:r>
            <a:rPr lang="pt-BR" sz="2800" i="1" dirty="0" smtClean="0"/>
            <a:t>in loco</a:t>
          </a:r>
          <a:r>
            <a:rPr lang="pt-BR" sz="2800" dirty="0" smtClean="0"/>
            <a:t>)</a:t>
          </a:r>
          <a:endParaRPr lang="pt-BR" sz="2800" dirty="0"/>
        </a:p>
      </dgm:t>
    </dgm:pt>
    <dgm:pt modelId="{7F3FDEC3-C913-4027-93B6-181324441353}" type="parTrans" cxnId="{82DA35AF-259D-4F43-9D79-7CF0700AF3EE}">
      <dgm:prSet/>
      <dgm:spPr/>
      <dgm:t>
        <a:bodyPr/>
        <a:lstStyle/>
        <a:p>
          <a:endParaRPr lang="pt-BR"/>
        </a:p>
      </dgm:t>
    </dgm:pt>
    <dgm:pt modelId="{03E42F67-5321-4582-BEFC-CACEB78F6E45}" type="sibTrans" cxnId="{82DA35AF-259D-4F43-9D79-7CF0700AF3EE}">
      <dgm:prSet/>
      <dgm:spPr/>
      <dgm:t>
        <a:bodyPr/>
        <a:lstStyle/>
        <a:p>
          <a:endParaRPr lang="pt-BR"/>
        </a:p>
      </dgm:t>
    </dgm:pt>
    <dgm:pt modelId="{A36F1B0C-291D-46AE-A54D-32B68C897B66}">
      <dgm:prSet phldrT="[Texto]" custT="1"/>
      <dgm:spPr>
        <a:solidFill>
          <a:srgbClr val="32A041"/>
        </a:solidFill>
      </dgm:spPr>
      <dgm:t>
        <a:bodyPr/>
        <a:lstStyle/>
        <a:p>
          <a:r>
            <a:rPr lang="pt-BR" sz="3000" dirty="0" smtClean="0"/>
            <a:t>Recredenciamento</a:t>
          </a:r>
        </a:p>
        <a:p>
          <a:r>
            <a:rPr lang="pt-BR" sz="2800" dirty="0" smtClean="0"/>
            <a:t>(Avaliação </a:t>
          </a:r>
          <a:r>
            <a:rPr lang="pt-BR" sz="2800" i="1" dirty="0" smtClean="0"/>
            <a:t>in loco</a:t>
          </a:r>
          <a:r>
            <a:rPr lang="pt-BR" sz="2800" dirty="0" smtClean="0"/>
            <a:t>)</a:t>
          </a:r>
          <a:endParaRPr lang="pt-BR" sz="2800" dirty="0"/>
        </a:p>
      </dgm:t>
    </dgm:pt>
    <dgm:pt modelId="{121AE084-972C-4703-85F3-1A9F0DE54B79}" type="parTrans" cxnId="{7491ECA3-34B4-4C8E-AB84-6F1F83B47141}">
      <dgm:prSet/>
      <dgm:spPr/>
      <dgm:t>
        <a:bodyPr/>
        <a:lstStyle/>
        <a:p>
          <a:endParaRPr lang="pt-BR"/>
        </a:p>
      </dgm:t>
    </dgm:pt>
    <dgm:pt modelId="{9278EA96-BD26-47C4-A22B-34ECE30F7F7C}" type="sibTrans" cxnId="{7491ECA3-34B4-4C8E-AB84-6F1F83B47141}">
      <dgm:prSet/>
      <dgm:spPr/>
      <dgm:t>
        <a:bodyPr/>
        <a:lstStyle/>
        <a:p>
          <a:endParaRPr lang="pt-BR"/>
        </a:p>
      </dgm:t>
    </dgm:pt>
    <dgm:pt modelId="{A3F1B245-3E2D-4077-B91C-87D7D2B11448}" type="pres">
      <dgm:prSet presAssocID="{BCA6180A-F9DA-4393-98FC-D25B37FBE08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34944F0E-00BC-4681-90CF-C4A4D3383A4D}" type="pres">
      <dgm:prSet presAssocID="{09A9F76D-C05B-45EF-954D-E0E0190B950D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8F99FC7-F538-4E97-B3ED-19C6D629ADAC}" type="pres">
      <dgm:prSet presAssocID="{03E42F67-5321-4582-BEFC-CACEB78F6E45}" presName="sibTrans" presStyleLbl="sibTrans1D1" presStyleIdx="0" presStyleCnt="1"/>
      <dgm:spPr/>
      <dgm:t>
        <a:bodyPr/>
        <a:lstStyle/>
        <a:p>
          <a:endParaRPr lang="pt-BR"/>
        </a:p>
      </dgm:t>
    </dgm:pt>
    <dgm:pt modelId="{AC37DDF6-9749-4850-BF5D-D0858CBF6E86}" type="pres">
      <dgm:prSet presAssocID="{03E42F67-5321-4582-BEFC-CACEB78F6E45}" presName="connectorText" presStyleLbl="sibTrans1D1" presStyleIdx="0" presStyleCnt="1"/>
      <dgm:spPr/>
      <dgm:t>
        <a:bodyPr/>
        <a:lstStyle/>
        <a:p>
          <a:endParaRPr lang="pt-BR"/>
        </a:p>
      </dgm:t>
    </dgm:pt>
    <dgm:pt modelId="{0B3E8B62-37CA-41D1-8ABA-0EF14171592A}" type="pres">
      <dgm:prSet presAssocID="{A36F1B0C-291D-46AE-A54D-32B68C897B66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42850C4C-68FA-4CFA-8D97-B0CE330AEAA8}" type="presOf" srcId="{A36F1B0C-291D-46AE-A54D-32B68C897B66}" destId="{0B3E8B62-37CA-41D1-8ABA-0EF14171592A}" srcOrd="0" destOrd="0" presId="urn:microsoft.com/office/officeart/2005/8/layout/bProcess3"/>
    <dgm:cxn modelId="{82DA35AF-259D-4F43-9D79-7CF0700AF3EE}" srcId="{BCA6180A-F9DA-4393-98FC-D25B37FBE08F}" destId="{09A9F76D-C05B-45EF-954D-E0E0190B950D}" srcOrd="0" destOrd="0" parTransId="{7F3FDEC3-C913-4027-93B6-181324441353}" sibTransId="{03E42F67-5321-4582-BEFC-CACEB78F6E45}"/>
    <dgm:cxn modelId="{7491ECA3-34B4-4C8E-AB84-6F1F83B47141}" srcId="{BCA6180A-F9DA-4393-98FC-D25B37FBE08F}" destId="{A36F1B0C-291D-46AE-A54D-32B68C897B66}" srcOrd="1" destOrd="0" parTransId="{121AE084-972C-4703-85F3-1A9F0DE54B79}" sibTransId="{9278EA96-BD26-47C4-A22B-34ECE30F7F7C}"/>
    <dgm:cxn modelId="{6EB4F475-85DA-40EE-AE0D-7D8C1FF350C4}" type="presOf" srcId="{09A9F76D-C05B-45EF-954D-E0E0190B950D}" destId="{34944F0E-00BC-4681-90CF-C4A4D3383A4D}" srcOrd="0" destOrd="0" presId="urn:microsoft.com/office/officeart/2005/8/layout/bProcess3"/>
    <dgm:cxn modelId="{2B270268-DCF5-4CB1-8A5D-B2C283C8C10D}" type="presOf" srcId="{03E42F67-5321-4582-BEFC-CACEB78F6E45}" destId="{98F99FC7-F538-4E97-B3ED-19C6D629ADAC}" srcOrd="0" destOrd="0" presId="urn:microsoft.com/office/officeart/2005/8/layout/bProcess3"/>
    <dgm:cxn modelId="{E91D28F0-05BB-419A-A4A4-381B304CE500}" type="presOf" srcId="{BCA6180A-F9DA-4393-98FC-D25B37FBE08F}" destId="{A3F1B245-3E2D-4077-B91C-87D7D2B11448}" srcOrd="0" destOrd="0" presId="urn:microsoft.com/office/officeart/2005/8/layout/bProcess3"/>
    <dgm:cxn modelId="{BD126156-E5B2-406C-9072-9DE51E35775A}" type="presOf" srcId="{03E42F67-5321-4582-BEFC-CACEB78F6E45}" destId="{AC37DDF6-9749-4850-BF5D-D0858CBF6E86}" srcOrd="1" destOrd="0" presId="urn:microsoft.com/office/officeart/2005/8/layout/bProcess3"/>
    <dgm:cxn modelId="{3AE6ECFA-0CC6-41ED-BFAF-20F7EAAB5196}" type="presParOf" srcId="{A3F1B245-3E2D-4077-B91C-87D7D2B11448}" destId="{34944F0E-00BC-4681-90CF-C4A4D3383A4D}" srcOrd="0" destOrd="0" presId="urn:microsoft.com/office/officeart/2005/8/layout/bProcess3"/>
    <dgm:cxn modelId="{13E0F94E-3596-4787-91A9-800B367BB1C1}" type="presParOf" srcId="{A3F1B245-3E2D-4077-B91C-87D7D2B11448}" destId="{98F99FC7-F538-4E97-B3ED-19C6D629ADAC}" srcOrd="1" destOrd="0" presId="urn:microsoft.com/office/officeart/2005/8/layout/bProcess3"/>
    <dgm:cxn modelId="{821034D5-1666-4C4A-B757-19C1FFAA96CE}" type="presParOf" srcId="{98F99FC7-F538-4E97-B3ED-19C6D629ADAC}" destId="{AC37DDF6-9749-4850-BF5D-D0858CBF6E86}" srcOrd="0" destOrd="0" presId="urn:microsoft.com/office/officeart/2005/8/layout/bProcess3"/>
    <dgm:cxn modelId="{D90F5D2A-F447-4D31-AF26-2A1B69610892}" type="presParOf" srcId="{A3F1B245-3E2D-4077-B91C-87D7D2B11448}" destId="{0B3E8B62-37CA-41D1-8ABA-0EF14171592A}" srcOrd="2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CA6180A-F9DA-4393-98FC-D25B37FBE08F}" type="doc">
      <dgm:prSet loTypeId="urn:microsoft.com/office/officeart/2005/8/layout/bProcess3" loCatId="process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pt-BR"/>
        </a:p>
      </dgm:t>
    </dgm:pt>
    <dgm:pt modelId="{09A9F76D-C05B-45EF-954D-E0E0190B950D}">
      <dgm:prSet phldrT="[Texto]" custT="1"/>
      <dgm:spPr>
        <a:solidFill>
          <a:srgbClr val="32A041"/>
        </a:solidFill>
      </dgm:spPr>
      <dgm:t>
        <a:bodyPr/>
        <a:lstStyle/>
        <a:p>
          <a:r>
            <a:rPr lang="pt-BR" sz="3000" dirty="0" smtClean="0"/>
            <a:t>Autorização</a:t>
          </a:r>
        </a:p>
        <a:p>
          <a:r>
            <a:rPr lang="pt-BR" sz="2800" dirty="0" smtClean="0"/>
            <a:t>(Avaliação </a:t>
          </a:r>
          <a:r>
            <a:rPr lang="pt-BR" sz="2800" i="1" dirty="0" smtClean="0"/>
            <a:t>in loco</a:t>
          </a:r>
          <a:r>
            <a:rPr lang="pt-BR" sz="2800" dirty="0" smtClean="0"/>
            <a:t>)</a:t>
          </a:r>
          <a:endParaRPr lang="pt-BR" sz="2800" dirty="0"/>
        </a:p>
      </dgm:t>
    </dgm:pt>
    <dgm:pt modelId="{7F3FDEC3-C913-4027-93B6-181324441353}" type="parTrans" cxnId="{82DA35AF-259D-4F43-9D79-7CF0700AF3EE}">
      <dgm:prSet/>
      <dgm:spPr/>
      <dgm:t>
        <a:bodyPr/>
        <a:lstStyle/>
        <a:p>
          <a:endParaRPr lang="pt-BR"/>
        </a:p>
      </dgm:t>
    </dgm:pt>
    <dgm:pt modelId="{03E42F67-5321-4582-BEFC-CACEB78F6E45}" type="sibTrans" cxnId="{82DA35AF-259D-4F43-9D79-7CF0700AF3EE}">
      <dgm:prSet/>
      <dgm:spPr/>
      <dgm:t>
        <a:bodyPr/>
        <a:lstStyle/>
        <a:p>
          <a:endParaRPr lang="pt-BR"/>
        </a:p>
      </dgm:t>
    </dgm:pt>
    <dgm:pt modelId="{A36F1B0C-291D-46AE-A54D-32B68C897B66}">
      <dgm:prSet phldrT="[Texto]" custT="1"/>
      <dgm:spPr>
        <a:solidFill>
          <a:srgbClr val="32A041"/>
        </a:solidFill>
      </dgm:spPr>
      <dgm:t>
        <a:bodyPr/>
        <a:lstStyle/>
        <a:p>
          <a:r>
            <a:rPr lang="pt-BR" sz="3000" dirty="0" smtClean="0"/>
            <a:t>Reconhecimento</a:t>
          </a:r>
        </a:p>
        <a:p>
          <a:r>
            <a:rPr lang="pt-BR" sz="2800" dirty="0" smtClean="0"/>
            <a:t>(Avaliação </a:t>
          </a:r>
          <a:r>
            <a:rPr lang="pt-BR" sz="2800" i="1" dirty="0" smtClean="0"/>
            <a:t>in loco</a:t>
          </a:r>
          <a:r>
            <a:rPr lang="pt-BR" sz="2800" dirty="0" smtClean="0"/>
            <a:t>)</a:t>
          </a:r>
          <a:endParaRPr lang="pt-BR" sz="2800" dirty="0"/>
        </a:p>
      </dgm:t>
    </dgm:pt>
    <dgm:pt modelId="{121AE084-972C-4703-85F3-1A9F0DE54B79}" type="parTrans" cxnId="{7491ECA3-34B4-4C8E-AB84-6F1F83B47141}">
      <dgm:prSet/>
      <dgm:spPr/>
      <dgm:t>
        <a:bodyPr/>
        <a:lstStyle/>
        <a:p>
          <a:endParaRPr lang="pt-BR"/>
        </a:p>
      </dgm:t>
    </dgm:pt>
    <dgm:pt modelId="{9278EA96-BD26-47C4-A22B-34ECE30F7F7C}" type="sibTrans" cxnId="{7491ECA3-34B4-4C8E-AB84-6F1F83B47141}">
      <dgm:prSet/>
      <dgm:spPr/>
      <dgm:t>
        <a:bodyPr/>
        <a:lstStyle/>
        <a:p>
          <a:endParaRPr lang="pt-BR"/>
        </a:p>
      </dgm:t>
    </dgm:pt>
    <dgm:pt modelId="{363B0153-2CA0-4895-807E-2E8D5071E16A}">
      <dgm:prSet phldrT="[Texto]"/>
      <dgm:spPr>
        <a:solidFill>
          <a:srgbClr val="32A041"/>
        </a:solidFill>
      </dgm:spPr>
      <dgm:t>
        <a:bodyPr/>
        <a:lstStyle/>
        <a:p>
          <a:r>
            <a:rPr lang="pt-BR" dirty="0" smtClean="0"/>
            <a:t>Renovação do Reconhecimento</a:t>
          </a:r>
        </a:p>
        <a:p>
          <a:r>
            <a:rPr lang="pt-BR" dirty="0" smtClean="0"/>
            <a:t>(Avaliação </a:t>
          </a:r>
          <a:r>
            <a:rPr lang="pt-BR" i="1" dirty="0" smtClean="0"/>
            <a:t>in loco</a:t>
          </a:r>
          <a:r>
            <a:rPr lang="pt-BR" dirty="0" smtClean="0"/>
            <a:t>)</a:t>
          </a:r>
          <a:endParaRPr lang="pt-BR" dirty="0"/>
        </a:p>
      </dgm:t>
    </dgm:pt>
    <dgm:pt modelId="{A939B07F-7D25-4E3D-992B-42C66344BBEE}" type="parTrans" cxnId="{C2BE01C7-6E24-44D9-A446-B8A8095DB5C1}">
      <dgm:prSet/>
      <dgm:spPr/>
      <dgm:t>
        <a:bodyPr/>
        <a:lstStyle/>
        <a:p>
          <a:endParaRPr lang="pt-BR"/>
        </a:p>
      </dgm:t>
    </dgm:pt>
    <dgm:pt modelId="{001B162E-3AE5-47C3-B94C-F6C3DDB7ADC3}" type="sibTrans" cxnId="{C2BE01C7-6E24-44D9-A446-B8A8095DB5C1}">
      <dgm:prSet/>
      <dgm:spPr/>
      <dgm:t>
        <a:bodyPr/>
        <a:lstStyle/>
        <a:p>
          <a:endParaRPr lang="pt-BR"/>
        </a:p>
      </dgm:t>
    </dgm:pt>
    <dgm:pt modelId="{A3F1B245-3E2D-4077-B91C-87D7D2B11448}" type="pres">
      <dgm:prSet presAssocID="{BCA6180A-F9DA-4393-98FC-D25B37FBE08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34944F0E-00BC-4681-90CF-C4A4D3383A4D}" type="pres">
      <dgm:prSet presAssocID="{09A9F76D-C05B-45EF-954D-E0E0190B950D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8F99FC7-F538-4E97-B3ED-19C6D629ADAC}" type="pres">
      <dgm:prSet presAssocID="{03E42F67-5321-4582-BEFC-CACEB78F6E45}" presName="sibTrans" presStyleLbl="sibTrans1D1" presStyleIdx="0" presStyleCnt="2"/>
      <dgm:spPr/>
      <dgm:t>
        <a:bodyPr/>
        <a:lstStyle/>
        <a:p>
          <a:endParaRPr lang="pt-BR"/>
        </a:p>
      </dgm:t>
    </dgm:pt>
    <dgm:pt modelId="{AC37DDF6-9749-4850-BF5D-D0858CBF6E86}" type="pres">
      <dgm:prSet presAssocID="{03E42F67-5321-4582-BEFC-CACEB78F6E45}" presName="connectorText" presStyleLbl="sibTrans1D1" presStyleIdx="0" presStyleCnt="2"/>
      <dgm:spPr/>
      <dgm:t>
        <a:bodyPr/>
        <a:lstStyle/>
        <a:p>
          <a:endParaRPr lang="pt-BR"/>
        </a:p>
      </dgm:t>
    </dgm:pt>
    <dgm:pt modelId="{0B3E8B62-37CA-41D1-8ABA-0EF14171592A}" type="pres">
      <dgm:prSet presAssocID="{A36F1B0C-291D-46AE-A54D-32B68C897B66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4B7054F-1F2A-4E3F-959B-041213B71931}" type="pres">
      <dgm:prSet presAssocID="{9278EA96-BD26-47C4-A22B-34ECE30F7F7C}" presName="sibTrans" presStyleLbl="sibTrans1D1" presStyleIdx="1" presStyleCnt="2"/>
      <dgm:spPr/>
      <dgm:t>
        <a:bodyPr/>
        <a:lstStyle/>
        <a:p>
          <a:endParaRPr lang="pt-BR"/>
        </a:p>
      </dgm:t>
    </dgm:pt>
    <dgm:pt modelId="{2AC25C45-9E22-4464-B540-00D5D2A7990F}" type="pres">
      <dgm:prSet presAssocID="{9278EA96-BD26-47C4-A22B-34ECE30F7F7C}" presName="connectorText" presStyleLbl="sibTrans1D1" presStyleIdx="1" presStyleCnt="2"/>
      <dgm:spPr/>
      <dgm:t>
        <a:bodyPr/>
        <a:lstStyle/>
        <a:p>
          <a:endParaRPr lang="pt-BR"/>
        </a:p>
      </dgm:t>
    </dgm:pt>
    <dgm:pt modelId="{EB8E6F16-9A38-4E3E-832B-2E0F031543D5}" type="pres">
      <dgm:prSet presAssocID="{363B0153-2CA0-4895-807E-2E8D5071E16A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C2BE01C7-6E24-44D9-A446-B8A8095DB5C1}" srcId="{BCA6180A-F9DA-4393-98FC-D25B37FBE08F}" destId="{363B0153-2CA0-4895-807E-2E8D5071E16A}" srcOrd="2" destOrd="0" parTransId="{A939B07F-7D25-4E3D-992B-42C66344BBEE}" sibTransId="{001B162E-3AE5-47C3-B94C-F6C3DDB7ADC3}"/>
    <dgm:cxn modelId="{B06CE618-CBB9-4D43-B73A-072D4D319343}" type="presOf" srcId="{9278EA96-BD26-47C4-A22B-34ECE30F7F7C}" destId="{34B7054F-1F2A-4E3F-959B-041213B71931}" srcOrd="0" destOrd="0" presId="urn:microsoft.com/office/officeart/2005/8/layout/bProcess3"/>
    <dgm:cxn modelId="{AB8E6CFF-0055-40B8-A38F-92A48BF9C221}" type="presOf" srcId="{BCA6180A-F9DA-4393-98FC-D25B37FBE08F}" destId="{A3F1B245-3E2D-4077-B91C-87D7D2B11448}" srcOrd="0" destOrd="0" presId="urn:microsoft.com/office/officeart/2005/8/layout/bProcess3"/>
    <dgm:cxn modelId="{40A6501C-2088-48A0-976C-AE8289F78065}" type="presOf" srcId="{A36F1B0C-291D-46AE-A54D-32B68C897B66}" destId="{0B3E8B62-37CA-41D1-8ABA-0EF14171592A}" srcOrd="0" destOrd="0" presId="urn:microsoft.com/office/officeart/2005/8/layout/bProcess3"/>
    <dgm:cxn modelId="{022B4388-B64C-498E-AC2B-5A9111B72D94}" type="presOf" srcId="{03E42F67-5321-4582-BEFC-CACEB78F6E45}" destId="{98F99FC7-F538-4E97-B3ED-19C6D629ADAC}" srcOrd="0" destOrd="0" presId="urn:microsoft.com/office/officeart/2005/8/layout/bProcess3"/>
    <dgm:cxn modelId="{82DA35AF-259D-4F43-9D79-7CF0700AF3EE}" srcId="{BCA6180A-F9DA-4393-98FC-D25B37FBE08F}" destId="{09A9F76D-C05B-45EF-954D-E0E0190B950D}" srcOrd="0" destOrd="0" parTransId="{7F3FDEC3-C913-4027-93B6-181324441353}" sibTransId="{03E42F67-5321-4582-BEFC-CACEB78F6E45}"/>
    <dgm:cxn modelId="{D25CCA1B-D016-4EC1-8000-1E052837B81F}" type="presOf" srcId="{03E42F67-5321-4582-BEFC-CACEB78F6E45}" destId="{AC37DDF6-9749-4850-BF5D-D0858CBF6E86}" srcOrd="1" destOrd="0" presId="urn:microsoft.com/office/officeart/2005/8/layout/bProcess3"/>
    <dgm:cxn modelId="{7491ECA3-34B4-4C8E-AB84-6F1F83B47141}" srcId="{BCA6180A-F9DA-4393-98FC-D25B37FBE08F}" destId="{A36F1B0C-291D-46AE-A54D-32B68C897B66}" srcOrd="1" destOrd="0" parTransId="{121AE084-972C-4703-85F3-1A9F0DE54B79}" sibTransId="{9278EA96-BD26-47C4-A22B-34ECE30F7F7C}"/>
    <dgm:cxn modelId="{7EF72B8C-C031-44D2-8522-3B1B7C80BD57}" type="presOf" srcId="{9278EA96-BD26-47C4-A22B-34ECE30F7F7C}" destId="{2AC25C45-9E22-4464-B540-00D5D2A7990F}" srcOrd="1" destOrd="0" presId="urn:microsoft.com/office/officeart/2005/8/layout/bProcess3"/>
    <dgm:cxn modelId="{B9BB7F75-1E4D-4071-839D-57A61C4EBA51}" type="presOf" srcId="{363B0153-2CA0-4895-807E-2E8D5071E16A}" destId="{EB8E6F16-9A38-4E3E-832B-2E0F031543D5}" srcOrd="0" destOrd="0" presId="urn:microsoft.com/office/officeart/2005/8/layout/bProcess3"/>
    <dgm:cxn modelId="{D9774D20-6893-45D7-80EB-64D9A39C5D2B}" type="presOf" srcId="{09A9F76D-C05B-45EF-954D-E0E0190B950D}" destId="{34944F0E-00BC-4681-90CF-C4A4D3383A4D}" srcOrd="0" destOrd="0" presId="urn:microsoft.com/office/officeart/2005/8/layout/bProcess3"/>
    <dgm:cxn modelId="{A3E95A5C-F671-439A-91B1-BBBB8648AD5D}" type="presParOf" srcId="{A3F1B245-3E2D-4077-B91C-87D7D2B11448}" destId="{34944F0E-00BC-4681-90CF-C4A4D3383A4D}" srcOrd="0" destOrd="0" presId="urn:microsoft.com/office/officeart/2005/8/layout/bProcess3"/>
    <dgm:cxn modelId="{13725B55-AD8A-4BF9-B35F-5E117AF010E8}" type="presParOf" srcId="{A3F1B245-3E2D-4077-B91C-87D7D2B11448}" destId="{98F99FC7-F538-4E97-B3ED-19C6D629ADAC}" srcOrd="1" destOrd="0" presId="urn:microsoft.com/office/officeart/2005/8/layout/bProcess3"/>
    <dgm:cxn modelId="{16A5BEE9-7A91-4028-86BF-73B6B288EB24}" type="presParOf" srcId="{98F99FC7-F538-4E97-B3ED-19C6D629ADAC}" destId="{AC37DDF6-9749-4850-BF5D-D0858CBF6E86}" srcOrd="0" destOrd="0" presId="urn:microsoft.com/office/officeart/2005/8/layout/bProcess3"/>
    <dgm:cxn modelId="{845F7395-EBEF-4284-BC3E-BBF344BAE326}" type="presParOf" srcId="{A3F1B245-3E2D-4077-B91C-87D7D2B11448}" destId="{0B3E8B62-37CA-41D1-8ABA-0EF14171592A}" srcOrd="2" destOrd="0" presId="urn:microsoft.com/office/officeart/2005/8/layout/bProcess3"/>
    <dgm:cxn modelId="{F05F3618-CCCE-44A9-AF02-53538BEE76DF}" type="presParOf" srcId="{A3F1B245-3E2D-4077-B91C-87D7D2B11448}" destId="{34B7054F-1F2A-4E3F-959B-041213B71931}" srcOrd="3" destOrd="0" presId="urn:microsoft.com/office/officeart/2005/8/layout/bProcess3"/>
    <dgm:cxn modelId="{8ACCEBB3-3605-4900-9F63-6102190D963F}" type="presParOf" srcId="{34B7054F-1F2A-4E3F-959B-041213B71931}" destId="{2AC25C45-9E22-4464-B540-00D5D2A7990F}" srcOrd="0" destOrd="0" presId="urn:microsoft.com/office/officeart/2005/8/layout/bProcess3"/>
    <dgm:cxn modelId="{C1827878-494D-4294-9A03-ADE7E4DFB5FA}" type="presParOf" srcId="{A3F1B245-3E2D-4077-B91C-87D7D2B11448}" destId="{EB8E6F16-9A38-4E3E-832B-2E0F031543D5}" srcOrd="4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A6FDE8B-83A6-4538-A23D-226FEC5B1F98}" type="doc">
      <dgm:prSet loTypeId="urn:microsoft.com/office/officeart/2005/8/layout/radial5" loCatId="cycle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pt-BR"/>
        </a:p>
      </dgm:t>
    </dgm:pt>
    <dgm:pt modelId="{0527DA22-B703-4D5B-97BB-1ED66EB730A1}">
      <dgm:prSet phldrT="[Texto]"/>
      <dgm:spPr/>
      <dgm:t>
        <a:bodyPr/>
        <a:lstStyle/>
        <a:p>
          <a:r>
            <a:rPr lang="pt-BR" dirty="0" smtClean="0"/>
            <a:t>SINAES</a:t>
          </a:r>
          <a:endParaRPr lang="pt-BR" dirty="0"/>
        </a:p>
      </dgm:t>
    </dgm:pt>
    <dgm:pt modelId="{0726ED33-6B3C-4AA5-A631-8BBB1CEFB496}" type="parTrans" cxnId="{45FE6832-905C-4AFD-9A99-8B3C6EBF95A7}">
      <dgm:prSet/>
      <dgm:spPr/>
      <dgm:t>
        <a:bodyPr/>
        <a:lstStyle/>
        <a:p>
          <a:endParaRPr lang="pt-BR"/>
        </a:p>
      </dgm:t>
    </dgm:pt>
    <dgm:pt modelId="{DBADE90E-B804-433F-B1AD-0A89EBBF6AE5}" type="sibTrans" cxnId="{45FE6832-905C-4AFD-9A99-8B3C6EBF95A7}">
      <dgm:prSet/>
      <dgm:spPr/>
      <dgm:t>
        <a:bodyPr/>
        <a:lstStyle/>
        <a:p>
          <a:endParaRPr lang="pt-BR"/>
        </a:p>
      </dgm:t>
    </dgm:pt>
    <dgm:pt modelId="{365BC2F6-53FE-4D4E-884A-6A1A3522C842}">
      <dgm:prSet phldrT="[Texto]"/>
      <dgm:spPr/>
      <dgm:t>
        <a:bodyPr/>
        <a:lstStyle/>
        <a:p>
          <a:pPr algn="ctr"/>
          <a:r>
            <a:rPr lang="pt-BR" dirty="0" smtClean="0"/>
            <a:t>Estudantes</a:t>
          </a:r>
          <a:endParaRPr lang="pt-BR" dirty="0"/>
        </a:p>
      </dgm:t>
    </dgm:pt>
    <dgm:pt modelId="{EA4318C7-7CD9-4ED0-B3DB-62F34A533498}" type="parTrans" cxnId="{0C6A4C3F-BEAB-4C2E-8F00-247CF7FC3364}">
      <dgm:prSet/>
      <dgm:spPr/>
      <dgm:t>
        <a:bodyPr/>
        <a:lstStyle/>
        <a:p>
          <a:endParaRPr lang="pt-BR"/>
        </a:p>
      </dgm:t>
    </dgm:pt>
    <dgm:pt modelId="{C10E9DAD-56A7-4CEB-B532-F7C729CB7CAE}" type="sibTrans" cxnId="{0C6A4C3F-BEAB-4C2E-8F00-247CF7FC3364}">
      <dgm:prSet/>
      <dgm:spPr/>
      <dgm:t>
        <a:bodyPr/>
        <a:lstStyle/>
        <a:p>
          <a:endParaRPr lang="pt-BR"/>
        </a:p>
      </dgm:t>
    </dgm:pt>
    <dgm:pt modelId="{F3015666-22BC-4AC3-A5BC-B2502D38DF71}">
      <dgm:prSet phldrT="[Texto]"/>
      <dgm:spPr/>
      <dgm:t>
        <a:bodyPr/>
        <a:lstStyle/>
        <a:p>
          <a:pPr algn="ctr"/>
          <a:r>
            <a:rPr lang="pt-BR" dirty="0" smtClean="0"/>
            <a:t>Cursos</a:t>
          </a:r>
          <a:endParaRPr lang="pt-BR" dirty="0"/>
        </a:p>
      </dgm:t>
    </dgm:pt>
    <dgm:pt modelId="{C6A6C1E2-6BAD-462A-BCCC-44483D1BBCA4}" type="parTrans" cxnId="{ADFDF4DC-B8B5-4002-BDDE-740109AFE9C6}">
      <dgm:prSet/>
      <dgm:spPr/>
      <dgm:t>
        <a:bodyPr/>
        <a:lstStyle/>
        <a:p>
          <a:endParaRPr lang="pt-BR"/>
        </a:p>
      </dgm:t>
    </dgm:pt>
    <dgm:pt modelId="{F5EB285F-3681-4BD6-B08B-1ED894680BCE}" type="sibTrans" cxnId="{ADFDF4DC-B8B5-4002-BDDE-740109AFE9C6}">
      <dgm:prSet/>
      <dgm:spPr/>
      <dgm:t>
        <a:bodyPr/>
        <a:lstStyle/>
        <a:p>
          <a:endParaRPr lang="pt-BR"/>
        </a:p>
      </dgm:t>
    </dgm:pt>
    <dgm:pt modelId="{F3413ED8-D3F3-4A05-B8FA-446F83E414A6}">
      <dgm:prSet phldrT="[Texto]"/>
      <dgm:spPr/>
      <dgm:t>
        <a:bodyPr/>
        <a:lstStyle/>
        <a:p>
          <a:pPr algn="ctr"/>
          <a:r>
            <a:rPr lang="pt-BR" dirty="0" smtClean="0"/>
            <a:t>IES</a:t>
          </a:r>
          <a:endParaRPr lang="pt-BR" dirty="0"/>
        </a:p>
      </dgm:t>
    </dgm:pt>
    <dgm:pt modelId="{34E11635-95C6-4CF8-AD2B-11C38733E578}" type="parTrans" cxnId="{1381AA24-F85D-4F2A-B914-72CED588A937}">
      <dgm:prSet/>
      <dgm:spPr/>
      <dgm:t>
        <a:bodyPr/>
        <a:lstStyle/>
        <a:p>
          <a:endParaRPr lang="pt-BR"/>
        </a:p>
      </dgm:t>
    </dgm:pt>
    <dgm:pt modelId="{6964F8BC-ED10-4098-8B1F-B97FDCF7C90D}" type="sibTrans" cxnId="{1381AA24-F85D-4F2A-B914-72CED588A937}">
      <dgm:prSet/>
      <dgm:spPr/>
      <dgm:t>
        <a:bodyPr/>
        <a:lstStyle/>
        <a:p>
          <a:endParaRPr lang="pt-BR"/>
        </a:p>
      </dgm:t>
    </dgm:pt>
    <dgm:pt modelId="{F9A16B6A-44AD-41E0-9161-0E02B3E658AE}">
      <dgm:prSet phldrT="[Texto]"/>
      <dgm:spPr/>
      <dgm:t>
        <a:bodyPr/>
        <a:lstStyle/>
        <a:p>
          <a:pPr algn="ctr"/>
          <a:r>
            <a:rPr lang="pt-BR" dirty="0" smtClean="0"/>
            <a:t>ENADE</a:t>
          </a:r>
          <a:endParaRPr lang="pt-BR" dirty="0"/>
        </a:p>
      </dgm:t>
    </dgm:pt>
    <dgm:pt modelId="{9A4EB814-8682-48A0-9E62-36FEA74776BE}" type="parTrans" cxnId="{CA0A0705-5DD5-430C-BBAF-3601E179D4D7}">
      <dgm:prSet/>
      <dgm:spPr/>
      <dgm:t>
        <a:bodyPr/>
        <a:lstStyle/>
        <a:p>
          <a:endParaRPr lang="pt-BR"/>
        </a:p>
      </dgm:t>
    </dgm:pt>
    <dgm:pt modelId="{874A85B7-D741-42B5-B25C-40BBC0A383E7}" type="sibTrans" cxnId="{CA0A0705-5DD5-430C-BBAF-3601E179D4D7}">
      <dgm:prSet/>
      <dgm:spPr/>
      <dgm:t>
        <a:bodyPr/>
        <a:lstStyle/>
        <a:p>
          <a:endParaRPr lang="pt-BR"/>
        </a:p>
      </dgm:t>
    </dgm:pt>
    <dgm:pt modelId="{C8CDB63D-AE8C-49BF-8DB3-B899AB5A7A60}">
      <dgm:prSet phldrT="[Texto]"/>
      <dgm:spPr/>
      <dgm:t>
        <a:bodyPr/>
        <a:lstStyle/>
        <a:p>
          <a:pPr algn="ctr"/>
          <a:r>
            <a:rPr lang="pt-BR" dirty="0" smtClean="0"/>
            <a:t>CC (</a:t>
          </a:r>
          <a:r>
            <a:rPr lang="pt-BR" i="1" dirty="0" smtClean="0"/>
            <a:t>in loco</a:t>
          </a:r>
          <a:r>
            <a:rPr lang="pt-BR" dirty="0" smtClean="0"/>
            <a:t>)</a:t>
          </a:r>
          <a:endParaRPr lang="pt-BR" dirty="0"/>
        </a:p>
      </dgm:t>
    </dgm:pt>
    <dgm:pt modelId="{2B6D4306-185F-4244-A765-CCDA95851830}" type="parTrans" cxnId="{03113B72-FE89-4F64-A028-DF7F0F6A707E}">
      <dgm:prSet/>
      <dgm:spPr/>
      <dgm:t>
        <a:bodyPr/>
        <a:lstStyle/>
        <a:p>
          <a:endParaRPr lang="pt-BR"/>
        </a:p>
      </dgm:t>
    </dgm:pt>
    <dgm:pt modelId="{29F09D52-9872-46FB-851B-754E0242AAE2}" type="sibTrans" cxnId="{03113B72-FE89-4F64-A028-DF7F0F6A707E}">
      <dgm:prSet/>
      <dgm:spPr/>
      <dgm:t>
        <a:bodyPr/>
        <a:lstStyle/>
        <a:p>
          <a:endParaRPr lang="pt-BR"/>
        </a:p>
      </dgm:t>
    </dgm:pt>
    <dgm:pt modelId="{14CDC40A-D575-4DA1-997E-A7D242396BFE}">
      <dgm:prSet phldrT="[Texto]"/>
      <dgm:spPr/>
      <dgm:t>
        <a:bodyPr/>
        <a:lstStyle/>
        <a:p>
          <a:pPr algn="ctr"/>
          <a:r>
            <a:rPr lang="pt-BR" dirty="0" smtClean="0"/>
            <a:t>CPC</a:t>
          </a:r>
          <a:endParaRPr lang="pt-BR" dirty="0"/>
        </a:p>
      </dgm:t>
    </dgm:pt>
    <dgm:pt modelId="{88238F25-C29E-441C-97EC-E35798C10495}" type="parTrans" cxnId="{A632D297-EFFE-4B6B-AF1F-091968CDD3BD}">
      <dgm:prSet/>
      <dgm:spPr/>
      <dgm:t>
        <a:bodyPr/>
        <a:lstStyle/>
        <a:p>
          <a:endParaRPr lang="pt-BR"/>
        </a:p>
      </dgm:t>
    </dgm:pt>
    <dgm:pt modelId="{B3136657-E611-4E45-9609-75291D12E899}" type="sibTrans" cxnId="{A632D297-EFFE-4B6B-AF1F-091968CDD3BD}">
      <dgm:prSet/>
      <dgm:spPr/>
      <dgm:t>
        <a:bodyPr/>
        <a:lstStyle/>
        <a:p>
          <a:endParaRPr lang="pt-BR"/>
        </a:p>
      </dgm:t>
    </dgm:pt>
    <dgm:pt modelId="{6A779A73-BFC3-44E3-9633-D6683BFD9494}">
      <dgm:prSet phldrT="[Texto]"/>
      <dgm:spPr/>
      <dgm:t>
        <a:bodyPr/>
        <a:lstStyle/>
        <a:p>
          <a:pPr algn="ctr"/>
          <a:r>
            <a:rPr lang="pt-BR" dirty="0" smtClean="0"/>
            <a:t>CE</a:t>
          </a:r>
          <a:endParaRPr lang="pt-BR" dirty="0"/>
        </a:p>
      </dgm:t>
    </dgm:pt>
    <dgm:pt modelId="{D498EDD3-012E-4F0B-A93B-00C1B5A57581}" type="parTrans" cxnId="{FC39E833-848B-49A7-8715-B53465EFD113}">
      <dgm:prSet/>
      <dgm:spPr/>
      <dgm:t>
        <a:bodyPr/>
        <a:lstStyle/>
        <a:p>
          <a:endParaRPr lang="pt-BR"/>
        </a:p>
      </dgm:t>
    </dgm:pt>
    <dgm:pt modelId="{34DE2394-F530-47E8-B349-C4458079CB72}" type="sibTrans" cxnId="{FC39E833-848B-49A7-8715-B53465EFD113}">
      <dgm:prSet/>
      <dgm:spPr/>
      <dgm:t>
        <a:bodyPr/>
        <a:lstStyle/>
        <a:p>
          <a:endParaRPr lang="pt-BR"/>
        </a:p>
      </dgm:t>
    </dgm:pt>
    <dgm:pt modelId="{39339FE3-B7C7-47DF-AB86-D753BA38D049}">
      <dgm:prSet phldrT="[Texto]"/>
      <dgm:spPr/>
      <dgm:t>
        <a:bodyPr/>
        <a:lstStyle/>
        <a:p>
          <a:pPr algn="ctr"/>
          <a:r>
            <a:rPr lang="pt-BR" dirty="0" smtClean="0"/>
            <a:t>CI (</a:t>
          </a:r>
          <a:r>
            <a:rPr lang="pt-BR" i="1" dirty="0" smtClean="0"/>
            <a:t>in loco</a:t>
          </a:r>
          <a:r>
            <a:rPr lang="pt-BR" dirty="0" smtClean="0"/>
            <a:t>)</a:t>
          </a:r>
          <a:endParaRPr lang="pt-BR" dirty="0"/>
        </a:p>
      </dgm:t>
    </dgm:pt>
    <dgm:pt modelId="{0C1B3C9E-F100-4581-8B90-DBA055228442}" type="parTrans" cxnId="{42B69E58-5341-4B04-A7E0-0A05055243AE}">
      <dgm:prSet/>
      <dgm:spPr/>
      <dgm:t>
        <a:bodyPr/>
        <a:lstStyle/>
        <a:p>
          <a:endParaRPr lang="pt-BR"/>
        </a:p>
      </dgm:t>
    </dgm:pt>
    <dgm:pt modelId="{8E8BCDC1-9EB6-4247-850B-563245D2F6E8}" type="sibTrans" cxnId="{42B69E58-5341-4B04-A7E0-0A05055243AE}">
      <dgm:prSet/>
      <dgm:spPr/>
      <dgm:t>
        <a:bodyPr/>
        <a:lstStyle/>
        <a:p>
          <a:endParaRPr lang="pt-BR"/>
        </a:p>
      </dgm:t>
    </dgm:pt>
    <dgm:pt modelId="{9E84A62F-558E-4A8F-9FCE-152B68CB34B3}">
      <dgm:prSet phldrT="[Texto]"/>
      <dgm:spPr/>
      <dgm:t>
        <a:bodyPr/>
        <a:lstStyle/>
        <a:p>
          <a:pPr algn="ctr"/>
          <a:r>
            <a:rPr lang="pt-BR" dirty="0" smtClean="0"/>
            <a:t>IGC</a:t>
          </a:r>
          <a:endParaRPr lang="pt-BR" dirty="0"/>
        </a:p>
      </dgm:t>
    </dgm:pt>
    <dgm:pt modelId="{77E6F626-49BD-4B8E-B7A5-1E417409EBFB}" type="parTrans" cxnId="{AA59868D-0039-4BA2-BF1E-BDBABA16BFF3}">
      <dgm:prSet/>
      <dgm:spPr/>
      <dgm:t>
        <a:bodyPr/>
        <a:lstStyle/>
        <a:p>
          <a:endParaRPr lang="pt-BR"/>
        </a:p>
      </dgm:t>
    </dgm:pt>
    <dgm:pt modelId="{E5EEB1E0-E169-4EF6-990B-540CDD6AC5A8}" type="sibTrans" cxnId="{AA59868D-0039-4BA2-BF1E-BDBABA16BFF3}">
      <dgm:prSet/>
      <dgm:spPr/>
      <dgm:t>
        <a:bodyPr/>
        <a:lstStyle/>
        <a:p>
          <a:endParaRPr lang="pt-BR"/>
        </a:p>
      </dgm:t>
    </dgm:pt>
    <dgm:pt modelId="{DCD449D1-F6B4-44A5-BC9D-B3B1434128CE}">
      <dgm:prSet phldrT="[Texto]"/>
      <dgm:spPr/>
      <dgm:t>
        <a:bodyPr/>
        <a:lstStyle/>
        <a:p>
          <a:pPr algn="ctr"/>
          <a:r>
            <a:rPr lang="pt-BR" u="none" dirty="0" err="1" smtClean="0"/>
            <a:t>Autoavaliação</a:t>
          </a:r>
          <a:endParaRPr lang="pt-BR" u="none" dirty="0"/>
        </a:p>
      </dgm:t>
    </dgm:pt>
    <dgm:pt modelId="{680B3583-166E-4FCD-94B3-EFDCE6126307}" type="parTrans" cxnId="{1DE77CA2-AB84-48EA-A91A-AF791643F58D}">
      <dgm:prSet/>
      <dgm:spPr/>
      <dgm:t>
        <a:bodyPr/>
        <a:lstStyle/>
        <a:p>
          <a:endParaRPr lang="pt-BR"/>
        </a:p>
      </dgm:t>
    </dgm:pt>
    <dgm:pt modelId="{90A8BC8D-266B-44BE-8C5F-DDE2CBCB21DA}" type="sibTrans" cxnId="{1DE77CA2-AB84-48EA-A91A-AF791643F58D}">
      <dgm:prSet/>
      <dgm:spPr/>
      <dgm:t>
        <a:bodyPr/>
        <a:lstStyle/>
        <a:p>
          <a:endParaRPr lang="pt-BR"/>
        </a:p>
      </dgm:t>
    </dgm:pt>
    <dgm:pt modelId="{92BF6867-FA8B-40A7-83E0-B8145700DECC}" type="pres">
      <dgm:prSet presAssocID="{BA6FDE8B-83A6-4538-A23D-226FEC5B1F98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006338A7-EABE-4331-A68E-E5C18B962BFE}" type="pres">
      <dgm:prSet presAssocID="{0527DA22-B703-4D5B-97BB-1ED66EB730A1}" presName="centerShape" presStyleLbl="node0" presStyleIdx="0" presStyleCnt="1"/>
      <dgm:spPr/>
      <dgm:t>
        <a:bodyPr/>
        <a:lstStyle/>
        <a:p>
          <a:endParaRPr lang="pt-BR"/>
        </a:p>
      </dgm:t>
    </dgm:pt>
    <dgm:pt modelId="{5E3904A4-3CB2-4877-ADCE-D1F4C508974B}" type="pres">
      <dgm:prSet presAssocID="{EA4318C7-7CD9-4ED0-B3DB-62F34A533498}" presName="parTrans" presStyleLbl="sibTrans2D1" presStyleIdx="0" presStyleCnt="3"/>
      <dgm:spPr/>
      <dgm:t>
        <a:bodyPr/>
        <a:lstStyle/>
        <a:p>
          <a:endParaRPr lang="pt-BR"/>
        </a:p>
      </dgm:t>
    </dgm:pt>
    <dgm:pt modelId="{ACC1D5C7-84D4-4425-A2CC-6A3A60A43DC1}" type="pres">
      <dgm:prSet presAssocID="{EA4318C7-7CD9-4ED0-B3DB-62F34A533498}" presName="connectorText" presStyleLbl="sibTrans2D1" presStyleIdx="0" presStyleCnt="3"/>
      <dgm:spPr/>
      <dgm:t>
        <a:bodyPr/>
        <a:lstStyle/>
        <a:p>
          <a:endParaRPr lang="pt-BR"/>
        </a:p>
      </dgm:t>
    </dgm:pt>
    <dgm:pt modelId="{85AAE4D7-829A-4E5A-8A04-ACB6ED808F6A}" type="pres">
      <dgm:prSet presAssocID="{365BC2F6-53FE-4D4E-884A-6A1A3522C842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F8D94D2-7F0F-495E-970B-C89E6E14A52A}" type="pres">
      <dgm:prSet presAssocID="{C6A6C1E2-6BAD-462A-BCCC-44483D1BBCA4}" presName="parTrans" presStyleLbl="sibTrans2D1" presStyleIdx="1" presStyleCnt="3"/>
      <dgm:spPr/>
      <dgm:t>
        <a:bodyPr/>
        <a:lstStyle/>
        <a:p>
          <a:endParaRPr lang="pt-BR"/>
        </a:p>
      </dgm:t>
    </dgm:pt>
    <dgm:pt modelId="{BEAB3589-246C-481D-A3C9-DC9B666EC6D2}" type="pres">
      <dgm:prSet presAssocID="{C6A6C1E2-6BAD-462A-BCCC-44483D1BBCA4}" presName="connectorText" presStyleLbl="sibTrans2D1" presStyleIdx="1" presStyleCnt="3"/>
      <dgm:spPr/>
      <dgm:t>
        <a:bodyPr/>
        <a:lstStyle/>
        <a:p>
          <a:endParaRPr lang="pt-BR"/>
        </a:p>
      </dgm:t>
    </dgm:pt>
    <dgm:pt modelId="{9D467BA5-DA34-4DFA-92A2-3CB2DABA32A6}" type="pres">
      <dgm:prSet presAssocID="{F3015666-22BC-4AC3-A5BC-B2502D38DF71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3FB1D8C-141D-4235-9809-27281833EEBC}" type="pres">
      <dgm:prSet presAssocID="{34E11635-95C6-4CF8-AD2B-11C38733E578}" presName="parTrans" presStyleLbl="sibTrans2D1" presStyleIdx="2" presStyleCnt="3"/>
      <dgm:spPr/>
      <dgm:t>
        <a:bodyPr/>
        <a:lstStyle/>
        <a:p>
          <a:endParaRPr lang="pt-BR"/>
        </a:p>
      </dgm:t>
    </dgm:pt>
    <dgm:pt modelId="{C855D88B-39FA-47E8-9A05-18ADA669498F}" type="pres">
      <dgm:prSet presAssocID="{34E11635-95C6-4CF8-AD2B-11C38733E578}" presName="connectorText" presStyleLbl="sibTrans2D1" presStyleIdx="2" presStyleCnt="3"/>
      <dgm:spPr/>
      <dgm:t>
        <a:bodyPr/>
        <a:lstStyle/>
        <a:p>
          <a:endParaRPr lang="pt-BR"/>
        </a:p>
      </dgm:t>
    </dgm:pt>
    <dgm:pt modelId="{8B9B8A6E-1555-4E32-8856-28D9E2C82686}" type="pres">
      <dgm:prSet presAssocID="{F3413ED8-D3F3-4A05-B8FA-446F83E414A6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7B66826C-1718-46B0-90D8-31DA4DE65758}" type="presOf" srcId="{0527DA22-B703-4D5B-97BB-1ED66EB730A1}" destId="{006338A7-EABE-4331-A68E-E5C18B962BFE}" srcOrd="0" destOrd="0" presId="urn:microsoft.com/office/officeart/2005/8/layout/radial5"/>
    <dgm:cxn modelId="{1DE77CA2-AB84-48EA-A91A-AF791643F58D}" srcId="{F3413ED8-D3F3-4A05-B8FA-446F83E414A6}" destId="{DCD449D1-F6B4-44A5-BC9D-B3B1434128CE}" srcOrd="2" destOrd="0" parTransId="{680B3583-166E-4FCD-94B3-EFDCE6126307}" sibTransId="{90A8BC8D-266B-44BE-8C5F-DDE2CBCB21DA}"/>
    <dgm:cxn modelId="{45FE6832-905C-4AFD-9A99-8B3C6EBF95A7}" srcId="{BA6FDE8B-83A6-4538-A23D-226FEC5B1F98}" destId="{0527DA22-B703-4D5B-97BB-1ED66EB730A1}" srcOrd="0" destOrd="0" parTransId="{0726ED33-6B3C-4AA5-A631-8BBB1CEFB496}" sibTransId="{DBADE90E-B804-433F-B1AD-0A89EBBF6AE5}"/>
    <dgm:cxn modelId="{ADFDF4DC-B8B5-4002-BDDE-740109AFE9C6}" srcId="{0527DA22-B703-4D5B-97BB-1ED66EB730A1}" destId="{F3015666-22BC-4AC3-A5BC-B2502D38DF71}" srcOrd="1" destOrd="0" parTransId="{C6A6C1E2-6BAD-462A-BCCC-44483D1BBCA4}" sibTransId="{F5EB285F-3681-4BD6-B08B-1ED894680BCE}"/>
    <dgm:cxn modelId="{CA0A0705-5DD5-430C-BBAF-3601E179D4D7}" srcId="{365BC2F6-53FE-4D4E-884A-6A1A3522C842}" destId="{F9A16B6A-44AD-41E0-9161-0E02B3E658AE}" srcOrd="0" destOrd="0" parTransId="{9A4EB814-8682-48A0-9E62-36FEA74776BE}" sibTransId="{874A85B7-D741-42B5-B25C-40BBC0A383E7}"/>
    <dgm:cxn modelId="{DDFBC3D7-1BB0-4094-9912-B26FF09A4076}" type="presOf" srcId="{34E11635-95C6-4CF8-AD2B-11C38733E578}" destId="{C855D88B-39FA-47E8-9A05-18ADA669498F}" srcOrd="1" destOrd="0" presId="urn:microsoft.com/office/officeart/2005/8/layout/radial5"/>
    <dgm:cxn modelId="{7C305F8C-2124-4493-812C-A9FC46DF4711}" type="presOf" srcId="{C8CDB63D-AE8C-49BF-8DB3-B899AB5A7A60}" destId="{9D467BA5-DA34-4DFA-92A2-3CB2DABA32A6}" srcOrd="0" destOrd="1" presId="urn:microsoft.com/office/officeart/2005/8/layout/radial5"/>
    <dgm:cxn modelId="{FCA4F86B-25F0-4940-9F9E-1FC7F0F51042}" type="presOf" srcId="{6A779A73-BFC3-44E3-9633-D6683BFD9494}" destId="{9D467BA5-DA34-4DFA-92A2-3CB2DABA32A6}" srcOrd="0" destOrd="3" presId="urn:microsoft.com/office/officeart/2005/8/layout/radial5"/>
    <dgm:cxn modelId="{42B69E58-5341-4B04-A7E0-0A05055243AE}" srcId="{F3413ED8-D3F3-4A05-B8FA-446F83E414A6}" destId="{39339FE3-B7C7-47DF-AB86-D753BA38D049}" srcOrd="0" destOrd="0" parTransId="{0C1B3C9E-F100-4581-8B90-DBA055228442}" sibTransId="{8E8BCDC1-9EB6-4247-850B-563245D2F6E8}"/>
    <dgm:cxn modelId="{17535CB4-4B4E-4B15-BA3A-32078AEF3A1C}" type="presOf" srcId="{EA4318C7-7CD9-4ED0-B3DB-62F34A533498}" destId="{5E3904A4-3CB2-4877-ADCE-D1F4C508974B}" srcOrd="0" destOrd="0" presId="urn:microsoft.com/office/officeart/2005/8/layout/radial5"/>
    <dgm:cxn modelId="{4BE513D4-0183-4EFD-B4D9-2160090F552F}" type="presOf" srcId="{14CDC40A-D575-4DA1-997E-A7D242396BFE}" destId="{9D467BA5-DA34-4DFA-92A2-3CB2DABA32A6}" srcOrd="0" destOrd="2" presId="urn:microsoft.com/office/officeart/2005/8/layout/radial5"/>
    <dgm:cxn modelId="{1381AA24-F85D-4F2A-B914-72CED588A937}" srcId="{0527DA22-B703-4D5B-97BB-1ED66EB730A1}" destId="{F3413ED8-D3F3-4A05-B8FA-446F83E414A6}" srcOrd="2" destOrd="0" parTransId="{34E11635-95C6-4CF8-AD2B-11C38733E578}" sibTransId="{6964F8BC-ED10-4098-8B1F-B97FDCF7C90D}"/>
    <dgm:cxn modelId="{DF74F210-4614-4213-9979-8C43558183E3}" type="presOf" srcId="{365BC2F6-53FE-4D4E-884A-6A1A3522C842}" destId="{85AAE4D7-829A-4E5A-8A04-ACB6ED808F6A}" srcOrd="0" destOrd="0" presId="urn:microsoft.com/office/officeart/2005/8/layout/radial5"/>
    <dgm:cxn modelId="{0351E734-1B47-4D52-A304-38C43922127A}" type="presOf" srcId="{34E11635-95C6-4CF8-AD2B-11C38733E578}" destId="{23FB1D8C-141D-4235-9809-27281833EEBC}" srcOrd="0" destOrd="0" presId="urn:microsoft.com/office/officeart/2005/8/layout/radial5"/>
    <dgm:cxn modelId="{9204F924-2558-4999-86E5-10B00C82AB57}" type="presOf" srcId="{EA4318C7-7CD9-4ED0-B3DB-62F34A533498}" destId="{ACC1D5C7-84D4-4425-A2CC-6A3A60A43DC1}" srcOrd="1" destOrd="0" presId="urn:microsoft.com/office/officeart/2005/8/layout/radial5"/>
    <dgm:cxn modelId="{AFC06FE5-8DF6-4427-853D-B87B1BB26568}" type="presOf" srcId="{DCD449D1-F6B4-44A5-BC9D-B3B1434128CE}" destId="{8B9B8A6E-1555-4E32-8856-28D9E2C82686}" srcOrd="0" destOrd="3" presId="urn:microsoft.com/office/officeart/2005/8/layout/radial5"/>
    <dgm:cxn modelId="{A632D297-EFFE-4B6B-AF1F-091968CDD3BD}" srcId="{F3015666-22BC-4AC3-A5BC-B2502D38DF71}" destId="{14CDC40A-D575-4DA1-997E-A7D242396BFE}" srcOrd="1" destOrd="0" parTransId="{88238F25-C29E-441C-97EC-E35798C10495}" sibTransId="{B3136657-E611-4E45-9609-75291D12E899}"/>
    <dgm:cxn modelId="{0C6A4C3F-BEAB-4C2E-8F00-247CF7FC3364}" srcId="{0527DA22-B703-4D5B-97BB-1ED66EB730A1}" destId="{365BC2F6-53FE-4D4E-884A-6A1A3522C842}" srcOrd="0" destOrd="0" parTransId="{EA4318C7-7CD9-4ED0-B3DB-62F34A533498}" sibTransId="{C10E9DAD-56A7-4CEB-B532-F7C729CB7CAE}"/>
    <dgm:cxn modelId="{779DB9CD-157B-4CC7-824F-96966270589C}" type="presOf" srcId="{BA6FDE8B-83A6-4538-A23D-226FEC5B1F98}" destId="{92BF6867-FA8B-40A7-83E0-B8145700DECC}" srcOrd="0" destOrd="0" presId="urn:microsoft.com/office/officeart/2005/8/layout/radial5"/>
    <dgm:cxn modelId="{A92ABF2F-FFAE-49DE-A3D1-DA65656435B1}" type="presOf" srcId="{9E84A62F-558E-4A8F-9FCE-152B68CB34B3}" destId="{8B9B8A6E-1555-4E32-8856-28D9E2C82686}" srcOrd="0" destOrd="2" presId="urn:microsoft.com/office/officeart/2005/8/layout/radial5"/>
    <dgm:cxn modelId="{AA59868D-0039-4BA2-BF1E-BDBABA16BFF3}" srcId="{F3413ED8-D3F3-4A05-B8FA-446F83E414A6}" destId="{9E84A62F-558E-4A8F-9FCE-152B68CB34B3}" srcOrd="1" destOrd="0" parTransId="{77E6F626-49BD-4B8E-B7A5-1E417409EBFB}" sibTransId="{E5EEB1E0-E169-4EF6-990B-540CDD6AC5A8}"/>
    <dgm:cxn modelId="{020C807E-CFF5-44E6-B61F-7B01F7658122}" type="presOf" srcId="{F3015666-22BC-4AC3-A5BC-B2502D38DF71}" destId="{9D467BA5-DA34-4DFA-92A2-3CB2DABA32A6}" srcOrd="0" destOrd="0" presId="urn:microsoft.com/office/officeart/2005/8/layout/radial5"/>
    <dgm:cxn modelId="{D549A285-4E4C-4174-927B-83B5BA8015E5}" type="presOf" srcId="{C6A6C1E2-6BAD-462A-BCCC-44483D1BBCA4}" destId="{BEAB3589-246C-481D-A3C9-DC9B666EC6D2}" srcOrd="1" destOrd="0" presId="urn:microsoft.com/office/officeart/2005/8/layout/radial5"/>
    <dgm:cxn modelId="{FC39E833-848B-49A7-8715-B53465EFD113}" srcId="{F3015666-22BC-4AC3-A5BC-B2502D38DF71}" destId="{6A779A73-BFC3-44E3-9633-D6683BFD9494}" srcOrd="2" destOrd="0" parTransId="{D498EDD3-012E-4F0B-A93B-00C1B5A57581}" sibTransId="{34DE2394-F530-47E8-B349-C4458079CB72}"/>
    <dgm:cxn modelId="{C4DF66E5-6396-433D-B72B-CD9DD3B27D69}" type="presOf" srcId="{C6A6C1E2-6BAD-462A-BCCC-44483D1BBCA4}" destId="{8F8D94D2-7F0F-495E-970B-C89E6E14A52A}" srcOrd="0" destOrd="0" presId="urn:microsoft.com/office/officeart/2005/8/layout/radial5"/>
    <dgm:cxn modelId="{1AEE752C-7BF4-4C04-9CCA-59CEF25FAFA5}" type="presOf" srcId="{F9A16B6A-44AD-41E0-9161-0E02B3E658AE}" destId="{85AAE4D7-829A-4E5A-8A04-ACB6ED808F6A}" srcOrd="0" destOrd="1" presId="urn:microsoft.com/office/officeart/2005/8/layout/radial5"/>
    <dgm:cxn modelId="{476D7740-3DC3-4AAB-AF4F-01E80CDC8E5F}" type="presOf" srcId="{39339FE3-B7C7-47DF-AB86-D753BA38D049}" destId="{8B9B8A6E-1555-4E32-8856-28D9E2C82686}" srcOrd="0" destOrd="1" presId="urn:microsoft.com/office/officeart/2005/8/layout/radial5"/>
    <dgm:cxn modelId="{03113B72-FE89-4F64-A028-DF7F0F6A707E}" srcId="{F3015666-22BC-4AC3-A5BC-B2502D38DF71}" destId="{C8CDB63D-AE8C-49BF-8DB3-B899AB5A7A60}" srcOrd="0" destOrd="0" parTransId="{2B6D4306-185F-4244-A765-CCDA95851830}" sibTransId="{29F09D52-9872-46FB-851B-754E0242AAE2}"/>
    <dgm:cxn modelId="{F70586C9-7FBB-466A-B564-2DF3C09D3FD2}" type="presOf" srcId="{F3413ED8-D3F3-4A05-B8FA-446F83E414A6}" destId="{8B9B8A6E-1555-4E32-8856-28D9E2C82686}" srcOrd="0" destOrd="0" presId="urn:microsoft.com/office/officeart/2005/8/layout/radial5"/>
    <dgm:cxn modelId="{8C47329F-41BA-43F9-94BE-BE339A59C772}" type="presParOf" srcId="{92BF6867-FA8B-40A7-83E0-B8145700DECC}" destId="{006338A7-EABE-4331-A68E-E5C18B962BFE}" srcOrd="0" destOrd="0" presId="urn:microsoft.com/office/officeart/2005/8/layout/radial5"/>
    <dgm:cxn modelId="{879FA8A2-BC97-4DB1-B59D-1AF2BD88D553}" type="presParOf" srcId="{92BF6867-FA8B-40A7-83E0-B8145700DECC}" destId="{5E3904A4-3CB2-4877-ADCE-D1F4C508974B}" srcOrd="1" destOrd="0" presId="urn:microsoft.com/office/officeart/2005/8/layout/radial5"/>
    <dgm:cxn modelId="{E52EC8B8-9A4B-4152-AF83-972E9A1DA31B}" type="presParOf" srcId="{5E3904A4-3CB2-4877-ADCE-D1F4C508974B}" destId="{ACC1D5C7-84D4-4425-A2CC-6A3A60A43DC1}" srcOrd="0" destOrd="0" presId="urn:microsoft.com/office/officeart/2005/8/layout/radial5"/>
    <dgm:cxn modelId="{989BBD61-44BD-4441-86A9-2C2593C23F80}" type="presParOf" srcId="{92BF6867-FA8B-40A7-83E0-B8145700DECC}" destId="{85AAE4D7-829A-4E5A-8A04-ACB6ED808F6A}" srcOrd="2" destOrd="0" presId="urn:microsoft.com/office/officeart/2005/8/layout/radial5"/>
    <dgm:cxn modelId="{CC307BCF-A8C1-41CA-BC92-D9F4C1C64712}" type="presParOf" srcId="{92BF6867-FA8B-40A7-83E0-B8145700DECC}" destId="{8F8D94D2-7F0F-495E-970B-C89E6E14A52A}" srcOrd="3" destOrd="0" presId="urn:microsoft.com/office/officeart/2005/8/layout/radial5"/>
    <dgm:cxn modelId="{2D6A934D-EEBC-4096-8EB4-7075C025E830}" type="presParOf" srcId="{8F8D94D2-7F0F-495E-970B-C89E6E14A52A}" destId="{BEAB3589-246C-481D-A3C9-DC9B666EC6D2}" srcOrd="0" destOrd="0" presId="urn:microsoft.com/office/officeart/2005/8/layout/radial5"/>
    <dgm:cxn modelId="{441DF9A0-FA94-42F6-9AA9-E3CF855AEF2D}" type="presParOf" srcId="{92BF6867-FA8B-40A7-83E0-B8145700DECC}" destId="{9D467BA5-DA34-4DFA-92A2-3CB2DABA32A6}" srcOrd="4" destOrd="0" presId="urn:microsoft.com/office/officeart/2005/8/layout/radial5"/>
    <dgm:cxn modelId="{2F486612-7712-496C-BA62-930B63357704}" type="presParOf" srcId="{92BF6867-FA8B-40A7-83E0-B8145700DECC}" destId="{23FB1D8C-141D-4235-9809-27281833EEBC}" srcOrd="5" destOrd="0" presId="urn:microsoft.com/office/officeart/2005/8/layout/radial5"/>
    <dgm:cxn modelId="{2B0E48E5-910E-4A89-A045-7464C042CA62}" type="presParOf" srcId="{23FB1D8C-141D-4235-9809-27281833EEBC}" destId="{C855D88B-39FA-47E8-9A05-18ADA669498F}" srcOrd="0" destOrd="0" presId="urn:microsoft.com/office/officeart/2005/8/layout/radial5"/>
    <dgm:cxn modelId="{B4070A10-D666-48C9-9C4E-6C3C3468B703}" type="presParOf" srcId="{92BF6867-FA8B-40A7-83E0-B8145700DECC}" destId="{8B9B8A6E-1555-4E32-8856-28D9E2C82686}" srcOrd="6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5D3307F-077A-45C8-86F7-598100F64B0C}" type="doc">
      <dgm:prSet loTypeId="urn:microsoft.com/office/officeart/2005/8/layout/process1" loCatId="process" qsTypeId="urn:microsoft.com/office/officeart/2005/8/quickstyle/simple1" qsCatId="simple" csTypeId="urn:microsoft.com/office/officeart/2005/8/colors/accent6_2" csCatId="accent6" phldr="1"/>
      <dgm:spPr/>
    </dgm:pt>
    <dgm:pt modelId="{940EAA8D-F888-4236-BF58-A642E22F253C}">
      <dgm:prSet phldrT="[Texto]"/>
      <dgm:spPr/>
      <dgm:t>
        <a:bodyPr/>
        <a:lstStyle/>
        <a:p>
          <a:r>
            <a:rPr lang="pt-BR" dirty="0" smtClean="0"/>
            <a:t>Procedimento preparatório</a:t>
          </a:r>
          <a:endParaRPr lang="pt-BR" dirty="0"/>
        </a:p>
      </dgm:t>
    </dgm:pt>
    <dgm:pt modelId="{093B94A5-E243-4E58-9659-F4637AFBB878}" type="parTrans" cxnId="{09B7E531-91C0-424B-A176-3E2F624C5DBF}">
      <dgm:prSet/>
      <dgm:spPr/>
      <dgm:t>
        <a:bodyPr/>
        <a:lstStyle/>
        <a:p>
          <a:endParaRPr lang="pt-BR"/>
        </a:p>
      </dgm:t>
    </dgm:pt>
    <dgm:pt modelId="{3670C754-F721-4781-898E-1E6D0CC1F2AB}" type="sibTrans" cxnId="{09B7E531-91C0-424B-A176-3E2F624C5DBF}">
      <dgm:prSet/>
      <dgm:spPr/>
      <dgm:t>
        <a:bodyPr/>
        <a:lstStyle/>
        <a:p>
          <a:endParaRPr lang="pt-BR"/>
        </a:p>
      </dgm:t>
    </dgm:pt>
    <dgm:pt modelId="{3C20AEF4-4E22-4223-9055-5589835A1D58}">
      <dgm:prSet phldrT="[Texto]"/>
      <dgm:spPr/>
      <dgm:t>
        <a:bodyPr/>
        <a:lstStyle/>
        <a:p>
          <a:r>
            <a:rPr lang="pt-BR" dirty="0" smtClean="0"/>
            <a:t>Procedimento saneador</a:t>
          </a:r>
          <a:endParaRPr lang="pt-BR" dirty="0"/>
        </a:p>
      </dgm:t>
    </dgm:pt>
    <dgm:pt modelId="{8FC1D1F2-C02D-4743-9CAC-1FE5079DA7DC}" type="parTrans" cxnId="{1BFEE9E9-B05F-4073-9348-E9E9ABB46842}">
      <dgm:prSet/>
      <dgm:spPr/>
      <dgm:t>
        <a:bodyPr/>
        <a:lstStyle/>
        <a:p>
          <a:endParaRPr lang="pt-BR"/>
        </a:p>
      </dgm:t>
    </dgm:pt>
    <dgm:pt modelId="{93A30542-A0C7-4866-A177-20EF72D2230F}" type="sibTrans" cxnId="{1BFEE9E9-B05F-4073-9348-E9E9ABB46842}">
      <dgm:prSet/>
      <dgm:spPr/>
      <dgm:t>
        <a:bodyPr/>
        <a:lstStyle/>
        <a:p>
          <a:endParaRPr lang="pt-BR"/>
        </a:p>
      </dgm:t>
    </dgm:pt>
    <dgm:pt modelId="{2B1A1764-CC2C-4BAD-A7C1-0C213239E932}">
      <dgm:prSet phldrT="[Texto]"/>
      <dgm:spPr/>
      <dgm:t>
        <a:bodyPr/>
        <a:lstStyle/>
        <a:p>
          <a:r>
            <a:rPr lang="pt-BR" dirty="0" smtClean="0"/>
            <a:t>Procedimento sancionador</a:t>
          </a:r>
          <a:endParaRPr lang="pt-BR" dirty="0"/>
        </a:p>
      </dgm:t>
    </dgm:pt>
    <dgm:pt modelId="{52FD4BCB-197A-46E5-A2E1-D0CDC7B33467}" type="parTrans" cxnId="{2C274A05-BF5B-49C8-AC02-26C0CD1B2F06}">
      <dgm:prSet/>
      <dgm:spPr/>
      <dgm:t>
        <a:bodyPr/>
        <a:lstStyle/>
        <a:p>
          <a:endParaRPr lang="pt-BR"/>
        </a:p>
      </dgm:t>
    </dgm:pt>
    <dgm:pt modelId="{C3F28671-5A79-43F2-A686-CDA094861EE6}" type="sibTrans" cxnId="{2C274A05-BF5B-49C8-AC02-26C0CD1B2F06}">
      <dgm:prSet/>
      <dgm:spPr/>
      <dgm:t>
        <a:bodyPr/>
        <a:lstStyle/>
        <a:p>
          <a:endParaRPr lang="pt-BR"/>
        </a:p>
      </dgm:t>
    </dgm:pt>
    <dgm:pt modelId="{D5A70925-75D6-418B-8553-BA204E5937FE}" type="pres">
      <dgm:prSet presAssocID="{55D3307F-077A-45C8-86F7-598100F64B0C}" presName="Name0" presStyleCnt="0">
        <dgm:presLayoutVars>
          <dgm:dir/>
          <dgm:resizeHandles val="exact"/>
        </dgm:presLayoutVars>
      </dgm:prSet>
      <dgm:spPr/>
    </dgm:pt>
    <dgm:pt modelId="{360F0F48-419A-4005-B490-7A777C7AA1A2}" type="pres">
      <dgm:prSet presAssocID="{940EAA8D-F888-4236-BF58-A642E22F253C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D268DA6-6411-45AB-A86C-A2BB3648F7E4}" type="pres">
      <dgm:prSet presAssocID="{3670C754-F721-4781-898E-1E6D0CC1F2AB}" presName="sibTrans" presStyleLbl="sibTrans2D1" presStyleIdx="0" presStyleCnt="2"/>
      <dgm:spPr/>
      <dgm:t>
        <a:bodyPr/>
        <a:lstStyle/>
        <a:p>
          <a:endParaRPr lang="pt-BR"/>
        </a:p>
      </dgm:t>
    </dgm:pt>
    <dgm:pt modelId="{E2F75C4D-9D63-454C-8882-B655E9B0DF65}" type="pres">
      <dgm:prSet presAssocID="{3670C754-F721-4781-898E-1E6D0CC1F2AB}" presName="connectorText" presStyleLbl="sibTrans2D1" presStyleIdx="0" presStyleCnt="2"/>
      <dgm:spPr/>
      <dgm:t>
        <a:bodyPr/>
        <a:lstStyle/>
        <a:p>
          <a:endParaRPr lang="pt-BR"/>
        </a:p>
      </dgm:t>
    </dgm:pt>
    <dgm:pt modelId="{59EB03E9-81ED-4443-A80B-D3D2111A1B01}" type="pres">
      <dgm:prSet presAssocID="{3C20AEF4-4E22-4223-9055-5589835A1D58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3233DDF-145B-41DF-A254-8424A5F63D2B}" type="pres">
      <dgm:prSet presAssocID="{93A30542-A0C7-4866-A177-20EF72D2230F}" presName="sibTrans" presStyleLbl="sibTrans2D1" presStyleIdx="1" presStyleCnt="2"/>
      <dgm:spPr/>
      <dgm:t>
        <a:bodyPr/>
        <a:lstStyle/>
        <a:p>
          <a:endParaRPr lang="pt-BR"/>
        </a:p>
      </dgm:t>
    </dgm:pt>
    <dgm:pt modelId="{2436DCAF-2D9E-425E-8D06-265269D937E5}" type="pres">
      <dgm:prSet presAssocID="{93A30542-A0C7-4866-A177-20EF72D2230F}" presName="connectorText" presStyleLbl="sibTrans2D1" presStyleIdx="1" presStyleCnt="2"/>
      <dgm:spPr/>
      <dgm:t>
        <a:bodyPr/>
        <a:lstStyle/>
        <a:p>
          <a:endParaRPr lang="pt-BR"/>
        </a:p>
      </dgm:t>
    </dgm:pt>
    <dgm:pt modelId="{8EA99C83-8203-4A08-BF2F-B60C44926EC7}" type="pres">
      <dgm:prSet presAssocID="{2B1A1764-CC2C-4BAD-A7C1-0C213239E932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C8B3EE1E-BB75-46B6-8A00-D3A8C85E801A}" type="presOf" srcId="{3C20AEF4-4E22-4223-9055-5589835A1D58}" destId="{59EB03E9-81ED-4443-A80B-D3D2111A1B01}" srcOrd="0" destOrd="0" presId="urn:microsoft.com/office/officeart/2005/8/layout/process1"/>
    <dgm:cxn modelId="{2C274A05-BF5B-49C8-AC02-26C0CD1B2F06}" srcId="{55D3307F-077A-45C8-86F7-598100F64B0C}" destId="{2B1A1764-CC2C-4BAD-A7C1-0C213239E932}" srcOrd="2" destOrd="0" parTransId="{52FD4BCB-197A-46E5-A2E1-D0CDC7B33467}" sibTransId="{C3F28671-5A79-43F2-A686-CDA094861EE6}"/>
    <dgm:cxn modelId="{1BFEE9E9-B05F-4073-9348-E9E9ABB46842}" srcId="{55D3307F-077A-45C8-86F7-598100F64B0C}" destId="{3C20AEF4-4E22-4223-9055-5589835A1D58}" srcOrd="1" destOrd="0" parTransId="{8FC1D1F2-C02D-4743-9CAC-1FE5079DA7DC}" sibTransId="{93A30542-A0C7-4866-A177-20EF72D2230F}"/>
    <dgm:cxn modelId="{93557C19-33C3-4DEC-90D5-5C52D8CD8DDF}" type="presOf" srcId="{55D3307F-077A-45C8-86F7-598100F64B0C}" destId="{D5A70925-75D6-418B-8553-BA204E5937FE}" srcOrd="0" destOrd="0" presId="urn:microsoft.com/office/officeart/2005/8/layout/process1"/>
    <dgm:cxn modelId="{F795F09C-412E-4672-8288-39166BE0216C}" type="presOf" srcId="{2B1A1764-CC2C-4BAD-A7C1-0C213239E932}" destId="{8EA99C83-8203-4A08-BF2F-B60C44926EC7}" srcOrd="0" destOrd="0" presId="urn:microsoft.com/office/officeart/2005/8/layout/process1"/>
    <dgm:cxn modelId="{F6667485-4106-4E1D-AF9F-B30D138B1005}" type="presOf" srcId="{93A30542-A0C7-4866-A177-20EF72D2230F}" destId="{83233DDF-145B-41DF-A254-8424A5F63D2B}" srcOrd="0" destOrd="0" presId="urn:microsoft.com/office/officeart/2005/8/layout/process1"/>
    <dgm:cxn modelId="{8971A203-08B3-4E36-B329-36A32EFF04BC}" type="presOf" srcId="{93A30542-A0C7-4866-A177-20EF72D2230F}" destId="{2436DCAF-2D9E-425E-8D06-265269D937E5}" srcOrd="1" destOrd="0" presId="urn:microsoft.com/office/officeart/2005/8/layout/process1"/>
    <dgm:cxn modelId="{8D0F3F39-F92E-482A-8C61-E4AFED5BC503}" type="presOf" srcId="{3670C754-F721-4781-898E-1E6D0CC1F2AB}" destId="{E2F75C4D-9D63-454C-8882-B655E9B0DF65}" srcOrd="1" destOrd="0" presId="urn:microsoft.com/office/officeart/2005/8/layout/process1"/>
    <dgm:cxn modelId="{FD530A68-94D3-4C71-A04A-B5869BA85709}" type="presOf" srcId="{3670C754-F721-4781-898E-1E6D0CC1F2AB}" destId="{0D268DA6-6411-45AB-A86C-A2BB3648F7E4}" srcOrd="0" destOrd="0" presId="urn:microsoft.com/office/officeart/2005/8/layout/process1"/>
    <dgm:cxn modelId="{78002981-14A4-4A90-BD5D-F685BE59526C}" type="presOf" srcId="{940EAA8D-F888-4236-BF58-A642E22F253C}" destId="{360F0F48-419A-4005-B490-7A777C7AA1A2}" srcOrd="0" destOrd="0" presId="urn:microsoft.com/office/officeart/2005/8/layout/process1"/>
    <dgm:cxn modelId="{09B7E531-91C0-424B-A176-3E2F624C5DBF}" srcId="{55D3307F-077A-45C8-86F7-598100F64B0C}" destId="{940EAA8D-F888-4236-BF58-A642E22F253C}" srcOrd="0" destOrd="0" parTransId="{093B94A5-E243-4E58-9659-F4637AFBB878}" sibTransId="{3670C754-F721-4781-898E-1E6D0CC1F2AB}"/>
    <dgm:cxn modelId="{65E1ECA7-67B4-49BB-9046-D7F03CF39596}" type="presParOf" srcId="{D5A70925-75D6-418B-8553-BA204E5937FE}" destId="{360F0F48-419A-4005-B490-7A777C7AA1A2}" srcOrd="0" destOrd="0" presId="urn:microsoft.com/office/officeart/2005/8/layout/process1"/>
    <dgm:cxn modelId="{5691CC42-3768-4DF8-B3B8-F36B1070A324}" type="presParOf" srcId="{D5A70925-75D6-418B-8553-BA204E5937FE}" destId="{0D268DA6-6411-45AB-A86C-A2BB3648F7E4}" srcOrd="1" destOrd="0" presId="urn:microsoft.com/office/officeart/2005/8/layout/process1"/>
    <dgm:cxn modelId="{0A1249BD-7509-4A99-9E39-0345581D66CF}" type="presParOf" srcId="{0D268DA6-6411-45AB-A86C-A2BB3648F7E4}" destId="{E2F75C4D-9D63-454C-8882-B655E9B0DF65}" srcOrd="0" destOrd="0" presId="urn:microsoft.com/office/officeart/2005/8/layout/process1"/>
    <dgm:cxn modelId="{6182273A-9AD9-4BDC-9E40-873AC089B23E}" type="presParOf" srcId="{D5A70925-75D6-418B-8553-BA204E5937FE}" destId="{59EB03E9-81ED-4443-A80B-D3D2111A1B01}" srcOrd="2" destOrd="0" presId="urn:microsoft.com/office/officeart/2005/8/layout/process1"/>
    <dgm:cxn modelId="{7A0758AB-FF7E-4A90-B214-8DBE8A850FFA}" type="presParOf" srcId="{D5A70925-75D6-418B-8553-BA204E5937FE}" destId="{83233DDF-145B-41DF-A254-8424A5F63D2B}" srcOrd="3" destOrd="0" presId="urn:microsoft.com/office/officeart/2005/8/layout/process1"/>
    <dgm:cxn modelId="{26AFDCE8-E677-44A7-B1D6-76D2B71E6CDA}" type="presParOf" srcId="{83233DDF-145B-41DF-A254-8424A5F63D2B}" destId="{2436DCAF-2D9E-425E-8D06-265269D937E5}" srcOrd="0" destOrd="0" presId="urn:microsoft.com/office/officeart/2005/8/layout/process1"/>
    <dgm:cxn modelId="{1835BFF2-028D-4F39-840E-6A6C0000A208}" type="presParOf" srcId="{D5A70925-75D6-418B-8553-BA204E5937FE}" destId="{8EA99C83-8203-4A08-BF2F-B60C44926EC7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EDF60F-975A-4F5B-A09F-ADC9F4CCEECF}">
      <dsp:nvSpPr>
        <dsp:cNvPr id="0" name=""/>
        <dsp:cNvSpPr/>
      </dsp:nvSpPr>
      <dsp:spPr>
        <a:xfrm>
          <a:off x="3465" y="660328"/>
          <a:ext cx="3030680" cy="3030680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66788" tIns="39370" rIns="166788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100" kern="1200" dirty="0" smtClean="0"/>
            <a:t>Regulação</a:t>
          </a:r>
          <a:endParaRPr lang="pt-BR" sz="3100" kern="1200" dirty="0"/>
        </a:p>
      </dsp:txBody>
      <dsp:txXfrm>
        <a:off x="447298" y="1104161"/>
        <a:ext cx="2143014" cy="2143014"/>
      </dsp:txXfrm>
    </dsp:sp>
    <dsp:sp modelId="{F9F72631-08C5-4D39-9FDD-5A24F8AD4CAD}">
      <dsp:nvSpPr>
        <dsp:cNvPr id="0" name=""/>
        <dsp:cNvSpPr/>
      </dsp:nvSpPr>
      <dsp:spPr>
        <a:xfrm>
          <a:off x="2428009" y="660328"/>
          <a:ext cx="3030680" cy="3030680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66788" tIns="39370" rIns="166788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100" kern="1200" dirty="0" smtClean="0"/>
            <a:t>Avaliação</a:t>
          </a:r>
          <a:endParaRPr lang="pt-BR" sz="3100" kern="1200" dirty="0"/>
        </a:p>
      </dsp:txBody>
      <dsp:txXfrm>
        <a:off x="2871842" y="1104161"/>
        <a:ext cx="2143014" cy="2143014"/>
      </dsp:txXfrm>
    </dsp:sp>
    <dsp:sp modelId="{44634681-3750-4760-BC2B-48DA5D0259D0}">
      <dsp:nvSpPr>
        <dsp:cNvPr id="0" name=""/>
        <dsp:cNvSpPr/>
      </dsp:nvSpPr>
      <dsp:spPr>
        <a:xfrm>
          <a:off x="4852554" y="660328"/>
          <a:ext cx="3030680" cy="3030680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66788" tIns="39370" rIns="166788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100" kern="1200" dirty="0" smtClean="0"/>
            <a:t>Supervisão</a:t>
          </a:r>
          <a:endParaRPr lang="pt-BR" sz="3100" kern="1200" dirty="0"/>
        </a:p>
      </dsp:txBody>
      <dsp:txXfrm>
        <a:off x="5296387" y="1104161"/>
        <a:ext cx="2143014" cy="214301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F99FC7-F538-4E97-B3ED-19C6D629ADAC}">
      <dsp:nvSpPr>
        <dsp:cNvPr id="0" name=""/>
        <dsp:cNvSpPr/>
      </dsp:nvSpPr>
      <dsp:spPr>
        <a:xfrm>
          <a:off x="3688781" y="1264723"/>
          <a:ext cx="81783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817836" y="45720"/>
              </a:lnTo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/>
        </a:p>
      </dsp:txBody>
      <dsp:txXfrm>
        <a:off x="4076489" y="1306201"/>
        <a:ext cx="42421" cy="8484"/>
      </dsp:txXfrm>
    </dsp:sp>
    <dsp:sp modelId="{34944F0E-00BC-4681-90CF-C4A4D3383A4D}">
      <dsp:nvSpPr>
        <dsp:cNvPr id="0" name=""/>
        <dsp:cNvSpPr/>
      </dsp:nvSpPr>
      <dsp:spPr>
        <a:xfrm>
          <a:off x="1727" y="203787"/>
          <a:ext cx="3688853" cy="2213312"/>
        </a:xfrm>
        <a:prstGeom prst="rect">
          <a:avLst/>
        </a:prstGeom>
        <a:solidFill>
          <a:srgbClr val="32A04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000" kern="1200" dirty="0" smtClean="0"/>
            <a:t>Credenciamento</a:t>
          </a:r>
        </a:p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kern="1200" dirty="0" smtClean="0"/>
            <a:t>(Avaliação </a:t>
          </a:r>
          <a:r>
            <a:rPr lang="pt-BR" sz="2800" i="1" kern="1200" dirty="0" smtClean="0"/>
            <a:t>in loco</a:t>
          </a:r>
          <a:r>
            <a:rPr lang="pt-BR" sz="2800" kern="1200" dirty="0" smtClean="0"/>
            <a:t>)</a:t>
          </a:r>
          <a:endParaRPr lang="pt-BR" sz="2800" kern="1200" dirty="0"/>
        </a:p>
      </dsp:txBody>
      <dsp:txXfrm>
        <a:off x="1727" y="203787"/>
        <a:ext cx="3688853" cy="2213312"/>
      </dsp:txXfrm>
    </dsp:sp>
    <dsp:sp modelId="{0B3E8B62-37CA-41D1-8ABA-0EF14171592A}">
      <dsp:nvSpPr>
        <dsp:cNvPr id="0" name=""/>
        <dsp:cNvSpPr/>
      </dsp:nvSpPr>
      <dsp:spPr>
        <a:xfrm>
          <a:off x="4539018" y="203787"/>
          <a:ext cx="3688853" cy="2213312"/>
        </a:xfrm>
        <a:prstGeom prst="rect">
          <a:avLst/>
        </a:prstGeom>
        <a:solidFill>
          <a:srgbClr val="32A04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000" kern="1200" dirty="0" smtClean="0"/>
            <a:t>Recredenciamento</a:t>
          </a:r>
        </a:p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kern="1200" dirty="0" smtClean="0"/>
            <a:t>(Avaliação </a:t>
          </a:r>
          <a:r>
            <a:rPr lang="pt-BR" sz="2800" i="1" kern="1200" dirty="0" smtClean="0"/>
            <a:t>in loco</a:t>
          </a:r>
          <a:r>
            <a:rPr lang="pt-BR" sz="2800" kern="1200" dirty="0" smtClean="0"/>
            <a:t>)</a:t>
          </a:r>
          <a:endParaRPr lang="pt-BR" sz="2800" kern="1200" dirty="0"/>
        </a:p>
      </dsp:txBody>
      <dsp:txXfrm>
        <a:off x="4539018" y="203787"/>
        <a:ext cx="3688853" cy="221331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F99FC7-F538-4E97-B3ED-19C6D629ADAC}">
      <dsp:nvSpPr>
        <dsp:cNvPr id="0" name=""/>
        <dsp:cNvSpPr/>
      </dsp:nvSpPr>
      <dsp:spPr>
        <a:xfrm>
          <a:off x="3749318" y="904845"/>
          <a:ext cx="69676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96763" y="45720"/>
              </a:lnTo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/>
        </a:p>
      </dsp:txBody>
      <dsp:txXfrm>
        <a:off x="4079515" y="946928"/>
        <a:ext cx="36368" cy="7273"/>
      </dsp:txXfrm>
    </dsp:sp>
    <dsp:sp modelId="{34944F0E-00BC-4681-90CF-C4A4D3383A4D}">
      <dsp:nvSpPr>
        <dsp:cNvPr id="0" name=""/>
        <dsp:cNvSpPr/>
      </dsp:nvSpPr>
      <dsp:spPr>
        <a:xfrm>
          <a:off x="588669" y="1830"/>
          <a:ext cx="3162448" cy="1897469"/>
        </a:xfrm>
        <a:prstGeom prst="rect">
          <a:avLst/>
        </a:prstGeom>
        <a:solidFill>
          <a:srgbClr val="32A04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000" kern="1200" dirty="0" smtClean="0"/>
            <a:t>Autorização</a:t>
          </a:r>
        </a:p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kern="1200" dirty="0" smtClean="0"/>
            <a:t>(Avaliação </a:t>
          </a:r>
          <a:r>
            <a:rPr lang="pt-BR" sz="2800" i="1" kern="1200" dirty="0" smtClean="0"/>
            <a:t>in loco</a:t>
          </a:r>
          <a:r>
            <a:rPr lang="pt-BR" sz="2800" kern="1200" dirty="0" smtClean="0"/>
            <a:t>)</a:t>
          </a:r>
          <a:endParaRPr lang="pt-BR" sz="2800" kern="1200" dirty="0"/>
        </a:p>
      </dsp:txBody>
      <dsp:txXfrm>
        <a:off x="588669" y="1830"/>
        <a:ext cx="3162448" cy="1897469"/>
      </dsp:txXfrm>
    </dsp:sp>
    <dsp:sp modelId="{34B7054F-1F2A-4E3F-959B-041213B71931}">
      <dsp:nvSpPr>
        <dsp:cNvPr id="0" name=""/>
        <dsp:cNvSpPr/>
      </dsp:nvSpPr>
      <dsp:spPr>
        <a:xfrm>
          <a:off x="2169893" y="1897499"/>
          <a:ext cx="3889812" cy="696763"/>
        </a:xfrm>
        <a:custGeom>
          <a:avLst/>
          <a:gdLst/>
          <a:ahLst/>
          <a:cxnLst/>
          <a:rect l="0" t="0" r="0" b="0"/>
          <a:pathLst>
            <a:path>
              <a:moveTo>
                <a:pt x="3889812" y="0"/>
              </a:moveTo>
              <a:lnTo>
                <a:pt x="3889812" y="365481"/>
              </a:lnTo>
              <a:lnTo>
                <a:pt x="0" y="365481"/>
              </a:lnTo>
              <a:lnTo>
                <a:pt x="0" y="696763"/>
              </a:lnTo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/>
        </a:p>
      </dsp:txBody>
      <dsp:txXfrm>
        <a:off x="4015869" y="2242244"/>
        <a:ext cx="197861" cy="7273"/>
      </dsp:txXfrm>
    </dsp:sp>
    <dsp:sp modelId="{0B3E8B62-37CA-41D1-8ABA-0EF14171592A}">
      <dsp:nvSpPr>
        <dsp:cNvPr id="0" name=""/>
        <dsp:cNvSpPr/>
      </dsp:nvSpPr>
      <dsp:spPr>
        <a:xfrm>
          <a:off x="4478481" y="1830"/>
          <a:ext cx="3162448" cy="1897469"/>
        </a:xfrm>
        <a:prstGeom prst="rect">
          <a:avLst/>
        </a:prstGeom>
        <a:solidFill>
          <a:srgbClr val="32A04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000" kern="1200" dirty="0" smtClean="0"/>
            <a:t>Reconhecimento</a:t>
          </a:r>
        </a:p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kern="1200" dirty="0" smtClean="0"/>
            <a:t>(Avaliação </a:t>
          </a:r>
          <a:r>
            <a:rPr lang="pt-BR" sz="2800" i="1" kern="1200" dirty="0" smtClean="0"/>
            <a:t>in loco</a:t>
          </a:r>
          <a:r>
            <a:rPr lang="pt-BR" sz="2800" kern="1200" dirty="0" smtClean="0"/>
            <a:t>)</a:t>
          </a:r>
          <a:endParaRPr lang="pt-BR" sz="2800" kern="1200" dirty="0"/>
        </a:p>
      </dsp:txBody>
      <dsp:txXfrm>
        <a:off x="4478481" y="1830"/>
        <a:ext cx="3162448" cy="1897469"/>
      </dsp:txXfrm>
    </dsp:sp>
    <dsp:sp modelId="{EB8E6F16-9A38-4E3E-832B-2E0F031543D5}">
      <dsp:nvSpPr>
        <dsp:cNvPr id="0" name=""/>
        <dsp:cNvSpPr/>
      </dsp:nvSpPr>
      <dsp:spPr>
        <a:xfrm>
          <a:off x="588669" y="2626663"/>
          <a:ext cx="3162448" cy="1897469"/>
        </a:xfrm>
        <a:prstGeom prst="rect">
          <a:avLst/>
        </a:prstGeom>
        <a:solidFill>
          <a:srgbClr val="32A04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900" kern="1200" dirty="0" smtClean="0"/>
            <a:t>Renovação do Reconhecimento</a:t>
          </a:r>
        </a:p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900" kern="1200" dirty="0" smtClean="0"/>
            <a:t>(Avaliação </a:t>
          </a:r>
          <a:r>
            <a:rPr lang="pt-BR" sz="2900" i="1" kern="1200" dirty="0" smtClean="0"/>
            <a:t>in loco</a:t>
          </a:r>
          <a:r>
            <a:rPr lang="pt-BR" sz="2900" kern="1200" dirty="0" smtClean="0"/>
            <a:t>)</a:t>
          </a:r>
          <a:endParaRPr lang="pt-BR" sz="2900" kern="1200" dirty="0"/>
        </a:p>
      </dsp:txBody>
      <dsp:txXfrm>
        <a:off x="588669" y="2626663"/>
        <a:ext cx="3162448" cy="189746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6338A7-EABE-4331-A68E-E5C18B962BFE}">
      <dsp:nvSpPr>
        <dsp:cNvPr id="0" name=""/>
        <dsp:cNvSpPr/>
      </dsp:nvSpPr>
      <dsp:spPr>
        <a:xfrm>
          <a:off x="3242481" y="1965759"/>
          <a:ext cx="1401737" cy="140173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200" kern="1200" dirty="0" smtClean="0"/>
            <a:t>SINAES</a:t>
          </a:r>
          <a:endParaRPr lang="pt-BR" sz="2200" kern="1200" dirty="0"/>
        </a:p>
      </dsp:txBody>
      <dsp:txXfrm>
        <a:off x="3447761" y="2171039"/>
        <a:ext cx="991177" cy="991177"/>
      </dsp:txXfrm>
    </dsp:sp>
    <dsp:sp modelId="{5E3904A4-3CB2-4877-ADCE-D1F4C508974B}">
      <dsp:nvSpPr>
        <dsp:cNvPr id="0" name=""/>
        <dsp:cNvSpPr/>
      </dsp:nvSpPr>
      <dsp:spPr>
        <a:xfrm rot="16200000">
          <a:off x="3794393" y="1454845"/>
          <a:ext cx="297913" cy="476590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400" kern="1200"/>
        </a:p>
      </dsp:txBody>
      <dsp:txXfrm>
        <a:off x="3839080" y="1594850"/>
        <a:ext cx="208539" cy="285954"/>
      </dsp:txXfrm>
    </dsp:sp>
    <dsp:sp modelId="{85AAE4D7-829A-4E5A-8A04-ACB6ED808F6A}">
      <dsp:nvSpPr>
        <dsp:cNvPr id="0" name=""/>
        <dsp:cNvSpPr/>
      </dsp:nvSpPr>
      <dsp:spPr>
        <a:xfrm>
          <a:off x="3242481" y="1921"/>
          <a:ext cx="1401737" cy="140173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 smtClean="0"/>
            <a:t>Estudantes</a:t>
          </a:r>
          <a:endParaRPr lang="pt-BR" sz="1400" kern="1200" dirty="0"/>
        </a:p>
        <a:p>
          <a:pPr marL="57150" lvl="1" indent="-57150" algn="ctr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100" kern="1200" dirty="0" smtClean="0"/>
            <a:t>ENADE</a:t>
          </a:r>
          <a:endParaRPr lang="pt-BR" sz="1100" kern="1200" dirty="0"/>
        </a:p>
      </dsp:txBody>
      <dsp:txXfrm>
        <a:off x="3447761" y="207201"/>
        <a:ext cx="991177" cy="991177"/>
      </dsp:txXfrm>
    </dsp:sp>
    <dsp:sp modelId="{8F8D94D2-7F0F-495E-970B-C89E6E14A52A}">
      <dsp:nvSpPr>
        <dsp:cNvPr id="0" name=""/>
        <dsp:cNvSpPr/>
      </dsp:nvSpPr>
      <dsp:spPr>
        <a:xfrm rot="1800000">
          <a:off x="4637458" y="2915077"/>
          <a:ext cx="297913" cy="476590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400" kern="1200"/>
        </a:p>
      </dsp:txBody>
      <dsp:txXfrm>
        <a:off x="4643445" y="2988052"/>
        <a:ext cx="208539" cy="285954"/>
      </dsp:txXfrm>
    </dsp:sp>
    <dsp:sp modelId="{9D467BA5-DA34-4DFA-92A2-3CB2DABA32A6}">
      <dsp:nvSpPr>
        <dsp:cNvPr id="0" name=""/>
        <dsp:cNvSpPr/>
      </dsp:nvSpPr>
      <dsp:spPr>
        <a:xfrm>
          <a:off x="4943215" y="2947679"/>
          <a:ext cx="1401737" cy="140173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 smtClean="0"/>
            <a:t>Cursos</a:t>
          </a:r>
          <a:endParaRPr lang="pt-BR" sz="1400" kern="1200" dirty="0"/>
        </a:p>
        <a:p>
          <a:pPr marL="57150" lvl="1" indent="-57150" algn="ctr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100" kern="1200" dirty="0" smtClean="0"/>
            <a:t>CC (</a:t>
          </a:r>
          <a:r>
            <a:rPr lang="pt-BR" sz="1100" i="1" kern="1200" dirty="0" smtClean="0"/>
            <a:t>in loco</a:t>
          </a:r>
          <a:r>
            <a:rPr lang="pt-BR" sz="1100" kern="1200" dirty="0" smtClean="0"/>
            <a:t>)</a:t>
          </a:r>
          <a:endParaRPr lang="pt-BR" sz="1100" kern="1200" dirty="0"/>
        </a:p>
        <a:p>
          <a:pPr marL="57150" lvl="1" indent="-57150" algn="ctr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100" kern="1200" dirty="0" smtClean="0"/>
            <a:t>CPC</a:t>
          </a:r>
          <a:endParaRPr lang="pt-BR" sz="1100" kern="1200" dirty="0"/>
        </a:p>
        <a:p>
          <a:pPr marL="57150" lvl="1" indent="-57150" algn="ctr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100" kern="1200" dirty="0" smtClean="0"/>
            <a:t>CE</a:t>
          </a:r>
          <a:endParaRPr lang="pt-BR" sz="1100" kern="1200" dirty="0"/>
        </a:p>
      </dsp:txBody>
      <dsp:txXfrm>
        <a:off x="5148495" y="3152959"/>
        <a:ext cx="991177" cy="991177"/>
      </dsp:txXfrm>
    </dsp:sp>
    <dsp:sp modelId="{23FB1D8C-141D-4235-9809-27281833EEBC}">
      <dsp:nvSpPr>
        <dsp:cNvPr id="0" name=""/>
        <dsp:cNvSpPr/>
      </dsp:nvSpPr>
      <dsp:spPr>
        <a:xfrm rot="9000000">
          <a:off x="2951328" y="2915077"/>
          <a:ext cx="297913" cy="476590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400" kern="1200"/>
        </a:p>
      </dsp:txBody>
      <dsp:txXfrm rot="10800000">
        <a:off x="3034715" y="2988052"/>
        <a:ext cx="208539" cy="285954"/>
      </dsp:txXfrm>
    </dsp:sp>
    <dsp:sp modelId="{8B9B8A6E-1555-4E32-8856-28D9E2C82686}">
      <dsp:nvSpPr>
        <dsp:cNvPr id="0" name=""/>
        <dsp:cNvSpPr/>
      </dsp:nvSpPr>
      <dsp:spPr>
        <a:xfrm>
          <a:off x="1541747" y="2947679"/>
          <a:ext cx="1401737" cy="140173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 smtClean="0"/>
            <a:t>IES</a:t>
          </a:r>
          <a:endParaRPr lang="pt-BR" sz="1400" kern="1200" dirty="0"/>
        </a:p>
        <a:p>
          <a:pPr marL="57150" lvl="1" indent="-57150" algn="ctr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100" kern="1200" dirty="0" smtClean="0"/>
            <a:t>CI (</a:t>
          </a:r>
          <a:r>
            <a:rPr lang="pt-BR" sz="1100" i="1" kern="1200" dirty="0" smtClean="0"/>
            <a:t>in loco</a:t>
          </a:r>
          <a:r>
            <a:rPr lang="pt-BR" sz="1100" kern="1200" dirty="0" smtClean="0"/>
            <a:t>)</a:t>
          </a:r>
          <a:endParaRPr lang="pt-BR" sz="1100" kern="1200" dirty="0"/>
        </a:p>
        <a:p>
          <a:pPr marL="57150" lvl="1" indent="-57150" algn="ctr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100" kern="1200" dirty="0" smtClean="0"/>
            <a:t>IGC</a:t>
          </a:r>
          <a:endParaRPr lang="pt-BR" sz="1100" kern="1200" dirty="0"/>
        </a:p>
        <a:p>
          <a:pPr marL="57150" lvl="1" indent="-57150" algn="ctr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100" u="none" kern="1200" dirty="0" err="1" smtClean="0"/>
            <a:t>Autoavaliação</a:t>
          </a:r>
          <a:endParaRPr lang="pt-BR" sz="1100" u="none" kern="1200" dirty="0"/>
        </a:p>
      </dsp:txBody>
      <dsp:txXfrm>
        <a:off x="1747027" y="3152959"/>
        <a:ext cx="991177" cy="99117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0F0F48-419A-4005-B490-7A777C7AA1A2}">
      <dsp:nvSpPr>
        <dsp:cNvPr id="0" name=""/>
        <dsp:cNvSpPr/>
      </dsp:nvSpPr>
      <dsp:spPr>
        <a:xfrm>
          <a:off x="5357" y="1551582"/>
          <a:ext cx="1601390" cy="960834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/>
            <a:t>Procedimento preparatório</a:t>
          </a:r>
          <a:endParaRPr lang="pt-BR" sz="1800" kern="1200" dirty="0"/>
        </a:p>
      </dsp:txBody>
      <dsp:txXfrm>
        <a:off x="33499" y="1579724"/>
        <a:ext cx="1545106" cy="904550"/>
      </dsp:txXfrm>
    </dsp:sp>
    <dsp:sp modelId="{0D268DA6-6411-45AB-A86C-A2BB3648F7E4}">
      <dsp:nvSpPr>
        <dsp:cNvPr id="0" name=""/>
        <dsp:cNvSpPr/>
      </dsp:nvSpPr>
      <dsp:spPr>
        <a:xfrm>
          <a:off x="1766887" y="1833427"/>
          <a:ext cx="339494" cy="3971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400" kern="1200"/>
        </a:p>
      </dsp:txBody>
      <dsp:txXfrm>
        <a:off x="1766887" y="1912856"/>
        <a:ext cx="237646" cy="238286"/>
      </dsp:txXfrm>
    </dsp:sp>
    <dsp:sp modelId="{59EB03E9-81ED-4443-A80B-D3D2111A1B01}">
      <dsp:nvSpPr>
        <dsp:cNvPr id="0" name=""/>
        <dsp:cNvSpPr/>
      </dsp:nvSpPr>
      <dsp:spPr>
        <a:xfrm>
          <a:off x="2247304" y="1551582"/>
          <a:ext cx="1601390" cy="960834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/>
            <a:t>Procedimento saneador</a:t>
          </a:r>
          <a:endParaRPr lang="pt-BR" sz="1800" kern="1200" dirty="0"/>
        </a:p>
      </dsp:txBody>
      <dsp:txXfrm>
        <a:off x="2275446" y="1579724"/>
        <a:ext cx="1545106" cy="904550"/>
      </dsp:txXfrm>
    </dsp:sp>
    <dsp:sp modelId="{83233DDF-145B-41DF-A254-8424A5F63D2B}">
      <dsp:nvSpPr>
        <dsp:cNvPr id="0" name=""/>
        <dsp:cNvSpPr/>
      </dsp:nvSpPr>
      <dsp:spPr>
        <a:xfrm>
          <a:off x="4008834" y="1833427"/>
          <a:ext cx="339494" cy="3971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400" kern="1200"/>
        </a:p>
      </dsp:txBody>
      <dsp:txXfrm>
        <a:off x="4008834" y="1912856"/>
        <a:ext cx="237646" cy="238286"/>
      </dsp:txXfrm>
    </dsp:sp>
    <dsp:sp modelId="{8EA99C83-8203-4A08-BF2F-B60C44926EC7}">
      <dsp:nvSpPr>
        <dsp:cNvPr id="0" name=""/>
        <dsp:cNvSpPr/>
      </dsp:nvSpPr>
      <dsp:spPr>
        <a:xfrm>
          <a:off x="4489251" y="1551582"/>
          <a:ext cx="1601390" cy="960834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/>
            <a:t>Procedimento sancionador</a:t>
          </a:r>
          <a:endParaRPr lang="pt-BR" sz="1800" kern="1200" dirty="0"/>
        </a:p>
      </dsp:txBody>
      <dsp:txXfrm>
        <a:off x="4517393" y="1579724"/>
        <a:ext cx="1545106" cy="9045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247C3-7D3D-4743-B60D-3386C9FCC726}" type="datetimeFigureOut">
              <a:rPr lang="pt-BR" smtClean="0"/>
              <a:pPr/>
              <a:t>16/05/2018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CD41C-27BC-4056-AC4F-CC639D62661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247C3-7D3D-4743-B60D-3386C9FCC726}" type="datetimeFigureOut">
              <a:rPr lang="pt-BR" smtClean="0"/>
              <a:pPr/>
              <a:t>16/05/2018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CD41C-27BC-4056-AC4F-CC639D62661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247C3-7D3D-4743-B60D-3386C9FCC726}" type="datetimeFigureOut">
              <a:rPr lang="pt-BR" smtClean="0"/>
              <a:pPr/>
              <a:t>16/05/2018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CD41C-27BC-4056-AC4F-CC639D62661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5132" y="2059012"/>
            <a:ext cx="9146751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4319" y="2166365"/>
            <a:ext cx="8603674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0" baseline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992086"/>
            <a:ext cx="6858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247C3-7D3D-4743-B60D-3386C9FCC726}" type="datetimeFigureOut">
              <a:rPr lang="pt-BR" smtClean="0"/>
              <a:pPr/>
              <a:t>16/05/2018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CD41C-27BC-4056-AC4F-CC639D62661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40594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247C3-7D3D-4743-B60D-3386C9FCC726}" type="datetimeFigureOut">
              <a:rPr lang="pt-BR" smtClean="0"/>
              <a:pPr/>
              <a:t>16/05/2018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CD41C-27BC-4056-AC4F-CC639D62661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42332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5132" y="2059012"/>
            <a:ext cx="9146751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893" y="2208879"/>
            <a:ext cx="7886700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0" baseline="0">
                <a:solidFill>
                  <a:schemeClr val="bg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4893" y="4006171"/>
            <a:ext cx="78867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E7247C3-7D3D-4743-B60D-3386C9FCC726}" type="datetimeFigureOut">
              <a:rPr lang="pt-BR" smtClean="0"/>
              <a:pPr/>
              <a:t>16/05/2018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BACD41C-27BC-4056-AC4F-CC639D62661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48459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797" y="2011680"/>
            <a:ext cx="365760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2011680"/>
            <a:ext cx="365760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247C3-7D3D-4743-B60D-3386C9FCC726}" type="datetimeFigureOut">
              <a:rPr lang="pt-BR" smtClean="0"/>
              <a:pPr/>
              <a:t>16/05/2018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CD41C-27BC-4056-AC4F-CC639D62661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181626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913470"/>
            <a:ext cx="365760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656566"/>
            <a:ext cx="365760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428" y="1913470"/>
            <a:ext cx="365760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00428" y="2656564"/>
            <a:ext cx="365760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247C3-7D3D-4743-B60D-3386C9FCC726}" type="datetimeFigureOut">
              <a:rPr lang="pt-BR" smtClean="0"/>
              <a:pPr/>
              <a:t>16/05/2018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CD41C-27BC-4056-AC4F-CC639D62661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81321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247C3-7D3D-4743-B60D-3386C9FCC726}" type="datetimeFigureOut">
              <a:rPr lang="pt-BR" smtClean="0"/>
              <a:pPr/>
              <a:t>16/05/2018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CD41C-27BC-4056-AC4F-CC639D62661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23931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247C3-7D3D-4743-B60D-3386C9FCC726}" type="datetimeFigureOut">
              <a:rPr lang="pt-BR" smtClean="0"/>
              <a:pPr/>
              <a:t>16/05/2018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CD41C-27BC-4056-AC4F-CC639D62661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22345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148840"/>
            <a:ext cx="4572000" cy="38404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92568" y="2147487"/>
            <a:ext cx="256032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247C3-7D3D-4743-B60D-3386C9FCC726}" type="datetimeFigureOut">
              <a:rPr lang="pt-BR" smtClean="0"/>
              <a:pPr/>
              <a:t>16/05/2018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CD41C-27BC-4056-AC4F-CC639D62661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04951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247C3-7D3D-4743-B60D-3386C9FCC726}" type="datetimeFigureOut">
              <a:rPr lang="pt-BR" smtClean="0"/>
              <a:pPr/>
              <a:t>16/05/2018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CD41C-27BC-4056-AC4F-CC639D62661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0" y="2211494"/>
            <a:ext cx="4754880" cy="384048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85351" y="2150621"/>
            <a:ext cx="256032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247C3-7D3D-4743-B60D-3386C9FCC726}" type="datetimeFigureOut">
              <a:rPr lang="pt-BR" smtClean="0"/>
              <a:pPr/>
              <a:t>16/05/2018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CD41C-27BC-4056-AC4F-CC639D62661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807659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247C3-7D3D-4743-B60D-3386C9FCC726}" type="datetimeFigureOut">
              <a:rPr lang="pt-BR" smtClean="0"/>
              <a:pPr/>
              <a:t>16/05/2018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CD41C-27BC-4056-AC4F-CC639D62661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850061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764484" y="0"/>
            <a:ext cx="20574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468" y="609600"/>
            <a:ext cx="1801785" cy="5638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609600"/>
            <a:ext cx="5979968" cy="5638800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422855"/>
            <a:ext cx="2057397" cy="365125"/>
          </a:xfrm>
        </p:spPr>
        <p:txBody>
          <a:bodyPr/>
          <a:lstStyle/>
          <a:p>
            <a:fld id="{8E7247C3-7D3D-4743-B60D-3386C9FCC726}" type="datetimeFigureOut">
              <a:rPr lang="pt-BR" smtClean="0"/>
              <a:pPr/>
              <a:t>16/05/2018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32102" y="6422855"/>
            <a:ext cx="3209752" cy="365125"/>
          </a:xfr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054787" y="6422855"/>
            <a:ext cx="659819" cy="365125"/>
          </a:xfrm>
        </p:spPr>
        <p:txBody>
          <a:bodyPr/>
          <a:lstStyle/>
          <a:p>
            <a:fld id="{DBACD41C-27BC-4056-AC4F-CC639D62661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78512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247C3-7D3D-4743-B60D-3386C9FCC726}" type="datetimeFigureOut">
              <a:rPr lang="pt-BR" smtClean="0"/>
              <a:pPr/>
              <a:t>16/05/2018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CD41C-27BC-4056-AC4F-CC639D62661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247C3-7D3D-4743-B60D-3386C9FCC726}" type="datetimeFigureOut">
              <a:rPr lang="pt-BR" smtClean="0"/>
              <a:pPr/>
              <a:t>16/05/2018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CD41C-27BC-4056-AC4F-CC639D62661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247C3-7D3D-4743-B60D-3386C9FCC726}" type="datetimeFigureOut">
              <a:rPr lang="pt-BR" smtClean="0"/>
              <a:pPr/>
              <a:t>16/05/2018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CD41C-27BC-4056-AC4F-CC639D62661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247C3-7D3D-4743-B60D-3386C9FCC726}" type="datetimeFigureOut">
              <a:rPr lang="pt-BR" smtClean="0"/>
              <a:pPr/>
              <a:t>16/05/2018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CD41C-27BC-4056-AC4F-CC639D62661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247C3-7D3D-4743-B60D-3386C9FCC726}" type="datetimeFigureOut">
              <a:rPr lang="pt-BR" smtClean="0"/>
              <a:pPr/>
              <a:t>16/05/2018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CD41C-27BC-4056-AC4F-CC639D62661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247C3-7D3D-4743-B60D-3386C9FCC726}" type="datetimeFigureOut">
              <a:rPr lang="pt-BR" smtClean="0"/>
              <a:pPr/>
              <a:t>16/05/2018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CD41C-27BC-4056-AC4F-CC639D62661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247C3-7D3D-4743-B60D-3386C9FCC726}" type="datetimeFigureOut">
              <a:rPr lang="pt-BR" smtClean="0"/>
              <a:pPr/>
              <a:t>16/05/2018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CD41C-27BC-4056-AC4F-CC639D62661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7247C3-7D3D-4743-B60D-3386C9FCC726}" type="datetimeFigureOut">
              <a:rPr lang="pt-BR" smtClean="0"/>
              <a:pPr/>
              <a:t>16/05/2018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ACD41C-27BC-4056-AC4F-CC639D62661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62" y="176109"/>
            <a:ext cx="9141714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019" y="284176"/>
            <a:ext cx="777240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019" y="2011680"/>
            <a:ext cx="777240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557" y="6422855"/>
            <a:ext cx="2595043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8E7247C3-7D3D-4743-B60D-3386C9FCC726}" type="datetimeFigureOut">
              <a:rPr lang="pt-BR" smtClean="0"/>
              <a:pPr/>
              <a:t>16/05/2018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91000" y="6422855"/>
            <a:ext cx="40606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65139" y="6422855"/>
            <a:ext cx="709698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DBACD41C-27BC-4056-AC4F-CC639D62661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401289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Avaliação de Cursos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/>
              <a:t>Breve Visão, à Luz das Novas </a:t>
            </a:r>
            <a:r>
              <a:rPr lang="pt-BR" dirty="0" smtClean="0"/>
              <a:t>Legislações</a:t>
            </a: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404664"/>
            <a:ext cx="6471360" cy="1296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255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Regulação: Reconhecimento e Renovação de Reconhecimento de Cursos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dirty="0" smtClean="0"/>
              <a:t>A </a:t>
            </a:r>
            <a:r>
              <a:rPr lang="pt-BR" dirty="0"/>
              <a:t>ausência de protocolo do pedido de reconhecimento ou renovação de reconhecimento de curso no prazo devido caracterizará irregularidade administrativa e a instituição ficará impedida de solicitar aumento de vagas e de admitir novos estudantes no curso, sujeita, ainda, a processo administrativo de supervisão</a:t>
            </a:r>
            <a:r>
              <a:rPr lang="pt-BR" dirty="0" smtClean="0"/>
              <a:t>;</a:t>
            </a:r>
          </a:p>
          <a:p>
            <a:r>
              <a:rPr lang="pt-BR" dirty="0"/>
              <a:t>Possibilidade de prorrogação da validade dos atos de reconhecimento ou renovação de reconhecimento em vigor, mediante processo simplificado, com dispensa de avaliação in loco, observados os seguintes requisitos (PN 23/2017):</a:t>
            </a:r>
          </a:p>
          <a:p>
            <a:pPr lvl="1"/>
            <a:r>
              <a:rPr lang="pt-BR" dirty="0"/>
              <a:t>atos autorizativos válidos;</a:t>
            </a:r>
          </a:p>
          <a:p>
            <a:pPr lvl="1"/>
            <a:r>
              <a:rPr lang="pt-BR" dirty="0"/>
              <a:t>indicadores de qualidade satisfatórios;</a:t>
            </a:r>
          </a:p>
          <a:p>
            <a:pPr lvl="1"/>
            <a:r>
              <a:rPr lang="pt-BR" dirty="0"/>
              <a:t>não penalização em decorrência de processo administrativo de supervisão nos últimos 2 (dois) anos; e</a:t>
            </a:r>
          </a:p>
          <a:p>
            <a:pPr lvl="1"/>
            <a:r>
              <a:rPr lang="pt-BR" dirty="0"/>
              <a:t>inexistência de medida de supervisão em vigor</a:t>
            </a:r>
            <a:r>
              <a:rPr lang="pt-BR" dirty="0" smtClean="0"/>
              <a:t>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903827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Supervisão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O </a:t>
            </a:r>
            <a:r>
              <a:rPr lang="pt-BR" dirty="0"/>
              <a:t>processo administrativo de supervisão poderá ser constituído das fases</a:t>
            </a:r>
            <a:r>
              <a:rPr lang="pt-BR" dirty="0" smtClean="0"/>
              <a:t>:</a:t>
            </a:r>
            <a:endParaRPr lang="pt-BR" dirty="0"/>
          </a:p>
        </p:txBody>
      </p:sp>
      <p:graphicFrame>
        <p:nvGraphicFramePr>
          <p:cNvPr id="4" name="Diagrama 3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042867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Ausência de Oferta por 2 anos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pt-BR" dirty="0"/>
              <a:t>A ausência ou a interrupção da oferta efetiva de aulas, por período superior a vinte e quatro meses, ensejará a abertura de </a:t>
            </a:r>
            <a:r>
              <a:rPr lang="pt-BR" dirty="0">
                <a:solidFill>
                  <a:srgbClr val="FFFF00"/>
                </a:solidFill>
              </a:rPr>
              <a:t>processo administrativo de supervisão</a:t>
            </a:r>
            <a:r>
              <a:rPr lang="pt-BR" dirty="0"/>
              <a:t>, que poderá resultar na cassação imediata do ato autorizativo (Decreto </a:t>
            </a:r>
            <a:r>
              <a:rPr lang="pt-BR" dirty="0" smtClean="0"/>
              <a:t>9.235/2017, art. 60).</a:t>
            </a:r>
          </a:p>
          <a:p>
            <a:endParaRPr lang="pt-BR" dirty="0" smtClean="0"/>
          </a:p>
          <a:p>
            <a:r>
              <a:rPr lang="pt-BR" dirty="0" smtClean="0"/>
              <a:t>Necessidade de dar celeridade aos processos de extinção de cursos que foram ofertados por meio de programas e estão sem previsão de oferta.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22818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t-BR" dirty="0" smtClean="0"/>
              <a:t>Verticalização do Ensino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D</a:t>
            </a:r>
            <a:r>
              <a:rPr lang="pt-BR" dirty="0" smtClean="0"/>
              <a:t>eterminação </a:t>
            </a:r>
            <a:r>
              <a:rPr lang="pt-BR" dirty="0"/>
              <a:t>de que as instituições da Rede Federal de Educação Profissional, Científica e Tecnológica somente poderão ofertar bacharelados e cursos superiores de tecnologia nas áreas em que ofereçam cursos técnicos de nível médio, assegurada a integração e a verticalização da educação básica à educação profissional e educação </a:t>
            </a:r>
            <a:r>
              <a:rPr lang="pt-BR" dirty="0" smtClean="0"/>
              <a:t>superior (Decreto 9.235/2017, art. 40).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722331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t-BR" dirty="0" smtClean="0"/>
              <a:t>Manutenção e Guarda do Acervo Acadêmico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pt-BR" dirty="0" smtClean="0"/>
              <a:t>Determinação para </a:t>
            </a:r>
            <a:r>
              <a:rPr lang="pt-BR" dirty="0"/>
              <a:t>que os documentos que compõem o acervo acadêmico das IES na data de </a:t>
            </a:r>
            <a:r>
              <a:rPr lang="pt-BR" dirty="0" smtClean="0"/>
              <a:t>publicação</a:t>
            </a:r>
            <a:r>
              <a:rPr lang="pt-BR" dirty="0"/>
              <a:t> do decreto </a:t>
            </a:r>
            <a:r>
              <a:rPr lang="pt-BR" dirty="0" smtClean="0"/>
              <a:t>sejam convertidos </a:t>
            </a:r>
            <a:r>
              <a:rPr lang="pt-BR" dirty="0"/>
              <a:t>para o meio digital, mediante a utilização de métodos que garantam a integridade e a autenticidade de todas as informações contidas nos documentos originais, nos termos da </a:t>
            </a:r>
            <a:r>
              <a:rPr lang="pt-BR" dirty="0" smtClean="0"/>
              <a:t>legislação.</a:t>
            </a:r>
          </a:p>
          <a:p>
            <a:r>
              <a:rPr lang="pt-BR" dirty="0" smtClean="0"/>
              <a:t>O</a:t>
            </a:r>
            <a:r>
              <a:rPr lang="pt-BR" dirty="0"/>
              <a:t> decreto informa que o prazo e as condições para convertermos nossos acervos acadêmicos para o meio digital e os prazos de guarda e de manutenção dos acervos físicos </a:t>
            </a:r>
            <a:r>
              <a:rPr lang="pt-BR" dirty="0" smtClean="0"/>
              <a:t>seriam definidos </a:t>
            </a:r>
            <a:r>
              <a:rPr lang="pt-BR" dirty="0"/>
              <a:t>em regulamento a ser editado pelo </a:t>
            </a:r>
            <a:r>
              <a:rPr lang="pt-BR" dirty="0" smtClean="0"/>
              <a:t>MEC (Decreto 9.235/2017, art</a:t>
            </a:r>
            <a:r>
              <a:rPr lang="pt-BR" dirty="0"/>
              <a:t>. 104 </a:t>
            </a:r>
            <a:r>
              <a:rPr lang="pt-BR" dirty="0" smtClean="0"/>
              <a:t>).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282760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t-BR" dirty="0"/>
              <a:t>Manutenção e Guarda do Acervo Acadêmico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pt-BR" sz="2200" dirty="0" smtClean="0"/>
              <a:t>Os </a:t>
            </a:r>
            <a:r>
              <a:rPr lang="pt-BR" sz="2200" b="1" dirty="0"/>
              <a:t>documentos e informações que compõem o acervo </a:t>
            </a:r>
            <a:r>
              <a:rPr lang="pt-BR" sz="2200" b="1" dirty="0" smtClean="0"/>
              <a:t>acadêmico deverão ser convertidos </a:t>
            </a:r>
            <a:r>
              <a:rPr lang="pt-BR" sz="2200" b="1" dirty="0"/>
              <a:t>para o meio digital, no prazo de 24 </a:t>
            </a:r>
            <a:r>
              <a:rPr lang="pt-BR" sz="2200" b="1" dirty="0" smtClean="0"/>
              <a:t>meses</a:t>
            </a:r>
            <a:r>
              <a:rPr lang="pt-BR" sz="2200" dirty="0"/>
              <a:t>, de modo que a conversão e preservação dos </a:t>
            </a:r>
            <a:r>
              <a:rPr lang="pt-BR" sz="2200" dirty="0" smtClean="0"/>
              <a:t>documentos obedeçam </a:t>
            </a:r>
            <a:r>
              <a:rPr lang="pt-BR" sz="2200" dirty="0"/>
              <a:t>aos seguintes </a:t>
            </a:r>
            <a:r>
              <a:rPr lang="pt-BR" sz="2200" dirty="0" smtClean="0"/>
              <a:t>critérios (PN 315/2017):</a:t>
            </a:r>
            <a:endParaRPr lang="pt-BR" sz="2200" dirty="0"/>
          </a:p>
          <a:p>
            <a:r>
              <a:rPr lang="pt-BR" sz="2200" dirty="0"/>
              <a:t>I - os métodos de digitalização devem garantir a confiabilidade</a:t>
            </a:r>
            <a:r>
              <a:rPr lang="pt-BR" sz="2200" dirty="0" smtClean="0"/>
              <a:t>, autenticidade</a:t>
            </a:r>
            <a:r>
              <a:rPr lang="pt-BR" sz="2200" dirty="0"/>
              <a:t>, integridade e durabilidade de todas </a:t>
            </a:r>
            <a:r>
              <a:rPr lang="pt-BR" sz="2200" dirty="0" smtClean="0"/>
              <a:t>as informações </a:t>
            </a:r>
            <a:r>
              <a:rPr lang="pt-BR" sz="2200" dirty="0"/>
              <a:t>dos processos e documentos originais; e</a:t>
            </a:r>
          </a:p>
          <a:p>
            <a:r>
              <a:rPr lang="pt-BR" sz="2200" dirty="0"/>
              <a:t>II - a IES deverá constituir comitê gestor para elaborar</a:t>
            </a:r>
            <a:r>
              <a:rPr lang="pt-BR" sz="2200" dirty="0" smtClean="0"/>
              <a:t>, implementar </a:t>
            </a:r>
            <a:r>
              <a:rPr lang="pt-BR" sz="2200" dirty="0"/>
              <a:t>e acompanhar a política de segurança da </a:t>
            </a:r>
            <a:r>
              <a:rPr lang="pt-BR" sz="2200" dirty="0" smtClean="0"/>
              <a:t>informação relativa </a:t>
            </a:r>
            <a:r>
              <a:rPr lang="pt-BR" sz="2200" dirty="0"/>
              <a:t>ao acervo acadêmico, conforme definido nesta Portaria e </a:t>
            </a:r>
            <a:r>
              <a:rPr lang="pt-BR" sz="2200" dirty="0" smtClean="0"/>
              <a:t>no marco </a:t>
            </a:r>
            <a:r>
              <a:rPr lang="pt-BR" sz="2200" dirty="0"/>
              <a:t>legal da educação superior, e, de maneira subsidiária, em </a:t>
            </a:r>
            <a:r>
              <a:rPr lang="pt-BR" sz="2200" dirty="0" smtClean="0"/>
              <a:t>suas normas </a:t>
            </a:r>
            <a:r>
              <a:rPr lang="pt-BR" sz="2200" dirty="0"/>
              <a:t>institucionais</a:t>
            </a:r>
            <a:r>
              <a:rPr lang="pt-BR" sz="2200" dirty="0" smtClean="0"/>
              <a:t>.</a:t>
            </a:r>
            <a:endParaRPr lang="pt-BR" sz="2200" dirty="0"/>
          </a:p>
        </p:txBody>
      </p:sp>
    </p:spTree>
    <p:extLst>
      <p:ext uri="{BB962C8B-B14F-4D97-AF65-F5344CB8AC3E}">
        <p14:creationId xmlns:p14="http://schemas.microsoft.com/office/powerpoint/2010/main" val="27050565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Processo Saneador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Aplicação </a:t>
            </a:r>
            <a:r>
              <a:rPr lang="pt-BR" dirty="0"/>
              <a:t>de medidas cautelares e processo de supervisão, em caso de risco iminente ou ameaça ao interesse público e dos estudantes (a partir de denúncia formalizada por órgãos representativos, devidamente fundamentadas e após procedimento preparatório ao processo saneador, o que pode incluir na abertura de diligência e verificação in </a:t>
            </a:r>
            <a:r>
              <a:rPr lang="pt-BR" dirty="0" smtClean="0"/>
              <a:t>loco (</a:t>
            </a:r>
            <a:r>
              <a:rPr lang="pt-BR" dirty="0"/>
              <a:t>Art. 63, 66 e </a:t>
            </a:r>
            <a:r>
              <a:rPr lang="pt-BR" dirty="0" smtClean="0"/>
              <a:t>72, Decreto 9.235/2017).</a:t>
            </a:r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38049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t-BR" dirty="0" smtClean="0"/>
              <a:t>ENADE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pt-BR" sz="2200" dirty="0" smtClean="0"/>
              <a:t>Os </a:t>
            </a:r>
            <a:r>
              <a:rPr lang="pt-BR" sz="2200" dirty="0"/>
              <a:t>estudantes habilitados que não tenham sido inscritos ou não tenham realizado o </a:t>
            </a:r>
            <a:r>
              <a:rPr lang="pt-BR" sz="2200" dirty="0" err="1"/>
              <a:t>Enade</a:t>
            </a:r>
            <a:r>
              <a:rPr lang="pt-BR" sz="2200" dirty="0"/>
              <a:t>, excetuando-se as hipóteses de </a:t>
            </a:r>
            <a:r>
              <a:rPr lang="pt-BR" sz="2200" dirty="0" smtClean="0"/>
              <a:t>dispensa previstas, </a:t>
            </a:r>
            <a:r>
              <a:rPr lang="pt-BR" sz="2200" dirty="0"/>
              <a:t>estarão em situação </a:t>
            </a:r>
            <a:r>
              <a:rPr lang="pt-BR" sz="2200" dirty="0" smtClean="0"/>
              <a:t>irregular.</a:t>
            </a:r>
            <a:endParaRPr lang="pt-BR" sz="2200" dirty="0"/>
          </a:p>
          <a:p>
            <a:r>
              <a:rPr lang="pt-BR" sz="2200" dirty="0" smtClean="0"/>
              <a:t>No </a:t>
            </a:r>
            <a:r>
              <a:rPr lang="pt-BR" sz="2200" dirty="0"/>
              <a:t>caso das instituições públicas, os responsáveis pela não inscrição sujeitam-se a processo administrativo </a:t>
            </a:r>
            <a:r>
              <a:rPr lang="pt-BR" sz="2200" dirty="0" smtClean="0"/>
              <a:t>disciplinar.</a:t>
            </a:r>
          </a:p>
          <a:p>
            <a:r>
              <a:rPr lang="pt-BR" sz="2200" dirty="0" smtClean="0"/>
              <a:t>Nova </a:t>
            </a:r>
            <a:r>
              <a:rPr lang="pt-BR" sz="2200" dirty="0"/>
              <a:t>distribuição das áreas a serem avaliadas no Ciclo do </a:t>
            </a:r>
            <a:r>
              <a:rPr lang="pt-BR" sz="2200" dirty="0" err="1"/>
              <a:t>Enade</a:t>
            </a:r>
            <a:r>
              <a:rPr lang="pt-BR" sz="2200" dirty="0"/>
              <a:t>.</a:t>
            </a:r>
          </a:p>
          <a:p>
            <a:endParaRPr lang="pt-BR" sz="2200" dirty="0"/>
          </a:p>
        </p:txBody>
      </p:sp>
    </p:spTree>
    <p:extLst>
      <p:ext uri="{BB962C8B-B14F-4D97-AF65-F5344CB8AC3E}">
        <p14:creationId xmlns:p14="http://schemas.microsoft.com/office/powerpoint/2010/main" val="1864609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Instrumento de Avaliação INEP 2016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pPr>
              <a:buNone/>
            </a:pPr>
            <a:r>
              <a:rPr lang="pt-BR" sz="2800" dirty="0" smtClean="0"/>
              <a:t>- 3 dimensões:</a:t>
            </a:r>
          </a:p>
          <a:p>
            <a:r>
              <a:rPr lang="pt-BR" sz="2800" dirty="0" smtClean="0"/>
              <a:t>Didático Pedagógica</a:t>
            </a:r>
          </a:p>
          <a:p>
            <a:r>
              <a:rPr lang="pt-BR" sz="2800" dirty="0" smtClean="0"/>
              <a:t>Corpo Docente e Tutorial</a:t>
            </a:r>
          </a:p>
          <a:p>
            <a:r>
              <a:rPr lang="pt-BR" sz="2800" dirty="0" err="1" smtClean="0"/>
              <a:t>Infraestrutura</a:t>
            </a:r>
            <a:endParaRPr lang="pt-BR" sz="2800" dirty="0" smtClean="0"/>
          </a:p>
          <a:p>
            <a:pPr>
              <a:buNone/>
            </a:pPr>
            <a:r>
              <a:rPr lang="pt-BR" sz="2800" dirty="0" smtClean="0"/>
              <a:t>- Requisitos legais e Normativos</a:t>
            </a:r>
            <a:endParaRPr lang="pt-BR" sz="2800" dirty="0"/>
          </a:p>
          <a:p>
            <a:endParaRPr lang="pt-BR" sz="2800" dirty="0" smtClean="0"/>
          </a:p>
          <a:p>
            <a:endParaRPr lang="pt-BR" sz="2800" dirty="0" smtClean="0"/>
          </a:p>
          <a:p>
            <a:endParaRPr lang="pt-BR" sz="2800" dirty="0" smtClean="0"/>
          </a:p>
        </p:txBody>
      </p:sp>
    </p:spTree>
    <p:extLst>
      <p:ext uri="{BB962C8B-B14F-4D97-AF65-F5344CB8AC3E}">
        <p14:creationId xmlns:p14="http://schemas.microsoft.com/office/powerpoint/2010/main" val="1178234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Instrumento de Avaliação INEP 2016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6146" name="Picture 2" descr="C:\Users\edivaldo.moura\Desktop\Capturar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244597"/>
            <a:ext cx="9144000" cy="318941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782344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Tripé de Sustentação da Regularidade e Qualidade da Educação Superior</a:t>
            </a: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0638183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967202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Novos Instrumentos de Avaliação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r>
              <a:rPr lang="pt-BR" dirty="0" smtClean="0"/>
              <a:t>Critérios aditivos (NT 162017-CGA-CGIES-DAES)</a:t>
            </a:r>
          </a:p>
          <a:p>
            <a:r>
              <a:rPr lang="pt-BR" dirty="0"/>
              <a:t>Requisitos legais deixa de ser item específico e passa a ser diluído no corpo dos indicadores de avaliação</a:t>
            </a:r>
          </a:p>
          <a:p>
            <a:r>
              <a:rPr lang="pt-BR" dirty="0" smtClean="0"/>
              <a:t>O instrumento passa a privilegiar mais os aspectos qualitativos do que quantitativos</a:t>
            </a:r>
          </a:p>
          <a:p>
            <a:r>
              <a:rPr lang="pt-BR" dirty="0" smtClean="0"/>
              <a:t>Maior </a:t>
            </a:r>
            <a:r>
              <a:rPr lang="pt-BR" dirty="0"/>
              <a:t>objetividade nos itens de avaliação</a:t>
            </a:r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1178234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Espaço Reservado para Conteúdo 5"/>
          <p:cNvGraphicFramePr>
            <a:graphicFrameLocks noGrp="1"/>
          </p:cNvGraphicFramePr>
          <p:nvPr>
            <p:ph idx="1"/>
          </p:nvPr>
        </p:nvGraphicFramePr>
        <p:xfrm>
          <a:off x="142845" y="571480"/>
          <a:ext cx="9001155" cy="5763358"/>
        </p:xfrm>
        <a:graphic>
          <a:graphicData uri="http://schemas.openxmlformats.org/drawingml/2006/table">
            <a:tbl>
              <a:tblPr/>
              <a:tblGrid>
                <a:gridCol w="7143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016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851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8149">
                <a:tc>
                  <a:txBody>
                    <a:bodyPr/>
                    <a:lstStyle/>
                    <a:p>
                      <a:pPr marL="17780" marR="18415" algn="ctr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 err="1">
                          <a:latin typeface="Calibri"/>
                          <a:ea typeface="Arial Narrow"/>
                          <a:cs typeface="Arial Narrow"/>
                        </a:rPr>
                        <a:t>Conceito</a:t>
                      </a:r>
                      <a:endParaRPr lang="pt-BR" sz="1300" b="1" dirty="0">
                        <a:latin typeface="Arial Narrow"/>
                        <a:ea typeface="Arial Narrow"/>
                        <a:cs typeface="Arial Narrow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4460" algn="ctr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 err="1">
                          <a:latin typeface="Calibri"/>
                          <a:ea typeface="Arial Narrow"/>
                          <a:cs typeface="Arial Narrow"/>
                        </a:rPr>
                        <a:t>Critério</a:t>
                      </a:r>
                      <a:r>
                        <a:rPr lang="en-US" sz="1300" b="1" dirty="0">
                          <a:latin typeface="Calibri"/>
                          <a:ea typeface="Arial Narrow"/>
                          <a:cs typeface="Arial Narrow"/>
                        </a:rPr>
                        <a:t> de </a:t>
                      </a:r>
                      <a:r>
                        <a:rPr lang="en-US" sz="1300" b="1" dirty="0" err="1">
                          <a:latin typeface="Calibri"/>
                          <a:ea typeface="Arial Narrow"/>
                          <a:cs typeface="Arial Narrow"/>
                        </a:rPr>
                        <a:t>Análise</a:t>
                      </a:r>
                      <a:r>
                        <a:rPr lang="en-US" sz="1300" b="1" dirty="0">
                          <a:latin typeface="Calibri"/>
                          <a:ea typeface="Arial Narrow"/>
                          <a:cs typeface="Arial Narrow"/>
                        </a:rPr>
                        <a:t> 2016</a:t>
                      </a:r>
                      <a:endParaRPr lang="pt-BR" sz="1300" b="1" dirty="0">
                        <a:latin typeface="Arial Narrow"/>
                        <a:ea typeface="Arial Narrow"/>
                        <a:cs typeface="Arial Narrow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4460" algn="ctr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 err="1">
                          <a:latin typeface="Calibri"/>
                          <a:ea typeface="Arial Narrow"/>
                          <a:cs typeface="Arial Narrow"/>
                        </a:rPr>
                        <a:t>Critério</a:t>
                      </a:r>
                      <a:r>
                        <a:rPr lang="en-US" sz="1300" b="1" dirty="0">
                          <a:latin typeface="Calibri"/>
                          <a:ea typeface="Arial Narrow"/>
                          <a:cs typeface="Arial Narrow"/>
                        </a:rPr>
                        <a:t> de </a:t>
                      </a:r>
                      <a:r>
                        <a:rPr lang="en-US" sz="1300" b="1" dirty="0" err="1">
                          <a:latin typeface="Calibri"/>
                          <a:ea typeface="Arial Narrow"/>
                          <a:cs typeface="Arial Narrow"/>
                        </a:rPr>
                        <a:t>Análise</a:t>
                      </a:r>
                      <a:r>
                        <a:rPr lang="en-US" sz="1300" b="1" dirty="0">
                          <a:latin typeface="Calibri"/>
                          <a:ea typeface="Arial Narrow"/>
                          <a:cs typeface="Arial Narrow"/>
                        </a:rPr>
                        <a:t> </a:t>
                      </a:r>
                      <a:r>
                        <a:rPr lang="en-US" sz="1300" b="1" dirty="0" smtClean="0">
                          <a:latin typeface="Calibri"/>
                          <a:ea typeface="Arial Narrow"/>
                          <a:cs typeface="Arial Narrow"/>
                        </a:rPr>
                        <a:t>2017</a:t>
                      </a:r>
                      <a:endParaRPr lang="pt-BR" sz="1300" b="1" dirty="0">
                        <a:latin typeface="Arial Narrow"/>
                        <a:ea typeface="Arial Narrow"/>
                        <a:cs typeface="Arial Narrow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0283">
                <a:tc>
                  <a:txBody>
                    <a:bodyPr/>
                    <a:lstStyle/>
                    <a:p>
                      <a:pPr algn="ctr"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Calibri"/>
                          <a:ea typeface="Arial Narrow"/>
                          <a:cs typeface="Arial Narrow"/>
                        </a:rPr>
                        <a:t>1</a:t>
                      </a:r>
                      <a:endParaRPr lang="pt-BR" sz="1300">
                        <a:latin typeface="Arial Narrow"/>
                        <a:ea typeface="Arial Narrow"/>
                        <a:cs typeface="Arial Narrow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3020" marR="29210"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pt-BR" sz="1300">
                          <a:latin typeface="Calibri"/>
                          <a:ea typeface="Arial Narrow"/>
                          <a:cs typeface="Arial Narrow"/>
                        </a:rPr>
                        <a:t>Quando o perfil profissional </a:t>
                      </a:r>
                      <a:r>
                        <a:rPr lang="pt-BR" sz="1300" b="1">
                          <a:latin typeface="Calibri"/>
                          <a:ea typeface="Arial Narrow"/>
                          <a:cs typeface="Arial Narrow"/>
                        </a:rPr>
                        <a:t>não expressa </a:t>
                      </a:r>
                      <a:r>
                        <a:rPr lang="pt-BR" sz="1300">
                          <a:latin typeface="Calibri"/>
                          <a:ea typeface="Arial Narrow"/>
                          <a:cs typeface="Arial Narrow"/>
                        </a:rPr>
                        <a:t>as competências do egresso.</a:t>
                      </a:r>
                      <a:endParaRPr lang="pt-BR" sz="1300">
                        <a:latin typeface="Arial Narrow"/>
                        <a:ea typeface="Arial Narrow"/>
                        <a:cs typeface="Arial Narrow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3020" marR="29210"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pt-BR" sz="1300">
                          <a:latin typeface="Calibri"/>
                          <a:ea typeface="Calibri"/>
                          <a:cs typeface="Calibri-Light"/>
                        </a:rPr>
                        <a:t>O perfil profissional do egresso </a:t>
                      </a:r>
                      <a:r>
                        <a:rPr lang="pt-BR" sz="1300" b="1">
                          <a:latin typeface="Calibri"/>
                          <a:ea typeface="Calibri"/>
                          <a:cs typeface="Calibri-Bold"/>
                        </a:rPr>
                        <a:t>não consta </a:t>
                      </a:r>
                      <a:r>
                        <a:rPr lang="pt-BR" sz="1300">
                          <a:latin typeface="Calibri"/>
                          <a:ea typeface="Calibri"/>
                          <a:cs typeface="Calibri-Light"/>
                        </a:rPr>
                        <a:t>no PPC.</a:t>
                      </a:r>
                      <a:endParaRPr lang="pt-BR" sz="1300">
                        <a:latin typeface="Arial Narrow"/>
                        <a:ea typeface="Arial Narrow"/>
                        <a:cs typeface="Arial Narrow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40850">
                <a:tc>
                  <a:txBody>
                    <a:bodyPr/>
                    <a:lstStyle/>
                    <a:p>
                      <a:pPr algn="ctr">
                        <a:spcBef>
                          <a:spcPts val="295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Calibri"/>
                          <a:ea typeface="Arial Narrow"/>
                          <a:cs typeface="Arial Narrow"/>
                        </a:rPr>
                        <a:t>2</a:t>
                      </a:r>
                      <a:endParaRPr lang="pt-BR" sz="1300">
                        <a:latin typeface="Arial Narrow"/>
                        <a:ea typeface="Arial Narrow"/>
                        <a:cs typeface="Arial Narrow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3020" marR="31750" algn="just">
                        <a:spcBef>
                          <a:spcPts val="295"/>
                        </a:spcBef>
                        <a:spcAft>
                          <a:spcPts val="0"/>
                        </a:spcAft>
                      </a:pPr>
                      <a:r>
                        <a:rPr lang="pt-BR" sz="1300">
                          <a:latin typeface="Calibri"/>
                          <a:ea typeface="Arial Narrow"/>
                          <a:cs typeface="Arial Narrow"/>
                        </a:rPr>
                        <a:t>Quando o perfil profissional do egresso expressa, </a:t>
                      </a:r>
                      <a:r>
                        <a:rPr lang="pt-BR" sz="1300" b="1">
                          <a:latin typeface="Calibri"/>
                          <a:ea typeface="Arial Narrow"/>
                          <a:cs typeface="Arial Narrow"/>
                        </a:rPr>
                        <a:t>de  maneira  insuficiente</a:t>
                      </a:r>
                      <a:r>
                        <a:rPr lang="pt-BR" sz="1300">
                          <a:latin typeface="Calibri"/>
                          <a:ea typeface="Arial Narrow"/>
                          <a:cs typeface="Arial Narrow"/>
                        </a:rPr>
                        <a:t>, suas competências, considerando, em uma análise sistêmica e global, os seguintes aspectos institucionais previstos/existentes: adequação às DCNs do curso, conhecimento do PPC pelo corpo docente e discente e mecanismos de acompanhamento dos egressos na sua atuação profissional.</a:t>
                      </a:r>
                      <a:endParaRPr lang="pt-BR" sz="1300">
                        <a:latin typeface="Arial Narrow"/>
                        <a:ea typeface="Arial Narrow"/>
                        <a:cs typeface="Arial Narrow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300">
                          <a:latin typeface="Calibri"/>
                          <a:ea typeface="Calibri"/>
                          <a:cs typeface="Calibri-Light"/>
                        </a:rPr>
                        <a:t>O perfil profissional do egresso </a:t>
                      </a:r>
                      <a:r>
                        <a:rPr lang="pt-BR" sz="1300" b="1">
                          <a:latin typeface="Calibri"/>
                          <a:ea typeface="Calibri"/>
                          <a:cs typeface="Calibri-Bold"/>
                        </a:rPr>
                        <a:t>consta </a:t>
                      </a:r>
                      <a:r>
                        <a:rPr lang="pt-BR" sz="1300">
                          <a:latin typeface="Calibri"/>
                          <a:ea typeface="Calibri"/>
                          <a:cs typeface="Calibri-Light"/>
                        </a:rPr>
                        <a:t>no PPC, </a:t>
                      </a:r>
                      <a:r>
                        <a:rPr lang="pt-BR" sz="1300" b="1">
                          <a:latin typeface="Calibri"/>
                          <a:ea typeface="Calibri"/>
                          <a:cs typeface="Calibri-Bold"/>
                        </a:rPr>
                        <a:t>mas não </a:t>
                      </a:r>
                      <a:r>
                        <a:rPr lang="pt-BR" sz="1300">
                          <a:latin typeface="Calibri"/>
                          <a:ea typeface="Calibri"/>
                          <a:cs typeface="Calibri-Light"/>
                        </a:rPr>
                        <a:t>está de acordo com as DCN (quando houver) </a:t>
                      </a:r>
                      <a:r>
                        <a:rPr lang="pt-BR" sz="1300" b="1">
                          <a:latin typeface="Calibri"/>
                          <a:ea typeface="Calibri"/>
                          <a:cs typeface="Calibri-Bold"/>
                        </a:rPr>
                        <a:t>ou não </a:t>
                      </a:r>
                      <a:r>
                        <a:rPr lang="pt-BR" sz="1300">
                          <a:latin typeface="Calibri"/>
                          <a:ea typeface="Calibri"/>
                          <a:cs typeface="Calibri-Light"/>
                        </a:rPr>
                        <a:t>expressa as competências a serem desenvolvidas pelo discente.</a:t>
                      </a:r>
                      <a:endParaRPr lang="pt-BR" sz="1300">
                        <a:latin typeface="Arial Narrow"/>
                        <a:ea typeface="Arial Narrow"/>
                        <a:cs typeface="Arial Narrow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65540">
                <a:tc>
                  <a:txBody>
                    <a:bodyPr/>
                    <a:lstStyle/>
                    <a:p>
                      <a:pPr algn="ctr">
                        <a:spcBef>
                          <a:spcPts val="295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Calibri"/>
                          <a:ea typeface="Arial Narrow"/>
                          <a:cs typeface="Arial Narrow"/>
                        </a:rPr>
                        <a:t>3</a:t>
                      </a:r>
                      <a:endParaRPr lang="pt-BR" sz="1300">
                        <a:latin typeface="Arial Narrow"/>
                        <a:ea typeface="Arial Narrow"/>
                        <a:cs typeface="Arial Narrow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3020" marR="33020" algn="just">
                        <a:spcBef>
                          <a:spcPts val="295"/>
                        </a:spcBef>
                        <a:spcAft>
                          <a:spcPts val="0"/>
                        </a:spcAft>
                      </a:pPr>
                      <a:r>
                        <a:rPr lang="pt-BR" sz="1300">
                          <a:latin typeface="Calibri"/>
                          <a:ea typeface="Arial Narrow"/>
                          <a:cs typeface="Arial Narrow"/>
                        </a:rPr>
                        <a:t>Quando o perfil profissional do egresso expressa, </a:t>
                      </a:r>
                      <a:r>
                        <a:rPr lang="pt-BR" sz="1300" b="1">
                          <a:latin typeface="Calibri"/>
                          <a:ea typeface="Arial Narrow"/>
                          <a:cs typeface="Arial Narrow"/>
                        </a:rPr>
                        <a:t>de maneira suficiente</a:t>
                      </a:r>
                      <a:r>
                        <a:rPr lang="pt-BR" sz="1300">
                          <a:latin typeface="Calibri"/>
                          <a:ea typeface="Arial Narrow"/>
                          <a:cs typeface="Arial Narrow"/>
                        </a:rPr>
                        <a:t>, suas competências, considerando, em uma análise sistêmica e global, os seguintes aspectos institucionais previstos/existentes: adequação às DCNs do curso, conhecimento do PPC pelo corpo docente e discente e mecanismos de acompanhamento dos egressos na sua atuação profissional.</a:t>
                      </a:r>
                      <a:endParaRPr lang="pt-BR" sz="1300">
                        <a:latin typeface="Arial Narrow"/>
                        <a:ea typeface="Arial Narrow"/>
                        <a:cs typeface="Arial Narrow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300" dirty="0">
                          <a:latin typeface="Calibri"/>
                          <a:ea typeface="Calibri"/>
                          <a:cs typeface="Calibri-Light"/>
                        </a:rPr>
                        <a:t>O perfil profissional do egresso </a:t>
                      </a:r>
                      <a:r>
                        <a:rPr lang="pt-BR" sz="1300" b="1" dirty="0">
                          <a:latin typeface="Calibri"/>
                          <a:ea typeface="Calibri"/>
                          <a:cs typeface="Calibri-Bold"/>
                        </a:rPr>
                        <a:t>consta </a:t>
                      </a:r>
                      <a:r>
                        <a:rPr lang="pt-BR" sz="1300" dirty="0">
                          <a:latin typeface="Calibri"/>
                          <a:ea typeface="Calibri"/>
                          <a:cs typeface="Calibri-Light"/>
                        </a:rPr>
                        <a:t>no PPC, </a:t>
                      </a:r>
                      <a:r>
                        <a:rPr lang="pt-BR" sz="1300" b="1" dirty="0">
                          <a:latin typeface="Calibri"/>
                          <a:ea typeface="Calibri"/>
                          <a:cs typeface="Calibri-Bold"/>
                        </a:rPr>
                        <a:t>está </a:t>
                      </a:r>
                      <a:r>
                        <a:rPr lang="pt-BR" sz="1300" dirty="0">
                          <a:latin typeface="Calibri"/>
                          <a:ea typeface="Calibri"/>
                          <a:cs typeface="Calibri-Light"/>
                        </a:rPr>
                        <a:t>de acordo com as DCN (quando houver) </a:t>
                      </a:r>
                      <a:r>
                        <a:rPr lang="pt-BR" sz="1300" b="1" dirty="0">
                          <a:latin typeface="Calibri"/>
                          <a:ea typeface="Calibri"/>
                          <a:cs typeface="Calibri-Bold"/>
                        </a:rPr>
                        <a:t>e expressa </a:t>
                      </a:r>
                      <a:r>
                        <a:rPr lang="pt-BR" sz="1300" dirty="0">
                          <a:latin typeface="Calibri"/>
                          <a:ea typeface="Calibri"/>
                          <a:cs typeface="Calibri-Light"/>
                        </a:rPr>
                        <a:t>as competências a serem desenvolvidas pelo discente.</a:t>
                      </a:r>
                      <a:endParaRPr lang="pt-BR" sz="1300" dirty="0">
                        <a:latin typeface="Arial Narrow"/>
                        <a:ea typeface="Arial Narrow"/>
                        <a:cs typeface="Arial Narrow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55972">
                <a:tc>
                  <a:txBody>
                    <a:bodyPr/>
                    <a:lstStyle/>
                    <a:p>
                      <a:pPr algn="ctr">
                        <a:spcBef>
                          <a:spcPts val="295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Calibri"/>
                          <a:ea typeface="Arial Narrow"/>
                          <a:cs typeface="Arial Narrow"/>
                        </a:rPr>
                        <a:t>4</a:t>
                      </a:r>
                      <a:endParaRPr lang="pt-BR" sz="1300">
                        <a:latin typeface="Arial Narrow"/>
                        <a:ea typeface="Arial Narrow"/>
                        <a:cs typeface="Arial Narrow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3020" marR="31750" algn="just">
                        <a:spcBef>
                          <a:spcPts val="295"/>
                        </a:spcBef>
                        <a:spcAft>
                          <a:spcPts val="0"/>
                        </a:spcAft>
                      </a:pPr>
                      <a:r>
                        <a:rPr lang="pt-BR" sz="1300">
                          <a:latin typeface="Calibri"/>
                          <a:ea typeface="Arial Narrow"/>
                          <a:cs typeface="Arial Narrow"/>
                        </a:rPr>
                        <a:t>Quando o perfil profissional do egresso expressa, </a:t>
                      </a:r>
                      <a:r>
                        <a:rPr lang="pt-BR" sz="1300" b="1">
                          <a:latin typeface="Calibri"/>
                          <a:ea typeface="Arial Narrow"/>
                          <a:cs typeface="Arial Narrow"/>
                        </a:rPr>
                        <a:t>de maneira muito boa</a:t>
                      </a:r>
                      <a:r>
                        <a:rPr lang="pt-BR" sz="1300">
                          <a:latin typeface="Calibri"/>
                          <a:ea typeface="Arial Narrow"/>
                          <a:cs typeface="Arial Narrow"/>
                        </a:rPr>
                        <a:t>, suas competências, considerando, em uma análise sistêmica e global, os seguintes aspectos institucionais previstos/existentes: adequação às DCNs do curso, conhecimento do PPC pelo corpo docente e discente e mecanismos de acompanhamento dos egressos na sua atuação profissional.</a:t>
                      </a:r>
                      <a:endParaRPr lang="pt-BR" sz="1300">
                        <a:latin typeface="Arial Narrow"/>
                        <a:ea typeface="Arial Narrow"/>
                        <a:cs typeface="Arial Narrow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300">
                          <a:latin typeface="Calibri"/>
                          <a:ea typeface="Calibri"/>
                          <a:cs typeface="Calibri-Light"/>
                        </a:rPr>
                        <a:t>O perfil profissional do egresso </a:t>
                      </a:r>
                      <a:r>
                        <a:rPr lang="pt-BR" sz="1300" b="1">
                          <a:latin typeface="Calibri"/>
                          <a:ea typeface="Calibri"/>
                          <a:cs typeface="Calibri-Bold"/>
                        </a:rPr>
                        <a:t>consta </a:t>
                      </a:r>
                      <a:r>
                        <a:rPr lang="pt-BR" sz="1300">
                          <a:latin typeface="Calibri"/>
                          <a:ea typeface="Calibri"/>
                          <a:cs typeface="Calibri-Light"/>
                        </a:rPr>
                        <a:t>no PPC, </a:t>
                      </a:r>
                      <a:r>
                        <a:rPr lang="pt-BR" sz="1300" b="1">
                          <a:latin typeface="Calibri"/>
                          <a:ea typeface="Calibri"/>
                          <a:cs typeface="Calibri-Bold"/>
                        </a:rPr>
                        <a:t>está </a:t>
                      </a:r>
                      <a:r>
                        <a:rPr lang="pt-BR" sz="1300">
                          <a:latin typeface="Calibri"/>
                          <a:ea typeface="Calibri"/>
                          <a:cs typeface="Calibri-Light"/>
                        </a:rPr>
                        <a:t>de acordo com as DCN (quando houver), </a:t>
                      </a:r>
                      <a:r>
                        <a:rPr lang="pt-BR" sz="1300" b="1">
                          <a:latin typeface="Calibri"/>
                          <a:ea typeface="Calibri"/>
                          <a:cs typeface="Calibri-Bold"/>
                        </a:rPr>
                        <a:t>expressa </a:t>
                      </a:r>
                      <a:r>
                        <a:rPr lang="pt-BR" sz="1300">
                          <a:latin typeface="Calibri"/>
                          <a:ea typeface="Calibri"/>
                          <a:cs typeface="Calibri-Light"/>
                        </a:rPr>
                        <a:t>as competências a serem desenvolvidas pelo discente </a:t>
                      </a:r>
                      <a:r>
                        <a:rPr lang="pt-BR" sz="1300" b="1">
                          <a:latin typeface="Calibri"/>
                          <a:ea typeface="Calibri"/>
                          <a:cs typeface="Calibri-Bold"/>
                        </a:rPr>
                        <a:t>e </a:t>
                      </a:r>
                      <a:r>
                        <a:rPr lang="pt-BR" sz="1300">
                          <a:latin typeface="Calibri"/>
                          <a:ea typeface="Calibri"/>
                          <a:cs typeface="Calibri-Light"/>
                        </a:rPr>
                        <a:t>as </a:t>
                      </a:r>
                      <a:r>
                        <a:rPr lang="pt-BR" sz="1300" b="1">
                          <a:latin typeface="Calibri"/>
                          <a:ea typeface="Calibri"/>
                          <a:cs typeface="Calibri-Bold"/>
                        </a:rPr>
                        <a:t>articula </a:t>
                      </a:r>
                      <a:r>
                        <a:rPr lang="pt-BR" sz="1300">
                          <a:latin typeface="Calibri"/>
                          <a:ea typeface="Calibri"/>
                          <a:cs typeface="Calibri-Light"/>
                        </a:rPr>
                        <a:t>com necessidades locais e regionais.</a:t>
                      </a:r>
                      <a:endParaRPr lang="pt-BR" sz="1300">
                        <a:latin typeface="Arial Narrow"/>
                        <a:ea typeface="Arial Narrow"/>
                        <a:cs typeface="Arial Narrow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92809">
                <a:tc>
                  <a:txBody>
                    <a:bodyPr/>
                    <a:lstStyle/>
                    <a:p>
                      <a:pPr algn="ctr">
                        <a:spcBef>
                          <a:spcPts val="295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Calibri"/>
                          <a:ea typeface="Arial Narrow"/>
                          <a:cs typeface="Arial Narrow"/>
                        </a:rPr>
                        <a:t>5</a:t>
                      </a:r>
                      <a:endParaRPr lang="pt-BR" sz="1300">
                        <a:latin typeface="Arial Narrow"/>
                        <a:ea typeface="Arial Narrow"/>
                        <a:cs typeface="Arial Narrow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3020" marR="31750" algn="just">
                        <a:spcBef>
                          <a:spcPts val="295"/>
                        </a:spcBef>
                        <a:spcAft>
                          <a:spcPts val="0"/>
                        </a:spcAft>
                      </a:pPr>
                      <a:r>
                        <a:rPr lang="pt-BR" sz="1300">
                          <a:latin typeface="Calibri"/>
                          <a:ea typeface="Arial Narrow"/>
                          <a:cs typeface="Arial Narrow"/>
                        </a:rPr>
                        <a:t>Quando o perfil profissional do egresso expressa, </a:t>
                      </a:r>
                      <a:r>
                        <a:rPr lang="pt-BR" sz="1300" b="1">
                          <a:latin typeface="Calibri"/>
                          <a:ea typeface="Arial Narrow"/>
                          <a:cs typeface="Arial Narrow"/>
                        </a:rPr>
                        <a:t>de maneira excelente</a:t>
                      </a:r>
                      <a:r>
                        <a:rPr lang="pt-BR" sz="1300">
                          <a:latin typeface="Calibri"/>
                          <a:ea typeface="Arial Narrow"/>
                          <a:cs typeface="Arial Narrow"/>
                        </a:rPr>
                        <a:t>, suas competências, considerando, em uma análise sistêmica e global, os seguintes aspectos institucionais previstos/existentes: adequação às DCNs do curso, conhecimento do PPC pelo corpo docente e discente e mecanismos de acompanhamento dos egressos na sua atuação profissional.</a:t>
                      </a:r>
                      <a:endParaRPr lang="pt-BR" sz="1300">
                        <a:latin typeface="Arial Narrow"/>
                        <a:ea typeface="Arial Narrow"/>
                        <a:cs typeface="Arial Narrow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300" dirty="0">
                          <a:latin typeface="Calibri"/>
                          <a:ea typeface="Calibri"/>
                          <a:cs typeface="Calibri-Light"/>
                        </a:rPr>
                        <a:t>O perfil profissional do egresso </a:t>
                      </a:r>
                      <a:r>
                        <a:rPr lang="pt-BR" sz="1300" b="1" dirty="0">
                          <a:latin typeface="Calibri"/>
                          <a:ea typeface="Calibri"/>
                          <a:cs typeface="Calibri-Bold"/>
                        </a:rPr>
                        <a:t>consta </a:t>
                      </a:r>
                      <a:r>
                        <a:rPr lang="pt-BR" sz="1300" dirty="0">
                          <a:latin typeface="Calibri"/>
                          <a:ea typeface="Calibri"/>
                          <a:cs typeface="Calibri-Light"/>
                        </a:rPr>
                        <a:t>no PPC, </a:t>
                      </a:r>
                      <a:r>
                        <a:rPr lang="pt-BR" sz="1300" b="1" dirty="0">
                          <a:latin typeface="Calibri"/>
                          <a:ea typeface="Calibri"/>
                          <a:cs typeface="Calibri-Bold"/>
                        </a:rPr>
                        <a:t>está </a:t>
                      </a:r>
                      <a:r>
                        <a:rPr lang="pt-BR" sz="1300" dirty="0">
                          <a:latin typeface="Calibri"/>
                          <a:ea typeface="Calibri"/>
                          <a:cs typeface="Calibri-Light"/>
                        </a:rPr>
                        <a:t>de acordo com as DCN (quando houver), </a:t>
                      </a:r>
                      <a:r>
                        <a:rPr lang="pt-BR" sz="1300" b="1" dirty="0">
                          <a:latin typeface="Calibri"/>
                          <a:ea typeface="Calibri"/>
                          <a:cs typeface="Calibri-Bold"/>
                        </a:rPr>
                        <a:t>expressa </a:t>
                      </a:r>
                      <a:r>
                        <a:rPr lang="pt-BR" sz="1300" dirty="0">
                          <a:latin typeface="Calibri"/>
                          <a:ea typeface="Calibri"/>
                          <a:cs typeface="Calibri-Light"/>
                        </a:rPr>
                        <a:t>as competências a serem desenvolvidas pelo discente e as </a:t>
                      </a:r>
                      <a:r>
                        <a:rPr lang="pt-BR" sz="1300" b="1" dirty="0">
                          <a:latin typeface="Calibri"/>
                          <a:ea typeface="Calibri"/>
                          <a:cs typeface="Calibri-Bold"/>
                        </a:rPr>
                        <a:t>articula </a:t>
                      </a:r>
                      <a:r>
                        <a:rPr lang="pt-BR" sz="1300" dirty="0">
                          <a:latin typeface="Calibri"/>
                          <a:ea typeface="Calibri"/>
                          <a:cs typeface="Calibri-Light"/>
                        </a:rPr>
                        <a:t>com necessidades locais e regionais, </a:t>
                      </a:r>
                      <a:r>
                        <a:rPr lang="pt-BR" sz="1300" b="1" dirty="0">
                          <a:latin typeface="Calibri"/>
                          <a:ea typeface="Calibri"/>
                          <a:cs typeface="Calibri-Bold"/>
                        </a:rPr>
                        <a:t>sendo </a:t>
                      </a:r>
                      <a:r>
                        <a:rPr lang="pt-BR" sz="1300" dirty="0">
                          <a:latin typeface="Calibri"/>
                          <a:ea typeface="Calibri"/>
                          <a:cs typeface="Calibri-Light"/>
                        </a:rPr>
                        <a:t>ampliado em função de novas demandas apresentadas pelo mundo do trabalho.</a:t>
                      </a:r>
                      <a:endParaRPr lang="pt-BR" sz="1300" dirty="0">
                        <a:latin typeface="Arial Narrow"/>
                        <a:ea typeface="Arial Narrow"/>
                        <a:cs typeface="Arial Narrow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CaixaDeTexto 6"/>
          <p:cNvSpPr txBox="1"/>
          <p:nvPr/>
        </p:nvSpPr>
        <p:spPr>
          <a:xfrm>
            <a:off x="142844" y="142852"/>
            <a:ext cx="5143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Indicador: Perfil Profissional do Egresso</a:t>
            </a:r>
            <a:endParaRPr lang="pt-BR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Novos Instrumentos de Avaliação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pt-BR" dirty="0" smtClean="0"/>
              <a:t>Práticas </a:t>
            </a:r>
            <a:r>
              <a:rPr lang="pt-BR" dirty="0"/>
              <a:t>comprovadamente inovadoras e </a:t>
            </a:r>
            <a:r>
              <a:rPr lang="pt-BR" dirty="0" smtClean="0"/>
              <a:t>exitosas</a:t>
            </a:r>
          </a:p>
          <a:p>
            <a:r>
              <a:rPr lang="pt-BR" dirty="0"/>
              <a:t>Articulação com a realidade local, novas demandas da sociedade e preocupação com o perfil do egresso – integração ensino e mundo do trabalho </a:t>
            </a:r>
            <a:endParaRPr lang="pt-BR" dirty="0" smtClean="0"/>
          </a:p>
          <a:p>
            <a:r>
              <a:rPr lang="pt-BR" dirty="0"/>
              <a:t>Foco na </a:t>
            </a:r>
            <a:r>
              <a:rPr lang="pt-BR" dirty="0" smtClean="0"/>
              <a:t>autonomia e na aprendizagem do </a:t>
            </a:r>
            <a:r>
              <a:rPr lang="pt-BR" dirty="0"/>
              <a:t>estudante </a:t>
            </a:r>
            <a:r>
              <a:rPr lang="pt-BR" dirty="0" smtClean="0"/>
              <a:t>(o estudante é o elemento central)</a:t>
            </a:r>
          </a:p>
          <a:p>
            <a:r>
              <a:rPr lang="pt-BR" dirty="0"/>
              <a:t>Interdisciplinaridade e integração entre os componentes curriculares ao longo do processo de </a:t>
            </a:r>
            <a:r>
              <a:rPr lang="pt-BR" dirty="0" smtClean="0"/>
              <a:t>formação</a:t>
            </a:r>
          </a:p>
          <a:p>
            <a:r>
              <a:rPr lang="pt-BR" dirty="0"/>
              <a:t>Relação teoria e prática </a:t>
            </a:r>
          </a:p>
        </p:txBody>
      </p:sp>
    </p:spTree>
    <p:extLst>
      <p:ext uri="{BB962C8B-B14F-4D97-AF65-F5344CB8AC3E}">
        <p14:creationId xmlns:p14="http://schemas.microsoft.com/office/powerpoint/2010/main" val="21956726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Novos Instrumentos de Avaliação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pt-BR" dirty="0"/>
              <a:t>Avaliação periódica dos espaços, colegiados e da </a:t>
            </a:r>
            <a:r>
              <a:rPr lang="pt-BR" dirty="0" smtClean="0"/>
              <a:t>gestão</a:t>
            </a:r>
          </a:p>
          <a:p>
            <a:r>
              <a:rPr lang="pt-BR" dirty="0" smtClean="0"/>
              <a:t>Acessibilidade: atitudinal, comunicacional, digital, instrumental e metodológica</a:t>
            </a:r>
          </a:p>
          <a:p>
            <a:r>
              <a:rPr lang="pt-BR" dirty="0"/>
              <a:t>C</a:t>
            </a:r>
            <a:r>
              <a:rPr lang="pt-BR" dirty="0" smtClean="0"/>
              <a:t>ontínuo </a:t>
            </a:r>
            <a:r>
              <a:rPr lang="pt-BR" dirty="0"/>
              <a:t>acompanhamento das </a:t>
            </a:r>
            <a:r>
              <a:rPr lang="pt-BR" dirty="0" smtClean="0"/>
              <a:t>atividades</a:t>
            </a:r>
          </a:p>
          <a:p>
            <a:r>
              <a:rPr lang="pt-BR" b="1" dirty="0"/>
              <a:t>A gestão do curso</a:t>
            </a:r>
            <a:r>
              <a:rPr lang="pt-BR" dirty="0"/>
              <a:t> </a:t>
            </a:r>
            <a:r>
              <a:rPr lang="pt-BR" b="1" dirty="0" smtClean="0"/>
              <a:t>deve considerar </a:t>
            </a:r>
            <a:r>
              <a:rPr lang="pt-BR" dirty="0" smtClean="0"/>
              <a:t>a </a:t>
            </a:r>
            <a:r>
              <a:rPr lang="pt-BR" dirty="0" err="1"/>
              <a:t>autoavaliação</a:t>
            </a:r>
            <a:r>
              <a:rPr lang="pt-BR" dirty="0"/>
              <a:t> </a:t>
            </a:r>
            <a:r>
              <a:rPr lang="pt-BR" dirty="0" smtClean="0"/>
              <a:t>e </a:t>
            </a:r>
            <a:r>
              <a:rPr lang="pt-BR" dirty="0"/>
              <a:t>o resultado das avaliações externas como insumo para aprimoramento contínuo do planejamento do curso, </a:t>
            </a:r>
            <a:r>
              <a:rPr lang="pt-BR" b="1" dirty="0"/>
              <a:t>com evidência </a:t>
            </a:r>
            <a:r>
              <a:rPr lang="pt-BR" dirty="0"/>
              <a:t>da </a:t>
            </a:r>
            <a:r>
              <a:rPr lang="pt-BR" b="1" dirty="0"/>
              <a:t>apropriação </a:t>
            </a:r>
            <a:r>
              <a:rPr lang="pt-BR" dirty="0"/>
              <a:t>dos resultados pela comunidade acadêmica </a:t>
            </a:r>
            <a:r>
              <a:rPr lang="pt-BR" b="1" dirty="0"/>
              <a:t>e existência </a:t>
            </a:r>
            <a:r>
              <a:rPr lang="pt-BR" dirty="0"/>
              <a:t>de processo de </a:t>
            </a:r>
            <a:r>
              <a:rPr lang="pt-BR" dirty="0" err="1"/>
              <a:t>autoavaliação</a:t>
            </a:r>
            <a:r>
              <a:rPr lang="pt-BR" dirty="0"/>
              <a:t> periódica </a:t>
            </a:r>
            <a:r>
              <a:rPr lang="pt-BR" b="1" dirty="0"/>
              <a:t>do curso</a:t>
            </a:r>
            <a:r>
              <a:rPr lang="pt-BR" dirty="0" smtClean="0"/>
              <a:t>.</a:t>
            </a:r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354476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Novos Instrumentos de Avaliação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/>
              <a:t>TICS devem promover a acessibilidade digital e comunicacional, a interatividade entre docentes e discentes e assegurar</a:t>
            </a:r>
            <a:r>
              <a:rPr lang="pt-BR" b="1" dirty="0"/>
              <a:t> </a:t>
            </a:r>
            <a:r>
              <a:rPr lang="pt-BR" dirty="0"/>
              <a:t>o acesso a materiais ou recursos didáticos a qualquer hora e </a:t>
            </a:r>
            <a:r>
              <a:rPr lang="pt-BR" dirty="0" smtClean="0"/>
              <a:t>lugar</a:t>
            </a:r>
          </a:p>
          <a:p>
            <a:r>
              <a:rPr lang="pt-BR" dirty="0"/>
              <a:t>Titulação do corpo docente deixa de ser critério de análise (apenas tutores tem a titulação avaliada</a:t>
            </a:r>
            <a:r>
              <a:rPr lang="pt-BR" dirty="0" smtClean="0"/>
              <a:t>)</a:t>
            </a:r>
          </a:p>
          <a:p>
            <a:r>
              <a:rPr lang="pt-BR" dirty="0"/>
              <a:t>As experiências profissional e no magistério da educação básica e do ensino de graduação deixam de ser mensuradas pelo tempo e passam a ser medidas pela qualidade com que o docente faz uso dessa experiência em seu fazer </a:t>
            </a:r>
            <a:r>
              <a:rPr lang="pt-BR" dirty="0" smtClean="0"/>
              <a:t>pedagógico</a:t>
            </a:r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311444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" y="1214423"/>
            <a:ext cx="9126772" cy="4518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3237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026" name="Picture 2" descr="C:\Users\edivaldo.moura\Desktop\Capturar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6365" y="0"/>
            <a:ext cx="6533943" cy="68580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074" name="Picture 2" descr="C:\Users\edivaldo.moura\Desktop\Capturar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013" y="142876"/>
            <a:ext cx="9074323" cy="6572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2050" name="Picture 2" descr="C:\Users\edivaldo.moura\Desktop\Capturar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01" y="0"/>
            <a:ext cx="9133299" cy="55721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42" y="0"/>
            <a:ext cx="8860332" cy="6857999"/>
          </a:xfrm>
        </p:spPr>
      </p:pic>
    </p:spTree>
    <p:extLst>
      <p:ext uri="{BB962C8B-B14F-4D97-AF65-F5344CB8AC3E}">
        <p14:creationId xmlns:p14="http://schemas.microsoft.com/office/powerpoint/2010/main" val="12594967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Processo de Regulação e Supervisão das IES</a:t>
            </a:r>
          </a:p>
        </p:txBody>
      </p:sp>
      <p:sp>
        <p:nvSpPr>
          <p:cNvPr id="9" name="Espaço Reservado para Conteúdo 8"/>
          <p:cNvSpPr>
            <a:spLocks noGrp="1"/>
          </p:cNvSpPr>
          <p:nvPr>
            <p:ph idx="1"/>
          </p:nvPr>
        </p:nvSpPr>
        <p:spPr>
          <a:xfrm>
            <a:off x="982133" y="3271664"/>
            <a:ext cx="7704667" cy="3332816"/>
          </a:xfrm>
        </p:spPr>
        <p:txBody>
          <a:bodyPr/>
          <a:lstStyle/>
          <a:p>
            <a:endParaRPr lang="pt-BR"/>
          </a:p>
        </p:txBody>
      </p:sp>
      <p:graphicFrame>
        <p:nvGraphicFramePr>
          <p:cNvPr id="4" name="Espaço Reservado para Conteúd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01035157"/>
              </p:ext>
            </p:extLst>
          </p:nvPr>
        </p:nvGraphicFramePr>
        <p:xfrm>
          <a:off x="457200" y="2204864"/>
          <a:ext cx="8229600" cy="26208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eta em curva para a esquerda 10"/>
          <p:cNvSpPr/>
          <p:nvPr/>
        </p:nvSpPr>
        <p:spPr>
          <a:xfrm rot="5400000">
            <a:off x="5688124" y="4285692"/>
            <a:ext cx="648072" cy="1584176"/>
          </a:xfrm>
          <a:prstGeom prst="curvedLeftArrow">
            <a:avLst/>
          </a:prstGeom>
          <a:solidFill>
            <a:srgbClr val="32A041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4744073" y="5469179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Reavaliação em cada ciclo</a:t>
            </a:r>
          </a:p>
        </p:txBody>
      </p:sp>
      <p:sp>
        <p:nvSpPr>
          <p:cNvPr id="7" name="Retângulo 6"/>
          <p:cNvSpPr/>
          <p:nvPr/>
        </p:nvSpPr>
        <p:spPr>
          <a:xfrm>
            <a:off x="7525210" y="5077780"/>
            <a:ext cx="720080" cy="648072"/>
          </a:xfrm>
          <a:prstGeom prst="rect">
            <a:avLst/>
          </a:prstGeom>
          <a:solidFill>
            <a:srgbClr val="32A041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 smtClean="0"/>
              <a:t>PC</a:t>
            </a:r>
            <a:endParaRPr lang="pt-BR" sz="2800" b="1" dirty="0"/>
          </a:p>
        </p:txBody>
      </p:sp>
      <p:cxnSp>
        <p:nvCxnSpPr>
          <p:cNvPr id="8" name="Forma 16"/>
          <p:cNvCxnSpPr>
            <a:endCxn id="7" idx="1"/>
          </p:cNvCxnSpPr>
          <p:nvPr/>
        </p:nvCxnSpPr>
        <p:spPr>
          <a:xfrm rot="16200000" flipH="1">
            <a:off x="6959976" y="4836582"/>
            <a:ext cx="769546" cy="360922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3" name="Forma 16"/>
          <p:cNvCxnSpPr/>
          <p:nvPr/>
        </p:nvCxnSpPr>
        <p:spPr>
          <a:xfrm flipV="1">
            <a:off x="8226240" y="4605958"/>
            <a:ext cx="270060" cy="795858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4318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098" name="Picture 2" descr="C:\Users\edivaldo.moura\Desktop\Capturar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28604"/>
            <a:ext cx="9133347" cy="58578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122" name="Picture 2" descr="C:\Users\edivaldo.moura\Desktop\Capturar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271" y="214290"/>
            <a:ext cx="9085872" cy="64294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82133" y="2427647"/>
            <a:ext cx="7704667" cy="333281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4000" b="1" dirty="0" smtClean="0"/>
              <a:t>Práticas exitosas ou inovadoras e o processo de implantação das políticas educacionais do IFPA</a:t>
            </a:r>
            <a:endParaRPr lang="pt-BR" sz="4000" dirty="0" smtClean="0"/>
          </a:p>
          <a:p>
            <a:endParaRPr lang="pt-BR" sz="4000" dirty="0"/>
          </a:p>
        </p:txBody>
      </p:sp>
    </p:spTree>
    <p:extLst>
      <p:ext uri="{BB962C8B-B14F-4D97-AF65-F5344CB8AC3E}">
        <p14:creationId xmlns:p14="http://schemas.microsoft.com/office/powerpoint/2010/main" val="1882780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 smtClean="0"/>
              <a:t>Obrigado!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16256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Processo de Regulação e Supervisão de Cursos Superiores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82133" y="3282205"/>
            <a:ext cx="7704667" cy="3332816"/>
          </a:xfrm>
        </p:spPr>
        <p:txBody>
          <a:bodyPr/>
          <a:lstStyle/>
          <a:p>
            <a:endParaRPr lang="pt-BR"/>
          </a:p>
        </p:txBody>
      </p:sp>
      <p:graphicFrame>
        <p:nvGraphicFramePr>
          <p:cNvPr id="4" name="Espaço Reservado para Conteúd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27071302"/>
              </p:ext>
            </p:extLst>
          </p:nvPr>
        </p:nvGraphicFramePr>
        <p:xfrm>
          <a:off x="457200" y="2215405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eta em curva para a esquerda 10"/>
          <p:cNvSpPr/>
          <p:nvPr/>
        </p:nvSpPr>
        <p:spPr>
          <a:xfrm>
            <a:off x="4355976" y="5052317"/>
            <a:ext cx="1152128" cy="1584176"/>
          </a:xfrm>
          <a:prstGeom prst="curvedLeftArrow">
            <a:avLst/>
          </a:prstGeom>
          <a:solidFill>
            <a:srgbClr val="32A041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5548599" y="5556373"/>
            <a:ext cx="26771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Reavaliação em cada ciclo</a:t>
            </a:r>
          </a:p>
        </p:txBody>
      </p:sp>
      <p:sp>
        <p:nvSpPr>
          <p:cNvPr id="7" name="Retângulo 6"/>
          <p:cNvSpPr/>
          <p:nvPr/>
        </p:nvSpPr>
        <p:spPr>
          <a:xfrm>
            <a:off x="179512" y="5556373"/>
            <a:ext cx="720080" cy="648072"/>
          </a:xfrm>
          <a:prstGeom prst="rect">
            <a:avLst/>
          </a:prstGeom>
          <a:solidFill>
            <a:srgbClr val="32A041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 smtClean="0"/>
              <a:t>PC</a:t>
            </a:r>
            <a:endParaRPr lang="pt-BR" sz="2800" b="1" dirty="0"/>
          </a:p>
        </p:txBody>
      </p:sp>
      <p:cxnSp>
        <p:nvCxnSpPr>
          <p:cNvPr id="8" name="Forma 16"/>
          <p:cNvCxnSpPr>
            <a:endCxn id="7" idx="2"/>
          </p:cNvCxnSpPr>
          <p:nvPr/>
        </p:nvCxnSpPr>
        <p:spPr>
          <a:xfrm rot="10800000">
            <a:off x="539552" y="6204445"/>
            <a:ext cx="504056" cy="360040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9" name="Forma 16"/>
          <p:cNvCxnSpPr>
            <a:stCxn id="7" idx="0"/>
          </p:cNvCxnSpPr>
          <p:nvPr/>
        </p:nvCxnSpPr>
        <p:spPr>
          <a:xfrm rot="5400000" flipH="1" flipV="1">
            <a:off x="611560" y="5124325"/>
            <a:ext cx="360040" cy="504056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2" name="Retângulo 11"/>
          <p:cNvSpPr/>
          <p:nvPr/>
        </p:nvSpPr>
        <p:spPr>
          <a:xfrm>
            <a:off x="8257309" y="2892077"/>
            <a:ext cx="720080" cy="648072"/>
          </a:xfrm>
          <a:prstGeom prst="rect">
            <a:avLst/>
          </a:prstGeom>
          <a:solidFill>
            <a:srgbClr val="32A041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 smtClean="0"/>
              <a:t>PC</a:t>
            </a:r>
            <a:endParaRPr lang="pt-BR" sz="2800" b="1" dirty="0"/>
          </a:p>
        </p:txBody>
      </p:sp>
      <p:cxnSp>
        <p:nvCxnSpPr>
          <p:cNvPr id="13" name="Forma 16"/>
          <p:cNvCxnSpPr>
            <a:stCxn id="12" idx="0"/>
          </p:cNvCxnSpPr>
          <p:nvPr/>
        </p:nvCxnSpPr>
        <p:spPr>
          <a:xfrm rot="16200000" flipV="1">
            <a:off x="8218402" y="2493129"/>
            <a:ext cx="280939" cy="516957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9" name="Forma 16"/>
          <p:cNvCxnSpPr>
            <a:endCxn id="12" idx="2"/>
          </p:cNvCxnSpPr>
          <p:nvPr/>
        </p:nvCxnSpPr>
        <p:spPr>
          <a:xfrm flipV="1">
            <a:off x="8100393" y="3540149"/>
            <a:ext cx="516956" cy="280939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42541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Componentes Principais</a:t>
            </a:r>
          </a:p>
        </p:txBody>
      </p:sp>
      <p:graphicFrame>
        <p:nvGraphicFramePr>
          <p:cNvPr id="4" name="Espaço Reservado para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8396339"/>
              </p:ext>
            </p:extLst>
          </p:nvPr>
        </p:nvGraphicFramePr>
        <p:xfrm>
          <a:off x="627869" y="2132013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4854682" y="3430519"/>
            <a:ext cx="407193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200" b="1" dirty="0" smtClean="0"/>
              <a:t>Legenda:</a:t>
            </a:r>
          </a:p>
          <a:p>
            <a:pPr algn="r"/>
            <a:r>
              <a:rPr lang="pt-BR" sz="1200" dirty="0" smtClean="0"/>
              <a:t>SINAES – Sistema Nacional de Avaliação da Educação Superior;</a:t>
            </a:r>
          </a:p>
          <a:p>
            <a:pPr algn="r"/>
            <a:r>
              <a:rPr lang="pt-BR" sz="1200" dirty="0" smtClean="0"/>
              <a:t>ENADE – Exame Nacional de Desempenho de Estudantes;</a:t>
            </a:r>
          </a:p>
          <a:p>
            <a:pPr algn="r"/>
            <a:r>
              <a:rPr lang="pt-BR" sz="1200" dirty="0" smtClean="0"/>
              <a:t>IGC – Índice Geral de Cursos Avaliados da Instituição;</a:t>
            </a:r>
          </a:p>
          <a:p>
            <a:pPr algn="r"/>
            <a:r>
              <a:rPr lang="pt-BR" sz="1200" dirty="0" smtClean="0"/>
              <a:t>CI – Conceito Institucional;</a:t>
            </a:r>
          </a:p>
          <a:p>
            <a:pPr algn="r"/>
            <a:r>
              <a:rPr lang="pt-BR" sz="1200" dirty="0" smtClean="0"/>
              <a:t>CPC – Conceito Preliminar de Curso;</a:t>
            </a:r>
          </a:p>
          <a:p>
            <a:pPr algn="r"/>
            <a:r>
              <a:rPr lang="pt-BR" sz="1200" dirty="0" smtClean="0"/>
              <a:t>CC – Conceito de Curso;</a:t>
            </a:r>
          </a:p>
          <a:p>
            <a:pPr algn="r"/>
            <a:r>
              <a:rPr lang="pt-BR" sz="1200" dirty="0" smtClean="0"/>
              <a:t>CE – Conceito ENADE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389162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06338A7-EABE-4331-A68E-E5C18B962B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006338A7-EABE-4331-A68E-E5C18B962B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006338A7-EABE-4331-A68E-E5C18B962B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E3904A4-3CB2-4877-ADCE-D1F4C50897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5E3904A4-3CB2-4877-ADCE-D1F4C50897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5E3904A4-3CB2-4877-ADCE-D1F4C50897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5AAE4D7-829A-4E5A-8A04-ACB6ED808F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graphicEl>
                                              <a:dgm id="{85AAE4D7-829A-4E5A-8A04-ACB6ED808F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graphicEl>
                                              <a:dgm id="{85AAE4D7-829A-4E5A-8A04-ACB6ED808F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F8D94D2-7F0F-495E-970B-C89E6E14A5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graphicEl>
                                              <a:dgm id="{8F8D94D2-7F0F-495E-970B-C89E6E14A5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graphicEl>
                                              <a:dgm id="{8F8D94D2-7F0F-495E-970B-C89E6E14A5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D467BA5-DA34-4DFA-92A2-3CB2DABA32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graphicEl>
                                              <a:dgm id="{9D467BA5-DA34-4DFA-92A2-3CB2DABA32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graphicEl>
                                              <a:dgm id="{9D467BA5-DA34-4DFA-92A2-3CB2DABA32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3FB1D8C-141D-4235-9809-27281833EE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graphicEl>
                                              <a:dgm id="{23FB1D8C-141D-4235-9809-27281833EE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>
                                            <p:graphicEl>
                                              <a:dgm id="{23FB1D8C-141D-4235-9809-27281833EE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B9B8A6E-1555-4E32-8856-28D9E2C826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graphicEl>
                                              <a:dgm id="{8B9B8A6E-1555-4E32-8856-28D9E2C826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8B9B8A6E-1555-4E32-8856-28D9E2C826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  <p:bldP spid="6" grpId="0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Indicadores de Qualidade da Educação Superior e Suas Relações</a:t>
            </a:r>
            <a:endParaRPr lang="pt-BR" dirty="0"/>
          </a:p>
        </p:txBody>
      </p:sp>
      <p:pic>
        <p:nvPicPr>
          <p:cNvPr id="4" name="Espaço Reservado para Conteúdo 7" descr="indicadores_de_qualidade_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79359" y="2011363"/>
            <a:ext cx="6785282" cy="4206875"/>
          </a:xfrm>
        </p:spPr>
      </p:pic>
      <p:sp>
        <p:nvSpPr>
          <p:cNvPr id="3" name="CaixaDeTexto 2"/>
          <p:cNvSpPr txBox="1"/>
          <p:nvPr/>
        </p:nvSpPr>
        <p:spPr>
          <a:xfrm>
            <a:off x="4860032" y="2368091"/>
            <a:ext cx="5405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dirty="0" smtClean="0"/>
              <a:t>20%</a:t>
            </a:r>
            <a:endParaRPr lang="pt-BR" sz="16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4860032" y="3045493"/>
            <a:ext cx="5405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dirty="0" smtClean="0"/>
              <a:t>15%</a:t>
            </a:r>
            <a:endParaRPr lang="pt-BR" sz="16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4860032" y="5157192"/>
            <a:ext cx="5405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dirty="0" smtClean="0"/>
              <a:t>30%</a:t>
            </a:r>
            <a:endParaRPr lang="pt-BR" sz="1600" dirty="0"/>
          </a:p>
        </p:txBody>
      </p:sp>
      <p:sp>
        <p:nvSpPr>
          <p:cNvPr id="7" name="CaixaDeTexto 6"/>
          <p:cNvSpPr txBox="1"/>
          <p:nvPr/>
        </p:nvSpPr>
        <p:spPr>
          <a:xfrm>
            <a:off x="5004048" y="3722895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/>
              <a:t>35%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10405763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Referencial Normativo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pt-BR" dirty="0" smtClean="0"/>
              <a:t>LDB (Lei 9.394/1996);</a:t>
            </a:r>
          </a:p>
          <a:p>
            <a:r>
              <a:rPr lang="pt-BR" dirty="0" smtClean="0"/>
              <a:t>SINAES (Lei 10.861/2004);</a:t>
            </a:r>
          </a:p>
          <a:p>
            <a:r>
              <a:rPr lang="pt-BR" dirty="0" smtClean="0"/>
              <a:t>PNE (Lei 13.005/2014);</a:t>
            </a:r>
          </a:p>
          <a:p>
            <a:r>
              <a:rPr lang="pt-BR" b="1" dirty="0" smtClean="0"/>
              <a:t>Decreto 9.235/2017 (</a:t>
            </a:r>
            <a:r>
              <a:rPr lang="pt-BR" b="1" dirty="0"/>
              <a:t>Dispõe sobre o exercício das funções </a:t>
            </a:r>
            <a:r>
              <a:rPr lang="pt-BR" b="1" dirty="0" smtClean="0"/>
              <a:t>de regulação</a:t>
            </a:r>
            <a:r>
              <a:rPr lang="pt-BR" b="1" dirty="0"/>
              <a:t>, supervisão e avaliação das </a:t>
            </a:r>
            <a:r>
              <a:rPr lang="pt-BR" b="1" dirty="0" smtClean="0"/>
              <a:t>IES </a:t>
            </a:r>
            <a:r>
              <a:rPr lang="pt-BR" b="1" dirty="0"/>
              <a:t>e dos </a:t>
            </a:r>
            <a:r>
              <a:rPr lang="pt-BR" b="1" dirty="0" smtClean="0"/>
              <a:t>cursos superiores);</a:t>
            </a:r>
          </a:p>
          <a:p>
            <a:pPr lvl="1"/>
            <a:r>
              <a:rPr lang="pt-BR" b="1" dirty="0" smtClean="0"/>
              <a:t>Portaria Normativa MEC nº 19/2017 (Dispõe sobre os procedimentos de competência do INEP referentes à avaliação de IES, cursos e estudantes);</a:t>
            </a:r>
          </a:p>
          <a:p>
            <a:pPr lvl="1"/>
            <a:r>
              <a:rPr lang="pt-BR" b="1" dirty="0" smtClean="0"/>
              <a:t>Portaria Normativa MEC nº 20/2017 (Dispõe sobre os procedimentos e padrões decisórios);</a:t>
            </a:r>
          </a:p>
          <a:p>
            <a:pPr lvl="1"/>
            <a:r>
              <a:rPr lang="pt-BR" b="1" dirty="0" smtClean="0"/>
              <a:t>Portaria Normativa MEC nº 21/2017 (Dispõe sobre o sistema </a:t>
            </a:r>
            <a:r>
              <a:rPr lang="pt-BR" b="1" dirty="0" err="1" smtClean="0"/>
              <a:t>e-MEC</a:t>
            </a:r>
            <a:r>
              <a:rPr lang="pt-BR" b="1" dirty="0" smtClean="0"/>
              <a:t>);</a:t>
            </a:r>
          </a:p>
          <a:p>
            <a:pPr lvl="1"/>
            <a:r>
              <a:rPr lang="pt-BR" b="1" dirty="0" smtClean="0"/>
              <a:t>Portaria Normativa MEC nº 23/2017 (Dispõe sobre o fluxo de processos);</a:t>
            </a:r>
          </a:p>
          <a:p>
            <a:pPr lvl="1"/>
            <a:r>
              <a:rPr lang="pt-BR" b="1" dirty="0"/>
              <a:t>Portaria Normativa MEC nº </a:t>
            </a:r>
            <a:r>
              <a:rPr lang="pt-BR" b="1" dirty="0" smtClean="0"/>
              <a:t>24/2017 (Estabelece o Calendário Anual de abertura de protocolo)</a:t>
            </a:r>
          </a:p>
          <a:p>
            <a:pPr lvl="1"/>
            <a:r>
              <a:rPr lang="pt-BR" b="1" dirty="0" smtClean="0"/>
              <a:t>Portaria Normativa MEC nº 315/2017 (Dispõe sobre os procedimentos de supervisão e monitoramento das IES e cursos superiores).</a:t>
            </a:r>
          </a:p>
        </p:txBody>
      </p:sp>
    </p:spTree>
    <p:extLst>
      <p:ext uri="{BB962C8B-B14F-4D97-AF65-F5344CB8AC3E}">
        <p14:creationId xmlns:p14="http://schemas.microsoft.com/office/powerpoint/2010/main" val="508281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Decreto 5.773/2006 vs. Decreto 9.235/2017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/>
              <a:t>O processo de supervisão pode ser aberto também de forma </a:t>
            </a:r>
            <a:r>
              <a:rPr lang="pt-BR" dirty="0" smtClean="0"/>
              <a:t>preventiva:</a:t>
            </a:r>
          </a:p>
          <a:p>
            <a:pPr lvl="1"/>
            <a:r>
              <a:rPr lang="pt-BR" dirty="0" smtClean="0"/>
              <a:t>O </a:t>
            </a:r>
            <a:r>
              <a:rPr lang="pt-BR" dirty="0"/>
              <a:t>Ministério da Educação, por meio da Secretaria de Regulação e Supervisão da Educação Superior, cientificado de eventual deficiência ou irregularidade na oferta de educação superior, instaurará, de ofício ou mediante representação, procedimento preparatório de supervisão.</a:t>
            </a:r>
          </a:p>
          <a:p>
            <a:pPr lvl="1"/>
            <a:r>
              <a:rPr lang="pt-BR" dirty="0" smtClean="0"/>
              <a:t>Estudantes</a:t>
            </a:r>
            <a:r>
              <a:rPr lang="pt-BR" dirty="0"/>
              <a:t>, professores e pessoal técnico-administrativo, por meio de seus órgãos representativos, entidades educacionais ou organizações da sociedade civil, além dos órgãos de defesa dos direitos do cidadão, poderão representar à Secretaria de Regulação e Supervisão da Educação Superior, quando verificarem deficiências ou irregularidades no funcionamento de instituição ou curso de graduação e pós-graduação lato sensu.</a:t>
            </a:r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2810637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Regulação: Reconhecimento e Renovação de Reconhecimento de Cursos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pt-BR" dirty="0"/>
              <a:t>O período para a instituição protocolar pedido de reconhecimento de curso passa a ser compreendido entre cinquenta por cento do prazo previsto para integralização de sua carga horária e setenta e cinco por cento desse prazo, observado o calendário definido pelo Ministério da Educação;</a:t>
            </a:r>
          </a:p>
          <a:p>
            <a:r>
              <a:rPr lang="pt-BR" dirty="0" smtClean="0"/>
              <a:t>A </a:t>
            </a:r>
            <a:r>
              <a:rPr lang="pt-BR" dirty="0"/>
              <a:t>instituição deverá protocolar pedido de renovação de reconhecimento de curso no prazo e na forma estabelecidos em calendário e regulamento a serem editados pelo Ministério da Educação, e não ao final de cada ciclo </a:t>
            </a:r>
            <a:r>
              <a:rPr lang="pt-BR" dirty="0" smtClean="0"/>
              <a:t>avaliativo do SINAES;</a:t>
            </a:r>
          </a:p>
          <a:p>
            <a:pPr lvl="1"/>
            <a:r>
              <a:rPr lang="pt-BR" dirty="0"/>
              <a:t>A SERES publicará, a cada ciclo avaliativo, os parâmetros e procedimentos para a renovação de reconhecimento, tomando como referência os resultados do ciclo avaliativo.</a:t>
            </a:r>
          </a:p>
          <a:p>
            <a:pPr lvl="1"/>
            <a:r>
              <a:rPr lang="pt-BR" dirty="0"/>
              <a:t>Cursos que não participaram do ENADE ou não tiveram indicadores no ciclo, bem como aqueles que obtiveram resultados insatisfatórios, serão submetidos à avaliação in loco para terem seus reconhecimentos renovados.</a:t>
            </a:r>
          </a:p>
          <a:p>
            <a:pPr lvl="1"/>
            <a:r>
              <a:rPr lang="pt-BR" dirty="0"/>
              <a:t> A SERES abrirá de ofício os processos de renovação de reconhecimento dos cursos pertencentes ao ciclo avaliativo, ficando as IES responsáveis pelo seu preenchimento para conclusão dos respectivos protocolos (PN 23/2017</a:t>
            </a:r>
            <a:r>
              <a:rPr lang="pt-BR" dirty="0" smtClean="0"/>
              <a:t>).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69157757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m Tiras">
  <a:themeElements>
    <a:clrScheme name="Personalizada 2">
      <a:dk1>
        <a:sysClr val="windowText" lastClr="000000"/>
      </a:dk1>
      <a:lt1>
        <a:sysClr val="window" lastClr="FFFFFF"/>
      </a:lt1>
      <a:dk2>
        <a:srgbClr val="2A4F1C"/>
      </a:dk2>
      <a:lt2>
        <a:srgbClr val="E3DED1"/>
      </a:lt2>
      <a:accent1>
        <a:srgbClr val="32A041"/>
      </a:accent1>
      <a:accent2>
        <a:srgbClr val="14270D"/>
      </a:accent2>
      <a:accent3>
        <a:srgbClr val="FF0000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Em Tira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Em Tiras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tint val="99000"/>
                <a:shade val="96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C3935CB6-B0E3-44A7-AB37-996D901F73A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TM03457496[[fn=Parallax]]</Template>
  <TotalTime>453</TotalTime>
  <Words>1806</Words>
  <Application>Microsoft Office PowerPoint</Application>
  <PresentationFormat>Apresentação na tela (4:3)</PresentationFormat>
  <Paragraphs>150</Paragraphs>
  <Slides>33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33</vt:i4>
      </vt:variant>
    </vt:vector>
  </HeadingPairs>
  <TitlesOfParts>
    <vt:vector size="42" baseType="lpstr">
      <vt:lpstr>Arial</vt:lpstr>
      <vt:lpstr>Arial Narrow</vt:lpstr>
      <vt:lpstr>Calibri</vt:lpstr>
      <vt:lpstr>Calibri-Bold</vt:lpstr>
      <vt:lpstr>Calibri-Light</vt:lpstr>
      <vt:lpstr>Corbel</vt:lpstr>
      <vt:lpstr>Wingdings</vt:lpstr>
      <vt:lpstr>Tema do Office</vt:lpstr>
      <vt:lpstr>Em Tiras</vt:lpstr>
      <vt:lpstr>Avaliação de Cursos</vt:lpstr>
      <vt:lpstr>Tripé de Sustentação da Regularidade e Qualidade da Educação Superior</vt:lpstr>
      <vt:lpstr>Processo de Regulação e Supervisão das IES</vt:lpstr>
      <vt:lpstr>Processo de Regulação e Supervisão de Cursos Superiores</vt:lpstr>
      <vt:lpstr>Componentes Principais</vt:lpstr>
      <vt:lpstr>Indicadores de Qualidade da Educação Superior e Suas Relações</vt:lpstr>
      <vt:lpstr>Referencial Normativo</vt:lpstr>
      <vt:lpstr>Decreto 5.773/2006 vs. Decreto 9.235/2017</vt:lpstr>
      <vt:lpstr>Regulação: Reconhecimento e Renovação de Reconhecimento de Cursos</vt:lpstr>
      <vt:lpstr>Regulação: Reconhecimento e Renovação de Reconhecimento de Cursos</vt:lpstr>
      <vt:lpstr>Supervisão</vt:lpstr>
      <vt:lpstr>Ausência de Oferta por 2 anos</vt:lpstr>
      <vt:lpstr>Verticalização do Ensino</vt:lpstr>
      <vt:lpstr>Manutenção e Guarda do Acervo Acadêmico</vt:lpstr>
      <vt:lpstr>Manutenção e Guarda do Acervo Acadêmico</vt:lpstr>
      <vt:lpstr>Processo Saneador</vt:lpstr>
      <vt:lpstr>ENADE</vt:lpstr>
      <vt:lpstr>Instrumento de Avaliação INEP 2016</vt:lpstr>
      <vt:lpstr>Instrumento de Avaliação INEP 2016</vt:lpstr>
      <vt:lpstr>Novos Instrumentos de Avaliação</vt:lpstr>
      <vt:lpstr>Apresentação do PowerPoint</vt:lpstr>
      <vt:lpstr>Novos Instrumentos de Avaliação</vt:lpstr>
      <vt:lpstr>Novos Instrumentos de Avaliação</vt:lpstr>
      <vt:lpstr>Novos Instrumentos de Avaliação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Obrigado!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Impactos das Novas Legislações para o Ensino de Graduação</dc:title>
  <dc:creator>edivaldo.moura</dc:creator>
  <cp:lastModifiedBy>Tiago Vieira</cp:lastModifiedBy>
  <cp:revision>63</cp:revision>
  <dcterms:created xsi:type="dcterms:W3CDTF">2018-02-27T20:06:27Z</dcterms:created>
  <dcterms:modified xsi:type="dcterms:W3CDTF">2018-05-16T13:17:18Z</dcterms:modified>
</cp:coreProperties>
</file>