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1"/>
  </p:sldMasterIdLst>
  <p:notesMasterIdLst>
    <p:notesMasterId r:id="rId11"/>
  </p:notesMasterIdLst>
  <p:sldIdLst>
    <p:sldId id="256" r:id="rId2"/>
    <p:sldId id="283" r:id="rId3"/>
    <p:sldId id="287" r:id="rId4"/>
    <p:sldId id="289" r:id="rId5"/>
    <p:sldId id="282" r:id="rId6"/>
    <p:sldId id="285" r:id="rId7"/>
    <p:sldId id="286" r:id="rId8"/>
    <p:sldId id="288" r:id="rId9"/>
    <p:sldId id="284" r:id="rId10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799B23B-EC83-4686-B30A-512413B5E67A}" styleName="Estilo Claro 3 - Ênfas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F2DE63D5-997A-4646-A377-4702673A728D}" styleName="Estilo Claro 2 - Ênfase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69012ECD-51FC-41F1-AA8D-1B2483CD663E}" styleName="Estilo Claro 2 - Ênfase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645" autoAdjust="0"/>
    <p:restoredTop sz="94660" autoAdjust="0"/>
  </p:normalViewPr>
  <p:slideViewPr>
    <p:cSldViewPr snapToGrid="0">
      <p:cViewPr varScale="1">
        <p:scale>
          <a:sx n="106" d="100"/>
          <a:sy n="106" d="100"/>
        </p:scale>
        <p:origin x="216" y="61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F20E30-5EA3-4880-884A-767BA165304E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6981C6-3122-407F-97F2-E80B6746E473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408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8" y="2404534"/>
            <a:ext cx="7766937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8" y="4050837"/>
            <a:ext cx="7766937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920201"/>
      </p:ext>
    </p:extLst>
  </p:cSld>
  <p:clrMapOvr>
    <a:masterClrMapping/>
  </p:clrMapOvr>
  <p:transition spd="med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49750201"/>
      </p:ext>
    </p:extLst>
  </p:cSld>
  <p:clrMapOvr>
    <a:masterClrMapping/>
  </p:clrMapOvr>
  <p:transition spd="med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0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05868415"/>
      </p:ext>
    </p:extLst>
  </p:cSld>
  <p:clrMapOvr>
    <a:masterClrMapping/>
  </p:clrMapOvr>
  <p:transition spd="med">
    <p:fade thruBlk="1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89612001"/>
      </p:ext>
    </p:extLst>
  </p:cSld>
  <p:clrMapOvr>
    <a:masterClrMapping/>
  </p:clrMapOvr>
  <p:transition spd="med">
    <p:fade thruBlk="1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o 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1" y="4013200"/>
            <a:ext cx="859667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0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26817582"/>
      </p:ext>
    </p:extLst>
  </p:cSld>
  <p:clrMapOvr>
    <a:masterClrMapping/>
  </p:clrMapOvr>
  <p:transition spd="med">
    <p:fade thruBlk="1"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iro ou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1" y="4013200"/>
            <a:ext cx="8596670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73988153"/>
      </p:ext>
    </p:extLst>
  </p:cSld>
  <p:clrMapOvr>
    <a:masterClrMapping/>
  </p:clrMapOvr>
  <p:transition spd="med">
    <p:fade thruBlk="1"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8827054"/>
      </p:ext>
    </p:extLst>
  </p:cSld>
  <p:clrMapOvr>
    <a:masterClrMapping/>
  </p:clrMapOvr>
  <p:transition spd="med">
    <p:fade thruBlk="1"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4" y="609603"/>
            <a:ext cx="1304743" cy="5251451"/>
          </a:xfrm>
        </p:spPr>
        <p:txBody>
          <a:bodyPr vert="eaVert" anchor="ctr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7418902"/>
      </p:ext>
    </p:extLst>
  </p:cSld>
  <p:clrMapOvr>
    <a:masterClrMapping/>
  </p:clrMapOvr>
  <p:transition spd="med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6895097"/>
      </p:ext>
    </p:extLst>
  </p:cSld>
  <p:clrMapOvr>
    <a:masterClrMapping/>
  </p:clrMapOvr>
  <p:transition spd="med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2700871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0360558"/>
      </p:ext>
    </p:extLst>
  </p:cSld>
  <p:clrMapOvr>
    <a:masterClrMapping/>
  </p:clrMapOvr>
  <p:transition spd="med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6" y="2160589"/>
            <a:ext cx="4184034" cy="388077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69" y="2160590"/>
            <a:ext cx="4184034" cy="3880773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74692488"/>
      </p:ext>
    </p:extLst>
  </p:cSld>
  <p:clrMapOvr>
    <a:masterClrMapping/>
  </p:clrMapOvr>
  <p:transition spd="med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7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7" y="2737249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5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9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1799835"/>
      </p:ext>
    </p:extLst>
  </p:cSld>
  <p:clrMapOvr>
    <a:masterClrMapping/>
  </p:clrMapOvr>
  <p:transition spd="med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6" y="609600"/>
            <a:ext cx="8596668" cy="1320800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47479743"/>
      </p:ext>
    </p:extLst>
  </p:cSld>
  <p:clrMapOvr>
    <a:masterClrMapping/>
  </p:clrMapOvr>
  <p:transition spd="med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8178695"/>
      </p:ext>
    </p:extLst>
  </p:cSld>
  <p:clrMapOvr>
    <a:masterClrMapping/>
  </p:clrMapOvr>
  <p:transition spd="med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3" y="514928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3785954"/>
      </p:ext>
    </p:extLst>
  </p:cSld>
  <p:clrMapOvr>
    <a:masterClrMapping/>
  </p:clrMapOvr>
  <p:transition spd="med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6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42540807"/>
      </p:ext>
    </p:extLst>
  </p:cSld>
  <p:clrMapOvr>
    <a:masterClrMapping/>
  </p:clrMapOvr>
  <p:transition spd="med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6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6" y="216059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4" y="6041366"/>
            <a:ext cx="9119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B83DB0-A1CE-46B3-8BF9-CE29831C75AB}" type="datetimeFigureOut">
              <a:rPr lang="pt-BR" smtClean="0"/>
              <a:pPr/>
              <a:t>14/05/2018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6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5" y="6041366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1892909E-9600-4BA1-B8F8-9A1C92ECBC25}" type="slidenum">
              <a:rPr lang="pt-BR" smtClean="0"/>
              <a:pPr/>
              <a:t>‹n.º›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72878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  <p:sldLayoutId id="2147483701" r:id="rId12"/>
    <p:sldLayoutId id="2147483702" r:id="rId13"/>
    <p:sldLayoutId id="2147483703" r:id="rId14"/>
    <p:sldLayoutId id="2147483704" r:id="rId15"/>
    <p:sldLayoutId id="2147483705" r:id="rId16"/>
  </p:sldLayoutIdLst>
  <p:transition spd="med">
    <p:fade thruBlk="1"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4" Type="http://schemas.openxmlformats.org/officeDocument/2006/relationships/image" Target="../media/image5.jpeg"/><Relationship Id="rId5" Type="http://schemas.openxmlformats.org/officeDocument/2006/relationships/image" Target="../media/image6.jpeg"/><Relationship Id="rId6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0" y="5034731"/>
            <a:ext cx="12192000" cy="637085"/>
          </a:xfrm>
          <a:noFill/>
          <a:ln>
            <a:noFill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pt-BR" sz="4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CAPACITAÇÃO </a:t>
            </a:r>
            <a:r>
              <a:rPr lang="mr-IN" sz="4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–</a:t>
            </a:r>
            <a:r>
              <a:rPr lang="pt-BR" sz="4000" b="1" dirty="0" smtClean="0">
                <a:solidFill>
                  <a:srgbClr val="FF00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 EQUIPES DE ENSINO</a:t>
            </a:r>
            <a:endParaRPr lang="pt-BR" sz="4000" b="1" dirty="0">
              <a:solidFill>
                <a:srgbClr val="FF0000"/>
              </a:solidFill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0" y="6084672"/>
            <a:ext cx="12192000" cy="215369"/>
          </a:xfr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pt-BR" sz="2400" b="1" dirty="0" smtClean="0">
                <a:solidFill>
                  <a:schemeClr val="tx1"/>
                </a:solidFill>
              </a:rPr>
              <a:t>Departamento de Educação </a:t>
            </a:r>
            <a:r>
              <a:rPr lang="pt-BR" sz="2400" b="1" smtClean="0">
                <a:solidFill>
                  <a:schemeClr val="tx1"/>
                </a:solidFill>
              </a:rPr>
              <a:t>a Distância/PROEN</a:t>
            </a:r>
            <a:endParaRPr lang="pt-BR" sz="2400" b="1" dirty="0">
              <a:solidFill>
                <a:schemeClr val="tx1"/>
              </a:solidFill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0" y="648866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/>
              <a:t>Breves-PA, </a:t>
            </a:r>
            <a:r>
              <a:rPr lang="pt-BR" b="1" dirty="0" smtClean="0"/>
              <a:t>maio </a:t>
            </a:r>
            <a:r>
              <a:rPr lang="pt-BR" b="1" dirty="0" smtClean="0"/>
              <a:t>2018</a:t>
            </a:r>
            <a:endParaRPr lang="pt-BR" b="1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7658" y="422938"/>
            <a:ext cx="3196683" cy="4198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400079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Novas instalações </a:t>
            </a:r>
            <a:r>
              <a:rPr lang="en-US" sz="2400" b="1" dirty="0" smtClean="0"/>
              <a:t>(</a:t>
            </a:r>
            <a:r>
              <a:rPr lang="pt-BR" sz="2400" b="1" dirty="0" smtClean="0"/>
              <a:t>Av. João Paulo II)</a:t>
            </a:r>
            <a:endParaRPr lang="pt-BR" sz="2400" b="1" dirty="0"/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2073" y="669073"/>
            <a:ext cx="8927853" cy="595190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Novas instalações </a:t>
            </a:r>
            <a:r>
              <a:rPr lang="en-US" sz="2400" b="1" dirty="0" smtClean="0"/>
              <a:t>(</a:t>
            </a:r>
            <a:r>
              <a:rPr lang="pt-BR" sz="2400" b="1" dirty="0" smtClean="0"/>
              <a:t>Av. João Paulo II)</a:t>
            </a:r>
            <a:endParaRPr lang="pt-BR" sz="2400" b="1" dirty="0"/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0355" y="2115912"/>
            <a:ext cx="5940000" cy="39600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4555" y="583621"/>
            <a:ext cx="3600000" cy="239906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4751" y="4320954"/>
            <a:ext cx="3603200" cy="2026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5130" y="270871"/>
            <a:ext cx="3597806" cy="23976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8755" y="4694974"/>
            <a:ext cx="3603200" cy="202680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8" name="CaixaDeTexto 7"/>
          <p:cNvSpPr txBox="1"/>
          <p:nvPr/>
        </p:nvSpPr>
        <p:spPr>
          <a:xfrm>
            <a:off x="245435" y="2292054"/>
            <a:ext cx="2946640" cy="36933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pt-BR" dirty="0" smtClean="0"/>
              <a:t>Chefe do Departamento</a:t>
            </a:r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Pedagoga (PROEN)</a:t>
            </a:r>
          </a:p>
          <a:p>
            <a:endParaRPr lang="pt-BR" dirty="0"/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Jornalista</a:t>
            </a:r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Programador visual</a:t>
            </a:r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Diagramadora</a:t>
            </a:r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Revisora de texto</a:t>
            </a:r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Analista de TI</a:t>
            </a:r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Técnico em audiovisual</a:t>
            </a:r>
          </a:p>
          <a:p>
            <a:pPr marL="285750" indent="-285750">
              <a:buFont typeface="Arial" charset="0"/>
              <a:buChar char="•"/>
            </a:pPr>
            <a:r>
              <a:rPr lang="pt-BR" dirty="0" smtClean="0"/>
              <a:t>Técnica em arquivo</a:t>
            </a:r>
          </a:p>
          <a:p>
            <a:pPr marL="285750" indent="-285750">
              <a:buFont typeface="Arial" charset="0"/>
              <a:buChar char="•"/>
            </a:pPr>
            <a:endParaRPr lang="pt-BR" dirty="0"/>
          </a:p>
          <a:p>
            <a:pPr algn="ctr"/>
            <a:r>
              <a:rPr lang="pt-BR" dirty="0" smtClean="0"/>
              <a:t>+ de 30 Bolsistas</a:t>
            </a:r>
          </a:p>
          <a:p>
            <a:pPr algn="ctr"/>
            <a:r>
              <a:rPr lang="pt-BR" dirty="0" smtClean="0"/>
              <a:t>Rede </a:t>
            </a:r>
            <a:r>
              <a:rPr lang="pt-BR" dirty="0" err="1" smtClean="0"/>
              <a:t>e-Tec</a:t>
            </a:r>
            <a:r>
              <a:rPr lang="pt-BR" dirty="0" smtClean="0"/>
              <a:t> Brasil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6160448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3" presetClass="entr" presetSubtype="10" fill="hold" grpId="1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8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CTEAD - </a:t>
            </a:r>
            <a:r>
              <a:rPr lang="en-US" sz="2400" b="1" dirty="0" err="1" smtClean="0"/>
              <a:t>Objetivos</a:t>
            </a:r>
            <a:endParaRPr lang="pt-BR" sz="2400" b="1" dirty="0"/>
          </a:p>
        </p:txBody>
      </p:sp>
      <p:sp>
        <p:nvSpPr>
          <p:cNvPr id="5" name="Retângulo 4"/>
          <p:cNvSpPr/>
          <p:nvPr/>
        </p:nvSpPr>
        <p:spPr>
          <a:xfrm>
            <a:off x="0" y="671691"/>
            <a:ext cx="12192000" cy="1132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50000"/>
              </a:lnSpc>
              <a:spcAft>
                <a:spcPts val="0"/>
              </a:spcAft>
              <a:buFont typeface="Symbol" charset="2"/>
              <a:buChar char=""/>
            </a:pPr>
            <a:r>
              <a:rPr lang="pt-BR" sz="2400" dirty="0" smtClean="0">
                <a:ea typeface="Times New Roman" charset="0"/>
              </a:rPr>
              <a:t>Estabelecer políticas, diretrizes e metodologias para oferta, execução e avaliação de componentes curriculares e cursos na modalidade a distância;</a:t>
            </a:r>
          </a:p>
        </p:txBody>
      </p:sp>
      <p:sp>
        <p:nvSpPr>
          <p:cNvPr id="6" name="Retângulo 5"/>
          <p:cNvSpPr/>
          <p:nvPr/>
        </p:nvSpPr>
        <p:spPr>
          <a:xfrm>
            <a:off x="0" y="2260755"/>
            <a:ext cx="12192000" cy="11324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charset="2"/>
              <a:buChar char=""/>
            </a:pPr>
            <a:r>
              <a:rPr lang="pt-BR" sz="2400" dirty="0">
                <a:ea typeface="Times New Roman" charset="0"/>
              </a:rPr>
              <a:t>Dar suporte aos campi para oferta, execução e avaliação de componentes curriculares e cursos na modalidade a distância;</a:t>
            </a:r>
          </a:p>
        </p:txBody>
      </p:sp>
      <p:sp>
        <p:nvSpPr>
          <p:cNvPr id="7" name="Retângulo 6"/>
          <p:cNvSpPr/>
          <p:nvPr/>
        </p:nvSpPr>
        <p:spPr>
          <a:xfrm>
            <a:off x="0" y="3849819"/>
            <a:ext cx="12192000" cy="5784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charset="2"/>
              <a:buChar char=""/>
            </a:pPr>
            <a:r>
              <a:rPr lang="pt-BR" sz="2400" dirty="0">
                <a:ea typeface="Times New Roman" charset="0"/>
              </a:rPr>
              <a:t>Formar e capacitar profissionais para atuação na modalidade a distância;</a:t>
            </a:r>
          </a:p>
        </p:txBody>
      </p:sp>
      <p:sp>
        <p:nvSpPr>
          <p:cNvPr id="8" name="Retângulo 7"/>
          <p:cNvSpPr/>
          <p:nvPr/>
        </p:nvSpPr>
        <p:spPr>
          <a:xfrm>
            <a:off x="0" y="4884885"/>
            <a:ext cx="12192000" cy="1686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Symbol" charset="2"/>
              <a:buChar char=""/>
            </a:pPr>
            <a:r>
              <a:rPr lang="pt-BR" sz="2400" dirty="0">
                <a:ea typeface="Times New Roman" charset="0"/>
              </a:rPr>
              <a:t>Realizar pesquisas sobre a utilização de tecnologias de informação e comunicação no processo ensino-aprendizagem tanto na modalidade a distância quanto na presencial.</a:t>
            </a:r>
          </a:p>
        </p:txBody>
      </p:sp>
    </p:spTree>
    <p:extLst>
      <p:ext uri="{BB962C8B-B14F-4D97-AF65-F5344CB8AC3E}">
        <p14:creationId xmlns:p14="http://schemas.microsoft.com/office/powerpoint/2010/main" val="1528935690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PDI 2019 - 2023</a:t>
            </a:r>
            <a:endParaRPr lang="pt-BR" sz="2400" b="1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481428"/>
              </p:ext>
            </p:extLst>
          </p:nvPr>
        </p:nvGraphicFramePr>
        <p:xfrm>
          <a:off x="107793" y="546413"/>
          <a:ext cx="11976413" cy="62000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323173"/>
                <a:gridCol w="1349297"/>
                <a:gridCol w="981308"/>
                <a:gridCol w="934472"/>
                <a:gridCol w="934472"/>
                <a:gridCol w="934472"/>
                <a:gridCol w="934472"/>
                <a:gridCol w="934472"/>
                <a:gridCol w="1427356"/>
                <a:gridCol w="1222919"/>
              </a:tblGrid>
              <a:tr h="387258">
                <a:tc gridSpan="10">
                  <a:txBody>
                    <a:bodyPr/>
                    <a:lstStyle/>
                    <a:p>
                      <a:pPr algn="ctr" fontAlgn="b"/>
                      <a:r>
                        <a:rPr lang="pt-BR" sz="18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OBJETIVO 3: Institucionalizar e expandir a EAD no </a:t>
                      </a:r>
                      <a:r>
                        <a:rPr lang="pt-BR" sz="1800" b="1" u="none" strike="noStrike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âmbito </a:t>
                      </a:r>
                      <a:r>
                        <a:rPr lang="pt-BR" sz="18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do IFPA</a:t>
                      </a:r>
                      <a:endParaRPr lang="pt-BR" sz="18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7258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Indicador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Fórmula de Cálculo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Unidade de Medida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Meta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Unidade Responsável</a:t>
                      </a:r>
                      <a:endParaRPr lang="pt-BR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Unidades Parceiras</a:t>
                      </a:r>
                      <a:endParaRPr lang="pt-BR" sz="1600" b="1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00687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2019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2020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2021</a:t>
                      </a:r>
                      <a:endParaRPr lang="en-U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2022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6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2023</a:t>
                      </a:r>
                      <a:endParaRPr lang="is-IS" sz="16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1230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Número de campi criados e avaliados como polos de apoio presencial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* cumulativa</a:t>
                      </a:r>
                      <a:endParaRPr lang="pt-BR" sz="1200" b="0" i="0" u="none" strike="noStrike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Unidade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18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fi-FI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18</a:t>
                      </a:r>
                      <a:endParaRPr lang="fi-FI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CTEAD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Todos os campi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230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Número de cursos </a:t>
                      </a:r>
                      <a:r>
                        <a:rPr lang="pt-BR" sz="1400" b="1" u="none" strike="noStrike" dirty="0" smtClean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a distância produzidos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* cumulativa</a:t>
                      </a:r>
                      <a:endParaRPr lang="pt-BR" sz="1200" b="0" i="0" u="none" strike="noStrike" dirty="0">
                        <a:solidFill>
                          <a:srgbClr val="FF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Unidade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s-IS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2</a:t>
                      </a:r>
                      <a:endParaRPr lang="is-IS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CTEAD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PROEN; PROEX; PROPPG; Todos os campi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30083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Número de profissionais capacitados para atuação em </a:t>
                      </a:r>
                      <a:r>
                        <a:rPr lang="pt-BR" sz="1400" b="1" u="none" strike="noStrike" dirty="0" err="1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EaD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Unidade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40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CTEAD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sk-SK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 </a:t>
                      </a:r>
                      <a:endParaRPr lang="sk-SK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42499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Percentual de estudantes matriculados em cursos à distância</a:t>
                      </a:r>
                      <a:endParaRPr lang="pt-BR" sz="1400" b="1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(Quantidade de estudantes matriculados em cursos à distância/Total de estudantes matriculados)*100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Percentual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3%</a:t>
                      </a:r>
                      <a:endParaRPr lang="mr-IN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5%</a:t>
                      </a:r>
                      <a:endParaRPr lang="mr-IN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u="none" strike="noStrike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7%</a:t>
                      </a:r>
                      <a:endParaRPr lang="mr-IN" sz="1200" b="0" i="0" u="none" strike="noStrike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9%</a:t>
                      </a:r>
                      <a:endParaRPr lang="mr-IN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mr-IN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10%</a:t>
                      </a:r>
                      <a:endParaRPr lang="mr-IN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CTEAD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200" u="none" strike="noStrike" dirty="0">
                          <a:effectLst/>
                          <a:latin typeface="Arial" charset="0"/>
                          <a:ea typeface="Arial" charset="0"/>
                          <a:cs typeface="Arial" charset="0"/>
                        </a:rPr>
                        <a:t>Todos os campi</a:t>
                      </a:r>
                      <a:endParaRPr lang="pt-BR" sz="1200" b="0" i="0" u="none" strike="noStrike" dirty="0">
                        <a:solidFill>
                          <a:srgbClr val="000000"/>
                        </a:solidFill>
                        <a:effectLst/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Retângulo Arredondado 2"/>
          <p:cNvSpPr/>
          <p:nvPr/>
        </p:nvSpPr>
        <p:spPr>
          <a:xfrm>
            <a:off x="107793" y="3445727"/>
            <a:ext cx="11976413" cy="1103971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Capacidade de produção de disciplinas</a:t>
            </a:r>
            <a:endParaRPr lang="pt-BR" sz="2400" b="1" dirty="0"/>
          </a:p>
        </p:txBody>
      </p:sp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2970060"/>
              </p:ext>
            </p:extLst>
          </p:nvPr>
        </p:nvGraphicFramePr>
        <p:xfrm>
          <a:off x="356843" y="814041"/>
          <a:ext cx="11039707" cy="5430640"/>
        </p:xfrm>
        <a:graphic>
          <a:graphicData uri="http://schemas.openxmlformats.org/drawingml/2006/table">
            <a:tbl>
              <a:tblPr firstRow="1" firstCol="1" bandRow="1">
                <a:tableStyleId>{69CF1AB2-1976-4502-BF36-3FF5EA218861}</a:tableStyleId>
              </a:tblPr>
              <a:tblGrid>
                <a:gridCol w="1577101"/>
                <a:gridCol w="1577101"/>
                <a:gridCol w="1577101"/>
                <a:gridCol w="1577101"/>
                <a:gridCol w="1577101"/>
                <a:gridCol w="1577101"/>
                <a:gridCol w="1577101"/>
              </a:tblGrid>
              <a:tr h="812785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Ano</a:t>
                      </a:r>
                      <a:endParaRPr lang="pt-BR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effectLst/>
                        </a:rPr>
                        <a:t>Curso</a:t>
                      </a:r>
                      <a:endParaRPr lang="pt-BR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Quantidade de cursos a serem ofertados</a:t>
                      </a:r>
                      <a:endParaRPr lang="pt-BR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Período para produção</a:t>
                      </a:r>
                      <a:endParaRPr lang="pt-BR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Disciplinas a serem produzidas</a:t>
                      </a:r>
                      <a:endParaRPr lang="pt-BR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198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effectLst/>
                        </a:rPr>
                        <a:t>Antes</a:t>
                      </a:r>
                      <a:endParaRPr lang="pt-BR" sz="18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Depois</a:t>
                      </a:r>
                      <a:endParaRPr lang="pt-BR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Antes</a:t>
                      </a:r>
                      <a:endParaRPr lang="pt-BR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Depois</a:t>
                      </a:r>
                      <a:endParaRPr lang="pt-BR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rowSpan="8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effectLst/>
                        </a:rPr>
                        <a:t>2019</a:t>
                      </a:r>
                      <a:endParaRPr lang="pt-BR" sz="18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FIC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2018/2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2019/1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8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4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Técnico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2018/2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6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2019/1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6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Graduação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2018/2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2019/1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Pós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3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0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2018/2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18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2019/1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>
                          <a:effectLst/>
                        </a:rPr>
                        <a:t>18</a:t>
                      </a:r>
                      <a:endParaRPr lang="pt-BR" sz="16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0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rowSpan="2" gridSpan="2">
                  <a:txBody>
                    <a:bodyPr/>
                    <a:lstStyle/>
                    <a:p>
                      <a:pPr algn="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TOTAL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5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2018/2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28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4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419805">
                <a:tc gridSpan="2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2019/1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effectLst/>
                        </a:rPr>
                        <a:t>32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effectLst/>
                        </a:rPr>
                        <a:t>4</a:t>
                      </a:r>
                      <a:endParaRPr lang="pt-BR" sz="16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78606374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Cursos/disciplinas produzidos/ofertados por ano</a:t>
            </a:r>
            <a:endParaRPr lang="pt-BR" sz="2400" b="1" dirty="0"/>
          </a:p>
        </p:txBody>
      </p:sp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5796109"/>
              </p:ext>
            </p:extLst>
          </p:nvPr>
        </p:nvGraphicFramePr>
        <p:xfrm>
          <a:off x="724830" y="1773044"/>
          <a:ext cx="10192214" cy="4137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50721"/>
                <a:gridCol w="6074547"/>
                <a:gridCol w="1583473"/>
                <a:gridCol w="1583473"/>
              </a:tblGrid>
              <a:tr h="83757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Ano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Cursos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Disciplinas</a:t>
                      </a:r>
                      <a:r>
                        <a:rPr lang="pt-BR" sz="2000" baseline="0" dirty="0" smtClean="0">
                          <a:effectLst/>
                        </a:rPr>
                        <a:t> </a:t>
                      </a:r>
                      <a:r>
                        <a:rPr lang="pt-BR" sz="2000" dirty="0" smtClean="0">
                          <a:effectLst/>
                        </a:rPr>
                        <a:t>Semestre </a:t>
                      </a:r>
                      <a:r>
                        <a:rPr lang="pt-BR" sz="2000" dirty="0">
                          <a:effectLst/>
                        </a:rPr>
                        <a:t>1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Disciplinas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</a:rPr>
                        <a:t>Semestre </a:t>
                      </a:r>
                      <a:r>
                        <a:rPr lang="pt-BR" sz="2000" dirty="0">
                          <a:effectLst/>
                        </a:rPr>
                        <a:t>2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547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2018</a:t>
                      </a:r>
                      <a:endParaRPr lang="pt-BR" sz="20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Apenas</a:t>
                      </a:r>
                      <a:r>
                        <a:rPr lang="pt-BR" sz="2000" baseline="0" dirty="0" smtClean="0">
                          <a:effectLst/>
                          <a:latin typeface="+mn-lt"/>
                          <a:ea typeface="+mn-ea"/>
                          <a:cs typeface="+mn-cs"/>
                        </a:rPr>
                        <a:t> produção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-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4</a:t>
                      </a:r>
                      <a:endParaRPr lang="pt-BR" sz="20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51623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2019</a:t>
                      </a:r>
                      <a:endParaRPr lang="pt-BR" sz="20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2 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</a:rPr>
                        <a:t>FIC / 1 Técnico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4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6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57438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2020</a:t>
                      </a:r>
                      <a:endParaRPr lang="pt-BR" sz="20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 FIC / </a:t>
                      </a: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</a:rPr>
                        <a:t> Técnico / 1 Pós-graduação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6</a:t>
                      </a:r>
                      <a:endParaRPr lang="pt-BR" sz="20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6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54779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2021</a:t>
                      </a:r>
                      <a:endParaRPr lang="pt-BR" sz="20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 FIC / 1 Técnico / </a:t>
                      </a: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pt-BR" sz="2000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Pós-graduação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8</a:t>
                      </a:r>
                      <a:endParaRPr lang="pt-BR" sz="20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8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5566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>
                          <a:effectLst/>
                        </a:rPr>
                        <a:t>2022</a:t>
                      </a:r>
                      <a:endParaRPr lang="pt-BR" sz="200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 FIC / 1 Técnico / </a:t>
                      </a:r>
                      <a:r>
                        <a:rPr lang="pt-BR" sz="2000" dirty="0" smtClean="0">
                          <a:effectLst/>
                        </a:rPr>
                        <a:t>2 </a:t>
                      </a:r>
                      <a:r>
                        <a:rPr lang="pt-BR" sz="2000" dirty="0">
                          <a:effectLst/>
                        </a:rPr>
                        <a:t>Pós-graduação / </a:t>
                      </a: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1 Graduação</a:t>
                      </a:r>
                      <a:endParaRPr lang="pt-BR" sz="2000" dirty="0">
                        <a:solidFill>
                          <a:srgbClr val="FF0000"/>
                        </a:solidFill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8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10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  <a:tr h="55666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effectLst/>
                        </a:rPr>
                        <a:t>2023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FF0000"/>
                          </a:solidFill>
                          <a:effectLst/>
                        </a:rPr>
                        <a:t>4 FIC </a:t>
                      </a:r>
                      <a:r>
                        <a:rPr lang="pt-BR" sz="2000" dirty="0">
                          <a:effectLst/>
                        </a:rPr>
                        <a:t>/ 1 Técnico </a:t>
                      </a:r>
                      <a:r>
                        <a:rPr lang="pt-BR" sz="2000">
                          <a:effectLst/>
                        </a:rPr>
                        <a:t>/ </a:t>
                      </a:r>
                      <a:r>
                        <a:rPr lang="pt-BR" sz="2000" smtClean="0">
                          <a:effectLst/>
                        </a:rPr>
                        <a:t>2 </a:t>
                      </a:r>
                      <a:r>
                        <a:rPr lang="pt-BR" sz="2000" dirty="0">
                          <a:effectLst/>
                        </a:rPr>
                        <a:t>Pós-graduação / 1 Graduação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10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effectLst/>
                          <a:latin typeface="Calibri" charset="0"/>
                          <a:ea typeface="Calibri" charset="0"/>
                          <a:cs typeface="Times New Roman" charset="0"/>
                        </a:rPr>
                        <a:t>6</a:t>
                      </a:r>
                      <a:endParaRPr lang="pt-BR" sz="2000" dirty="0">
                        <a:effectLst/>
                        <a:latin typeface="Calibri" charset="0"/>
                        <a:ea typeface="Calibri" charset="0"/>
                        <a:cs typeface="Times New Roman" charset="0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67956418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727663"/>
            <a:ext cx="12192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/>
              <a:t>Não deve ser considerada uma modalidade paralela,</a:t>
            </a:r>
          </a:p>
        </p:txBody>
      </p:sp>
      <p:sp>
        <p:nvSpPr>
          <p:cNvPr id="5" name="Retângulo 4"/>
          <p:cNvSpPr/>
          <p:nvPr/>
        </p:nvSpPr>
        <p:spPr>
          <a:xfrm>
            <a:off x="0" y="1533952"/>
            <a:ext cx="12192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/>
              <a:t>Educação a distância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0" y="3798263"/>
            <a:ext cx="121919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dirty="0" smtClean="0"/>
              <a:t>mas uma </a:t>
            </a:r>
            <a:r>
              <a:rPr lang="pt-BR" sz="3200" b="1" u="sng" dirty="0" smtClean="0">
                <a:solidFill>
                  <a:srgbClr val="FF0000"/>
                </a:solidFill>
                <a:uFill>
                  <a:solidFill>
                    <a:schemeClr val="tx1"/>
                  </a:solidFill>
                </a:uFill>
              </a:rPr>
              <a:t>alternativa INTEGRADA</a:t>
            </a:r>
            <a:r>
              <a:rPr lang="pt-BR" sz="3200" dirty="0" smtClean="0"/>
              <a:t> no contexto institucional.</a:t>
            </a:r>
          </a:p>
        </p:txBody>
      </p:sp>
      <p:cxnSp>
        <p:nvCxnSpPr>
          <p:cNvPr id="8" name="Conector Reto 7"/>
          <p:cNvCxnSpPr/>
          <p:nvPr/>
        </p:nvCxnSpPr>
        <p:spPr>
          <a:xfrm>
            <a:off x="6891454" y="3055434"/>
            <a:ext cx="3947531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aixaDeTexto 9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Resolução para oferta de cursos a distância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192925850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0" y="2"/>
            <a:ext cx="12192000" cy="461665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 smtClean="0"/>
              <a:t>Resolução para oferta de cursos a distância</a:t>
            </a:r>
            <a:endParaRPr lang="pt-BR" sz="2400" b="1" dirty="0"/>
          </a:p>
        </p:txBody>
      </p:sp>
      <p:sp>
        <p:nvSpPr>
          <p:cNvPr id="8" name="CaixaDeTexto 7"/>
          <p:cNvSpPr txBox="1"/>
          <p:nvPr/>
        </p:nvSpPr>
        <p:spPr>
          <a:xfrm>
            <a:off x="0" y="1147312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Os cursos serão propostos pelo CTEAD e submetidos à aprovação no CODIR.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0" y="1651311"/>
            <a:ext cx="12192000" cy="26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Termo de adesão para os campi interessados.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0" y="2147703"/>
            <a:ext cx="12192000" cy="26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Constituição de comissão para elaboração do PPC e do material didático.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0" y="3117311"/>
            <a:ext cx="12192000" cy="264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Os cursos serão executados pelos campi, com suas respectivas equipes.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18585" y="4121647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Demanda direta dos campi: equipe própria para elaboração do curso.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0" y="643314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Os cursos devem estar previstos no PDI/PDC.</a:t>
            </a:r>
          </a:p>
        </p:txBody>
      </p:sp>
      <p:sp>
        <p:nvSpPr>
          <p:cNvPr id="14" name="CaixaDeTexto 13"/>
          <p:cNvSpPr txBox="1"/>
          <p:nvPr/>
        </p:nvSpPr>
        <p:spPr>
          <a:xfrm>
            <a:off x="18585" y="2613313"/>
            <a:ext cx="12192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pt-BR" sz="2400" dirty="0" smtClean="0"/>
              <a:t> O PPC será elaborado de forma conjunta, mas cada campus terá o seu próprio PPC.</a:t>
            </a:r>
          </a:p>
        </p:txBody>
      </p:sp>
    </p:spTree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/>
      <p:bldP spid="13" grpId="1"/>
      <p:bldP spid="14" grpId="0"/>
    </p:bldLst>
  </p:timing>
</p:sld>
</file>

<file path=ppt/theme/theme1.xml><?xml version="1.0" encoding="utf-8"?>
<a:theme xmlns:a="http://schemas.openxmlformats.org/drawingml/2006/main" name="Facetado">
  <a:themeElements>
    <a:clrScheme name="Facetado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do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do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1900</TotalTime>
  <Words>540</Words>
  <Application>Microsoft Macintosh PowerPoint</Application>
  <PresentationFormat>Widescreen</PresentationFormat>
  <Paragraphs>174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8" baseType="lpstr">
      <vt:lpstr>Calibri</vt:lpstr>
      <vt:lpstr>Mangal</vt:lpstr>
      <vt:lpstr>Symbol</vt:lpstr>
      <vt:lpstr>Times New Roman</vt:lpstr>
      <vt:lpstr>Trebuchet MS</vt:lpstr>
      <vt:lpstr>Wingdings</vt:lpstr>
      <vt:lpstr>Wingdings 3</vt:lpstr>
      <vt:lpstr>Arial</vt:lpstr>
      <vt:lpstr>Facetado</vt:lpstr>
      <vt:lpstr>CAPACITAÇÃO – EQUIPES DE ENSINO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15.0026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Reunião Diretores de Ensino</dc:title>
  <dc:creator>Elinilze Teodoro</dc:creator>
  <cp:lastModifiedBy>Usuário do Microsoft Office</cp:lastModifiedBy>
  <cp:revision>215</cp:revision>
  <dcterms:created xsi:type="dcterms:W3CDTF">2015-06-02T03:56:11Z</dcterms:created>
  <dcterms:modified xsi:type="dcterms:W3CDTF">2018-05-14T18:08:03Z</dcterms:modified>
</cp:coreProperties>
</file>