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8"/>
  </p:notesMasterIdLst>
  <p:sldIdLst>
    <p:sldId id="395" r:id="rId2"/>
    <p:sldId id="471" r:id="rId3"/>
    <p:sldId id="514" r:id="rId4"/>
    <p:sldId id="515" r:id="rId5"/>
    <p:sldId id="543" r:id="rId6"/>
    <p:sldId id="546" r:id="rId7"/>
    <p:sldId id="563" r:id="rId8"/>
    <p:sldId id="518" r:id="rId9"/>
    <p:sldId id="547" r:id="rId10"/>
    <p:sldId id="551" r:id="rId11"/>
    <p:sldId id="557" r:id="rId12"/>
    <p:sldId id="560" r:id="rId13"/>
    <p:sldId id="559" r:id="rId14"/>
    <p:sldId id="562" r:id="rId15"/>
    <p:sldId id="556" r:id="rId16"/>
    <p:sldId id="502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2025A"/>
    <a:srgbClr val="339933"/>
    <a:srgbClr val="0033CC"/>
    <a:srgbClr val="CCECFF"/>
    <a:srgbClr val="660033"/>
    <a:srgbClr val="FFFFCC"/>
    <a:srgbClr val="FFCC00"/>
    <a:srgbClr val="FF0000"/>
    <a:srgbClr val="99CCFF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139" autoAdjust="0"/>
    <p:restoredTop sz="73658" autoAdjust="0"/>
  </p:normalViewPr>
  <p:slideViewPr>
    <p:cSldViewPr>
      <p:cViewPr varScale="1">
        <p:scale>
          <a:sx n="53" d="100"/>
          <a:sy n="53" d="100"/>
        </p:scale>
        <p:origin x="-8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8D5965-2A41-4A6D-8C26-1D5DDB1F95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02059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4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379618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8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13165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9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676623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10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417052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11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347533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12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036211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13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13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13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741748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14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14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14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4276473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4569E-807B-41E3-95D5-BB6018A47DE3}" type="slidenum">
              <a:rPr lang="pt-BR" smtClean="0"/>
              <a:pPr/>
              <a:t>15</a:t>
            </a:fld>
            <a:endParaRPr lang="pt-BR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D845EE-FEF5-4BF4-822F-4B9C298BF8D9}" type="slidenum">
              <a:rPr lang="pt-BR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87969-5A56-4053-B6AC-CE80BB4273CE}" type="slidenum">
              <a:rPr lang="pt-BR" sz="1200">
                <a:solidFill>
                  <a:srgbClr val="000000"/>
                </a:solidFill>
              </a:rPr>
              <a:pPr algn="r"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1132946" y="744617"/>
            <a:ext cx="4531783" cy="3723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56096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F7282-74AD-4CE9-9184-F3D4B827089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114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5440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85023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858906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862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3819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68656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AD941-718F-4826-BCCE-38E5C6C7A7D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56641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51C90-B8C4-415B-9D3D-FDB51E4F46E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5409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C91124-ACA8-4719-B33B-36EB1E533E7E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6611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0EED0-3B77-4E04-AABC-4510EAA535F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0789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F64BF6-6CD1-4AC4-A6D4-340CA1959D6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2658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5C7EF-0533-4E95-9D17-EB7E7164210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8864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A32465-E899-47D0-8CCD-6C19B5E3C4D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062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8B6B32-4EB7-4935-A5B4-7F4504368B1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4948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3E99A7-3F80-42A0-B0A6-83FBCB28C96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192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B96E16-D2A8-4DE6-86C8-C41749BC900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896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0AA75C53-2996-48EC-BBC7-2CED2F25DB3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32632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2/Lei/L12677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2/Lei/L12677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2/Lei/L12677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cumento_do_Microsoft_Office_Word1.docx"/><Relationship Id="rId4" Type="http://schemas.openxmlformats.org/officeDocument/2006/relationships/hyperlink" Target="http://www.planalto.gov.br/ccivil_03/_Ato2011-2014/2012/Lei/L12677.ht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2/Lei/L12677.ht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nep.gov.b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2/Lei/L12677.ht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2/Lei/L12677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>
            <a:extLst>
              <a:ext uri="{FF2B5EF4-FFF2-40B4-BE49-F238E27FC236}">
                <a16:creationId xmlns:a16="http://schemas.microsoft.com/office/drawing/2014/main" xmlns="" id="{597CD283-C726-4559-852B-909B333BE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992" y="5301208"/>
            <a:ext cx="46085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buClr>
                <a:srgbClr val="3333CC"/>
              </a:buClr>
            </a:pPr>
            <a:r>
              <a:rPr lang="pt-BR" sz="2000" b="1" dirty="0">
                <a:latin typeface="+mj-lt"/>
              </a:rPr>
              <a:t>Dante Henrique Moura</a:t>
            </a:r>
          </a:p>
          <a:p>
            <a:pPr algn="r">
              <a:buClr>
                <a:srgbClr val="3333CC"/>
              </a:buClr>
            </a:pPr>
            <a:r>
              <a:rPr lang="pt-BR" sz="2000" b="1" dirty="0">
                <a:latin typeface="+mj-lt"/>
              </a:rPr>
              <a:t>PPGEP e NUPED – IFRN</a:t>
            </a:r>
          </a:p>
          <a:p>
            <a:pPr algn="r">
              <a:buClr>
                <a:srgbClr val="3333CC"/>
              </a:buClr>
            </a:pPr>
            <a:r>
              <a:rPr lang="pt-BR" sz="2000" b="1" dirty="0" err="1">
                <a:latin typeface="+mj-lt"/>
              </a:rPr>
              <a:t>PPGEd</a:t>
            </a:r>
            <a:r>
              <a:rPr lang="pt-BR" sz="2000" b="1" dirty="0">
                <a:latin typeface="+mj-lt"/>
              </a:rPr>
              <a:t> – UFRN</a:t>
            </a:r>
          </a:p>
          <a:p>
            <a:pPr algn="r">
              <a:buClr>
                <a:srgbClr val="3333CC"/>
              </a:buClr>
            </a:pPr>
            <a:r>
              <a:rPr lang="pt-BR" sz="2000" b="1" dirty="0" smtClean="0">
                <a:latin typeface="+mj-lt"/>
              </a:rPr>
              <a:t>Belém/PA, 14/05/2018</a:t>
            </a:r>
            <a:endParaRPr lang="pt-BR" sz="2000" b="1" dirty="0"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35269F0-5B32-46C6-9D52-74E361CA5A3D}"/>
              </a:ext>
            </a:extLst>
          </p:cNvPr>
          <p:cNvSpPr txBox="1"/>
          <p:nvPr/>
        </p:nvSpPr>
        <p:spPr>
          <a:xfrm>
            <a:off x="0" y="3971962"/>
            <a:ext cx="9108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FF00"/>
                </a:solidFill>
              </a:rPr>
              <a:t>Desafios da Educação de Jovens e Adultos no contexto da Rede </a:t>
            </a:r>
            <a:r>
              <a:rPr lang="pt-BR" sz="3200" dirty="0">
                <a:solidFill>
                  <a:srgbClr val="FFFF00"/>
                </a:solidFill>
              </a:rPr>
              <a:t>F</a:t>
            </a:r>
            <a:r>
              <a:rPr lang="pt-BR" sz="3200" dirty="0" smtClean="0">
                <a:solidFill>
                  <a:srgbClr val="FFFF00"/>
                </a:solidFill>
              </a:rPr>
              <a:t>ederal</a:t>
            </a:r>
            <a:endParaRPr lang="pt-BR" sz="3200" b="1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9812" y="18295"/>
            <a:ext cx="3816424" cy="3841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1520" y="1340768"/>
            <a:ext cx="8676964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As metas 10 e 11 e suas estratégias</a:t>
            </a:r>
          </a:p>
          <a:p>
            <a:endParaRPr lang="pt-BR" sz="2400" b="1" dirty="0">
              <a:latin typeface="+mn-lt"/>
            </a:endParaRPr>
          </a:p>
          <a:p>
            <a:r>
              <a:rPr lang="pt-BR" sz="2400" dirty="0"/>
              <a:t>Meta 10: oferecer, no mínimo, 25% (vinte e cinco por cento) das matrículas de educação de jovens e adultos, nos ensinos fundamental e médio, na forma integrada à educação profissional.</a:t>
            </a:r>
          </a:p>
          <a:p>
            <a:endParaRPr lang="pt-BR" sz="2200" b="1" dirty="0">
              <a:latin typeface="+mn-lt"/>
            </a:endParaRPr>
          </a:p>
          <a:p>
            <a:r>
              <a:rPr lang="pt-BR" sz="2200" b="1" smtClean="0">
                <a:latin typeface="+mn-lt"/>
              </a:rPr>
              <a:t>Situação em 2015. </a:t>
            </a:r>
            <a:r>
              <a:rPr lang="pt-BR" sz="2200" b="1" dirty="0" smtClean="0">
                <a:latin typeface="+mn-lt"/>
              </a:rPr>
              <a:t>Observatório do PNE</a:t>
            </a:r>
          </a:p>
          <a:p>
            <a:endParaRPr lang="pt-BR" sz="2200" b="1" dirty="0">
              <a:latin typeface="+mn-lt"/>
            </a:endParaRPr>
          </a:p>
          <a:p>
            <a:r>
              <a:rPr lang="pt-BR" sz="2000" b="1" dirty="0" smtClean="0">
                <a:latin typeface="+mn-lt"/>
              </a:rPr>
              <a:t>EJA</a:t>
            </a:r>
            <a:r>
              <a:rPr lang="pt-BR" sz="2200" b="1" dirty="0" smtClean="0">
                <a:latin typeface="+mn-lt"/>
              </a:rPr>
              <a:t> integrada à EP – fundamental: 3,1%</a:t>
            </a:r>
          </a:p>
          <a:p>
            <a:pPr algn="ctr">
              <a:spcAft>
                <a:spcPts val="600"/>
              </a:spcAft>
            </a:pPr>
            <a:endParaRPr lang="pt-B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pt-BR" sz="2200" b="1" dirty="0" smtClean="0"/>
              <a:t>EJA integrada </a:t>
            </a:r>
            <a:r>
              <a:rPr lang="pt-BR" sz="2200" b="1" dirty="0"/>
              <a:t>à EP – </a:t>
            </a:r>
            <a:r>
              <a:rPr lang="pt-BR" sz="2200" b="1" dirty="0" smtClean="0"/>
              <a:t>médio: 3,0%</a:t>
            </a:r>
            <a:endParaRPr lang="pt-BR" sz="2200" b="1" dirty="0"/>
          </a:p>
          <a:p>
            <a:pPr>
              <a:spcAft>
                <a:spcPts val="600"/>
              </a:spcAft>
            </a:pPr>
            <a:endParaRPr lang="pt-B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0" y="260648"/>
            <a:ext cx="9144000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PNE 2014-2024, suas metas/estratégias no contexto do golpe em curso contra a sociedade brasileira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51957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1520" y="1340768"/>
            <a:ext cx="867696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Meta </a:t>
            </a:r>
            <a:r>
              <a:rPr lang="pt-BR" sz="2400" dirty="0"/>
              <a:t>11: triplicar as matrículas da educação profissional técnica de nível médio, assegurando a qualidade da oferta e pelo menos 50% (cinquenta por cento) da expansão no segmento público.</a:t>
            </a:r>
          </a:p>
          <a:p>
            <a:endParaRPr lang="pt-BR" sz="2200" b="1" dirty="0" smtClean="0">
              <a:latin typeface="+mn-lt"/>
            </a:endParaRPr>
          </a:p>
          <a:p>
            <a:r>
              <a:rPr lang="pt-BR" sz="2200" b="1" dirty="0" smtClean="0">
                <a:latin typeface="+mn-lt"/>
              </a:rPr>
              <a:t>IMPORTANTE: a Meta não prioriza o integrado</a:t>
            </a:r>
            <a:endParaRPr lang="pt-B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0" y="260648"/>
            <a:ext cx="9144000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PNE 2014-2024, suas metas/estratégias no contexto do golpe em curso contra a sociedade brasileira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13847965"/>
              </p:ext>
            </p:extLst>
          </p:nvPr>
        </p:nvGraphicFramePr>
        <p:xfrm>
          <a:off x="476925" y="4041068"/>
          <a:ext cx="304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Ano</a:t>
                      </a:r>
                      <a:r>
                        <a:rPr lang="pt-BR" baseline="0" dirty="0" smtClean="0"/>
                        <a:t>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Matrícula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2014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1.784.403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2015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1.731.538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2016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1.672.281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Meta 2024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5.224.584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4067944" y="4041068"/>
            <a:ext cx="4680520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se pode observar a Meta 11 no que se refere ao aumento de pelo menos 50% da matrícula na esfera pública, posto que de 2014 a 2016 houve redução da matrícula total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5985284"/>
            <a:ext cx="421196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elaboração nossa a partir dos censos escolares de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2014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2016 e no PNE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131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0" y="260648"/>
            <a:ext cx="9144000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PNE 2014-2024, suas metas/estratégias no contexto do golpe em curso contra a sociedade brasileira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82922670"/>
              </p:ext>
            </p:extLst>
          </p:nvPr>
        </p:nvGraphicFramePr>
        <p:xfrm>
          <a:off x="1043610" y="1268760"/>
          <a:ext cx="7164794" cy="5076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91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9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96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54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976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31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886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Ano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Integrado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0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“Regular”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EJA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Total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3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Pub.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Priv.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Pub.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Priv.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71.364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15.188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6.132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3.615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96.299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115.406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17.113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12.000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2.939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147.458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154.194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21.637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15.276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4.257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195.364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193.568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22.150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34.037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4.115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253.870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236.129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21.584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37.647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4.324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299.684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273.431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25.114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31.912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4.081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334.538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312.422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25.288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35.404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5.865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379.659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337.865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29.094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31.300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11.575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409.834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368.099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23.667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31.734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6.494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429.994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407.848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21.126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31.208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1.496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461.678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0" y="6469304"/>
            <a:ext cx="874897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elaboração nossa a partir dos censos escolares de 2007 a 2016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1196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0" y="260648"/>
            <a:ext cx="9144000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PNE 2014-2024, suas metas/estratégias no contexto do golpe em curso contra a sociedade brasileira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91580" y="1384886"/>
            <a:ext cx="7422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Matrícula no EMI Proeja e no EM Propedêutico EJA, de 2007 a </a:t>
            </a:r>
            <a:r>
              <a:rPr 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endParaRPr lang="pt-BR" sz="2000" dirty="0"/>
          </a:p>
        </p:txBody>
      </p:sp>
      <p:sp>
        <p:nvSpPr>
          <p:cNvPr id="12" name="Retângulo 11"/>
          <p:cNvSpPr/>
          <p:nvPr/>
        </p:nvSpPr>
        <p:spPr>
          <a:xfrm>
            <a:off x="32454" y="5833238"/>
            <a:ext cx="9108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pt-BR" sz="2000" kern="50" dirty="0">
                <a:latin typeface="Arial" panose="020B0604020202020204" pitchFamily="34" charset="0"/>
                <a:ea typeface="DejaVu Sans"/>
              </a:rPr>
              <a:t>Fonte: elaboração própria, a partir dos censos escolares do INEP de 2007 a </a:t>
            </a:r>
            <a:r>
              <a:rPr lang="pt-BR" sz="2000" kern="50" dirty="0" smtClean="0">
                <a:latin typeface="Arial" panose="020B0604020202020204" pitchFamily="34" charset="0"/>
                <a:ea typeface="DejaVu Sans"/>
              </a:rPr>
              <a:t>2016 </a:t>
            </a:r>
            <a:r>
              <a:rPr lang="pt-BR" sz="2000" kern="50" dirty="0">
                <a:latin typeface="Arial" panose="020B0604020202020204" pitchFamily="34" charset="0"/>
                <a:ea typeface="DejaVu Sans"/>
              </a:rPr>
              <a:t>(www.inep.gov.br)</a:t>
            </a:r>
            <a:endParaRPr lang="pt-BR" sz="2000" kern="50" dirty="0">
              <a:effectLst/>
              <a:latin typeface="Arial" panose="020B0604020202020204" pitchFamily="34" charset="0"/>
              <a:ea typeface="DejaVu Sans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0134059"/>
              </p:ext>
            </p:extLst>
          </p:nvPr>
        </p:nvGraphicFramePr>
        <p:xfrm>
          <a:off x="0" y="2189766"/>
          <a:ext cx="9140958" cy="3399474"/>
        </p:xfrm>
        <a:graphic>
          <a:graphicData uri="http://schemas.openxmlformats.org/presentationml/2006/ole">
            <p:oleObj spid="_x0000_s1063" name="Documento" r:id="rId5" imgW="5400403" imgH="1843266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759698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0" y="260648"/>
            <a:ext cx="9144000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PNE 2014-2024, suas metas/estratégias no contexto do golpe em curso contra a sociedade brasileira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108422" y="1384886"/>
            <a:ext cx="7055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Matrícula no EMI Proeja 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2014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endParaRPr lang="pt-BR" sz="2400" dirty="0"/>
          </a:p>
        </p:txBody>
      </p:sp>
      <p:sp>
        <p:nvSpPr>
          <p:cNvPr id="12" name="Retângulo 11"/>
          <p:cNvSpPr/>
          <p:nvPr/>
        </p:nvSpPr>
        <p:spPr>
          <a:xfrm>
            <a:off x="0" y="4581128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pt-BR" sz="2000" kern="50" dirty="0">
                <a:latin typeface="Arial" panose="020B0604020202020204" pitchFamily="34" charset="0"/>
                <a:ea typeface="DejaVu Sans"/>
              </a:rPr>
              <a:t>Fonte: elaboração própria, a partir dos censos escolares do INEP de </a:t>
            </a:r>
            <a:r>
              <a:rPr lang="pt-BR" sz="2000" kern="50" dirty="0" smtClean="0">
                <a:latin typeface="Arial" panose="020B0604020202020204" pitchFamily="34" charset="0"/>
                <a:ea typeface="DejaVu Sans"/>
              </a:rPr>
              <a:t>2014 </a:t>
            </a:r>
            <a:r>
              <a:rPr lang="pt-BR" sz="2000" kern="50" dirty="0">
                <a:latin typeface="Arial" panose="020B0604020202020204" pitchFamily="34" charset="0"/>
                <a:ea typeface="DejaVu Sans"/>
              </a:rPr>
              <a:t>a </a:t>
            </a:r>
            <a:r>
              <a:rPr lang="pt-BR" sz="2000" kern="50" dirty="0" smtClean="0">
                <a:latin typeface="Arial" panose="020B0604020202020204" pitchFamily="34" charset="0"/>
                <a:ea typeface="DejaVu Sans"/>
              </a:rPr>
              <a:t>2016 </a:t>
            </a:r>
            <a:r>
              <a:rPr lang="pt-BR" sz="2000" kern="50" dirty="0">
                <a:latin typeface="Arial" panose="020B0604020202020204" pitchFamily="34" charset="0"/>
                <a:ea typeface="DejaVu Sans"/>
              </a:rPr>
              <a:t>(</a:t>
            </a:r>
            <a:r>
              <a:rPr lang="pt-BR" sz="2000" kern="50" dirty="0">
                <a:latin typeface="Arial" panose="020B0604020202020204" pitchFamily="34" charset="0"/>
                <a:ea typeface="DejaVu Sans"/>
                <a:hlinkClick r:id="rId4"/>
              </a:rPr>
              <a:t>www.inep.gov.br</a:t>
            </a:r>
            <a:r>
              <a:rPr lang="pt-BR" sz="2000" kern="50" dirty="0" smtClean="0">
                <a:latin typeface="Arial" panose="020B0604020202020204" pitchFamily="34" charset="0"/>
                <a:ea typeface="DejaVu Sans"/>
              </a:rPr>
              <a:t>)</a:t>
            </a:r>
          </a:p>
          <a:p>
            <a:pPr indent="450215" algn="ctr">
              <a:spcAft>
                <a:spcPts val="0"/>
              </a:spcAft>
            </a:pPr>
            <a:endParaRPr lang="pt-BR" sz="2000" kern="50" dirty="0">
              <a:effectLst/>
              <a:latin typeface="Arial" panose="020B0604020202020204" pitchFamily="34" charset="0"/>
              <a:ea typeface="DejaVu Sans"/>
            </a:endParaRPr>
          </a:p>
          <a:p>
            <a:pPr indent="450215" algn="ctr">
              <a:spcAft>
                <a:spcPts val="0"/>
              </a:spcAft>
            </a:pPr>
            <a:r>
              <a:rPr lang="pt-BR" sz="2000" b="1" kern="50" dirty="0" smtClean="0">
                <a:latin typeface="Arial" panose="020B0604020202020204" pitchFamily="34" charset="0"/>
                <a:ea typeface="DejaVu Sans"/>
              </a:rPr>
              <a:t>Por quê?</a:t>
            </a:r>
          </a:p>
          <a:p>
            <a:pPr indent="450215" algn="ctr">
              <a:spcAft>
                <a:spcPts val="0"/>
              </a:spcAft>
            </a:pPr>
            <a:r>
              <a:rPr lang="pt-BR" sz="2000" b="1" kern="50" dirty="0" smtClean="0">
                <a:effectLst/>
                <a:latin typeface="Arial" panose="020B0604020202020204" pitchFamily="34" charset="0"/>
                <a:ea typeface="DejaVu Sans"/>
              </a:rPr>
              <a:t>Decisão institucional? Resistência dos professores ao Proeja/adesão ao </a:t>
            </a:r>
            <a:r>
              <a:rPr lang="pt-BR" sz="2000" b="1" kern="50" dirty="0" err="1" smtClean="0">
                <a:effectLst/>
                <a:latin typeface="Arial" panose="020B0604020202020204" pitchFamily="34" charset="0"/>
                <a:ea typeface="DejaVu Sans"/>
              </a:rPr>
              <a:t>Pronatec</a:t>
            </a:r>
            <a:r>
              <a:rPr lang="pt-BR" sz="2000" b="1" kern="50" dirty="0" smtClean="0">
                <a:effectLst/>
                <a:latin typeface="Arial" panose="020B0604020202020204" pitchFamily="34" charset="0"/>
                <a:ea typeface="DejaVu Sans"/>
              </a:rPr>
              <a:t>? </a:t>
            </a:r>
          </a:p>
          <a:p>
            <a:pPr indent="450215" algn="ctr">
              <a:spcAft>
                <a:spcPts val="0"/>
              </a:spcAft>
            </a:pPr>
            <a:r>
              <a:rPr lang="pt-BR" sz="2000" b="1" kern="50" dirty="0" smtClean="0">
                <a:latin typeface="Arial" panose="020B0604020202020204" pitchFamily="34" charset="0"/>
                <a:ea typeface="DejaVu Sans"/>
              </a:rPr>
              <a:t>E com a EC 95/2016 e Lei 13.415/2017?</a:t>
            </a:r>
            <a:endParaRPr lang="pt-BR" sz="2000" b="1" kern="50" dirty="0">
              <a:effectLst/>
              <a:latin typeface="Arial" panose="020B0604020202020204" pitchFamily="34" charset="0"/>
              <a:ea typeface="DejaVu San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7124902"/>
              </p:ext>
            </p:extLst>
          </p:nvPr>
        </p:nvGraphicFramePr>
        <p:xfrm>
          <a:off x="1554004" y="1927765"/>
          <a:ext cx="6870424" cy="2545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0325">
                  <a:extLst>
                    <a:ext uri="{9D8B030D-6E8A-4147-A177-3AD203B41FA5}">
                      <a16:colId xmlns:a16="http://schemas.microsoft.com/office/drawing/2014/main" xmlns="" val="1172839072"/>
                    </a:ext>
                  </a:extLst>
                </a:gridCol>
                <a:gridCol w="994607">
                  <a:extLst>
                    <a:ext uri="{9D8B030D-6E8A-4147-A177-3AD203B41FA5}">
                      <a16:colId xmlns:a16="http://schemas.microsoft.com/office/drawing/2014/main" xmlns="" val="2469093599"/>
                    </a:ext>
                  </a:extLst>
                </a:gridCol>
                <a:gridCol w="1101897">
                  <a:extLst>
                    <a:ext uri="{9D8B030D-6E8A-4147-A177-3AD203B41FA5}">
                      <a16:colId xmlns:a16="http://schemas.microsoft.com/office/drawing/2014/main" xmlns="" val="1256548182"/>
                    </a:ext>
                  </a:extLst>
                </a:gridCol>
                <a:gridCol w="1370605">
                  <a:extLst>
                    <a:ext uri="{9D8B030D-6E8A-4147-A177-3AD203B41FA5}">
                      <a16:colId xmlns:a16="http://schemas.microsoft.com/office/drawing/2014/main" xmlns="" val="1400322681"/>
                    </a:ext>
                  </a:extLst>
                </a:gridCol>
                <a:gridCol w="1370605">
                  <a:extLst>
                    <a:ext uri="{9D8B030D-6E8A-4147-A177-3AD203B41FA5}">
                      <a16:colId xmlns:a16="http://schemas.microsoft.com/office/drawing/2014/main" xmlns="" val="588421861"/>
                    </a:ext>
                  </a:extLst>
                </a:gridCol>
                <a:gridCol w="1232385">
                  <a:extLst>
                    <a:ext uri="{9D8B030D-6E8A-4147-A177-3AD203B41FA5}">
                      <a16:colId xmlns:a16="http://schemas.microsoft.com/office/drawing/2014/main" xmlns="" val="3531686749"/>
                    </a:ext>
                  </a:extLst>
                </a:gridCol>
              </a:tblGrid>
              <a:tr h="4240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Proeja EMI – Pará (ou no IFPA?)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4041178"/>
                  </a:ext>
                </a:extLst>
              </a:tr>
              <a:tr h="42425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Estadual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Municipal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Privada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34002895"/>
                  </a:ext>
                </a:extLst>
              </a:tr>
              <a:tr h="424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1.053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704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90611541"/>
                  </a:ext>
                </a:extLst>
              </a:tr>
              <a:tr h="424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2.696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1.747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713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62086459"/>
                  </a:ext>
                </a:extLst>
              </a:tr>
              <a:tr h="424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1.873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1.151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32085651"/>
                  </a:ext>
                </a:extLst>
              </a:tr>
              <a:tr h="424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2.287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1.513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0750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817038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2144" y="2384884"/>
            <a:ext cx="86769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pt-BR" sz="2800" dirty="0" smtClean="0"/>
              <a:t>Diante desse golpe em curso contra a sociedade brasileira, o que fazer?</a:t>
            </a:r>
            <a:endParaRPr lang="pt-BR" sz="2800" b="1" dirty="0" smtClean="0">
              <a:latin typeface="+mn-lt"/>
            </a:endParaRPr>
          </a:p>
          <a:p>
            <a:pPr algn="ctr">
              <a:spcAft>
                <a:spcPts val="600"/>
              </a:spcAft>
            </a:pP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8574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3F51AD9-1A59-4A9F-B239-E2A010B6AC31}"/>
              </a:ext>
            </a:extLst>
          </p:cNvPr>
          <p:cNvSpPr/>
          <p:nvPr/>
        </p:nvSpPr>
        <p:spPr>
          <a:xfrm>
            <a:off x="539552" y="2888940"/>
            <a:ext cx="799288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FFFF00"/>
                </a:solidFill>
              </a:rPr>
              <a:t>“A história nunca se fecha por si mesma e nunca se fecha para sempre. São os homens, em grupos e confrontando-se como classes em conflito, que ´fecham´ ou ´abrem´ os circuitos da história” </a:t>
            </a:r>
          </a:p>
          <a:p>
            <a:endParaRPr lang="pt-BR" sz="2200" b="1" dirty="0">
              <a:solidFill>
                <a:srgbClr val="FFFF00"/>
              </a:solidFill>
            </a:endParaRPr>
          </a:p>
          <a:p>
            <a:pPr algn="r"/>
            <a:r>
              <a:rPr lang="pt-BR" sz="2200" b="1" dirty="0"/>
              <a:t>(Florestan Fernandes, </a:t>
            </a:r>
            <a:r>
              <a:rPr lang="pt-BR" sz="2200" b="1" dirty="0" smtClean="0"/>
              <a:t>1977</a:t>
            </a:r>
            <a:r>
              <a:rPr lang="pt-BR" sz="2200" b="1" dirty="0"/>
              <a:t>, p. 5)</a:t>
            </a:r>
          </a:p>
          <a:p>
            <a:endParaRPr lang="pt-BR" sz="2200" b="1" dirty="0"/>
          </a:p>
          <a:p>
            <a:endParaRPr lang="pt-BR" sz="2200" b="1" dirty="0"/>
          </a:p>
          <a:p>
            <a:pPr algn="ctr"/>
            <a:r>
              <a:rPr lang="pt-BR" sz="2400" b="1" dirty="0"/>
              <a:t>Essa compreensão é fundamental no sentido de fortalecer a RESISTÊNCIA!</a:t>
            </a:r>
          </a:p>
        </p:txBody>
      </p:sp>
      <p:sp>
        <p:nvSpPr>
          <p:cNvPr id="2" name="Retângulo 1"/>
          <p:cNvSpPr/>
          <p:nvPr/>
        </p:nvSpPr>
        <p:spPr>
          <a:xfrm>
            <a:off x="539552" y="69269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Para concluir, retomando a ideia inicial de projetos societários em disputa, recorremos a Florestan Fernandes (1977), para quem: </a:t>
            </a:r>
          </a:p>
        </p:txBody>
      </p:sp>
    </p:spTree>
    <p:extLst>
      <p:ext uri="{BB962C8B-B14F-4D97-AF65-F5344CB8AC3E}">
        <p14:creationId xmlns:p14="http://schemas.microsoft.com/office/powerpoint/2010/main" xmlns="" val="242374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4789934-CE63-48EF-93D8-766B96A48201}"/>
              </a:ext>
            </a:extLst>
          </p:cNvPr>
          <p:cNvSpPr/>
          <p:nvPr/>
        </p:nvSpPr>
        <p:spPr>
          <a:xfrm>
            <a:off x="575556" y="836712"/>
            <a:ext cx="7776864" cy="424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pt-BR" sz="2400" b="1" dirty="0" smtClean="0">
                <a:solidFill>
                  <a:srgbClr val="FFFF00"/>
                </a:solidFill>
              </a:rPr>
              <a:t>Pressuposto </a:t>
            </a:r>
            <a:endParaRPr lang="pt-BR" sz="2400" b="1" dirty="0">
              <a:solidFill>
                <a:srgbClr val="FFFF00"/>
              </a:solidFill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endParaRPr lang="pt-BR" sz="1600" b="1" dirty="0">
              <a:solidFill>
                <a:srgbClr val="FFFF00"/>
              </a:solidFill>
            </a:endParaRP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BR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ducação pública, gratuita, laica, igualitária para todos, de qualidade socialmente referenciada, pública e estatal para crianças, adolescentes, jovens e adultos, considerando todas as diversidades da população brasileira. Portanto, garantida à população diretamente por meio do poder público.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42298350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496888" y="729032"/>
            <a:ext cx="8218487" cy="595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pt-BR" sz="3200" b="1" dirty="0"/>
              <a:t>Sumário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2800" dirty="0" smtClean="0"/>
              <a:t>Projetos societários em disputa e o papel da educação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2800" dirty="0" smtClean="0"/>
              <a:t>O conteúdo do projeto de educação emancipatória da classe trabalhadora</a:t>
            </a:r>
          </a:p>
          <a:p>
            <a:pPr marL="457200" indent="-45720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800" dirty="0" smtClean="0"/>
              <a:t>Avanços </a:t>
            </a:r>
            <a:r>
              <a:rPr lang="pt-BR" sz="2800" dirty="0"/>
              <a:t>e retrocessos (2003 a 2016)</a:t>
            </a:r>
          </a:p>
          <a:p>
            <a:pPr marL="457200" indent="-45720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avanços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retrocessos (a partir de 2016)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2800" dirty="0" smtClean="0"/>
              <a:t>Problematizando as metas 10 e 11 do PNE 2014-2024</a:t>
            </a:r>
            <a:r>
              <a:rPr lang="pt-BR" sz="2800" dirty="0"/>
              <a:t> </a:t>
            </a:r>
            <a:r>
              <a:rPr lang="pt-BR" sz="2800" dirty="0" smtClean="0"/>
              <a:t>com ênfase no contexto da Rede Federal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372049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359532" y="1736812"/>
            <a:ext cx="8532947" cy="46178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lvl="1">
              <a:lnSpc>
                <a:spcPct val="114000"/>
              </a:lnSpc>
              <a:spcAft>
                <a:spcPts val="1200"/>
              </a:spcAft>
              <a:buFont typeface="Wingdings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dirty="0" smtClean="0"/>
              <a:t>A </a:t>
            </a:r>
            <a:r>
              <a:rPr lang="pt-BR" sz="2400" dirty="0"/>
              <a:t>posição </a:t>
            </a:r>
            <a:r>
              <a:rPr lang="pt-BR" sz="2400" dirty="0" smtClean="0"/>
              <a:t>hegemônica (capitalismo neoliberal)</a:t>
            </a:r>
            <a:endParaRPr lang="pt-BR" sz="2400" dirty="0"/>
          </a:p>
          <a:p>
            <a:pPr lvl="2">
              <a:lnSpc>
                <a:spcPct val="114000"/>
              </a:lnSpc>
              <a:spcAft>
                <a:spcPts val="1200"/>
              </a:spcAft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dirty="0"/>
              <a:t>Centralidade na dimensão </a:t>
            </a:r>
            <a:r>
              <a:rPr lang="pt-BR" sz="2400" dirty="0" smtClean="0"/>
              <a:t>econômica (interesses do capital)</a:t>
            </a:r>
          </a:p>
          <a:p>
            <a:pPr lvl="2">
              <a:lnSpc>
                <a:spcPct val="114000"/>
              </a:lnSpc>
              <a:spcAft>
                <a:spcPts val="1200"/>
              </a:spcAft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dirty="0" smtClean="0"/>
              <a:t>Educação: formar para o mercado</a:t>
            </a:r>
          </a:p>
          <a:p>
            <a:pPr lvl="1">
              <a:lnSpc>
                <a:spcPct val="114000"/>
              </a:lnSpc>
              <a:spcAft>
                <a:spcPts val="1200"/>
              </a:spcAft>
              <a:buFont typeface="Wingdings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dirty="0" smtClean="0"/>
              <a:t>Outra sociedade possível</a:t>
            </a:r>
          </a:p>
          <a:p>
            <a:pPr lvl="2">
              <a:lnSpc>
                <a:spcPct val="114000"/>
              </a:lnSpc>
              <a:spcAft>
                <a:spcPts val="1200"/>
              </a:spcAft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dirty="0" smtClean="0"/>
              <a:t>Centralidade na dimensão humana (interesses do trabalho e da classe trabalhadora)</a:t>
            </a:r>
          </a:p>
          <a:p>
            <a:pPr lvl="2">
              <a:lnSpc>
                <a:spcPct val="114000"/>
              </a:lnSpc>
              <a:spcAft>
                <a:spcPts val="1200"/>
              </a:spcAft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dirty="0" smtClean="0"/>
              <a:t>Educação: formar sujeitos competentes tecnicamente, mas críticos autônomos e emancipados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225425"/>
            <a:ext cx="9144000" cy="1222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pt-BR" sz="3200" b="1" dirty="0" smtClean="0">
                <a:solidFill>
                  <a:srgbClr val="FFFF00"/>
                </a:solidFill>
              </a:rPr>
              <a:t>Projetos societários em disputa e o papel da educação</a:t>
            </a:r>
            <a:endParaRPr lang="pt-B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7849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27831" y="2276872"/>
            <a:ext cx="8288337" cy="2844316"/>
          </a:xfrm>
          <a:prstGeom prst="rect">
            <a:avLst/>
          </a:prstGeom>
          <a:noFill/>
        </p:spPr>
        <p:txBody>
          <a:bodyPr/>
          <a:lstStyle/>
          <a:p>
            <a:pPr algn="ctr">
              <a:lnSpc>
                <a:spcPct val="114000"/>
              </a:lnSpc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Diante dos projetos em disputa e da concepção de formação humana emancipatória aqui assumida, quais os movimentos mais recentes?</a:t>
            </a:r>
            <a:endParaRPr kumimoji="0" lang="es-E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79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0"/>
          <p:cNvSpPr>
            <a:spLocks noChangeArrowheads="1"/>
          </p:cNvSpPr>
          <p:nvPr/>
        </p:nvSpPr>
        <p:spPr bwMode="auto">
          <a:xfrm>
            <a:off x="467543" y="368660"/>
            <a:ext cx="8328017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800" b="1" dirty="0" smtClean="0">
                <a:solidFill>
                  <a:srgbClr val="FFFF00"/>
                </a:solidFill>
              </a:rPr>
              <a:t>Avanços e retrocessos (2013 a 2016)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51918" y="1340768"/>
            <a:ext cx="8317433" cy="5339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3000"/>
              </a:lnSpc>
              <a:spcAft>
                <a:spcPts val="300"/>
              </a:spcAft>
            </a:pPr>
            <a:r>
              <a:rPr lang="pt-BR" sz="2400" dirty="0" smtClean="0"/>
              <a:t>Síntese</a:t>
            </a:r>
            <a:endParaRPr lang="pt-BR" sz="2400" u="sng" dirty="0"/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Diminuição da pobreza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Ampliação da esfera pública (ampliação universidades públicas, UNILA, UNILAB, expansão rede federal EPT etc.)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smtClean="0"/>
              <a:t>Por outro lado, programas </a:t>
            </a:r>
            <a:r>
              <a:rPr lang="pt-BR" sz="2400" dirty="0"/>
              <a:t>como </a:t>
            </a:r>
            <a:r>
              <a:rPr lang="pt-BR" sz="2400" dirty="0" err="1"/>
              <a:t>Prouni</a:t>
            </a:r>
            <a:r>
              <a:rPr lang="pt-BR" sz="2400" dirty="0"/>
              <a:t> </a:t>
            </a:r>
            <a:r>
              <a:rPr lang="pt-BR" sz="2400" dirty="0" smtClean="0"/>
              <a:t>(</a:t>
            </a:r>
            <a:r>
              <a:rPr lang="pt-BR" sz="2400" dirty="0"/>
              <a:t>inclusão </a:t>
            </a:r>
            <a:r>
              <a:rPr lang="pt-BR" sz="2400" i="1" dirty="0"/>
              <a:t>versus</a:t>
            </a:r>
            <a:r>
              <a:rPr lang="pt-BR" sz="2400" dirty="0"/>
              <a:t> contenção social</a:t>
            </a:r>
            <a:r>
              <a:rPr lang="pt-BR" sz="2400" dirty="0" smtClean="0"/>
              <a:t>)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smtClean="0"/>
              <a:t>Busca de conciliação entre os interesses do capital e do trabalho 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smtClean="0"/>
              <a:t>Rede Federal (Proeja, EMI, </a:t>
            </a:r>
            <a:r>
              <a:rPr lang="pt-BR" sz="2400" dirty="0" err="1" smtClean="0"/>
              <a:t>Pronatec</a:t>
            </a:r>
            <a:r>
              <a:rPr lang="pt-BR" sz="2400" dirty="0" smtClean="0"/>
              <a:t>, Expansão)</a:t>
            </a:r>
            <a:endParaRPr lang="pt-BR" sz="2400" dirty="0"/>
          </a:p>
          <a:p>
            <a:pPr>
              <a:lnSpc>
                <a:spcPct val="113000"/>
              </a:lnSpc>
              <a:spcAft>
                <a:spcPts val="300"/>
              </a:spcAft>
            </a:pPr>
            <a:r>
              <a:rPr lang="pt-BR" sz="2400" u="sng" dirty="0" smtClean="0"/>
              <a:t> </a:t>
            </a:r>
            <a:endParaRPr lang="pt-BR" sz="2400" u="sng" dirty="0"/>
          </a:p>
        </p:txBody>
      </p:sp>
    </p:spTree>
    <p:extLst>
      <p:ext uri="{BB962C8B-B14F-4D97-AF65-F5344CB8AC3E}">
        <p14:creationId xmlns:p14="http://schemas.microsoft.com/office/powerpoint/2010/main" xmlns="" val="408934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0"/>
          <p:cNvSpPr>
            <a:spLocks noChangeArrowheads="1"/>
          </p:cNvSpPr>
          <p:nvPr/>
        </p:nvSpPr>
        <p:spPr bwMode="auto">
          <a:xfrm>
            <a:off x="467543" y="368660"/>
            <a:ext cx="8328017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800" b="1" dirty="0" smtClean="0">
                <a:solidFill>
                  <a:srgbClr val="FFFF00"/>
                </a:solidFill>
              </a:rPr>
              <a:t>Avanços e retrocessos (2013 a 2016)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504" y="1263262"/>
            <a:ext cx="8964488" cy="5262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3000"/>
              </a:lnSpc>
              <a:spcAft>
                <a:spcPts val="300"/>
              </a:spcAft>
            </a:pPr>
            <a:r>
              <a:rPr lang="pt-BR" sz="2400" dirty="0"/>
              <a:t>Proeja </a:t>
            </a:r>
            <a:r>
              <a:rPr lang="pt-BR" sz="2400" dirty="0" smtClean="0"/>
              <a:t>(tentativa de consolidação como política pública, mas que foi “abandonada”)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smtClean="0"/>
              <a:t>Marco legal</a:t>
            </a:r>
            <a:endParaRPr lang="pt-BR" sz="2400" dirty="0"/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smtClean="0"/>
              <a:t>Concepção e fundamentos – Documento Base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smtClean="0"/>
              <a:t>Ações articuladas – colaboração mútua entre entes federados e instâncias: Especialização Proeja (entre 2006 e 2009, resultando em 28 polos e 11.433 matrículas); Edital </a:t>
            </a:r>
            <a:r>
              <a:rPr lang="pt-BR" sz="2400" dirty="0"/>
              <a:t>Proeja-CAPES/SETEC nº </a:t>
            </a:r>
            <a:r>
              <a:rPr lang="pt-BR" sz="2400" dirty="0" smtClean="0"/>
              <a:t>03/2006 (Entre 2011 e 2012 foram produzidas 48 teses e 51 dissertações sobre Proeja. A maioria decorrente desse Edital) 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400" dirty="0" err="1" smtClean="0"/>
              <a:t>Pronatec</a:t>
            </a:r>
            <a:r>
              <a:rPr lang="pt-BR" sz="2400" dirty="0" smtClean="0"/>
              <a:t>: negação de tudo anteriormente mencionado</a:t>
            </a:r>
            <a:endParaRPr lang="pt-BR" sz="2400" u="sng" dirty="0"/>
          </a:p>
        </p:txBody>
      </p:sp>
    </p:spTree>
    <p:extLst>
      <p:ext uri="{BB962C8B-B14F-4D97-AF65-F5344CB8AC3E}">
        <p14:creationId xmlns:p14="http://schemas.microsoft.com/office/powerpoint/2010/main" xmlns="" val="274926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9552" y="2708920"/>
            <a:ext cx="8064896" cy="3230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pt-BR" sz="2400" b="1" dirty="0"/>
              <a:t>Objetivo do golpe (nossa tese): </a:t>
            </a:r>
            <a:r>
              <a:rPr lang="pt-BR" sz="2400" dirty="0"/>
              <a:t>reconfiguração do estado brasileiro visando torná-lo ainda </a:t>
            </a:r>
            <a:r>
              <a:rPr lang="pt-BR" sz="2400" b="1" dirty="0"/>
              <a:t>“mais mínimo” </a:t>
            </a:r>
            <a:r>
              <a:rPr lang="pt-BR" sz="2400" dirty="0"/>
              <a:t>para a garantia dos direitos sociais e </a:t>
            </a:r>
            <a:r>
              <a:rPr lang="pt-BR" sz="2400" b="1" dirty="0"/>
              <a:t>“mais máximo” </a:t>
            </a:r>
            <a:r>
              <a:rPr lang="pt-BR" sz="2400" dirty="0"/>
              <a:t>na regulação dos interesses do grande capital nacional e internacional, especialmente, o capital financeiro (especulativo)</a:t>
            </a:r>
          </a:p>
        </p:txBody>
      </p:sp>
      <p:sp>
        <p:nvSpPr>
          <p:cNvPr id="6" name="Título 2"/>
          <p:cNvSpPr txBox="1">
            <a:spLocks/>
          </p:cNvSpPr>
          <p:nvPr/>
        </p:nvSpPr>
        <p:spPr>
          <a:xfrm>
            <a:off x="611560" y="548680"/>
            <a:ext cx="7776864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pt-B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O avanço 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dos </a:t>
            </a:r>
            <a:r>
              <a:rPr lang="pt-B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retrocessos (a partir de 2016)</a:t>
            </a:r>
          </a:p>
          <a:p>
            <a:pPr algn="ctr">
              <a:spcBef>
                <a:spcPts val="0"/>
              </a:spcBef>
            </a:pPr>
            <a:endParaRPr lang="pt-BR" sz="2800" b="1" dirty="0" smtClean="0">
              <a:solidFill>
                <a:srgbClr val="FFFF00"/>
              </a:solidFill>
              <a:ea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pt-BR" sz="2800" b="1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O </a:t>
            </a:r>
            <a:r>
              <a:rPr lang="pt-BR" sz="2800" b="1" dirty="0">
                <a:solidFill>
                  <a:schemeClr val="tx1"/>
                </a:solidFill>
                <a:ea typeface="Times New Roman" panose="02020603050405020304" pitchFamily="18" charset="0"/>
              </a:rPr>
              <a:t>golpe em curso contra a sociedade brasileira</a:t>
            </a:r>
            <a:endParaRPr lang="pt-BR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9820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1520" y="2348880"/>
            <a:ext cx="86769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sz="2800" b="1" dirty="0" smtClean="0">
                <a:latin typeface="+mn-lt"/>
              </a:rPr>
              <a:t>Diante desse cenário, é possível alcançar as metas do PNE 2014-2024 de forma geral? E as metas 10 e 11, especificamente? E a Rede Federal, o que fazer?</a:t>
            </a: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00626" y="1181654"/>
            <a:ext cx="465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4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34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7517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21605</TotalTime>
  <Words>1063</Words>
  <Application>Microsoft Office PowerPoint</Application>
  <PresentationFormat>Apresentação na tela (4:3)</PresentationFormat>
  <Paragraphs>222</Paragraphs>
  <Slides>16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Fatia</vt:lpstr>
      <vt:lpstr>Documento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NUPED3.NT</dc:creator>
  <cp:lastModifiedBy>ifpa</cp:lastModifiedBy>
  <cp:revision>890</cp:revision>
  <cp:lastPrinted>1601-01-01T00:00:00Z</cp:lastPrinted>
  <dcterms:created xsi:type="dcterms:W3CDTF">1601-01-01T00:00:00Z</dcterms:created>
  <dcterms:modified xsi:type="dcterms:W3CDTF">2018-05-14T12:02:12Z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