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6" r:id="rId12"/>
    <p:sldId id="268" r:id="rId13"/>
    <p:sldId id="265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7252E-F9E5-4B47-BFD9-E441627A56C5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2911E-E9A5-4394-98C9-E76CD0C058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243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Estudo feito pelo ERICA, com quase 80 mil estudantes</a:t>
            </a:r>
            <a:r>
              <a:rPr lang="pt-BR" baseline="0" dirty="0" smtClean="0"/>
              <a:t> entre 12 e 17 anos de escolas das cinco regiões brasileiras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B2911E-E9A5-4394-98C9-E76CD0C0588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338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88640"/>
            <a:ext cx="1412776" cy="141277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50" y="218240"/>
            <a:ext cx="1071107" cy="13535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 anchor="ctr"/>
          <a:lstStyle>
            <a:lvl1pPr algn="ctr">
              <a:defRPr sz="4000" b="1">
                <a:solidFill>
                  <a:srgbClr val="FFC000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95536" y="1600200"/>
            <a:ext cx="8424936" cy="411480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AFA2382-546D-4179-BD5F-50BF84FB793C}" type="datetimeFigureOut">
              <a:rPr lang="pt-BR" smtClean="0"/>
              <a:t>09/05/2018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0EE9A1F5-F6CD-4438-BF40-05F95BA97148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/>
              <a:t>Profa. Dra. Aline </a:t>
            </a:r>
            <a:r>
              <a:rPr lang="pt-BR" sz="2800" dirty="0" err="1" smtClean="0"/>
              <a:t>Beckmann</a:t>
            </a:r>
            <a:r>
              <a:rPr lang="pt-BR" sz="2800" dirty="0" smtClean="0"/>
              <a:t> Menezes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2800" dirty="0" smtClean="0"/>
              <a:t>Laboratório de Soluções Educacionais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2800" dirty="0" smtClean="0"/>
              <a:t>Universidade Federal do Pará</a:t>
            </a:r>
            <a:endParaRPr lang="pt-BR" sz="28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2007888"/>
            <a:ext cx="8496944" cy="1470025"/>
          </a:xfrm>
        </p:spPr>
        <p:txBody>
          <a:bodyPr/>
          <a:lstStyle/>
          <a:p>
            <a:r>
              <a:rPr lang="pt-BR" sz="4400" dirty="0" smtClean="0"/>
              <a:t>A escuta no ambiente de ensino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9175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Espaços políticos de escuta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 smtClean="0"/>
              <a:t>Garantia de espaços formais e/ou informais, perenes e qualificados, de fala.</a:t>
            </a:r>
          </a:p>
          <a:p>
            <a:pPr lvl="1"/>
            <a:r>
              <a:rPr lang="pt-BR" dirty="0" smtClean="0"/>
              <a:t>Implica em abertura e vulnerabilidade.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645024"/>
            <a:ext cx="2756431" cy="195835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99592" y="3645024"/>
            <a:ext cx="7796991" cy="195835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/>
              <a:t>As pessoas tem a falsa ideia de que </a:t>
            </a:r>
          </a:p>
          <a:p>
            <a:r>
              <a:rPr lang="pt-BR" sz="2000" b="1" dirty="0"/>
              <a:t>e</a:t>
            </a:r>
            <a:r>
              <a:rPr lang="pt-BR" sz="2000" b="1" dirty="0" smtClean="0"/>
              <a:t>scutar é se subjugar ao outro</a:t>
            </a:r>
          </a:p>
          <a:p>
            <a:r>
              <a:rPr lang="pt-BR" sz="2000" b="1" dirty="0"/>
              <a:t>e</a:t>
            </a:r>
            <a:r>
              <a:rPr lang="pt-BR" sz="2000" b="1" dirty="0" smtClean="0"/>
              <a:t> portanto as demandas apresentadas</a:t>
            </a:r>
          </a:p>
          <a:p>
            <a:r>
              <a:rPr lang="pt-BR" sz="2000" b="1" dirty="0"/>
              <a:t>p</a:t>
            </a:r>
            <a:r>
              <a:rPr lang="pt-BR" sz="2000" b="1" dirty="0" smtClean="0"/>
              <a:t>recisam ser atendidas, e isso não é verdade.</a:t>
            </a:r>
          </a:p>
          <a:p>
            <a:r>
              <a:rPr lang="pt-BR" sz="2000" b="1" dirty="0" smtClean="0"/>
              <a:t>O compromisso é com o acolhimento </a:t>
            </a:r>
          </a:p>
          <a:p>
            <a:r>
              <a:rPr lang="pt-BR" sz="2000" b="1" dirty="0" smtClean="0"/>
              <a:t>e encaminhamento das demandas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85699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Espaços políticos de escuta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 smtClean="0"/>
              <a:t>Acessibilidade à gestão.</a:t>
            </a:r>
          </a:p>
          <a:p>
            <a:r>
              <a:rPr lang="pt-BR" dirty="0" smtClean="0"/>
              <a:t>Validação da representatividade estudantil.</a:t>
            </a:r>
          </a:p>
          <a:p>
            <a:r>
              <a:rPr lang="pt-BR" dirty="0" smtClean="0"/>
              <a:t>Desenvolvimento de atitudes de protagonismo estudantil conscientes e cidadãs.</a:t>
            </a:r>
          </a:p>
          <a:p>
            <a:r>
              <a:rPr lang="pt-BR" dirty="0" smtClean="0"/>
              <a:t>Compartilhamento de responsabilidades.</a:t>
            </a:r>
          </a:p>
          <a:p>
            <a:r>
              <a:rPr lang="pt-BR" dirty="0" smtClean="0"/>
              <a:t>Estruturação de fóruns temáticos.</a:t>
            </a:r>
            <a:endParaRPr lang="pt-BR" dirty="0"/>
          </a:p>
        </p:txBody>
      </p:sp>
      <p:pic>
        <p:nvPicPr>
          <p:cNvPr id="3074" name="Picture 2" descr="Image result for protagonismo estudanti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68366"/>
            <a:ext cx="2123728" cy="216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77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Escuta pessoal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07504" y="1600200"/>
            <a:ext cx="8784976" cy="4114800"/>
          </a:xfrm>
        </p:spPr>
        <p:txBody>
          <a:bodyPr/>
          <a:lstStyle/>
          <a:p>
            <a:r>
              <a:rPr lang="pt-BR" dirty="0" smtClean="0"/>
              <a:t>Demandas pessoais que podem (ou não) impactar o desenvolvimento acadêmico discente.</a:t>
            </a:r>
          </a:p>
          <a:p>
            <a:r>
              <a:rPr lang="pt-BR" dirty="0" smtClean="0"/>
              <a:t>Pode ser por demanda espontânea ou provocada por um membro da equipe institucional.</a:t>
            </a:r>
          </a:p>
          <a:p>
            <a:r>
              <a:rPr lang="pt-BR" dirty="0" smtClean="0"/>
              <a:t>Deve ser cuidadosa e respeitar os limites da relação em que se insere.</a:t>
            </a:r>
          </a:p>
          <a:p>
            <a:pPr marL="457200" lvl="1" indent="0">
              <a:buNone/>
            </a:pPr>
            <a:r>
              <a:rPr lang="pt-BR" b="1" dirty="0" smtClean="0">
                <a:solidFill>
                  <a:srgbClr val="FFC000"/>
                </a:solidFill>
              </a:rPr>
              <a:t>Encaminhe a serviços adequados</a:t>
            </a:r>
            <a:endParaRPr lang="pt-BR" dirty="0"/>
          </a:p>
        </p:txBody>
      </p:sp>
      <p:pic>
        <p:nvPicPr>
          <p:cNvPr id="4" name="Espaço Reservado para Conteúdo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9" r="16368"/>
          <a:stretch/>
        </p:blipFill>
        <p:spPr>
          <a:xfrm>
            <a:off x="6479930" y="5085184"/>
            <a:ext cx="2664069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2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Elementos da escuta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 smtClean="0"/>
              <a:t>Acolhimento efetivo da fala.</a:t>
            </a:r>
          </a:p>
          <a:p>
            <a:pPr lvl="1"/>
            <a:r>
              <a:rPr lang="pt-BR" dirty="0" smtClean="0"/>
              <a:t>Validação não é necessariamente concordância.</a:t>
            </a:r>
          </a:p>
          <a:p>
            <a:r>
              <a:rPr lang="pt-BR" dirty="0" smtClean="0"/>
              <a:t>Local com privacidade e tranquilidade.</a:t>
            </a:r>
          </a:p>
          <a:p>
            <a:r>
              <a:rPr lang="pt-BR" dirty="0" smtClean="0"/>
              <a:t>Componentes não-verbais.</a:t>
            </a:r>
          </a:p>
          <a:p>
            <a:pPr lvl="1"/>
            <a:r>
              <a:rPr lang="pt-BR" dirty="0" smtClean="0"/>
              <a:t>Contato visual, reatividade, postura.</a:t>
            </a:r>
          </a:p>
          <a:p>
            <a:r>
              <a:rPr lang="pt-BR" dirty="0" smtClean="0"/>
              <a:t>Não-julgamento e empatia.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873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Escuta acolhedora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23528" y="1556792"/>
            <a:ext cx="5544616" cy="4114800"/>
          </a:xfrm>
        </p:spPr>
        <p:txBody>
          <a:bodyPr>
            <a:noAutofit/>
          </a:bodyPr>
          <a:lstStyle/>
          <a:p>
            <a:pPr marL="0" lvl="1" indent="0" algn="ctr">
              <a:buNone/>
            </a:pPr>
            <a:r>
              <a:rPr lang="pt-BR" dirty="0" smtClean="0"/>
              <a:t>“Acolher </a:t>
            </a:r>
            <a:r>
              <a:rPr lang="pt-BR" dirty="0"/>
              <a:t>o que alguém diz é lindo e </a:t>
            </a:r>
            <a:r>
              <a:rPr lang="pt-BR" dirty="0" smtClean="0"/>
              <a:t>simples.</a:t>
            </a:r>
          </a:p>
          <a:p>
            <a:pPr marL="0" lvl="1" indent="0" algn="ctr">
              <a:buNone/>
            </a:pPr>
            <a:r>
              <a:rPr lang="pt-BR" dirty="0" smtClean="0"/>
              <a:t>Basta </a:t>
            </a:r>
            <a:r>
              <a:rPr lang="pt-BR" dirty="0"/>
              <a:t>ouvir, não ficar na defensiva nem contar o seu problema ao ouvir o problema do </a:t>
            </a:r>
            <a:r>
              <a:rPr lang="pt-BR" dirty="0" smtClean="0"/>
              <a:t>outro.</a:t>
            </a:r>
          </a:p>
          <a:p>
            <a:pPr marL="0" lvl="1" indent="0" algn="ctr">
              <a:buNone/>
            </a:pPr>
            <a:r>
              <a:rPr lang="pt-BR" dirty="0" smtClean="0"/>
              <a:t>Quem </a:t>
            </a:r>
            <a:r>
              <a:rPr lang="pt-BR" dirty="0"/>
              <a:t>acolhe, só ouve e basta</a:t>
            </a:r>
            <a:r>
              <a:rPr lang="pt-BR" dirty="0" smtClean="0"/>
              <a:t>!”</a:t>
            </a:r>
          </a:p>
          <a:p>
            <a:pPr marL="0" lvl="1" indent="0" algn="ctr">
              <a:buNone/>
            </a:pPr>
            <a:r>
              <a:rPr lang="pt-BR" dirty="0" smtClean="0"/>
              <a:t>(</a:t>
            </a:r>
            <a:r>
              <a:rPr lang="pt-BR" dirty="0"/>
              <a:t>Conte </a:t>
            </a:r>
            <a:r>
              <a:rPr lang="pt-BR" dirty="0" smtClean="0"/>
              <a:t>&amp; </a:t>
            </a:r>
            <a:r>
              <a:rPr lang="pt-BR" dirty="0"/>
              <a:t>Brandão, 2003</a:t>
            </a:r>
            <a:r>
              <a:rPr lang="pt-BR" dirty="0" smtClean="0"/>
              <a:t>).</a:t>
            </a:r>
            <a:endParaRPr lang="pt-BR" dirty="0"/>
          </a:p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clrChange>
              <a:clrFrom>
                <a:srgbClr val="FBF7F4"/>
              </a:clrFrom>
              <a:clrTo>
                <a:srgbClr val="FBF7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72816"/>
            <a:ext cx="5942829" cy="328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4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Evite frases genéricas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i="1" dirty="0" smtClean="0"/>
              <a:t>“Deixa de bobagem, a vida é maravilhosa!”</a:t>
            </a:r>
          </a:p>
          <a:p>
            <a:r>
              <a:rPr lang="pt-BR" i="1" dirty="0" smtClean="0"/>
              <a:t>“Você precisa ter força pra sair dessa!”</a:t>
            </a:r>
          </a:p>
          <a:p>
            <a:r>
              <a:rPr lang="pt-BR" i="1" dirty="0" smtClean="0"/>
              <a:t>“Tem gente bem pior do que você!”</a:t>
            </a:r>
          </a:p>
          <a:p>
            <a:r>
              <a:rPr lang="pt-BR" i="1" dirty="0" smtClean="0"/>
              <a:t>“Deixa isso de lado, vai ser feliz!”</a:t>
            </a:r>
          </a:p>
          <a:p>
            <a:r>
              <a:rPr lang="pt-BR" i="1" dirty="0" smtClean="0"/>
              <a:t>“Isso passa!”</a:t>
            </a:r>
          </a:p>
          <a:p>
            <a:r>
              <a:rPr lang="pt-BR" i="1" dirty="0" smtClean="0"/>
              <a:t>“Você não precisa de tratamento, isso é normal!”</a:t>
            </a:r>
            <a:endParaRPr lang="pt-BR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780928"/>
            <a:ext cx="2006352" cy="191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Evite dar conselhos: oriente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 smtClean="0"/>
              <a:t>Nem sempre o que funciona(ou) para uma pessoa é aplicável na vida de outra.</a:t>
            </a:r>
          </a:p>
          <a:p>
            <a:r>
              <a:rPr lang="pt-BR" dirty="0" smtClean="0"/>
              <a:t>Às vezes você só sabe parte da história e seu conselho pode ser prejudicial.</a:t>
            </a:r>
          </a:p>
          <a:p>
            <a:r>
              <a:rPr lang="pt-BR" dirty="0" smtClean="0"/>
              <a:t>Você pode ser cobrado pelas implicações.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FFC000"/>
                </a:solidFill>
              </a:rPr>
              <a:t>Provoque a reflexão e ensine a pessoa a analisar e decidir por ela mesma.</a:t>
            </a:r>
            <a:endParaRPr lang="pt-BR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64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Encaminhamento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 smtClean="0"/>
              <a:t>De demandas.</a:t>
            </a:r>
          </a:p>
          <a:p>
            <a:pPr lvl="1"/>
            <a:r>
              <a:rPr lang="pt-BR" dirty="0" smtClean="0"/>
              <a:t>Toda fala tem sua relevância. Registre, organize, investigue e tome as devidas providências.</a:t>
            </a:r>
          </a:p>
          <a:p>
            <a:r>
              <a:rPr lang="pt-BR" dirty="0" smtClean="0"/>
              <a:t>De pessoas.</a:t>
            </a:r>
          </a:p>
          <a:p>
            <a:pPr lvl="1"/>
            <a:r>
              <a:rPr lang="pt-BR" dirty="0" smtClean="0"/>
              <a:t>Interno – setores e serviços presentes no IFPA.</a:t>
            </a:r>
          </a:p>
          <a:p>
            <a:pPr lvl="1"/>
            <a:r>
              <a:rPr lang="pt-BR" dirty="0" smtClean="0"/>
              <a:t>Externo – serviços externos.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648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Cuide de si também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Professores são a categoria profissional com maior índice de adoecimento mental.</a:t>
            </a:r>
          </a:p>
          <a:p>
            <a:r>
              <a:rPr lang="pt-BR" dirty="0" smtClean="0"/>
              <a:t>Escuta de conteúdos “pesados” pode gerar angústia, impotência e/ou identificação.</a:t>
            </a:r>
          </a:p>
          <a:p>
            <a:r>
              <a:rPr lang="pt-BR" dirty="0" smtClean="0"/>
              <a:t>Você não é responsável pela saúde mental de outrem, mas pode contribuir com uma cultura de paz e solidariedade.</a:t>
            </a:r>
          </a:p>
          <a:p>
            <a:r>
              <a:rPr lang="pt-BR" dirty="0" smtClean="0"/>
              <a:t>Se sentir necessidade, peça ajuda.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555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484784"/>
            <a:ext cx="4039299" cy="4114800"/>
          </a:xfr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179512" y="5715000"/>
            <a:ext cx="8712968" cy="1143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200" dirty="0"/>
              <a:t>labsolucoeseducacionaisufpa@gmail.com</a:t>
            </a:r>
            <a:endParaRPr lang="pt-BR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26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138864" cy="1143000"/>
          </a:xfrm>
        </p:spPr>
        <p:txBody>
          <a:bodyPr/>
          <a:lstStyle/>
          <a:p>
            <a:r>
              <a:rPr lang="pt-BR" dirty="0" smtClean="0"/>
              <a:t>Por que este tema é relevante?</a:t>
            </a:r>
            <a:endParaRPr lang="pt-BR" dirty="0"/>
          </a:p>
        </p:txBody>
      </p:sp>
      <p:pic>
        <p:nvPicPr>
          <p:cNvPr id="1026" name="Picture 2" descr="Image result for estatÃ­stica saÃºde mental adolescÃªn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51683" cy="39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83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143000"/>
          </a:xfrm>
        </p:spPr>
        <p:txBody>
          <a:bodyPr/>
          <a:lstStyle/>
          <a:p>
            <a:r>
              <a:rPr lang="pt-BR" dirty="0" smtClean="0"/>
              <a:t>Por que este tema é relevante?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Taxa de suicídios na população de 15 a 29 anos subiu 10% em 12 anos (Mapa da Violência – 2017).</a:t>
            </a:r>
          </a:p>
          <a:p>
            <a:pPr lvl="1"/>
            <a:r>
              <a:rPr lang="pt-BR" dirty="0"/>
              <a:t>Pior entre estudantes que entre trabalhadores.</a:t>
            </a:r>
          </a:p>
          <a:p>
            <a:r>
              <a:rPr lang="pt-BR" dirty="0" smtClean="0"/>
              <a:t>O</a:t>
            </a:r>
            <a:r>
              <a:rPr lang="pt-BR" dirty="0"/>
              <a:t> </a:t>
            </a:r>
            <a:r>
              <a:rPr lang="pt-BR" b="1" dirty="0"/>
              <a:t>suicídio</a:t>
            </a:r>
            <a:r>
              <a:rPr lang="pt-BR" dirty="0"/>
              <a:t> é a quarta maior causa de morte de jovens entre 15 e 29 anos no </a:t>
            </a:r>
            <a:r>
              <a:rPr lang="pt-BR" dirty="0" smtClean="0"/>
              <a:t>Brasil (Brasil, 2017).</a:t>
            </a:r>
          </a:p>
          <a:p>
            <a:r>
              <a:rPr lang="pt-BR" dirty="0" smtClean="0"/>
              <a:t>29% dos estudantes do ensino superior já procuraram atendimento psicológico (Andifes, 2011).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732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143000"/>
          </a:xfrm>
        </p:spPr>
        <p:txBody>
          <a:bodyPr/>
          <a:lstStyle/>
          <a:p>
            <a:r>
              <a:rPr lang="pt-BR" dirty="0" smtClean="0"/>
              <a:t>Por que este tema é relevante?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7"/>
            <a:ext cx="7488832" cy="435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143000"/>
          </a:xfrm>
        </p:spPr>
        <p:txBody>
          <a:bodyPr/>
          <a:lstStyle/>
          <a:p>
            <a:r>
              <a:rPr lang="pt-BR" dirty="0" smtClean="0"/>
              <a:t>Por que este tema é relevante?</a:t>
            </a:r>
            <a:endParaRPr lang="pt-BR" dirty="0"/>
          </a:p>
        </p:txBody>
      </p:sp>
      <p:pic>
        <p:nvPicPr>
          <p:cNvPr id="4" name="Imagem 3" descr="http://s2.glbimg.com/PDf5tU_r_fK8yPPo60PQ_XNXfXU=/0x0:506x424/1600x0/smart/filters:strip_icc()/i.s3.glbimg.com/v1/AUTH_59edd422c0c84a879bd37670ae4f538a/internal_photos/bs/2017/W/o/OWcj6ESWqNTcQPzKqNUg/ufvnaonormal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8" b="27043"/>
          <a:stretch/>
        </p:blipFill>
        <p:spPr bwMode="auto">
          <a:xfrm>
            <a:off x="407368" y="1412776"/>
            <a:ext cx="8375311" cy="4752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80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344816" cy="1143000"/>
          </a:xfrm>
        </p:spPr>
        <p:txBody>
          <a:bodyPr/>
          <a:lstStyle/>
          <a:p>
            <a:r>
              <a:rPr lang="pt-BR" dirty="0" smtClean="0"/>
              <a:t>Relação entre escuta e saúde mental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“Depois de haver relatado o que sente, o insuportável se torna suportável e o inadmissível, admissível” (</a:t>
            </a:r>
            <a:r>
              <a:rPr lang="pt-BR" dirty="0" err="1" smtClean="0"/>
              <a:t>Vandenbergue</a:t>
            </a:r>
            <a:r>
              <a:rPr lang="pt-BR" dirty="0" smtClean="0"/>
              <a:t>, 2004).</a:t>
            </a:r>
          </a:p>
          <a:p>
            <a:pPr lvl="1"/>
            <a:r>
              <a:rPr lang="pt-BR" dirty="0" smtClean="0"/>
              <a:t>Impactos sobre a saúde mental e física.</a:t>
            </a:r>
          </a:p>
          <a:p>
            <a:pPr lvl="1"/>
            <a:r>
              <a:rPr lang="pt-BR" dirty="0" smtClean="0"/>
              <a:t>Possibilidade de reorganizar a experiência.</a:t>
            </a:r>
          </a:p>
          <a:p>
            <a:pPr lvl="1"/>
            <a:r>
              <a:rPr lang="pt-BR" dirty="0" smtClean="0"/>
              <a:t>Relevância do contexto acolhedor.</a:t>
            </a:r>
          </a:p>
          <a:p>
            <a:r>
              <a:rPr lang="pt-BR" dirty="0" smtClean="0"/>
              <a:t>Não é suficiente para a recuperação psicológica.</a:t>
            </a:r>
          </a:p>
          <a:p>
            <a:pPr lvl="1"/>
            <a:r>
              <a:rPr lang="pt-BR" dirty="0" smtClean="0"/>
              <a:t>Pode ser um primeiro passo para buscar ajuda.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12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Relação entre ambiente de ensino e saúde mental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95536" y="1834480"/>
            <a:ext cx="8424936" cy="4114800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50% (&gt; escola pública) sem horários regulares e companhia de familiares (Paula et al, 2015</a:t>
            </a:r>
            <a:r>
              <a:rPr lang="pt-BR" dirty="0" smtClean="0"/>
              <a:t>).</a:t>
            </a:r>
          </a:p>
          <a:p>
            <a:r>
              <a:rPr lang="pt-BR" dirty="0" smtClean="0"/>
              <a:t>Escola torna-se rede social relevante temporal e afetivamente.</a:t>
            </a:r>
          </a:p>
          <a:p>
            <a:pPr marL="342900" lvl="1" indent="-342900"/>
            <a:r>
              <a:rPr lang="pt-BR" dirty="0"/>
              <a:t>Sucesso escolar favorece o desenvolvimento da saúde mental (Veiga et al, 2016).</a:t>
            </a:r>
          </a:p>
          <a:p>
            <a:pPr marL="342900" lvl="1" indent="-342900"/>
            <a:r>
              <a:rPr lang="pt-BR" dirty="0"/>
              <a:t>Hierarquias sociais na escola favorecem a ocorrência de agressões, isolamento e </a:t>
            </a:r>
            <a:r>
              <a:rPr lang="pt-BR" dirty="0" err="1"/>
              <a:t>bullying</a:t>
            </a:r>
            <a:r>
              <a:rPr lang="pt-BR" dirty="0"/>
              <a:t> (</a:t>
            </a:r>
            <a:r>
              <a:rPr lang="pt-BR" dirty="0" err="1"/>
              <a:t>Palacios</a:t>
            </a:r>
            <a:r>
              <a:rPr lang="pt-BR" dirty="0"/>
              <a:t> &amp; Berger, 2016</a:t>
            </a:r>
            <a:r>
              <a:rPr lang="pt-BR" dirty="0" smtClean="0"/>
              <a:t>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929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Relação entre escuta e ambiente de ensino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395536" y="1834480"/>
            <a:ext cx="8424936" cy="4114800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Democratização do espaço escolar.</a:t>
            </a:r>
          </a:p>
          <a:p>
            <a:pPr lvl="1"/>
            <a:r>
              <a:rPr lang="pt-BR" dirty="0" smtClean="0"/>
              <a:t>Estudantes são chamados esporadicamente para reuniões</a:t>
            </a:r>
            <a:r>
              <a:rPr lang="pt-BR" dirty="0"/>
              <a:t> </a:t>
            </a:r>
            <a:r>
              <a:rPr lang="pt-BR" dirty="0" smtClean="0"/>
              <a:t>e não se sentem ouvidos para as decisões acadêmicas </a:t>
            </a:r>
            <a:r>
              <a:rPr lang="pt-BR" dirty="0"/>
              <a:t>(Basílio, 2017)</a:t>
            </a:r>
            <a:r>
              <a:rPr lang="pt-BR" dirty="0" smtClean="0"/>
              <a:t>.</a:t>
            </a:r>
          </a:p>
          <a:p>
            <a:r>
              <a:rPr lang="pt-BR" dirty="0" smtClean="0"/>
              <a:t>Escuta do não dito: </a:t>
            </a:r>
            <a:r>
              <a:rPr lang="pt-BR" b="1" dirty="0" smtClean="0">
                <a:solidFill>
                  <a:srgbClr val="FFC000"/>
                </a:solidFill>
              </a:rPr>
              <a:t>sinais silenciosos</a:t>
            </a:r>
            <a:r>
              <a:rPr lang="pt-BR" dirty="0" smtClean="0"/>
              <a:t> de sofrimento que comparecem na sala de aula.</a:t>
            </a:r>
          </a:p>
          <a:p>
            <a:pPr lvl="1"/>
            <a:r>
              <a:rPr lang="pt-BR" dirty="0" smtClean="0"/>
              <a:t>Mudanças abruptas (comportamento, peso, energia, aparência); falas desistentes e/ou </a:t>
            </a:r>
            <a:r>
              <a:rPr lang="pt-BR" dirty="0" err="1" smtClean="0"/>
              <a:t>autodenegritórias</a:t>
            </a:r>
            <a:r>
              <a:rPr lang="pt-BR" dirty="0" smtClean="0"/>
              <a:t>; queda no rendimento; isolamento social.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95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Espaços políticos de escuta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51520" y="1600200"/>
            <a:ext cx="8712968" cy="4349080"/>
          </a:xfrm>
        </p:spPr>
        <p:txBody>
          <a:bodyPr/>
          <a:lstStyle/>
          <a:p>
            <a:r>
              <a:rPr lang="pt-BR" dirty="0" smtClean="0"/>
              <a:t>Demandas de caráter acadêmico.</a:t>
            </a:r>
          </a:p>
          <a:p>
            <a:pPr lvl="1"/>
            <a:r>
              <a:rPr lang="pt-BR" dirty="0" smtClean="0"/>
              <a:t>Metodologias de ensino e avaliação; Projeto Pedagógico; Atividades extracurriculares...</a:t>
            </a:r>
          </a:p>
          <a:p>
            <a:r>
              <a:rPr lang="pt-BR" dirty="0" smtClean="0"/>
              <a:t>Demandas relativas à vivência no espaço escolar.</a:t>
            </a:r>
          </a:p>
          <a:p>
            <a:pPr lvl="1"/>
            <a:r>
              <a:rPr lang="pt-BR" dirty="0" smtClean="0"/>
              <a:t>Dinâmicas relacionais (</a:t>
            </a:r>
            <a:r>
              <a:rPr lang="pt-BR" i="1" dirty="0" err="1" smtClean="0"/>
              <a:t>bullying</a:t>
            </a:r>
            <a:r>
              <a:rPr lang="pt-BR" dirty="0" smtClean="0"/>
              <a:t>, assédio, competitividade excessiva etc.); violações de direitos e outras violências.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534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Horizonte">
  <a:themeElements>
    <a:clrScheme name="Horizonte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e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484</TotalTime>
  <Words>796</Words>
  <Application>Microsoft Office PowerPoint</Application>
  <PresentationFormat>Apresentação na tela (4:3)</PresentationFormat>
  <Paragraphs>93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Horizonte</vt:lpstr>
      <vt:lpstr>A escuta no ambiente de ensino</vt:lpstr>
      <vt:lpstr>Por que este tema é relevante?</vt:lpstr>
      <vt:lpstr>Por que este tema é relevante?</vt:lpstr>
      <vt:lpstr>Por que este tema é relevante?</vt:lpstr>
      <vt:lpstr>Por que este tema é relevante?</vt:lpstr>
      <vt:lpstr>Relação entre escuta e saúde mental</vt:lpstr>
      <vt:lpstr>Relação entre ambiente de ensino e saúde mental</vt:lpstr>
      <vt:lpstr>Relação entre escuta e ambiente de ensino</vt:lpstr>
      <vt:lpstr>Espaços políticos de escuta</vt:lpstr>
      <vt:lpstr>Espaços políticos de escuta</vt:lpstr>
      <vt:lpstr>Espaços políticos de escuta</vt:lpstr>
      <vt:lpstr>Escuta pessoal</vt:lpstr>
      <vt:lpstr>Elementos da escuta</vt:lpstr>
      <vt:lpstr>Escuta acolhedora</vt:lpstr>
      <vt:lpstr>Evite frases genéricas</vt:lpstr>
      <vt:lpstr>Evite dar conselhos: oriente</vt:lpstr>
      <vt:lpstr>Encaminhamento</vt:lpstr>
      <vt:lpstr>Cuide de si também</vt:lpstr>
      <vt:lpstr>Obrigada!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cuidador: Atribuições dentro do ambiente escolar</dc:title>
  <dc:creator>Delage</dc:creator>
  <cp:lastModifiedBy>Delage</cp:lastModifiedBy>
  <cp:revision>45</cp:revision>
  <dcterms:created xsi:type="dcterms:W3CDTF">2018-05-09T11:44:06Z</dcterms:created>
  <dcterms:modified xsi:type="dcterms:W3CDTF">2018-05-09T22:45:49Z</dcterms:modified>
</cp:coreProperties>
</file>