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83" r:id="rId3"/>
    <p:sldId id="257" r:id="rId4"/>
    <p:sldId id="287" r:id="rId5"/>
    <p:sldId id="288" r:id="rId6"/>
    <p:sldId id="268" r:id="rId7"/>
    <p:sldId id="289" r:id="rId8"/>
    <p:sldId id="290" r:id="rId9"/>
    <p:sldId id="291" r:id="rId10"/>
    <p:sldId id="292" r:id="rId11"/>
    <p:sldId id="293" r:id="rId12"/>
    <p:sldId id="295" r:id="rId13"/>
    <p:sldId id="296" r:id="rId14"/>
    <p:sldId id="298" r:id="rId15"/>
    <p:sldId id="299" r:id="rId16"/>
    <p:sldId id="301" r:id="rId17"/>
    <p:sldId id="303" r:id="rId18"/>
    <p:sldId id="302" r:id="rId19"/>
    <p:sldId id="304" r:id="rId20"/>
    <p:sldId id="284" r:id="rId21"/>
    <p:sldId id="265" r:id="rId22"/>
  </p:sldIdLst>
  <p:sldSz cx="9144000" cy="6858000" type="screen4x3"/>
  <p:notesSz cx="6797675" cy="987425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46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3D60764-66C9-4262-A171-37C0E1EA9B25}" type="datetimeFigureOut">
              <a:rPr lang="pt-BR" smtClean="0"/>
              <a:pPr/>
              <a:t>14/05/2018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ângu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ector reto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ector reto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ângu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14/05/2018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14/05/2018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14/05/2018</a:t>
            </a:fld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3D60764-66C9-4262-A171-37C0E1EA9B25}" type="datetimeFigureOut">
              <a:rPr lang="pt-BR" smtClean="0"/>
              <a:pPr/>
              <a:t>14/05/2018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ector reto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ângu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ector reto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14/05/2018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14/05/2018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14/05/2018</a:t>
            </a:fld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14/05/2018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14/05/2018</a:t>
            </a:fld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3" name="Espaço Reservado para Rodapé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14/05/2018</a:t>
            </a:fld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3D60764-66C9-4262-A171-37C0E1EA9B25}" type="datetimeFigureOut">
              <a:rPr lang="pt-BR" smtClean="0"/>
              <a:pPr/>
              <a:t>14/05/2018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54"/>
          <a:stretch/>
        </p:blipFill>
        <p:spPr>
          <a:xfrm>
            <a:off x="2555776" y="1268760"/>
            <a:ext cx="4131634" cy="2880320"/>
          </a:xfrm>
          <a:prstGeom prst="rect">
            <a:avLst/>
          </a:prstGeom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323528" y="4437112"/>
            <a:ext cx="8568952" cy="1368152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pt-BR" sz="3000" b="1" cap="small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II </a:t>
            </a:r>
            <a:r>
              <a:rPr lang="pt-BR" sz="3000" b="1" cap="smal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Curso de Coordenadores de Curso do </a:t>
            </a:r>
            <a:r>
              <a:rPr lang="pt-BR" sz="3000" b="1" cap="small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IFPA</a:t>
            </a:r>
          </a:p>
          <a:p>
            <a:pPr lvl="0" algn="ctr">
              <a:spcBef>
                <a:spcPct val="0"/>
              </a:spcBef>
              <a:defRPr/>
            </a:pPr>
            <a:endParaRPr lang="pt-BR" sz="3000" b="1" cap="small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pt-BR" b="1" cap="small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14.05.2018</a:t>
            </a:r>
            <a:endParaRPr lang="pt-BR" b="1" cap="smal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37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-180528" y="332656"/>
            <a:ext cx="1231965" cy="864096"/>
          </a:xfrm>
          <a:prstGeom prst="rect">
            <a:avLst/>
          </a:prstGeom>
        </p:spPr>
      </p:pic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971600" y="346416"/>
            <a:ext cx="8075240" cy="720080"/>
          </a:xfrm>
          <a:ln w="88900" cmpd="dbl">
            <a:noFill/>
          </a:ln>
        </p:spPr>
        <p:txBody>
          <a:bodyPr anchor="ctr">
            <a:normAutofit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Mecanismo </a:t>
            </a:r>
            <a:r>
              <a:rPr lang="pt-BR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Gestão do </a:t>
            </a:r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Curso – Dimensão 1 </a:t>
            </a:r>
            <a:endParaRPr lang="pt-BR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412776"/>
            <a:ext cx="8469957" cy="4780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068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-180528" y="332656"/>
            <a:ext cx="1231965" cy="864096"/>
          </a:xfrm>
          <a:prstGeom prst="rect">
            <a:avLst/>
          </a:prstGeom>
        </p:spPr>
      </p:pic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971600" y="346416"/>
            <a:ext cx="8075240" cy="720080"/>
          </a:xfrm>
          <a:ln w="88900" cmpd="dbl">
            <a:noFill/>
          </a:ln>
        </p:spPr>
        <p:txBody>
          <a:bodyPr anchor="ctr">
            <a:normAutofit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Mecanismo </a:t>
            </a:r>
            <a:r>
              <a:rPr lang="pt-BR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Gestão do </a:t>
            </a:r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Curso – Dimensão 1 </a:t>
            </a:r>
            <a:endParaRPr lang="pt-BR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340768"/>
            <a:ext cx="8892480" cy="492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315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-180528" y="332656"/>
            <a:ext cx="1231965" cy="864096"/>
          </a:xfrm>
          <a:prstGeom prst="rect">
            <a:avLst/>
          </a:prstGeom>
        </p:spPr>
      </p:pic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971600" y="346416"/>
            <a:ext cx="8075240" cy="720080"/>
          </a:xfrm>
          <a:ln w="88900" cmpd="dbl">
            <a:noFill/>
          </a:ln>
        </p:spPr>
        <p:txBody>
          <a:bodyPr anchor="ctr">
            <a:normAutofit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Mecanismo </a:t>
            </a:r>
            <a:r>
              <a:rPr lang="pt-BR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Gestão do </a:t>
            </a:r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Curso – Dimensão 2 </a:t>
            </a:r>
            <a:endParaRPr lang="pt-BR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412776"/>
            <a:ext cx="8424935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1078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-180528" y="332656"/>
            <a:ext cx="1231965" cy="864096"/>
          </a:xfrm>
          <a:prstGeom prst="rect">
            <a:avLst/>
          </a:prstGeom>
        </p:spPr>
      </p:pic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971600" y="346416"/>
            <a:ext cx="8075240" cy="720080"/>
          </a:xfrm>
          <a:ln w="88900" cmpd="dbl">
            <a:noFill/>
          </a:ln>
        </p:spPr>
        <p:txBody>
          <a:bodyPr anchor="ctr">
            <a:normAutofit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Mecanismo </a:t>
            </a:r>
            <a:r>
              <a:rPr lang="pt-BR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Gestão do </a:t>
            </a:r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Curso – Dimensão 2 </a:t>
            </a:r>
            <a:endParaRPr lang="pt-BR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7" y="1340768"/>
            <a:ext cx="8496944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883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-180528" y="332656"/>
            <a:ext cx="1231965" cy="864096"/>
          </a:xfrm>
          <a:prstGeom prst="rect">
            <a:avLst/>
          </a:prstGeom>
        </p:spPr>
      </p:pic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971600" y="346416"/>
            <a:ext cx="8075240" cy="720080"/>
          </a:xfrm>
          <a:ln w="88900" cmpd="dbl">
            <a:noFill/>
          </a:ln>
        </p:spPr>
        <p:txBody>
          <a:bodyPr anchor="ctr">
            <a:normAutofit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Mecanismo </a:t>
            </a:r>
            <a:r>
              <a:rPr lang="pt-BR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Gestão do </a:t>
            </a:r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Curso – Dimensão 3 </a:t>
            </a:r>
            <a:endParaRPr lang="pt-BR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340767"/>
            <a:ext cx="8568952" cy="5040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4027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-180528" y="332656"/>
            <a:ext cx="1231965" cy="864096"/>
          </a:xfrm>
          <a:prstGeom prst="rect">
            <a:avLst/>
          </a:prstGeom>
        </p:spPr>
      </p:pic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971600" y="346416"/>
            <a:ext cx="8075240" cy="720080"/>
          </a:xfrm>
          <a:ln w="88900" cmpd="dbl">
            <a:noFill/>
          </a:ln>
        </p:spPr>
        <p:txBody>
          <a:bodyPr anchor="ctr">
            <a:normAutofit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Mecanismo </a:t>
            </a:r>
            <a:r>
              <a:rPr lang="pt-BR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Gestão do </a:t>
            </a:r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Curso – Dimensão 3 </a:t>
            </a:r>
            <a:endParaRPr lang="pt-BR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340768"/>
            <a:ext cx="8280920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6399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-180528" y="332656"/>
            <a:ext cx="1231965" cy="864096"/>
          </a:xfrm>
          <a:prstGeom prst="rect">
            <a:avLst/>
          </a:prstGeom>
        </p:spPr>
      </p:pic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971600" y="346416"/>
            <a:ext cx="8075240" cy="720080"/>
          </a:xfrm>
          <a:ln w="88900" cmpd="dbl">
            <a:noFill/>
          </a:ln>
        </p:spPr>
        <p:txBody>
          <a:bodyPr anchor="ctr">
            <a:normAutofit fontScale="90000"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Mecanismo </a:t>
            </a:r>
            <a:r>
              <a:rPr lang="pt-BR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</a:t>
            </a:r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Gestão do Curso – Exemplo 1 (2013 a 2014) </a:t>
            </a:r>
            <a:endParaRPr lang="pt-BR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710" y="1484784"/>
            <a:ext cx="1162050" cy="396044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4260" y="1700808"/>
            <a:ext cx="2247900" cy="344805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3901" y="1196752"/>
            <a:ext cx="752475" cy="486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2136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-180528" y="332656"/>
            <a:ext cx="1231965" cy="864096"/>
          </a:xfrm>
          <a:prstGeom prst="rect">
            <a:avLst/>
          </a:prstGeom>
        </p:spPr>
      </p:pic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971600" y="346416"/>
            <a:ext cx="8075240" cy="720080"/>
          </a:xfrm>
          <a:ln w="88900" cmpd="dbl">
            <a:noFill/>
          </a:ln>
        </p:spPr>
        <p:txBody>
          <a:bodyPr anchor="ctr">
            <a:normAutofit fontScale="90000"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Mecanismo </a:t>
            </a:r>
            <a:r>
              <a:rPr lang="pt-BR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</a:t>
            </a:r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Gestão do Curso – Exemplo 1 (2015 e 2016) </a:t>
            </a:r>
            <a:endParaRPr lang="pt-BR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1196752"/>
            <a:ext cx="4229100" cy="525658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9165" y="1196752"/>
            <a:ext cx="4257675" cy="5307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7598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-180528" y="332656"/>
            <a:ext cx="1231965" cy="864096"/>
          </a:xfrm>
          <a:prstGeom prst="rect">
            <a:avLst/>
          </a:prstGeom>
        </p:spPr>
      </p:pic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971600" y="346416"/>
            <a:ext cx="8075240" cy="720080"/>
          </a:xfrm>
          <a:ln w="88900" cmpd="dbl">
            <a:noFill/>
          </a:ln>
        </p:spPr>
        <p:txBody>
          <a:bodyPr anchor="ctr">
            <a:normAutofit fontScale="90000"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Mecanismo </a:t>
            </a:r>
            <a:r>
              <a:rPr lang="pt-BR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</a:t>
            </a:r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Gestão do Curso – Exemplo 2 (Parfor – IFPA) </a:t>
            </a:r>
            <a:endParaRPr lang="pt-BR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76" y="2204864"/>
            <a:ext cx="1038225" cy="204787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4128" y="1412776"/>
            <a:ext cx="207645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8622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-180528" y="332656"/>
            <a:ext cx="1231965" cy="864096"/>
          </a:xfrm>
          <a:prstGeom prst="rect">
            <a:avLst/>
          </a:prstGeom>
        </p:spPr>
      </p:pic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971600" y="346416"/>
            <a:ext cx="8075240" cy="720080"/>
          </a:xfrm>
          <a:ln w="88900" cmpd="dbl">
            <a:noFill/>
          </a:ln>
        </p:spPr>
        <p:txBody>
          <a:bodyPr anchor="ctr">
            <a:normAutofit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Mecanismo </a:t>
            </a:r>
            <a:r>
              <a:rPr lang="pt-BR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</a:t>
            </a:r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Gestão do Curso – Exemplo 2 </a:t>
            </a:r>
            <a:endParaRPr lang="pt-BR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1484784"/>
            <a:ext cx="4536504" cy="4896544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007" y="1556792"/>
            <a:ext cx="4376167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99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043608" y="2060848"/>
            <a:ext cx="7272808" cy="1368152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pt-BR" sz="3100" b="1" cap="small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Papel do Coordenador de Curso no </a:t>
            </a:r>
            <a:r>
              <a:rPr lang="pt-BR" sz="3100" b="1" cap="smal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IFPA: </a:t>
            </a:r>
            <a:r>
              <a:rPr lang="pt-BR" sz="3100" b="1" cap="small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Mecanismo de Gestão do Curso</a:t>
            </a:r>
            <a:endParaRPr lang="pt-BR" sz="3100" b="1" cap="smal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3779912" y="764704"/>
            <a:ext cx="1231965" cy="936104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1259632" y="4869160"/>
            <a:ext cx="6984776" cy="1368152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pt-BR" sz="3100" b="1" cap="small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Prof.Me.Paulo Henrique Bezerra</a:t>
            </a:r>
            <a:endParaRPr lang="pt-BR" sz="3100" b="1" cap="smal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187624" y="2854677"/>
            <a:ext cx="7056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 smtClean="0"/>
              <a:t>Contatos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>
                <a:solidFill>
                  <a:srgbClr val="FF0000"/>
                </a:solidFill>
              </a:rPr>
              <a:t>p</a:t>
            </a:r>
            <a:r>
              <a:rPr lang="pt-BR" dirty="0" smtClean="0">
                <a:solidFill>
                  <a:srgbClr val="FF0000"/>
                </a:solidFill>
              </a:rPr>
              <a:t>aulo.henrique</a:t>
            </a:r>
            <a:r>
              <a:rPr lang="pt-BR" dirty="0" smtClean="0">
                <a:solidFill>
                  <a:srgbClr val="FF0000"/>
                </a:solidFill>
              </a:rPr>
              <a:t>@ifpa.edu.br</a:t>
            </a:r>
            <a:endParaRPr lang="pt-BR" dirty="0" smtClean="0">
              <a:solidFill>
                <a:srgbClr val="FF0000"/>
              </a:solidFill>
            </a:endParaRPr>
          </a:p>
        </p:txBody>
      </p:sp>
      <p:grpSp>
        <p:nvGrpSpPr>
          <p:cNvPr id="4" name="Grupo 11"/>
          <p:cNvGrpSpPr>
            <a:grpSpLocks/>
          </p:cNvGrpSpPr>
          <p:nvPr/>
        </p:nvGrpSpPr>
        <p:grpSpPr bwMode="auto">
          <a:xfrm>
            <a:off x="294503" y="1412776"/>
            <a:ext cx="8633471" cy="4752528"/>
            <a:chOff x="969387" y="1285875"/>
            <a:chExt cx="8174613" cy="4767263"/>
          </a:xfrm>
        </p:grpSpPr>
        <p:sp>
          <p:nvSpPr>
            <p:cNvPr id="5" name="Text Box 1"/>
            <p:cNvSpPr txBox="1">
              <a:spLocks noChangeArrowheads="1"/>
            </p:cNvSpPr>
            <p:nvPr/>
          </p:nvSpPr>
          <p:spPr bwMode="auto">
            <a:xfrm>
              <a:off x="1079500" y="1285875"/>
              <a:ext cx="8064500" cy="114300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pt-BR" sz="3200">
                <a:solidFill>
                  <a:srgbClr val="000000"/>
                </a:solidFill>
              </a:endParaRP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pt-BR" sz="3200">
                <a:solidFill>
                  <a:srgbClr val="000000"/>
                </a:solidFill>
              </a:endParaRP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pt-BR" sz="3200">
                <a:solidFill>
                  <a:srgbClr val="000000"/>
                </a:solidFill>
              </a:endParaRP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pt-BR" sz="2400">
                <a:solidFill>
                  <a:srgbClr val="000000"/>
                </a:solidFill>
              </a:endParaRP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pt-BR" sz="2400">
                <a:solidFill>
                  <a:srgbClr val="000000"/>
                </a:solidFill>
              </a:endParaRP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pt-BR" sz="2400">
                <a:solidFill>
                  <a:srgbClr val="000000"/>
                </a:solidFill>
              </a:endParaRP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pt-BR" sz="3200">
                <a:solidFill>
                  <a:srgbClr val="000000"/>
                </a:solidFill>
              </a:endParaRP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pt-BR" sz="3200">
                <a:solidFill>
                  <a:srgbClr val="000000"/>
                </a:solidFill>
              </a:endParaRP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pt-BR" sz="3200">
                <a:solidFill>
                  <a:srgbClr val="000000"/>
                </a:solidFill>
              </a:endParaRPr>
            </a:p>
          </p:txBody>
        </p:sp>
        <p:sp>
          <p:nvSpPr>
            <p:cNvPr id="6" name="Rectangle 2"/>
            <p:cNvSpPr>
              <a:spLocks noChangeArrowheads="1"/>
            </p:cNvSpPr>
            <p:nvPr/>
          </p:nvSpPr>
          <p:spPr bwMode="auto">
            <a:xfrm>
              <a:off x="2785482" y="3929063"/>
              <a:ext cx="1006803" cy="1617663"/>
            </a:xfrm>
            <a:prstGeom prst="rect">
              <a:avLst/>
            </a:prstGeom>
            <a:noFill/>
            <a:ln>
              <a:noFill/>
            </a:ln>
            <a:effectLst>
              <a:outerShdw blurRad="50800" dist="50800" dir="5400000" algn="ctr" rotWithShape="0">
                <a:schemeClr val="accent1">
                  <a:lumMod val="60000"/>
                  <a:lumOff val="40000"/>
                </a:schemeClr>
              </a:outerShdw>
            </a:effectLst>
            <a:extLst/>
          </p:spPr>
          <p:txBody>
            <a:bodyPr wrap="square" lIns="138240" tIns="69840" rIns="138240" bIns="69840">
              <a:spAutoFit/>
            </a:bodyPr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pt-BR" sz="9600" dirty="0">
                  <a:effectLst>
                    <a:outerShdw blurRad="38100" dist="38100" dir="2700000" algn="tl">
                      <a:srgbClr val="C0C0C0"/>
                    </a:outerShdw>
                  </a:effectLst>
                  <a:ea typeface="ＭＳ Ｐゴシック" pitchFamily="32" charset="-128"/>
                </a:rPr>
                <a:t>?</a:t>
              </a:r>
            </a:p>
          </p:txBody>
        </p:sp>
        <p:sp>
          <p:nvSpPr>
            <p:cNvPr id="8" name="Line 3"/>
            <p:cNvSpPr>
              <a:spLocks noChangeShapeType="1"/>
            </p:cNvSpPr>
            <p:nvPr/>
          </p:nvSpPr>
          <p:spPr bwMode="auto">
            <a:xfrm>
              <a:off x="1476375" y="5516563"/>
              <a:ext cx="6007100" cy="1587"/>
            </a:xfrm>
            <a:prstGeom prst="line">
              <a:avLst/>
            </a:prstGeom>
            <a:noFill/>
            <a:ln w="12600" cap="sq">
              <a:solidFill>
                <a:srgbClr val="0099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grpSp>
          <p:nvGrpSpPr>
            <p:cNvPr id="9" name="Group 4"/>
            <p:cNvGrpSpPr>
              <a:grpSpLocks/>
            </p:cNvGrpSpPr>
            <p:nvPr/>
          </p:nvGrpSpPr>
          <p:grpSpPr bwMode="auto">
            <a:xfrm>
              <a:off x="1547813" y="4365625"/>
              <a:ext cx="1057275" cy="1687513"/>
              <a:chOff x="975" y="2750"/>
              <a:chExt cx="666" cy="1063"/>
            </a:xfrm>
          </p:grpSpPr>
          <p:sp>
            <p:nvSpPr>
              <p:cNvPr id="11" name="Freeform 5"/>
              <p:cNvSpPr>
                <a:spLocks noChangeArrowheads="1"/>
              </p:cNvSpPr>
              <p:nvPr/>
            </p:nvSpPr>
            <p:spPr bwMode="auto">
              <a:xfrm>
                <a:off x="1205" y="3008"/>
                <a:ext cx="242" cy="356"/>
              </a:xfrm>
              <a:custGeom>
                <a:avLst/>
                <a:gdLst>
                  <a:gd name="T0" fmla="*/ 33 w 245"/>
                  <a:gd name="T1" fmla="*/ 131 h 359"/>
                  <a:gd name="T2" fmla="*/ 40 w 245"/>
                  <a:gd name="T3" fmla="*/ 69 h 359"/>
                  <a:gd name="T4" fmla="*/ 40 w 245"/>
                  <a:gd name="T5" fmla="*/ 58 h 359"/>
                  <a:gd name="T6" fmla="*/ 54 w 245"/>
                  <a:gd name="T7" fmla="*/ 16 h 359"/>
                  <a:gd name="T8" fmla="*/ 86 w 245"/>
                  <a:gd name="T9" fmla="*/ 0 h 359"/>
                  <a:gd name="T10" fmla="*/ 108 w 245"/>
                  <a:gd name="T11" fmla="*/ 0 h 359"/>
                  <a:gd name="T12" fmla="*/ 128 w 245"/>
                  <a:gd name="T13" fmla="*/ 16 h 359"/>
                  <a:gd name="T14" fmla="*/ 142 w 245"/>
                  <a:gd name="T15" fmla="*/ 50 h 359"/>
                  <a:gd name="T16" fmla="*/ 144 w 245"/>
                  <a:gd name="T17" fmla="*/ 70 h 359"/>
                  <a:gd name="T18" fmla="*/ 148 w 245"/>
                  <a:gd name="T19" fmla="*/ 143 h 359"/>
                  <a:gd name="T20" fmla="*/ 142 w 245"/>
                  <a:gd name="T21" fmla="*/ 180 h 359"/>
                  <a:gd name="T22" fmla="*/ 138 w 245"/>
                  <a:gd name="T23" fmla="*/ 216 h 359"/>
                  <a:gd name="T24" fmla="*/ 128 w 245"/>
                  <a:gd name="T25" fmla="*/ 236 h 359"/>
                  <a:gd name="T26" fmla="*/ 115 w 245"/>
                  <a:gd name="T27" fmla="*/ 243 h 359"/>
                  <a:gd name="T28" fmla="*/ 84 w 245"/>
                  <a:gd name="T29" fmla="*/ 255 h 359"/>
                  <a:gd name="T30" fmla="*/ 46 w 245"/>
                  <a:gd name="T31" fmla="*/ 256 h 359"/>
                  <a:gd name="T32" fmla="*/ 23 w 245"/>
                  <a:gd name="T33" fmla="*/ 246 h 359"/>
                  <a:gd name="T34" fmla="*/ 0 w 245"/>
                  <a:gd name="T35" fmla="*/ 214 h 359"/>
                  <a:gd name="T36" fmla="*/ 5 w 245"/>
                  <a:gd name="T37" fmla="*/ 174 h 359"/>
                  <a:gd name="T38" fmla="*/ 29 w 245"/>
                  <a:gd name="T39" fmla="*/ 142 h 359"/>
                  <a:gd name="T40" fmla="*/ 33 w 245"/>
                  <a:gd name="T41" fmla="*/ 131 h 35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45"/>
                  <a:gd name="T64" fmla="*/ 0 h 359"/>
                  <a:gd name="T65" fmla="*/ 245 w 245"/>
                  <a:gd name="T66" fmla="*/ 359 h 35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45" h="359">
                    <a:moveTo>
                      <a:pt x="33" y="172"/>
                    </a:moveTo>
                    <a:lnTo>
                      <a:pt x="53" y="110"/>
                    </a:lnTo>
                    <a:lnTo>
                      <a:pt x="74" y="58"/>
                    </a:lnTo>
                    <a:lnTo>
                      <a:pt x="95" y="16"/>
                    </a:lnTo>
                    <a:lnTo>
                      <a:pt x="132" y="0"/>
                    </a:lnTo>
                    <a:lnTo>
                      <a:pt x="177" y="0"/>
                    </a:lnTo>
                    <a:lnTo>
                      <a:pt x="213" y="16"/>
                    </a:lnTo>
                    <a:lnTo>
                      <a:pt x="235" y="50"/>
                    </a:lnTo>
                    <a:lnTo>
                      <a:pt x="238" y="111"/>
                    </a:lnTo>
                    <a:lnTo>
                      <a:pt x="244" y="189"/>
                    </a:lnTo>
                    <a:lnTo>
                      <a:pt x="235" y="262"/>
                    </a:lnTo>
                    <a:lnTo>
                      <a:pt x="228" y="298"/>
                    </a:lnTo>
                    <a:lnTo>
                      <a:pt x="214" y="328"/>
                    </a:lnTo>
                    <a:lnTo>
                      <a:pt x="191" y="338"/>
                    </a:lnTo>
                    <a:lnTo>
                      <a:pt x="128" y="356"/>
                    </a:lnTo>
                    <a:lnTo>
                      <a:pt x="87" y="358"/>
                    </a:lnTo>
                    <a:lnTo>
                      <a:pt x="23" y="343"/>
                    </a:lnTo>
                    <a:lnTo>
                      <a:pt x="0" y="296"/>
                    </a:lnTo>
                    <a:lnTo>
                      <a:pt x="5" y="251"/>
                    </a:lnTo>
                    <a:lnTo>
                      <a:pt x="29" y="187"/>
                    </a:lnTo>
                    <a:lnTo>
                      <a:pt x="33" y="172"/>
                    </a:lnTo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2" name="Freeform 6"/>
              <p:cNvSpPr>
                <a:spLocks noChangeArrowheads="1"/>
              </p:cNvSpPr>
              <p:nvPr/>
            </p:nvSpPr>
            <p:spPr bwMode="auto">
              <a:xfrm>
                <a:off x="1407" y="3033"/>
                <a:ext cx="234" cy="452"/>
              </a:xfrm>
              <a:custGeom>
                <a:avLst/>
                <a:gdLst>
                  <a:gd name="T0" fmla="*/ 12 w 237"/>
                  <a:gd name="T1" fmla="*/ 5 h 455"/>
                  <a:gd name="T2" fmla="*/ 38 w 237"/>
                  <a:gd name="T3" fmla="*/ 0 h 455"/>
                  <a:gd name="T4" fmla="*/ 39 w 237"/>
                  <a:gd name="T5" fmla="*/ 21 h 455"/>
                  <a:gd name="T6" fmla="*/ 68 w 237"/>
                  <a:gd name="T7" fmla="*/ 67 h 455"/>
                  <a:gd name="T8" fmla="*/ 93 w 237"/>
                  <a:gd name="T9" fmla="*/ 91 h 455"/>
                  <a:gd name="T10" fmla="*/ 101 w 237"/>
                  <a:gd name="T11" fmla="*/ 152 h 455"/>
                  <a:gd name="T12" fmla="*/ 104 w 237"/>
                  <a:gd name="T13" fmla="*/ 206 h 455"/>
                  <a:gd name="T14" fmla="*/ 102 w 237"/>
                  <a:gd name="T15" fmla="*/ 230 h 455"/>
                  <a:gd name="T16" fmla="*/ 102 w 237"/>
                  <a:gd name="T17" fmla="*/ 256 h 455"/>
                  <a:gd name="T18" fmla="*/ 120 w 237"/>
                  <a:gd name="T19" fmla="*/ 284 h 455"/>
                  <a:gd name="T20" fmla="*/ 133 w 237"/>
                  <a:gd name="T21" fmla="*/ 313 h 455"/>
                  <a:gd name="T22" fmla="*/ 141 w 237"/>
                  <a:gd name="T23" fmla="*/ 333 h 455"/>
                  <a:gd name="T24" fmla="*/ 134 w 237"/>
                  <a:gd name="T25" fmla="*/ 347 h 455"/>
                  <a:gd name="T26" fmla="*/ 120 w 237"/>
                  <a:gd name="T27" fmla="*/ 347 h 455"/>
                  <a:gd name="T28" fmla="*/ 109 w 237"/>
                  <a:gd name="T29" fmla="*/ 337 h 455"/>
                  <a:gd name="T30" fmla="*/ 107 w 237"/>
                  <a:gd name="T31" fmla="*/ 318 h 455"/>
                  <a:gd name="T32" fmla="*/ 101 w 237"/>
                  <a:gd name="T33" fmla="*/ 295 h 455"/>
                  <a:gd name="T34" fmla="*/ 90 w 237"/>
                  <a:gd name="T35" fmla="*/ 274 h 455"/>
                  <a:gd name="T36" fmla="*/ 79 w 237"/>
                  <a:gd name="T37" fmla="*/ 267 h 455"/>
                  <a:gd name="T38" fmla="*/ 61 w 237"/>
                  <a:gd name="T39" fmla="*/ 267 h 455"/>
                  <a:gd name="T40" fmla="*/ 57 w 237"/>
                  <a:gd name="T41" fmla="*/ 251 h 455"/>
                  <a:gd name="T42" fmla="*/ 78 w 237"/>
                  <a:gd name="T43" fmla="*/ 246 h 455"/>
                  <a:gd name="T44" fmla="*/ 88 w 237"/>
                  <a:gd name="T45" fmla="*/ 243 h 455"/>
                  <a:gd name="T46" fmla="*/ 93 w 237"/>
                  <a:gd name="T47" fmla="*/ 218 h 455"/>
                  <a:gd name="T48" fmla="*/ 93 w 237"/>
                  <a:gd name="T49" fmla="*/ 192 h 455"/>
                  <a:gd name="T50" fmla="*/ 90 w 237"/>
                  <a:gd name="T51" fmla="*/ 141 h 455"/>
                  <a:gd name="T52" fmla="*/ 80 w 237"/>
                  <a:gd name="T53" fmla="*/ 96 h 455"/>
                  <a:gd name="T54" fmla="*/ 63 w 237"/>
                  <a:gd name="T55" fmla="*/ 75 h 455"/>
                  <a:gd name="T56" fmla="*/ 42 w 237"/>
                  <a:gd name="T57" fmla="*/ 75 h 455"/>
                  <a:gd name="T58" fmla="*/ 39 w 237"/>
                  <a:gd name="T59" fmla="*/ 65 h 455"/>
                  <a:gd name="T60" fmla="*/ 24 w 237"/>
                  <a:gd name="T61" fmla="*/ 49 h 455"/>
                  <a:gd name="T62" fmla="*/ 2 w 237"/>
                  <a:gd name="T63" fmla="*/ 39 h 455"/>
                  <a:gd name="T64" fmla="*/ 0 w 237"/>
                  <a:gd name="T65" fmla="*/ 17 h 455"/>
                  <a:gd name="T66" fmla="*/ 12 w 237"/>
                  <a:gd name="T67" fmla="*/ 5 h 45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37"/>
                  <a:gd name="T103" fmla="*/ 0 h 455"/>
                  <a:gd name="T104" fmla="*/ 237 w 237"/>
                  <a:gd name="T105" fmla="*/ 455 h 45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37" h="455">
                    <a:moveTo>
                      <a:pt x="12" y="5"/>
                    </a:moveTo>
                    <a:lnTo>
                      <a:pt x="38" y="0"/>
                    </a:lnTo>
                    <a:lnTo>
                      <a:pt x="75" y="21"/>
                    </a:lnTo>
                    <a:lnTo>
                      <a:pt x="109" y="67"/>
                    </a:lnTo>
                    <a:lnTo>
                      <a:pt x="150" y="132"/>
                    </a:lnTo>
                    <a:lnTo>
                      <a:pt x="166" y="193"/>
                    </a:lnTo>
                    <a:lnTo>
                      <a:pt x="172" y="267"/>
                    </a:lnTo>
                    <a:lnTo>
                      <a:pt x="168" y="312"/>
                    </a:lnTo>
                    <a:lnTo>
                      <a:pt x="168" y="338"/>
                    </a:lnTo>
                    <a:lnTo>
                      <a:pt x="205" y="366"/>
                    </a:lnTo>
                    <a:lnTo>
                      <a:pt x="224" y="403"/>
                    </a:lnTo>
                    <a:lnTo>
                      <a:pt x="236" y="434"/>
                    </a:lnTo>
                    <a:lnTo>
                      <a:pt x="226" y="454"/>
                    </a:lnTo>
                    <a:lnTo>
                      <a:pt x="205" y="454"/>
                    </a:lnTo>
                    <a:lnTo>
                      <a:pt x="182" y="439"/>
                    </a:lnTo>
                    <a:lnTo>
                      <a:pt x="178" y="411"/>
                    </a:lnTo>
                    <a:lnTo>
                      <a:pt x="166" y="377"/>
                    </a:lnTo>
                    <a:lnTo>
                      <a:pt x="145" y="356"/>
                    </a:lnTo>
                    <a:lnTo>
                      <a:pt x="123" y="349"/>
                    </a:lnTo>
                    <a:lnTo>
                      <a:pt x="102" y="349"/>
                    </a:lnTo>
                    <a:lnTo>
                      <a:pt x="98" y="333"/>
                    </a:lnTo>
                    <a:lnTo>
                      <a:pt x="120" y="328"/>
                    </a:lnTo>
                    <a:lnTo>
                      <a:pt x="141" y="325"/>
                    </a:lnTo>
                    <a:lnTo>
                      <a:pt x="150" y="292"/>
                    </a:lnTo>
                    <a:lnTo>
                      <a:pt x="151" y="239"/>
                    </a:lnTo>
                    <a:lnTo>
                      <a:pt x="145" y="182"/>
                    </a:lnTo>
                    <a:lnTo>
                      <a:pt x="125" y="137"/>
                    </a:lnTo>
                    <a:lnTo>
                      <a:pt x="104" y="99"/>
                    </a:lnTo>
                    <a:lnTo>
                      <a:pt x="83" y="80"/>
                    </a:lnTo>
                    <a:lnTo>
                      <a:pt x="54" y="65"/>
                    </a:lnTo>
                    <a:lnTo>
                      <a:pt x="24" y="49"/>
                    </a:lnTo>
                    <a:lnTo>
                      <a:pt x="2" y="39"/>
                    </a:lnTo>
                    <a:lnTo>
                      <a:pt x="0" y="17"/>
                    </a:lnTo>
                    <a:lnTo>
                      <a:pt x="12" y="5"/>
                    </a:lnTo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3" name="Freeform 7"/>
              <p:cNvSpPr>
                <a:spLocks noChangeArrowheads="1"/>
              </p:cNvSpPr>
              <p:nvPr/>
            </p:nvSpPr>
            <p:spPr bwMode="auto">
              <a:xfrm>
                <a:off x="975" y="3020"/>
                <a:ext cx="361" cy="440"/>
              </a:xfrm>
              <a:custGeom>
                <a:avLst/>
                <a:gdLst>
                  <a:gd name="T0" fmla="*/ 136 w 364"/>
                  <a:gd name="T1" fmla="*/ 73 h 443"/>
                  <a:gd name="T2" fmla="*/ 165 w 364"/>
                  <a:gd name="T3" fmla="*/ 46 h 443"/>
                  <a:gd name="T4" fmla="*/ 205 w 364"/>
                  <a:gd name="T5" fmla="*/ 10 h 443"/>
                  <a:gd name="T6" fmla="*/ 233 w 364"/>
                  <a:gd name="T7" fmla="*/ 0 h 443"/>
                  <a:gd name="T8" fmla="*/ 260 w 364"/>
                  <a:gd name="T9" fmla="*/ 6 h 443"/>
                  <a:gd name="T10" fmla="*/ 261 w 364"/>
                  <a:gd name="T11" fmla="*/ 36 h 443"/>
                  <a:gd name="T12" fmla="*/ 247 w 364"/>
                  <a:gd name="T13" fmla="*/ 69 h 443"/>
                  <a:gd name="T14" fmla="*/ 233 w 364"/>
                  <a:gd name="T15" fmla="*/ 64 h 443"/>
                  <a:gd name="T16" fmla="*/ 216 w 364"/>
                  <a:gd name="T17" fmla="*/ 52 h 443"/>
                  <a:gd name="T18" fmla="*/ 186 w 364"/>
                  <a:gd name="T19" fmla="*/ 52 h 443"/>
                  <a:gd name="T20" fmla="*/ 162 w 364"/>
                  <a:gd name="T21" fmla="*/ 73 h 443"/>
                  <a:gd name="T22" fmla="*/ 146 w 364"/>
                  <a:gd name="T23" fmla="*/ 73 h 443"/>
                  <a:gd name="T24" fmla="*/ 97 w 364"/>
                  <a:gd name="T25" fmla="*/ 125 h 443"/>
                  <a:gd name="T26" fmla="*/ 67 w 364"/>
                  <a:gd name="T27" fmla="*/ 184 h 443"/>
                  <a:gd name="T28" fmla="*/ 60 w 364"/>
                  <a:gd name="T29" fmla="*/ 207 h 443"/>
                  <a:gd name="T30" fmla="*/ 60 w 364"/>
                  <a:gd name="T31" fmla="*/ 236 h 443"/>
                  <a:gd name="T32" fmla="*/ 60 w 364"/>
                  <a:gd name="T33" fmla="*/ 242 h 443"/>
                  <a:gd name="T34" fmla="*/ 70 w 364"/>
                  <a:gd name="T35" fmla="*/ 242 h 443"/>
                  <a:gd name="T36" fmla="*/ 99 w 364"/>
                  <a:gd name="T37" fmla="*/ 248 h 443"/>
                  <a:gd name="T38" fmla="*/ 103 w 364"/>
                  <a:gd name="T39" fmla="*/ 262 h 443"/>
                  <a:gd name="T40" fmla="*/ 83 w 364"/>
                  <a:gd name="T41" fmla="*/ 274 h 443"/>
                  <a:gd name="T42" fmla="*/ 60 w 364"/>
                  <a:gd name="T43" fmla="*/ 278 h 443"/>
                  <a:gd name="T44" fmla="*/ 60 w 364"/>
                  <a:gd name="T45" fmla="*/ 294 h 443"/>
                  <a:gd name="T46" fmla="*/ 39 w 364"/>
                  <a:gd name="T47" fmla="*/ 313 h 443"/>
                  <a:gd name="T48" fmla="*/ 34 w 364"/>
                  <a:gd name="T49" fmla="*/ 333 h 443"/>
                  <a:gd name="T50" fmla="*/ 18 w 364"/>
                  <a:gd name="T51" fmla="*/ 335 h 443"/>
                  <a:gd name="T52" fmla="*/ 1 w 364"/>
                  <a:gd name="T53" fmla="*/ 325 h 443"/>
                  <a:gd name="T54" fmla="*/ 0 w 364"/>
                  <a:gd name="T55" fmla="*/ 305 h 443"/>
                  <a:gd name="T56" fmla="*/ 16 w 364"/>
                  <a:gd name="T57" fmla="*/ 288 h 443"/>
                  <a:gd name="T58" fmla="*/ 50 w 364"/>
                  <a:gd name="T59" fmla="*/ 250 h 443"/>
                  <a:gd name="T60" fmla="*/ 60 w 364"/>
                  <a:gd name="T61" fmla="*/ 215 h 443"/>
                  <a:gd name="T62" fmla="*/ 60 w 364"/>
                  <a:gd name="T63" fmla="*/ 191 h 443"/>
                  <a:gd name="T64" fmla="*/ 60 w 364"/>
                  <a:gd name="T65" fmla="*/ 147 h 443"/>
                  <a:gd name="T66" fmla="*/ 86 w 364"/>
                  <a:gd name="T67" fmla="*/ 101 h 443"/>
                  <a:gd name="T68" fmla="*/ 115 w 364"/>
                  <a:gd name="T69" fmla="*/ 73 h 443"/>
                  <a:gd name="T70" fmla="*/ 136 w 364"/>
                  <a:gd name="T71" fmla="*/ 73 h 44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64"/>
                  <a:gd name="T109" fmla="*/ 0 h 443"/>
                  <a:gd name="T110" fmla="*/ 364 w 364"/>
                  <a:gd name="T111" fmla="*/ 443 h 443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64" h="443">
                    <a:moveTo>
                      <a:pt x="177" y="88"/>
                    </a:moveTo>
                    <a:lnTo>
                      <a:pt x="231" y="46"/>
                    </a:lnTo>
                    <a:lnTo>
                      <a:pt x="287" y="10"/>
                    </a:lnTo>
                    <a:lnTo>
                      <a:pt x="321" y="0"/>
                    </a:lnTo>
                    <a:lnTo>
                      <a:pt x="362" y="6"/>
                    </a:lnTo>
                    <a:lnTo>
                      <a:pt x="363" y="36"/>
                    </a:lnTo>
                    <a:lnTo>
                      <a:pt x="342" y="69"/>
                    </a:lnTo>
                    <a:lnTo>
                      <a:pt x="321" y="64"/>
                    </a:lnTo>
                    <a:lnTo>
                      <a:pt x="298" y="52"/>
                    </a:lnTo>
                    <a:lnTo>
                      <a:pt x="268" y="52"/>
                    </a:lnTo>
                    <a:lnTo>
                      <a:pt x="225" y="78"/>
                    </a:lnTo>
                    <a:lnTo>
                      <a:pt x="193" y="109"/>
                    </a:lnTo>
                    <a:lnTo>
                      <a:pt x="138" y="166"/>
                    </a:lnTo>
                    <a:lnTo>
                      <a:pt x="108" y="230"/>
                    </a:lnTo>
                    <a:lnTo>
                      <a:pt x="87" y="276"/>
                    </a:lnTo>
                    <a:lnTo>
                      <a:pt x="76" y="318"/>
                    </a:lnTo>
                    <a:lnTo>
                      <a:pt x="85" y="324"/>
                    </a:lnTo>
                    <a:lnTo>
                      <a:pt x="111" y="324"/>
                    </a:lnTo>
                    <a:lnTo>
                      <a:pt x="140" y="330"/>
                    </a:lnTo>
                    <a:lnTo>
                      <a:pt x="144" y="344"/>
                    </a:lnTo>
                    <a:lnTo>
                      <a:pt x="124" y="356"/>
                    </a:lnTo>
                    <a:lnTo>
                      <a:pt x="96" y="360"/>
                    </a:lnTo>
                    <a:lnTo>
                      <a:pt x="61" y="380"/>
                    </a:lnTo>
                    <a:lnTo>
                      <a:pt x="39" y="408"/>
                    </a:lnTo>
                    <a:lnTo>
                      <a:pt x="34" y="438"/>
                    </a:lnTo>
                    <a:lnTo>
                      <a:pt x="18" y="442"/>
                    </a:lnTo>
                    <a:lnTo>
                      <a:pt x="1" y="426"/>
                    </a:lnTo>
                    <a:lnTo>
                      <a:pt x="0" y="397"/>
                    </a:lnTo>
                    <a:lnTo>
                      <a:pt x="16" y="371"/>
                    </a:lnTo>
                    <a:lnTo>
                      <a:pt x="50" y="332"/>
                    </a:lnTo>
                    <a:lnTo>
                      <a:pt x="63" y="292"/>
                    </a:lnTo>
                    <a:lnTo>
                      <a:pt x="80" y="244"/>
                    </a:lnTo>
                    <a:lnTo>
                      <a:pt x="101" y="188"/>
                    </a:lnTo>
                    <a:lnTo>
                      <a:pt x="127" y="142"/>
                    </a:lnTo>
                    <a:lnTo>
                      <a:pt x="156" y="106"/>
                    </a:lnTo>
                    <a:lnTo>
                      <a:pt x="177" y="88"/>
                    </a:lnTo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4" name="Freeform 8"/>
              <p:cNvSpPr>
                <a:spLocks noChangeArrowheads="1"/>
              </p:cNvSpPr>
              <p:nvPr/>
            </p:nvSpPr>
            <p:spPr bwMode="auto">
              <a:xfrm>
                <a:off x="1305" y="3293"/>
                <a:ext cx="171" cy="506"/>
              </a:xfrm>
              <a:custGeom>
                <a:avLst/>
                <a:gdLst>
                  <a:gd name="T0" fmla="*/ 29 w 174"/>
                  <a:gd name="T1" fmla="*/ 133 h 509"/>
                  <a:gd name="T2" fmla="*/ 39 w 174"/>
                  <a:gd name="T3" fmla="*/ 85 h 509"/>
                  <a:gd name="T4" fmla="*/ 39 w 174"/>
                  <a:gd name="T5" fmla="*/ 84 h 509"/>
                  <a:gd name="T6" fmla="*/ 28 w 174"/>
                  <a:gd name="T7" fmla="*/ 84 h 509"/>
                  <a:gd name="T8" fmla="*/ 18 w 174"/>
                  <a:gd name="T9" fmla="*/ 68 h 509"/>
                  <a:gd name="T10" fmla="*/ 18 w 174"/>
                  <a:gd name="T11" fmla="*/ 44 h 509"/>
                  <a:gd name="T12" fmla="*/ 28 w 174"/>
                  <a:gd name="T13" fmla="*/ 12 h 509"/>
                  <a:gd name="T14" fmla="*/ 29 w 174"/>
                  <a:gd name="T15" fmla="*/ 0 h 509"/>
                  <a:gd name="T16" fmla="*/ 54 w 174"/>
                  <a:gd name="T17" fmla="*/ 2 h 509"/>
                  <a:gd name="T18" fmla="*/ 61 w 174"/>
                  <a:gd name="T19" fmla="*/ 12 h 509"/>
                  <a:gd name="T20" fmla="*/ 69 w 174"/>
                  <a:gd name="T21" fmla="*/ 42 h 509"/>
                  <a:gd name="T22" fmla="*/ 79 w 174"/>
                  <a:gd name="T23" fmla="*/ 73 h 509"/>
                  <a:gd name="T24" fmla="*/ 84 w 174"/>
                  <a:gd name="T25" fmla="*/ 84 h 509"/>
                  <a:gd name="T26" fmla="*/ 84 w 174"/>
                  <a:gd name="T27" fmla="*/ 84 h 509"/>
                  <a:gd name="T28" fmla="*/ 82 w 174"/>
                  <a:gd name="T29" fmla="*/ 99 h 509"/>
                  <a:gd name="T30" fmla="*/ 75 w 174"/>
                  <a:gd name="T31" fmla="*/ 138 h 509"/>
                  <a:gd name="T32" fmla="*/ 64 w 174"/>
                  <a:gd name="T33" fmla="*/ 185 h 509"/>
                  <a:gd name="T34" fmla="*/ 49 w 174"/>
                  <a:gd name="T35" fmla="*/ 227 h 509"/>
                  <a:gd name="T36" fmla="*/ 34 w 174"/>
                  <a:gd name="T37" fmla="*/ 241 h 509"/>
                  <a:gd name="T38" fmla="*/ 28 w 174"/>
                  <a:gd name="T39" fmla="*/ 251 h 509"/>
                  <a:gd name="T40" fmla="*/ 28 w 174"/>
                  <a:gd name="T41" fmla="*/ 262 h 509"/>
                  <a:gd name="T42" fmla="*/ 31 w 174"/>
                  <a:gd name="T43" fmla="*/ 274 h 509"/>
                  <a:gd name="T44" fmla="*/ 51 w 174"/>
                  <a:gd name="T45" fmla="*/ 295 h 509"/>
                  <a:gd name="T46" fmla="*/ 64 w 174"/>
                  <a:gd name="T47" fmla="*/ 325 h 509"/>
                  <a:gd name="T48" fmla="*/ 69 w 174"/>
                  <a:gd name="T49" fmla="*/ 352 h 509"/>
                  <a:gd name="T50" fmla="*/ 73 w 174"/>
                  <a:gd name="T51" fmla="*/ 386 h 509"/>
                  <a:gd name="T52" fmla="*/ 70 w 174"/>
                  <a:gd name="T53" fmla="*/ 398 h 509"/>
                  <a:gd name="T54" fmla="*/ 62 w 174"/>
                  <a:gd name="T55" fmla="*/ 398 h 509"/>
                  <a:gd name="T56" fmla="*/ 48 w 174"/>
                  <a:gd name="T57" fmla="*/ 387 h 509"/>
                  <a:gd name="T58" fmla="*/ 41 w 174"/>
                  <a:gd name="T59" fmla="*/ 380 h 509"/>
                  <a:gd name="T60" fmla="*/ 41 w 174"/>
                  <a:gd name="T61" fmla="*/ 368 h 509"/>
                  <a:gd name="T62" fmla="*/ 45 w 174"/>
                  <a:gd name="T63" fmla="*/ 348 h 509"/>
                  <a:gd name="T64" fmla="*/ 34 w 174"/>
                  <a:gd name="T65" fmla="*/ 321 h 509"/>
                  <a:gd name="T66" fmla="*/ 28 w 174"/>
                  <a:gd name="T67" fmla="*/ 300 h 509"/>
                  <a:gd name="T68" fmla="*/ 28 w 174"/>
                  <a:gd name="T69" fmla="*/ 285 h 509"/>
                  <a:gd name="T70" fmla="*/ 13 w 174"/>
                  <a:gd name="T71" fmla="*/ 285 h 509"/>
                  <a:gd name="T72" fmla="*/ 0 w 174"/>
                  <a:gd name="T73" fmla="*/ 269 h 509"/>
                  <a:gd name="T74" fmla="*/ 2 w 174"/>
                  <a:gd name="T75" fmla="*/ 253 h 509"/>
                  <a:gd name="T76" fmla="*/ 22 w 174"/>
                  <a:gd name="T77" fmla="*/ 242 h 509"/>
                  <a:gd name="T78" fmla="*/ 28 w 174"/>
                  <a:gd name="T79" fmla="*/ 220 h 509"/>
                  <a:gd name="T80" fmla="*/ 28 w 174"/>
                  <a:gd name="T81" fmla="*/ 204 h 509"/>
                  <a:gd name="T82" fmla="*/ 28 w 174"/>
                  <a:gd name="T83" fmla="*/ 173 h 509"/>
                  <a:gd name="T84" fmla="*/ 29 w 174"/>
                  <a:gd name="T85" fmla="*/ 143 h 509"/>
                  <a:gd name="T86" fmla="*/ 29 w 174"/>
                  <a:gd name="T87" fmla="*/ 133 h 509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74"/>
                  <a:gd name="T133" fmla="*/ 0 h 509"/>
                  <a:gd name="T134" fmla="*/ 174 w 174"/>
                  <a:gd name="T135" fmla="*/ 509 h 509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74" h="509">
                    <a:moveTo>
                      <a:pt x="70" y="174"/>
                    </a:moveTo>
                    <a:lnTo>
                      <a:pt x="80" y="126"/>
                    </a:lnTo>
                    <a:lnTo>
                      <a:pt x="80" y="106"/>
                    </a:lnTo>
                    <a:lnTo>
                      <a:pt x="61" y="84"/>
                    </a:lnTo>
                    <a:lnTo>
                      <a:pt x="18" y="68"/>
                    </a:lnTo>
                    <a:lnTo>
                      <a:pt x="18" y="44"/>
                    </a:lnTo>
                    <a:lnTo>
                      <a:pt x="45" y="12"/>
                    </a:lnTo>
                    <a:lnTo>
                      <a:pt x="70" y="0"/>
                    </a:lnTo>
                    <a:lnTo>
                      <a:pt x="103" y="2"/>
                    </a:lnTo>
                    <a:lnTo>
                      <a:pt x="118" y="12"/>
                    </a:lnTo>
                    <a:lnTo>
                      <a:pt x="134" y="42"/>
                    </a:lnTo>
                    <a:lnTo>
                      <a:pt x="157" y="73"/>
                    </a:lnTo>
                    <a:lnTo>
                      <a:pt x="172" y="106"/>
                    </a:lnTo>
                    <a:lnTo>
                      <a:pt x="173" y="122"/>
                    </a:lnTo>
                    <a:lnTo>
                      <a:pt x="166" y="140"/>
                    </a:lnTo>
                    <a:lnTo>
                      <a:pt x="147" y="179"/>
                    </a:lnTo>
                    <a:lnTo>
                      <a:pt x="123" y="226"/>
                    </a:lnTo>
                    <a:lnTo>
                      <a:pt x="93" y="282"/>
                    </a:lnTo>
                    <a:lnTo>
                      <a:pt x="75" y="310"/>
                    </a:lnTo>
                    <a:lnTo>
                      <a:pt x="49" y="330"/>
                    </a:lnTo>
                    <a:lnTo>
                      <a:pt x="50" y="344"/>
                    </a:lnTo>
                    <a:lnTo>
                      <a:pt x="72" y="356"/>
                    </a:lnTo>
                    <a:lnTo>
                      <a:pt x="98" y="377"/>
                    </a:lnTo>
                    <a:lnTo>
                      <a:pt x="123" y="407"/>
                    </a:lnTo>
                    <a:lnTo>
                      <a:pt x="134" y="440"/>
                    </a:lnTo>
                    <a:lnTo>
                      <a:pt x="141" y="490"/>
                    </a:lnTo>
                    <a:lnTo>
                      <a:pt x="136" y="508"/>
                    </a:lnTo>
                    <a:lnTo>
                      <a:pt x="120" y="508"/>
                    </a:lnTo>
                    <a:lnTo>
                      <a:pt x="91" y="492"/>
                    </a:lnTo>
                    <a:lnTo>
                      <a:pt x="82" y="481"/>
                    </a:lnTo>
                    <a:lnTo>
                      <a:pt x="82" y="464"/>
                    </a:lnTo>
                    <a:lnTo>
                      <a:pt x="86" y="434"/>
                    </a:lnTo>
                    <a:lnTo>
                      <a:pt x="75" y="403"/>
                    </a:lnTo>
                    <a:lnTo>
                      <a:pt x="53" y="382"/>
                    </a:lnTo>
                    <a:lnTo>
                      <a:pt x="34" y="367"/>
                    </a:lnTo>
                    <a:lnTo>
                      <a:pt x="13" y="367"/>
                    </a:lnTo>
                    <a:lnTo>
                      <a:pt x="0" y="351"/>
                    </a:lnTo>
                    <a:lnTo>
                      <a:pt x="2" y="334"/>
                    </a:lnTo>
                    <a:lnTo>
                      <a:pt x="22" y="313"/>
                    </a:lnTo>
                    <a:lnTo>
                      <a:pt x="45" y="268"/>
                    </a:lnTo>
                    <a:lnTo>
                      <a:pt x="53" y="245"/>
                    </a:lnTo>
                    <a:lnTo>
                      <a:pt x="61" y="214"/>
                    </a:lnTo>
                    <a:lnTo>
                      <a:pt x="70" y="184"/>
                    </a:lnTo>
                    <a:lnTo>
                      <a:pt x="70" y="174"/>
                    </a:lnTo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5" name="Freeform 9"/>
              <p:cNvSpPr>
                <a:spLocks noChangeArrowheads="1"/>
              </p:cNvSpPr>
              <p:nvPr/>
            </p:nvSpPr>
            <p:spPr bwMode="auto">
              <a:xfrm>
                <a:off x="1109" y="3291"/>
                <a:ext cx="204" cy="522"/>
              </a:xfrm>
              <a:custGeom>
                <a:avLst/>
                <a:gdLst>
                  <a:gd name="T0" fmla="*/ 34 w 207"/>
                  <a:gd name="T1" fmla="*/ 87 h 525"/>
                  <a:gd name="T2" fmla="*/ 38 w 207"/>
                  <a:gd name="T3" fmla="*/ 47 h 525"/>
                  <a:gd name="T4" fmla="*/ 61 w 207"/>
                  <a:gd name="T5" fmla="*/ 20 h 525"/>
                  <a:gd name="T6" fmla="*/ 82 w 207"/>
                  <a:gd name="T7" fmla="*/ 0 h 525"/>
                  <a:gd name="T8" fmla="*/ 101 w 207"/>
                  <a:gd name="T9" fmla="*/ 0 h 525"/>
                  <a:gd name="T10" fmla="*/ 112 w 207"/>
                  <a:gd name="T11" fmla="*/ 20 h 525"/>
                  <a:gd name="T12" fmla="*/ 112 w 207"/>
                  <a:gd name="T13" fmla="*/ 40 h 525"/>
                  <a:gd name="T14" fmla="*/ 99 w 207"/>
                  <a:gd name="T15" fmla="*/ 62 h 525"/>
                  <a:gd name="T16" fmla="*/ 85 w 207"/>
                  <a:gd name="T17" fmla="*/ 78 h 525"/>
                  <a:gd name="T18" fmla="*/ 74 w 207"/>
                  <a:gd name="T19" fmla="*/ 87 h 525"/>
                  <a:gd name="T20" fmla="*/ 68 w 207"/>
                  <a:gd name="T21" fmla="*/ 87 h 525"/>
                  <a:gd name="T22" fmla="*/ 68 w 207"/>
                  <a:gd name="T23" fmla="*/ 125 h 525"/>
                  <a:gd name="T24" fmla="*/ 74 w 207"/>
                  <a:gd name="T25" fmla="*/ 167 h 525"/>
                  <a:gd name="T26" fmla="*/ 75 w 207"/>
                  <a:gd name="T27" fmla="*/ 223 h 525"/>
                  <a:gd name="T28" fmla="*/ 79 w 207"/>
                  <a:gd name="T29" fmla="*/ 243 h 525"/>
                  <a:gd name="T30" fmla="*/ 82 w 207"/>
                  <a:gd name="T31" fmla="*/ 262 h 525"/>
                  <a:gd name="T32" fmla="*/ 82 w 207"/>
                  <a:gd name="T33" fmla="*/ 292 h 525"/>
                  <a:gd name="T34" fmla="*/ 75 w 207"/>
                  <a:gd name="T35" fmla="*/ 302 h 525"/>
                  <a:gd name="T36" fmla="*/ 66 w 207"/>
                  <a:gd name="T37" fmla="*/ 298 h 525"/>
                  <a:gd name="T38" fmla="*/ 44 w 207"/>
                  <a:gd name="T39" fmla="*/ 304 h 525"/>
                  <a:gd name="T40" fmla="*/ 34 w 207"/>
                  <a:gd name="T41" fmla="*/ 330 h 525"/>
                  <a:gd name="T42" fmla="*/ 34 w 207"/>
                  <a:gd name="T43" fmla="*/ 365 h 525"/>
                  <a:gd name="T44" fmla="*/ 34 w 207"/>
                  <a:gd name="T45" fmla="*/ 399 h 525"/>
                  <a:gd name="T46" fmla="*/ 34 w 207"/>
                  <a:gd name="T47" fmla="*/ 411 h 525"/>
                  <a:gd name="T48" fmla="*/ 27 w 207"/>
                  <a:gd name="T49" fmla="*/ 413 h 525"/>
                  <a:gd name="T50" fmla="*/ 13 w 207"/>
                  <a:gd name="T51" fmla="*/ 407 h 525"/>
                  <a:gd name="T52" fmla="*/ 0 w 207"/>
                  <a:gd name="T53" fmla="*/ 389 h 525"/>
                  <a:gd name="T54" fmla="*/ 2 w 207"/>
                  <a:gd name="T55" fmla="*/ 371 h 525"/>
                  <a:gd name="T56" fmla="*/ 18 w 207"/>
                  <a:gd name="T57" fmla="*/ 330 h 525"/>
                  <a:gd name="T58" fmla="*/ 34 w 207"/>
                  <a:gd name="T59" fmla="*/ 304 h 525"/>
                  <a:gd name="T60" fmla="*/ 34 w 207"/>
                  <a:gd name="T61" fmla="*/ 278 h 525"/>
                  <a:gd name="T62" fmla="*/ 49 w 207"/>
                  <a:gd name="T63" fmla="*/ 266 h 525"/>
                  <a:gd name="T64" fmla="*/ 66 w 207"/>
                  <a:gd name="T65" fmla="*/ 261 h 525"/>
                  <a:gd name="T66" fmla="*/ 67 w 207"/>
                  <a:gd name="T67" fmla="*/ 253 h 525"/>
                  <a:gd name="T68" fmla="*/ 56 w 207"/>
                  <a:gd name="T69" fmla="*/ 230 h 525"/>
                  <a:gd name="T70" fmla="*/ 40 w 207"/>
                  <a:gd name="T71" fmla="*/ 189 h 525"/>
                  <a:gd name="T72" fmla="*/ 34 w 207"/>
                  <a:gd name="T73" fmla="*/ 152 h 525"/>
                  <a:gd name="T74" fmla="*/ 34 w 207"/>
                  <a:gd name="T75" fmla="*/ 110 h 525"/>
                  <a:gd name="T76" fmla="*/ 34 w 207"/>
                  <a:gd name="T77" fmla="*/ 87 h 525"/>
                  <a:gd name="T78" fmla="*/ 34 w 207"/>
                  <a:gd name="T79" fmla="*/ 87 h 52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207"/>
                  <a:gd name="T121" fmla="*/ 0 h 525"/>
                  <a:gd name="T122" fmla="*/ 207 w 207"/>
                  <a:gd name="T123" fmla="*/ 525 h 52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207" h="525">
                    <a:moveTo>
                      <a:pt x="55" y="94"/>
                    </a:moveTo>
                    <a:lnTo>
                      <a:pt x="79" y="47"/>
                    </a:lnTo>
                    <a:lnTo>
                      <a:pt x="102" y="20"/>
                    </a:lnTo>
                    <a:lnTo>
                      <a:pt x="143" y="0"/>
                    </a:lnTo>
                    <a:lnTo>
                      <a:pt x="186" y="0"/>
                    </a:lnTo>
                    <a:lnTo>
                      <a:pt x="206" y="20"/>
                    </a:lnTo>
                    <a:lnTo>
                      <a:pt x="206" y="40"/>
                    </a:lnTo>
                    <a:lnTo>
                      <a:pt x="180" y="62"/>
                    </a:lnTo>
                    <a:lnTo>
                      <a:pt x="150" y="78"/>
                    </a:lnTo>
                    <a:lnTo>
                      <a:pt x="127" y="98"/>
                    </a:lnTo>
                    <a:lnTo>
                      <a:pt x="116" y="124"/>
                    </a:lnTo>
                    <a:lnTo>
                      <a:pt x="116" y="166"/>
                    </a:lnTo>
                    <a:lnTo>
                      <a:pt x="127" y="208"/>
                    </a:lnTo>
                    <a:lnTo>
                      <a:pt x="129" y="266"/>
                    </a:lnTo>
                    <a:lnTo>
                      <a:pt x="137" y="306"/>
                    </a:lnTo>
                    <a:lnTo>
                      <a:pt x="143" y="344"/>
                    </a:lnTo>
                    <a:lnTo>
                      <a:pt x="143" y="374"/>
                    </a:lnTo>
                    <a:lnTo>
                      <a:pt x="129" y="384"/>
                    </a:lnTo>
                    <a:lnTo>
                      <a:pt x="112" y="380"/>
                    </a:lnTo>
                    <a:lnTo>
                      <a:pt x="85" y="386"/>
                    </a:lnTo>
                    <a:lnTo>
                      <a:pt x="60" y="412"/>
                    </a:lnTo>
                    <a:lnTo>
                      <a:pt x="48" y="452"/>
                    </a:lnTo>
                    <a:lnTo>
                      <a:pt x="44" y="504"/>
                    </a:lnTo>
                    <a:lnTo>
                      <a:pt x="48" y="521"/>
                    </a:lnTo>
                    <a:lnTo>
                      <a:pt x="27" y="524"/>
                    </a:lnTo>
                    <a:lnTo>
                      <a:pt x="13" y="516"/>
                    </a:lnTo>
                    <a:lnTo>
                      <a:pt x="0" y="488"/>
                    </a:lnTo>
                    <a:lnTo>
                      <a:pt x="2" y="462"/>
                    </a:lnTo>
                    <a:lnTo>
                      <a:pt x="18" y="412"/>
                    </a:lnTo>
                    <a:lnTo>
                      <a:pt x="42" y="386"/>
                    </a:lnTo>
                    <a:lnTo>
                      <a:pt x="69" y="360"/>
                    </a:lnTo>
                    <a:lnTo>
                      <a:pt x="90" y="348"/>
                    </a:lnTo>
                    <a:lnTo>
                      <a:pt x="112" y="342"/>
                    </a:lnTo>
                    <a:lnTo>
                      <a:pt x="113" y="326"/>
                    </a:lnTo>
                    <a:lnTo>
                      <a:pt x="97" y="280"/>
                    </a:lnTo>
                    <a:lnTo>
                      <a:pt x="81" y="230"/>
                    </a:lnTo>
                    <a:lnTo>
                      <a:pt x="65" y="193"/>
                    </a:lnTo>
                    <a:lnTo>
                      <a:pt x="55" y="151"/>
                    </a:lnTo>
                    <a:lnTo>
                      <a:pt x="48" y="125"/>
                    </a:lnTo>
                    <a:lnTo>
                      <a:pt x="55" y="94"/>
                    </a:lnTo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6" name="Freeform 10"/>
              <p:cNvSpPr>
                <a:spLocks noChangeArrowheads="1"/>
              </p:cNvSpPr>
              <p:nvPr/>
            </p:nvSpPr>
            <p:spPr bwMode="auto">
              <a:xfrm>
                <a:off x="1331" y="2750"/>
                <a:ext cx="209" cy="254"/>
              </a:xfrm>
              <a:custGeom>
                <a:avLst/>
                <a:gdLst>
                  <a:gd name="T0" fmla="*/ 35 w 212"/>
                  <a:gd name="T1" fmla="*/ 156 h 257"/>
                  <a:gd name="T2" fmla="*/ 35 w 212"/>
                  <a:gd name="T3" fmla="*/ 156 h 257"/>
                  <a:gd name="T4" fmla="*/ 5 w 212"/>
                  <a:gd name="T5" fmla="*/ 138 h 257"/>
                  <a:gd name="T6" fmla="*/ 0 w 212"/>
                  <a:gd name="T7" fmla="*/ 125 h 257"/>
                  <a:gd name="T8" fmla="*/ 0 w 212"/>
                  <a:gd name="T9" fmla="*/ 112 h 257"/>
                  <a:gd name="T10" fmla="*/ 10 w 212"/>
                  <a:gd name="T11" fmla="*/ 85 h 257"/>
                  <a:gd name="T12" fmla="*/ 31 w 212"/>
                  <a:gd name="T13" fmla="*/ 48 h 257"/>
                  <a:gd name="T14" fmla="*/ 35 w 212"/>
                  <a:gd name="T15" fmla="*/ 32 h 257"/>
                  <a:gd name="T16" fmla="*/ 59 w 212"/>
                  <a:gd name="T17" fmla="*/ 11 h 257"/>
                  <a:gd name="T18" fmla="*/ 82 w 212"/>
                  <a:gd name="T19" fmla="*/ 0 h 257"/>
                  <a:gd name="T20" fmla="*/ 101 w 212"/>
                  <a:gd name="T21" fmla="*/ 14 h 257"/>
                  <a:gd name="T22" fmla="*/ 109 w 212"/>
                  <a:gd name="T23" fmla="*/ 37 h 257"/>
                  <a:gd name="T24" fmla="*/ 113 w 212"/>
                  <a:gd name="T25" fmla="*/ 42 h 257"/>
                  <a:gd name="T26" fmla="*/ 113 w 212"/>
                  <a:gd name="T27" fmla="*/ 57 h 257"/>
                  <a:gd name="T28" fmla="*/ 105 w 212"/>
                  <a:gd name="T29" fmla="*/ 93 h 257"/>
                  <a:gd name="T30" fmla="*/ 101 w 212"/>
                  <a:gd name="T31" fmla="*/ 106 h 257"/>
                  <a:gd name="T32" fmla="*/ 102 w 212"/>
                  <a:gd name="T33" fmla="*/ 119 h 257"/>
                  <a:gd name="T34" fmla="*/ 117 w 212"/>
                  <a:gd name="T35" fmla="*/ 148 h 257"/>
                  <a:gd name="T36" fmla="*/ 117 w 212"/>
                  <a:gd name="T37" fmla="*/ 155 h 257"/>
                  <a:gd name="T38" fmla="*/ 108 w 212"/>
                  <a:gd name="T39" fmla="*/ 160 h 257"/>
                  <a:gd name="T40" fmla="*/ 93 w 212"/>
                  <a:gd name="T41" fmla="*/ 122 h 257"/>
                  <a:gd name="T42" fmla="*/ 80 w 212"/>
                  <a:gd name="T43" fmla="*/ 135 h 257"/>
                  <a:gd name="T44" fmla="*/ 65 w 212"/>
                  <a:gd name="T45" fmla="*/ 148 h 257"/>
                  <a:gd name="T46" fmla="*/ 49 w 212"/>
                  <a:gd name="T47" fmla="*/ 152 h 257"/>
                  <a:gd name="T48" fmla="*/ 35 w 212"/>
                  <a:gd name="T49" fmla="*/ 156 h 25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12"/>
                  <a:gd name="T76" fmla="*/ 0 h 257"/>
                  <a:gd name="T77" fmla="*/ 212 w 212"/>
                  <a:gd name="T78" fmla="*/ 257 h 25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12" h="257">
                    <a:moveTo>
                      <a:pt x="74" y="251"/>
                    </a:moveTo>
                    <a:lnTo>
                      <a:pt x="37" y="251"/>
                    </a:lnTo>
                    <a:lnTo>
                      <a:pt x="5" y="223"/>
                    </a:lnTo>
                    <a:lnTo>
                      <a:pt x="0" y="204"/>
                    </a:lnTo>
                    <a:lnTo>
                      <a:pt x="0" y="178"/>
                    </a:lnTo>
                    <a:lnTo>
                      <a:pt x="10" y="126"/>
                    </a:lnTo>
                    <a:lnTo>
                      <a:pt x="31" y="89"/>
                    </a:lnTo>
                    <a:lnTo>
                      <a:pt x="73" y="32"/>
                    </a:lnTo>
                    <a:lnTo>
                      <a:pt x="100" y="11"/>
                    </a:lnTo>
                    <a:lnTo>
                      <a:pt x="141" y="0"/>
                    </a:lnTo>
                    <a:lnTo>
                      <a:pt x="180" y="14"/>
                    </a:lnTo>
                    <a:lnTo>
                      <a:pt x="199" y="37"/>
                    </a:lnTo>
                    <a:lnTo>
                      <a:pt x="205" y="63"/>
                    </a:lnTo>
                    <a:lnTo>
                      <a:pt x="205" y="98"/>
                    </a:lnTo>
                    <a:lnTo>
                      <a:pt x="191" y="141"/>
                    </a:lnTo>
                    <a:lnTo>
                      <a:pt x="180" y="167"/>
                    </a:lnTo>
                    <a:lnTo>
                      <a:pt x="184" y="193"/>
                    </a:lnTo>
                    <a:lnTo>
                      <a:pt x="211" y="239"/>
                    </a:lnTo>
                    <a:lnTo>
                      <a:pt x="211" y="249"/>
                    </a:lnTo>
                    <a:lnTo>
                      <a:pt x="197" y="256"/>
                    </a:lnTo>
                    <a:lnTo>
                      <a:pt x="162" y="199"/>
                    </a:lnTo>
                    <a:lnTo>
                      <a:pt x="136" y="219"/>
                    </a:lnTo>
                    <a:lnTo>
                      <a:pt x="106" y="239"/>
                    </a:lnTo>
                    <a:lnTo>
                      <a:pt x="90" y="244"/>
                    </a:lnTo>
                    <a:lnTo>
                      <a:pt x="74" y="251"/>
                    </a:lnTo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10" name="Retângulo de cantos arredondados 9"/>
            <p:cNvSpPr/>
            <p:nvPr/>
          </p:nvSpPr>
          <p:spPr bwMode="auto">
            <a:xfrm>
              <a:off x="969387" y="1398805"/>
              <a:ext cx="8072824" cy="917575"/>
            </a:xfrm>
            <a:prstGeom prst="roundRect">
              <a:avLst/>
            </a:prstGeom>
            <a:solidFill>
              <a:srgbClr val="00B050">
                <a:alpha val="80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algn="ct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pt-BR" sz="3000" dirty="0">
                  <a:solidFill>
                    <a:srgbClr val="000000"/>
                  </a:solidFill>
                  <a:ea typeface="Microsoft YaHei" charset="-122"/>
                </a:rPr>
                <a:t>Dúvidas e Considerações</a:t>
              </a:r>
            </a:p>
          </p:txBody>
        </p:sp>
      </p:grpSp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-180528" y="332656"/>
            <a:ext cx="1231965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39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65"/>
          <a:stretch/>
        </p:blipFill>
        <p:spPr>
          <a:xfrm>
            <a:off x="2555776" y="1700808"/>
            <a:ext cx="4131634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90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-180528" y="332656"/>
            <a:ext cx="1231965" cy="864096"/>
          </a:xfrm>
          <a:prstGeom prst="rect">
            <a:avLst/>
          </a:prstGeom>
        </p:spPr>
      </p:pic>
      <p:sp>
        <p:nvSpPr>
          <p:cNvPr id="10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1556792"/>
            <a:ext cx="8939336" cy="864096"/>
          </a:xfrm>
          <a:ln>
            <a:noFill/>
          </a:ln>
        </p:spPr>
        <p:txBody>
          <a:bodyPr>
            <a:normAutofit/>
          </a:bodyPr>
          <a:lstStyle/>
          <a:p>
            <a:pPr algn="just" fontAlgn="base"/>
            <a:r>
              <a:rPr lang="pt-BR" sz="2400" dirty="0" smtClean="0"/>
              <a:t>O </a:t>
            </a:r>
            <a:r>
              <a:rPr lang="pt-BR" sz="2400" dirty="0"/>
              <a:t>que não se mede, não se gerencia. Senão for assim, melhor contar com a sorte</a:t>
            </a:r>
            <a:r>
              <a:rPr lang="pt-BR" sz="2400" dirty="0" smtClean="0"/>
              <a:t>!</a:t>
            </a:r>
            <a:endParaRPr lang="pt-BR" altLang="pt-BR" dirty="0"/>
          </a:p>
          <a:p>
            <a:pPr lvl="1" algn="just" fontAlgn="base"/>
            <a:endParaRPr lang="pt-BR" altLang="pt-BR" dirty="0" smtClean="0"/>
          </a:p>
        </p:txBody>
      </p:sp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971600" y="346416"/>
            <a:ext cx="8075240" cy="720080"/>
          </a:xfrm>
          <a:ln w="88900" cmpd="dbl">
            <a:noFill/>
          </a:ln>
        </p:spPr>
        <p:txBody>
          <a:bodyPr anchor="ctr">
            <a:normAutofit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Gestão</a:t>
            </a:r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pt-BR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26" name="Picture 2" descr="O que nÃ£o se mede, nÃ£o se gerencia. SenÃ£o for assim, melhor contar com a sorte!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492897"/>
            <a:ext cx="5976664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107504" y="4869160"/>
            <a:ext cx="8939336" cy="1512168"/>
          </a:xfrm>
          <a:prstGeom prst="rect">
            <a:avLst/>
          </a:prstGeom>
          <a:ln>
            <a:noFill/>
          </a:ln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/>
            <a:r>
              <a:rPr lang="pt-BR" dirty="0"/>
              <a:t>Na </a:t>
            </a:r>
            <a:r>
              <a:rPr lang="pt-BR" dirty="0"/>
              <a:t>frase “</a:t>
            </a:r>
            <a:r>
              <a:rPr lang="pt-BR" dirty="0">
                <a:solidFill>
                  <a:srgbClr val="FF0000"/>
                </a:solidFill>
              </a:rPr>
              <a:t>O que não se mede, não se gerencia</a:t>
            </a:r>
            <a:r>
              <a:rPr lang="pt-BR" dirty="0"/>
              <a:t>” perpetuada por Peter Drucker, </a:t>
            </a:r>
            <a:r>
              <a:rPr lang="pt-BR" dirty="0"/>
              <a:t>muito utilizadas nas organizações, </a:t>
            </a:r>
            <a:r>
              <a:rPr lang="pt-BR" dirty="0"/>
              <a:t>é</a:t>
            </a:r>
            <a:r>
              <a:rPr lang="pt-BR" dirty="0"/>
              <a:t> uma forma </a:t>
            </a:r>
            <a:r>
              <a:rPr lang="pt-BR" dirty="0"/>
              <a:t>eficaz de obter informações para tomada de decisões </a:t>
            </a:r>
            <a:r>
              <a:rPr lang="pt-BR" dirty="0"/>
              <a:t>através </a:t>
            </a:r>
            <a:r>
              <a:rPr lang="pt-BR" dirty="0"/>
              <a:t>de </a:t>
            </a:r>
            <a:r>
              <a:rPr lang="pt-BR" dirty="0"/>
              <a:t>indicadores.</a:t>
            </a:r>
            <a:endParaRPr lang="pt-BR" alt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-180528" y="332656"/>
            <a:ext cx="1231965" cy="864096"/>
          </a:xfrm>
          <a:prstGeom prst="rect">
            <a:avLst/>
          </a:prstGeom>
        </p:spPr>
      </p:pic>
      <p:sp>
        <p:nvSpPr>
          <p:cNvPr id="10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4588626"/>
            <a:ext cx="3960440" cy="1072622"/>
          </a:xfrm>
          <a:ln>
            <a:noFill/>
          </a:ln>
        </p:spPr>
        <p:txBody>
          <a:bodyPr>
            <a:normAutofit fontScale="62500" lnSpcReduction="20000"/>
          </a:bodyPr>
          <a:lstStyle/>
          <a:p>
            <a:pPr marL="0" indent="0" algn="ctr" fontAlgn="base">
              <a:buNone/>
            </a:pPr>
            <a:r>
              <a:rPr lang="pt-BR" altLang="pt-BR" b="1" dirty="0" smtClean="0"/>
              <a:t>Gestão Administrativa do Curso:</a:t>
            </a:r>
          </a:p>
          <a:p>
            <a:pPr marL="0" indent="0" algn="ctr" fontAlgn="base">
              <a:buNone/>
            </a:pPr>
            <a:r>
              <a:rPr lang="pt-BR" altLang="pt-BR" dirty="0" smtClean="0"/>
              <a:t>Reuniões com a Direção de Ensino</a:t>
            </a:r>
          </a:p>
          <a:p>
            <a:pPr marL="0" indent="0" algn="ctr" fontAlgn="base">
              <a:buNone/>
            </a:pPr>
            <a:r>
              <a:rPr lang="pt-BR" altLang="pt-BR" dirty="0" smtClean="0"/>
              <a:t>Reuniões com a Pró-Reitoria de Ensino</a:t>
            </a:r>
          </a:p>
        </p:txBody>
      </p:sp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971600" y="346416"/>
            <a:ext cx="8075240" cy="720080"/>
          </a:xfrm>
          <a:ln w="88900" cmpd="dbl">
            <a:noFill/>
          </a:ln>
        </p:spPr>
        <p:txBody>
          <a:bodyPr anchor="ctr">
            <a:normAutofit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Gestão de Curso</a:t>
            </a:r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pt-BR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4355976" y="3212976"/>
            <a:ext cx="792088" cy="496558"/>
          </a:xfrm>
          <a:prstGeom prst="rect">
            <a:avLst/>
          </a:prstGeom>
          <a:ln>
            <a:noFill/>
          </a:ln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buFont typeface="Wingdings"/>
              <a:buNone/>
            </a:pPr>
            <a:r>
              <a:rPr lang="pt-BR" altLang="pt-BR" dirty="0"/>
              <a:t>X</a:t>
            </a:r>
            <a:endParaRPr lang="pt-BR" altLang="pt-BR" dirty="0" smtClean="0"/>
          </a:p>
        </p:txBody>
      </p:sp>
      <p:sp>
        <p:nvSpPr>
          <p:cNvPr id="2" name="AutoShape 6" descr="Resultado de imagem para gestÃ£o acadÃªm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Espaço Reservado para Conteúdo 2"/>
          <p:cNvSpPr txBox="1">
            <a:spLocks/>
          </p:cNvSpPr>
          <p:nvPr/>
        </p:nvSpPr>
        <p:spPr>
          <a:xfrm>
            <a:off x="5364088" y="4581128"/>
            <a:ext cx="3600400" cy="864096"/>
          </a:xfrm>
          <a:prstGeom prst="rect">
            <a:avLst/>
          </a:prstGeom>
          <a:ln>
            <a:noFill/>
          </a:ln>
        </p:spPr>
        <p:txBody>
          <a:bodyPr vert="horz">
            <a:normAutofit fontScale="625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buFont typeface="Wingdings"/>
              <a:buNone/>
            </a:pPr>
            <a:r>
              <a:rPr lang="pt-BR" altLang="pt-BR" b="1" dirty="0" smtClean="0"/>
              <a:t>Gestão Acadêmica do Curso:</a:t>
            </a:r>
          </a:p>
          <a:p>
            <a:pPr marL="0" indent="0" algn="ctr" fontAlgn="base">
              <a:buFont typeface="Wingdings"/>
              <a:buNone/>
            </a:pPr>
            <a:r>
              <a:rPr lang="pt-BR" altLang="pt-BR" dirty="0" smtClean="0"/>
              <a:t>Reuniões com o Colegiado do Curso</a:t>
            </a:r>
          </a:p>
          <a:p>
            <a:pPr marL="0" indent="0" algn="ctr" fontAlgn="base">
              <a:buFont typeface="Wingdings"/>
              <a:buNone/>
            </a:pPr>
            <a:r>
              <a:rPr lang="pt-BR" altLang="pt-BR" dirty="0" smtClean="0"/>
              <a:t>Reuniões com o NDE do Curso</a:t>
            </a:r>
            <a:endParaRPr lang="pt-BR" altLang="pt-BR" dirty="0" smtClean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1844824"/>
            <a:ext cx="2705100" cy="2155707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2047863"/>
            <a:ext cx="3114675" cy="18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18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-180528" y="332656"/>
            <a:ext cx="1231965" cy="864096"/>
          </a:xfrm>
          <a:prstGeom prst="rect">
            <a:avLst/>
          </a:prstGeom>
        </p:spPr>
      </p:pic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971600" y="346416"/>
            <a:ext cx="8075240" cy="720080"/>
          </a:xfrm>
          <a:ln w="88900" cmpd="dbl">
            <a:noFill/>
          </a:ln>
        </p:spPr>
        <p:txBody>
          <a:bodyPr anchor="ctr">
            <a:normAutofit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Gestão de Curso</a:t>
            </a:r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pt-BR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AutoShape 6" descr="Resultado de imagem para gestÃ£o acadÃªm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074" name="Picture 2" descr="Resultado de imagem para gestÃ£o acadÃªmi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650881"/>
            <a:ext cx="6479040" cy="4370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890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-180528" y="332656"/>
            <a:ext cx="1231965" cy="864096"/>
          </a:xfrm>
          <a:prstGeom prst="rect">
            <a:avLst/>
          </a:prstGeom>
        </p:spPr>
      </p:pic>
      <p:sp>
        <p:nvSpPr>
          <p:cNvPr id="10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1210512"/>
            <a:ext cx="8939336" cy="5314832"/>
          </a:xfrm>
          <a:ln>
            <a:noFill/>
          </a:ln>
        </p:spPr>
        <p:txBody>
          <a:bodyPr>
            <a:normAutofit/>
          </a:bodyPr>
          <a:lstStyle/>
          <a:p>
            <a:pPr algn="just" fontAlgn="base"/>
            <a:r>
              <a:rPr lang="pt-BR" dirty="0" smtClean="0"/>
              <a:t>Educação Superior</a:t>
            </a:r>
            <a:endParaRPr lang="pt-BR" dirty="0"/>
          </a:p>
          <a:p>
            <a:pPr lvl="1" algn="just" fontAlgn="base"/>
            <a:r>
              <a:rPr lang="pt-BR" dirty="0" smtClean="0"/>
              <a:t>O </a:t>
            </a:r>
            <a:r>
              <a:rPr lang="pt-BR" dirty="0"/>
              <a:t>Instituto Nacional de Estudos e Pesquisas Educacionais Anísio Teixeira (Inep) adotará </a:t>
            </a:r>
            <a:r>
              <a:rPr lang="pt-BR" dirty="0">
                <a:solidFill>
                  <a:srgbClr val="FF0000"/>
                </a:solidFill>
              </a:rPr>
              <a:t>novos instrumentos de avaliação </a:t>
            </a:r>
            <a:r>
              <a:rPr lang="pt-BR" dirty="0"/>
              <a:t>externa para o monitoramento da qualidade dos </a:t>
            </a:r>
            <a:r>
              <a:rPr lang="pt-BR" dirty="0">
                <a:solidFill>
                  <a:srgbClr val="FF0000"/>
                </a:solidFill>
              </a:rPr>
              <a:t>cursos de graduação presenciais e a distância</a:t>
            </a:r>
            <a:r>
              <a:rPr lang="pt-BR" dirty="0"/>
              <a:t>, assim como das instituições de educação superior. </a:t>
            </a:r>
            <a:endParaRPr lang="pt-BR" dirty="0" smtClean="0"/>
          </a:p>
          <a:p>
            <a:pPr marL="365760" lvl="1" indent="0" algn="just" fontAlgn="base">
              <a:buNone/>
            </a:pPr>
            <a:endParaRPr lang="pt-BR" dirty="0" smtClean="0"/>
          </a:p>
          <a:p>
            <a:pPr lvl="1" algn="just" fontAlgn="base"/>
            <a:r>
              <a:rPr lang="pt-BR" dirty="0"/>
              <a:t>Os instrumentos já tinham sido publicados, por meio de portaria, em 31 de outubro de 2017, e estão disponíveis no portal do Inep. </a:t>
            </a:r>
            <a:r>
              <a:rPr lang="pt-BR" dirty="0"/>
              <a:t>A previsão é que comecem a ser usados a partir de março de 2018</a:t>
            </a:r>
            <a:r>
              <a:rPr lang="pt-BR" dirty="0" smtClean="0"/>
              <a:t>.</a:t>
            </a:r>
          </a:p>
          <a:p>
            <a:pPr marL="365760" lvl="1" indent="0" algn="just" fontAlgn="base">
              <a:buNone/>
            </a:pPr>
            <a:endParaRPr lang="pt-BR" dirty="0" smtClean="0"/>
          </a:p>
          <a:p>
            <a:pPr lvl="1" algn="just" fontAlgn="base"/>
            <a:r>
              <a:rPr lang="pt-BR" dirty="0" smtClean="0">
                <a:solidFill>
                  <a:srgbClr val="FF0000"/>
                </a:solidFill>
              </a:rPr>
              <a:t>Portaria </a:t>
            </a:r>
            <a:r>
              <a:rPr lang="pt-BR" dirty="0">
                <a:solidFill>
                  <a:srgbClr val="FF0000"/>
                </a:solidFill>
              </a:rPr>
              <a:t>Normativa nº 19</a:t>
            </a:r>
            <a:r>
              <a:rPr lang="pt-BR" dirty="0"/>
              <a:t>, de 13 de dezembro de 2017, publicada na edição desta sexta-feira, 15, do </a:t>
            </a:r>
            <a:r>
              <a:rPr lang="pt-BR" i="1" dirty="0"/>
              <a:t>Diário Oficial da União</a:t>
            </a:r>
            <a:r>
              <a:rPr lang="pt-BR" dirty="0"/>
              <a:t>.</a:t>
            </a:r>
          </a:p>
        </p:txBody>
      </p:sp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971600" y="346416"/>
            <a:ext cx="8075240" cy="720080"/>
          </a:xfrm>
          <a:ln w="88900" cmpd="dbl">
            <a:noFill/>
          </a:ln>
        </p:spPr>
        <p:txBody>
          <a:bodyPr anchor="ctr">
            <a:normAutofit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Mecanismo </a:t>
            </a:r>
            <a:r>
              <a:rPr lang="pt-BR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Gestão do Curso</a:t>
            </a:r>
            <a:r>
              <a:rPr lang="pt-BR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pt-BR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747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-180528" y="332656"/>
            <a:ext cx="1231965" cy="864096"/>
          </a:xfrm>
          <a:prstGeom prst="rect">
            <a:avLst/>
          </a:prstGeom>
        </p:spPr>
      </p:pic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971600" y="346416"/>
            <a:ext cx="8075240" cy="720080"/>
          </a:xfrm>
          <a:ln w="88900" cmpd="dbl">
            <a:noFill/>
          </a:ln>
        </p:spPr>
        <p:txBody>
          <a:bodyPr anchor="ctr">
            <a:normAutofit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Mecanismo </a:t>
            </a:r>
            <a:r>
              <a:rPr lang="pt-BR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Gestão do Curso</a:t>
            </a:r>
            <a:r>
              <a:rPr lang="pt-BR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pt-BR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5" y="1268760"/>
            <a:ext cx="8424936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195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-180528" y="332656"/>
            <a:ext cx="1231965" cy="864096"/>
          </a:xfrm>
          <a:prstGeom prst="rect">
            <a:avLst/>
          </a:prstGeom>
        </p:spPr>
      </p:pic>
      <p:sp>
        <p:nvSpPr>
          <p:cNvPr id="10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1210512"/>
            <a:ext cx="8939336" cy="5314832"/>
          </a:xfrm>
          <a:ln>
            <a:noFill/>
          </a:ln>
        </p:spPr>
        <p:txBody>
          <a:bodyPr>
            <a:normAutofit/>
          </a:bodyPr>
          <a:lstStyle/>
          <a:p>
            <a:pPr algn="just"/>
            <a:r>
              <a:rPr lang="pt-BR" dirty="0" smtClean="0"/>
              <a:t>O </a:t>
            </a:r>
            <a:r>
              <a:rPr lang="pt-BR" dirty="0">
                <a:solidFill>
                  <a:srgbClr val="FF0000"/>
                </a:solidFill>
              </a:rPr>
              <a:t>reconhecimento de curso</a:t>
            </a:r>
            <a:r>
              <a:rPr lang="pt-BR" dirty="0"/>
              <a:t>, assim como suas </a:t>
            </a:r>
            <a:r>
              <a:rPr lang="pt-BR" dirty="0">
                <a:solidFill>
                  <a:srgbClr val="FF0000"/>
                </a:solidFill>
              </a:rPr>
              <a:t>renovações</a:t>
            </a:r>
            <a:r>
              <a:rPr lang="pt-BR" dirty="0"/>
              <a:t>, transcorre dentro de </a:t>
            </a:r>
            <a:r>
              <a:rPr lang="pt-BR" dirty="0" smtClean="0"/>
              <a:t>um fluxo </a:t>
            </a:r>
            <a:r>
              <a:rPr lang="pt-BR" dirty="0"/>
              <a:t>processual composto por diversas etapas, dentre as quais a avaliação </a:t>
            </a:r>
            <a:r>
              <a:rPr lang="pt-BR" i="1" dirty="0"/>
              <a:t>in loco</a:t>
            </a:r>
            <a:r>
              <a:rPr lang="pt-BR" dirty="0"/>
              <a:t>, </a:t>
            </a:r>
            <a:r>
              <a:rPr lang="pt-BR" dirty="0" smtClean="0"/>
              <a:t>que culmina </a:t>
            </a:r>
            <a:r>
              <a:rPr lang="pt-BR" dirty="0"/>
              <a:t>em um relatório da comissão de avaliadores, em que constam aferidas as </a:t>
            </a:r>
            <a:r>
              <a:rPr lang="pt-BR" dirty="0" smtClean="0"/>
              <a:t>informações apresentadas </a:t>
            </a:r>
            <a:r>
              <a:rPr lang="pt-BR" dirty="0"/>
              <a:t>pelo curso relacionadas à realidade encontrada durante a visita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É </a:t>
            </a:r>
            <a:r>
              <a:rPr lang="pt-BR" dirty="0"/>
              <a:t>gerado, assim</a:t>
            </a:r>
            <a:r>
              <a:rPr lang="pt-BR" dirty="0" smtClean="0"/>
              <a:t>, o </a:t>
            </a:r>
            <a:r>
              <a:rPr lang="pt-BR" b="1" dirty="0">
                <a:solidFill>
                  <a:srgbClr val="FF0000"/>
                </a:solidFill>
              </a:rPr>
              <a:t>Conceito de Curso – CC</a:t>
            </a:r>
            <a:r>
              <a:rPr lang="pt-BR" dirty="0"/>
              <a:t>, graduado em cinco níveis, cujos valores iguais ou superiores a </a:t>
            </a:r>
            <a:r>
              <a:rPr lang="pt-BR" dirty="0" smtClean="0"/>
              <a:t>três indicam </a:t>
            </a:r>
            <a:r>
              <a:rPr lang="pt-BR" dirty="0"/>
              <a:t>qualidade satisfatória.</a:t>
            </a:r>
            <a:endParaRPr lang="pt-BR" dirty="0"/>
          </a:p>
        </p:txBody>
      </p:sp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971600" y="346416"/>
            <a:ext cx="8075240" cy="720080"/>
          </a:xfrm>
          <a:ln w="88900" cmpd="dbl">
            <a:noFill/>
          </a:ln>
        </p:spPr>
        <p:txBody>
          <a:bodyPr anchor="ctr">
            <a:normAutofit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Mecanismo </a:t>
            </a:r>
            <a:r>
              <a:rPr lang="pt-BR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Gestão do Curso</a:t>
            </a:r>
            <a:r>
              <a:rPr lang="pt-BR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pt-BR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156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-180528" y="332656"/>
            <a:ext cx="1231965" cy="864096"/>
          </a:xfrm>
          <a:prstGeom prst="rect">
            <a:avLst/>
          </a:prstGeom>
        </p:spPr>
      </p:pic>
      <p:sp>
        <p:nvSpPr>
          <p:cNvPr id="10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1210512"/>
            <a:ext cx="8939336" cy="2290496"/>
          </a:xfrm>
          <a:ln>
            <a:noFill/>
          </a:ln>
        </p:spPr>
        <p:txBody>
          <a:bodyPr>
            <a:normAutofit/>
          </a:bodyPr>
          <a:lstStyle/>
          <a:p>
            <a:pPr algn="just"/>
            <a:r>
              <a:rPr lang="pt-BR" dirty="0"/>
              <a:t>O cálculo utilizado para obter o CC considera pesos atribuídos às três dimensões </a:t>
            </a:r>
            <a:r>
              <a:rPr lang="pt-BR" dirty="0" smtClean="0"/>
              <a:t>do instrumento </a:t>
            </a:r>
            <a:r>
              <a:rPr lang="pt-BR" dirty="0"/>
              <a:t>de avaliação. Assim, para os atos pertinentes a esse instrumento, a dimensão </a:t>
            </a:r>
            <a:r>
              <a:rPr lang="pt-BR" dirty="0" smtClean="0"/>
              <a:t>1 (</a:t>
            </a:r>
            <a:r>
              <a:rPr lang="pt-BR" dirty="0"/>
              <a:t>Organização Didático-Pedagógica) tem </a:t>
            </a:r>
            <a:r>
              <a:rPr lang="pt-BR" b="1" dirty="0"/>
              <a:t>peso 30</a:t>
            </a:r>
            <a:r>
              <a:rPr lang="pt-BR" dirty="0"/>
              <a:t>; a dimensão 2 (Corpo Docente e Tutorial) </a:t>
            </a:r>
            <a:r>
              <a:rPr lang="pt-BR" dirty="0" smtClean="0"/>
              <a:t>tem </a:t>
            </a:r>
            <a:r>
              <a:rPr lang="pt-BR" b="1" dirty="0" smtClean="0"/>
              <a:t>peso </a:t>
            </a:r>
            <a:r>
              <a:rPr lang="pt-BR" b="1" dirty="0"/>
              <a:t>40</a:t>
            </a:r>
            <a:r>
              <a:rPr lang="pt-BR" dirty="0"/>
              <a:t>, e a dimensão 3 (</a:t>
            </a:r>
            <a:r>
              <a:rPr lang="pt-BR" dirty="0"/>
              <a:t>Infraestrutura</a:t>
            </a:r>
            <a:r>
              <a:rPr lang="pt-BR" dirty="0"/>
              <a:t>) tem </a:t>
            </a:r>
            <a:r>
              <a:rPr lang="pt-BR" b="1" dirty="0"/>
              <a:t>peso 30</a:t>
            </a:r>
            <a:r>
              <a:rPr lang="pt-BR" dirty="0"/>
              <a:t>.</a:t>
            </a:r>
            <a:endParaRPr lang="pt-BR" dirty="0"/>
          </a:p>
        </p:txBody>
      </p:sp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971600" y="346416"/>
            <a:ext cx="8075240" cy="720080"/>
          </a:xfrm>
          <a:ln w="88900" cmpd="dbl">
            <a:noFill/>
          </a:ln>
        </p:spPr>
        <p:txBody>
          <a:bodyPr anchor="ctr">
            <a:normAutofit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Mecanismo </a:t>
            </a:r>
            <a:r>
              <a:rPr lang="pt-BR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Gestão do Curso</a:t>
            </a:r>
            <a:r>
              <a:rPr lang="pt-BR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pt-BR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1839241"/>
              </p:ext>
            </p:extLst>
          </p:nvPr>
        </p:nvGraphicFramePr>
        <p:xfrm>
          <a:off x="441182" y="3717032"/>
          <a:ext cx="8307282" cy="15082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29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7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073"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Dimensões</a:t>
                      </a:r>
                      <a:endParaRPr lang="pt-BR" sz="20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01" marB="4570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solidFill>
                            <a:schemeClr val="tx1"/>
                          </a:solidFill>
                        </a:rPr>
                        <a:t>Pesos</a:t>
                      </a:r>
                      <a:endParaRPr lang="pt-BR" sz="20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01" marB="45701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684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1 - </a:t>
                      </a:r>
                      <a:r>
                        <a:rPr lang="pt-BR" dirty="0" smtClean="0"/>
                        <a:t>Organização Didático-Pedagógica</a:t>
                      </a:r>
                      <a:endParaRPr lang="pt-BR" sz="1800" dirty="0"/>
                    </a:p>
                  </a:txBody>
                  <a:tcPr marL="91439" marR="91439" marT="45701" marB="4570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30</a:t>
                      </a:r>
                      <a:endParaRPr lang="pt-BR" sz="1800" dirty="0"/>
                    </a:p>
                  </a:txBody>
                  <a:tcPr marL="91439" marR="91439" marT="45701" marB="45701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684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pt-BR" dirty="0" smtClean="0"/>
                        <a:t>Corpo Docente e Tutorial</a:t>
                      </a:r>
                      <a:endParaRPr lang="pt-BR" sz="1800" dirty="0"/>
                    </a:p>
                  </a:txBody>
                  <a:tcPr marL="91439" marR="91439" marT="45701" marB="4570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40</a:t>
                      </a:r>
                      <a:endParaRPr lang="pt-BR" sz="1800" dirty="0"/>
                    </a:p>
                  </a:txBody>
                  <a:tcPr marL="91439" marR="91439" marT="45701" marB="45701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684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3 - </a:t>
                      </a:r>
                      <a:r>
                        <a:rPr lang="pt-BR" dirty="0" smtClean="0"/>
                        <a:t>Infraestrutura</a:t>
                      </a:r>
                      <a:endParaRPr lang="pt-BR" sz="1800" dirty="0"/>
                    </a:p>
                  </a:txBody>
                  <a:tcPr marL="91439" marR="91439" marT="45701" marB="4570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30</a:t>
                      </a:r>
                      <a:endParaRPr lang="pt-BR" sz="1800" dirty="0"/>
                    </a:p>
                  </a:txBody>
                  <a:tcPr marL="91439" marR="91439" marT="45701" marB="45701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63460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lcão Envidraçado">
  <a:themeElements>
    <a:clrScheme name="Balcão Envidraçado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765</TotalTime>
  <Words>418</Words>
  <Application>Microsoft Office PowerPoint</Application>
  <PresentationFormat>Apresentação na tela (4:3)</PresentationFormat>
  <Paragraphs>59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9" baseType="lpstr">
      <vt:lpstr>Microsoft YaHei</vt:lpstr>
      <vt:lpstr>ＭＳ Ｐゴシック</vt:lpstr>
      <vt:lpstr>Arial</vt:lpstr>
      <vt:lpstr>Century Schoolbook</vt:lpstr>
      <vt:lpstr>Open Sans</vt:lpstr>
      <vt:lpstr>Wingdings</vt:lpstr>
      <vt:lpstr>Wingdings 2</vt:lpstr>
      <vt:lpstr>Balcão Envidraçado</vt:lpstr>
      <vt:lpstr>Apresentação do PowerPoint</vt:lpstr>
      <vt:lpstr>Apresentação do PowerPoint</vt:lpstr>
      <vt:lpstr>Gestão </vt:lpstr>
      <vt:lpstr>Gestão de Curso </vt:lpstr>
      <vt:lpstr>Gestão de Curso </vt:lpstr>
      <vt:lpstr>Mecanismo de Gestão do Curso </vt:lpstr>
      <vt:lpstr>Mecanismo de Gestão do Curso </vt:lpstr>
      <vt:lpstr>Mecanismo de Gestão do Curso </vt:lpstr>
      <vt:lpstr>Mecanismo de Gestão do Curso </vt:lpstr>
      <vt:lpstr>Mecanismo de Gestão do Curso – Dimensão 1 </vt:lpstr>
      <vt:lpstr>Mecanismo de Gestão do Curso – Dimensão 1 </vt:lpstr>
      <vt:lpstr>Mecanismo de Gestão do Curso – Dimensão 2 </vt:lpstr>
      <vt:lpstr>Mecanismo de Gestão do Curso – Dimensão 2 </vt:lpstr>
      <vt:lpstr>Mecanismo de Gestão do Curso – Dimensão 3 </vt:lpstr>
      <vt:lpstr>Mecanismo de Gestão do Curso – Dimensão 3 </vt:lpstr>
      <vt:lpstr>Mecanismo de Gestão do Curso – Exemplo 1 (2013 a 2014) </vt:lpstr>
      <vt:lpstr>Mecanismo de Gestão do Curso – Exemplo 1 (2015 e 2016) </vt:lpstr>
      <vt:lpstr>Mecanismo de Gestão do Curso – Exemplo 2 (Parfor – IFPA) </vt:lpstr>
      <vt:lpstr>Mecanismo de Gestão do Curso – Exemplo 2 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Pontos para Gravação</dc:title>
  <dc:creator>kamila</dc:creator>
  <cp:lastModifiedBy>Direção DTI</cp:lastModifiedBy>
  <cp:revision>87</cp:revision>
  <cp:lastPrinted>2017-09-19T18:07:34Z</cp:lastPrinted>
  <dcterms:created xsi:type="dcterms:W3CDTF">2016-12-10T01:18:23Z</dcterms:created>
  <dcterms:modified xsi:type="dcterms:W3CDTF">2018-05-14T14:49:23Z</dcterms:modified>
</cp:coreProperties>
</file>