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6" r:id="rId5"/>
    <p:sldId id="259" r:id="rId6"/>
    <p:sldId id="263" r:id="rId7"/>
    <p:sldId id="260" r:id="rId8"/>
    <p:sldId id="261" r:id="rId9"/>
    <p:sldId id="262" r:id="rId10"/>
    <p:sldId id="270" r:id="rId11"/>
    <p:sldId id="287" r:id="rId12"/>
    <p:sldId id="264" r:id="rId13"/>
    <p:sldId id="271" r:id="rId14"/>
    <p:sldId id="265" r:id="rId15"/>
    <p:sldId id="267" r:id="rId16"/>
    <p:sldId id="268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  <p:sldId id="286" r:id="rId31"/>
    <p:sldId id="284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1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-108" y="-2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sigaa.ifpa.edu.br/sigaa/public/curso/portal.jsf?id=31300&amp;lc=pt_BR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mailto:registroacademico.proen@ifpa.edu.br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4579" y="2195383"/>
            <a:ext cx="8791575" cy="809074"/>
          </a:xfrm>
        </p:spPr>
        <p:txBody>
          <a:bodyPr anchor="t"/>
          <a:lstStyle/>
          <a:p>
            <a:r>
              <a:rPr lang="en-US" dirty="0" smtClean="0"/>
              <a:t>O SISTEMA SIGAA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7585" y="3088854"/>
            <a:ext cx="10534261" cy="578077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>
                <a:solidFill>
                  <a:schemeClr val="tx1"/>
                </a:solidFill>
                <a:latin typeface="+mj-lt"/>
              </a:rPr>
              <a:t>E AS FERRAMENTAS DE GESTÃO PARA COORDENADORES DE CURSO</a:t>
            </a:r>
            <a:endParaRPr lang="en-US" sz="2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630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Módulo Técnico – Perfil de Coordenador de Curso Técnico</a:t>
            </a:r>
            <a:endParaRPr lang="pt-BR" sz="20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1904214" y="720955"/>
            <a:ext cx="991699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Relatório:</a:t>
            </a: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Atualizar Dados Pessoais;</a:t>
            </a:r>
            <a:endParaRPr lang="pt-BR" dirty="0" smtClean="0"/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Analisar Solicitações de Matrícula</a:t>
            </a:r>
            <a:r>
              <a:rPr lang="pt-BR" dirty="0" smtClean="0"/>
              <a:t>;</a:t>
            </a:r>
            <a:endParaRPr lang="pt-BR" dirty="0" smtClean="0">
              <a:solidFill>
                <a:srgbClr val="FF0000"/>
              </a:solidFill>
            </a:endParaRP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Consultar Solicitações de Matrícula</a:t>
            </a:r>
            <a:r>
              <a:rPr lang="pt-BR" dirty="0" smtClean="0"/>
              <a:t>;</a:t>
            </a: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Consulta Geral de Discente</a:t>
            </a:r>
            <a:r>
              <a:rPr lang="pt-BR" dirty="0" smtClean="0"/>
              <a:t>; e</a:t>
            </a: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Consulta Geral de Turmas</a:t>
            </a:r>
            <a:r>
              <a:rPr lang="pt-BR" dirty="0" smtClean="0"/>
              <a:t>.</a:t>
            </a:r>
          </a:p>
          <a:p>
            <a:pPr marL="342900" indent="-342900" algn="just"/>
            <a:endParaRPr lang="pt-BR" dirty="0" smtClean="0">
              <a:solidFill>
                <a:srgbClr val="FFFF00"/>
              </a:solidFill>
            </a:endParaRPr>
          </a:p>
          <a:p>
            <a:pPr marL="342900" indent="-342900" algn="just"/>
            <a:r>
              <a:rPr lang="pt-BR" dirty="0" smtClean="0">
                <a:solidFill>
                  <a:srgbClr val="FF0000"/>
                </a:solidFill>
              </a:rPr>
              <a:t>Observação:</a:t>
            </a:r>
          </a:p>
          <a:p>
            <a:pPr algn="just"/>
            <a:r>
              <a:rPr lang="pt-BR" dirty="0" smtClean="0"/>
              <a:t>A partir da Consulta Geral de Turmas é possível exibir o Diário de Classe para acompanhar o desenvolvimento da disciplina do docente</a:t>
            </a:r>
          </a:p>
          <a:p>
            <a:pPr marL="342900" indent="-342900" algn="just">
              <a:buFontTx/>
              <a:buChar char="-"/>
            </a:pPr>
            <a:r>
              <a:rPr lang="pt-BR" dirty="0" smtClean="0"/>
              <a:t>Identificar o Plano de Curso (disciplina) com os conteúdos a serem ministrados.</a:t>
            </a:r>
          </a:p>
          <a:p>
            <a:pPr marL="342900" indent="-342900" algn="just">
              <a:buFontTx/>
              <a:buChar char="-"/>
            </a:pPr>
            <a:r>
              <a:rPr lang="pt-BR" dirty="0" smtClean="0"/>
              <a:t>Lançamento de Notas</a:t>
            </a:r>
          </a:p>
          <a:p>
            <a:pPr marL="342900" indent="-342900" algn="just">
              <a:buFontTx/>
              <a:buChar char="-"/>
            </a:pPr>
            <a:r>
              <a:rPr lang="pt-BR" dirty="0" smtClean="0"/>
              <a:t>Lançamento de Frequência (</a:t>
            </a:r>
            <a:r>
              <a:rPr lang="pt-BR" dirty="0" err="1" smtClean="0"/>
              <a:t>díaria</a:t>
            </a:r>
            <a:r>
              <a:rPr lang="pt-BR" dirty="0" smtClean="0"/>
              <a:t>)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630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Módulo Técnico – Perfil de Coordenador de Curso Técnico</a:t>
            </a:r>
            <a:endParaRPr lang="pt-BR" sz="20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1941921" y="409870"/>
            <a:ext cx="9916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GERAR DIÁRIO DE CLASSE</a:t>
            </a:r>
            <a:endParaRPr lang="pt-BR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76442" y="744719"/>
            <a:ext cx="6898017" cy="603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063" y="754096"/>
            <a:ext cx="4939501" cy="1857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7"/>
          <p:cNvSpPr txBox="1"/>
          <p:nvPr/>
        </p:nvSpPr>
        <p:spPr>
          <a:xfrm>
            <a:off x="829559" y="3289953"/>
            <a:ext cx="42137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Observação:</a:t>
            </a:r>
          </a:p>
          <a:p>
            <a:r>
              <a:rPr lang="pt-BR" dirty="0" smtClean="0"/>
              <a:t>O botão à direta do nome da turma de disciplina abre menu para visualização da Turma Virtual do docente e do Diário de Classe da disciplina.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2903455" y="0"/>
            <a:ext cx="630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Módulo Técnico – Perfil de Coordenador de Curso Técnico</a:t>
            </a:r>
            <a:endParaRPr lang="pt-BR" sz="20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556181" y="3978111"/>
            <a:ext cx="110482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Observação:</a:t>
            </a: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Lista de Alunos que Concluíram o Programa</a:t>
            </a:r>
            <a:r>
              <a:rPr lang="pt-BR" dirty="0" smtClean="0"/>
              <a:t>: relação de alunos concluintes com registro de certificado/diploma</a:t>
            </a: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Lista de Alunos Matriculados</a:t>
            </a:r>
            <a:r>
              <a:rPr lang="pt-BR" dirty="0" smtClean="0"/>
              <a:t>: relação de alunos matriculados em pelo menos um componente curricular (disciplina) por período letivo.</a:t>
            </a:r>
            <a:endParaRPr lang="pt-BR" dirty="0" smtClean="0">
              <a:solidFill>
                <a:srgbClr val="FF0000"/>
              </a:solidFill>
            </a:endParaRP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Lista de Alunos por Prazo Máximo de Conclusão</a:t>
            </a:r>
            <a:r>
              <a:rPr lang="pt-BR" dirty="0" smtClean="0"/>
              <a:t>: relação de alunos </a:t>
            </a:r>
            <a:r>
              <a:rPr lang="pt-BR" dirty="0" smtClean="0">
                <a:solidFill>
                  <a:srgbClr val="FF0000"/>
                </a:solidFill>
              </a:rPr>
              <a:t>retidos</a:t>
            </a:r>
            <a:r>
              <a:rPr lang="pt-BR" dirty="0" smtClean="0"/>
              <a:t> que estão além do prazo de integralização do curso. O prazo máximo é o tempo do curso mais 50% desse tempo.</a:t>
            </a: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Lista de Alunos por Prazo Mínimo de Conclusão</a:t>
            </a:r>
            <a:r>
              <a:rPr lang="pt-BR" dirty="0" smtClean="0"/>
              <a:t>: relação de alunos que estão no prazo de integralização do curso. Caso não concluam o curso serão alunos </a:t>
            </a:r>
            <a:r>
              <a:rPr lang="pt-BR" dirty="0" smtClean="0">
                <a:solidFill>
                  <a:srgbClr val="FF0000"/>
                </a:solidFill>
              </a:rPr>
              <a:t>retidos</a:t>
            </a:r>
            <a:r>
              <a:rPr lang="pt-BR" dirty="0" smtClean="0"/>
              <a:t>.</a:t>
            </a: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Lista de Alunos Ativos e Não Matriculados</a:t>
            </a:r>
            <a:r>
              <a:rPr lang="pt-BR" dirty="0" smtClean="0"/>
              <a:t>: relação de alunos sem matrícula em pelo menos um componente curricular (disciplina) no período letivo. São prováveis alunos </a:t>
            </a:r>
            <a:r>
              <a:rPr lang="pt-BR" dirty="0" smtClean="0">
                <a:solidFill>
                  <a:srgbClr val="FF0000"/>
                </a:solidFill>
              </a:rPr>
              <a:t>evadidos</a:t>
            </a:r>
            <a:r>
              <a:rPr lang="pt-BR" dirty="0" smtClean="0"/>
              <a:t>.</a:t>
            </a:r>
            <a:endParaRPr lang="pt-BR" dirty="0">
              <a:solidFill>
                <a:srgbClr val="FFFF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8729" y="445761"/>
            <a:ext cx="8820150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2903455" y="0"/>
            <a:ext cx="630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Módulo Técnico – Perfil de Coordenador de Curso Técnico</a:t>
            </a:r>
            <a:endParaRPr lang="pt-BR" sz="20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1932494" y="716437"/>
            <a:ext cx="88894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Relatório:</a:t>
            </a: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Lista de Alunos que Concluíram o Programa</a:t>
            </a:r>
            <a:endParaRPr lang="pt-BR" dirty="0" smtClean="0"/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Lista de Alunos Matriculados</a:t>
            </a:r>
            <a:endParaRPr lang="pt-BR" dirty="0" smtClean="0">
              <a:solidFill>
                <a:srgbClr val="FF0000"/>
              </a:solidFill>
            </a:endParaRP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Lista de Alunos por Prazo Mínimo de Conclusão</a:t>
            </a:r>
            <a:endParaRPr lang="pt-BR" dirty="0" smtClean="0"/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Lista de Alunos por Prazo Maximo de Conclusão</a:t>
            </a: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Lista de Alunos Ativos e Não Matriculados</a:t>
            </a:r>
            <a:endParaRPr lang="pt-B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2780905" y="0"/>
            <a:ext cx="630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Módulo Técnico – Perfil de Coordenador de Curso Técnico</a:t>
            </a:r>
            <a:endParaRPr lang="pt-BR" sz="20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433630" y="3817852"/>
            <a:ext cx="1104821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Observação:</a:t>
            </a: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Quantitativo de Alunos Matriculados por Ano, Período, Faixa Etária e Habilitação</a:t>
            </a:r>
            <a:r>
              <a:rPr lang="pt-BR" dirty="0" smtClean="0"/>
              <a:t>: permite construir um perfil estatístico do alunado do curso, planejando ações, escolhendo melhores metodologias para o tipo de público.</a:t>
            </a: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Quantitativo de Alunos Aprovados, Reprovados e Trancados por Disciplina</a:t>
            </a:r>
            <a:r>
              <a:rPr lang="pt-BR" dirty="0" smtClean="0"/>
              <a:t>: permite avaliar o desempenho dos discentes nas turmas de disciplinas e planejando ações para recuperar os alunos reprovados.</a:t>
            </a:r>
            <a:endParaRPr lang="pt-BR" dirty="0" smtClean="0">
              <a:solidFill>
                <a:srgbClr val="FF0000"/>
              </a:solidFill>
            </a:endParaRP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Lista de Insucessos em Disciplinas por semestre</a:t>
            </a:r>
            <a:r>
              <a:rPr lang="pt-BR" dirty="0" smtClean="0"/>
              <a:t>: permite identificar o aluno por disciplina que não conseguiram aprovação em disciplinas, possibilitando planejar a ofertas de dependências para o próximo período letivo.</a:t>
            </a: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Relatório de Entrada de Notas</a:t>
            </a:r>
            <a:r>
              <a:rPr lang="pt-BR" dirty="0" smtClean="0"/>
              <a:t>: permite gerenciar o lançamento das notas das avaliações pelo corpo docente do curso a cada das culminâncias bimestrais e prova final.</a:t>
            </a: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Docentes que não consolidaram as turmas</a:t>
            </a:r>
            <a:r>
              <a:rPr lang="pt-BR" dirty="0" smtClean="0"/>
              <a:t>: permite identificar quais turmas e docente que não finalizaram (fecharam) suas turmas de disciplinas, permitindo agir pontualmente.</a:t>
            </a:r>
            <a:endParaRPr lang="pt-BR" dirty="0">
              <a:solidFill>
                <a:srgbClr val="FFFF0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8316" y="427201"/>
            <a:ext cx="88011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2582944" y="0"/>
            <a:ext cx="630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Módulo Técnico – Perfil de Coordenador de Curso Técnico</a:t>
            </a:r>
            <a:endParaRPr lang="pt-BR" sz="20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1960774" y="961530"/>
            <a:ext cx="79090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Relatórios:</a:t>
            </a: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Quantitativo de Alunos Matriculados por Ano, Período, Faixa Etária e Habilitação</a:t>
            </a: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Quantitativo de Alunos Aprovados, Reprovados e Trancados por Disciplina</a:t>
            </a: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Lista de Insucessos em Disciplinas por semestre</a:t>
            </a: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Relatório de Entrada de Notas</a:t>
            </a:r>
            <a:endParaRPr lang="pt-BR" dirty="0" smtClean="0"/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Docentes que não consolidaram as turmas</a:t>
            </a:r>
          </a:p>
        </p:txBody>
      </p:sp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7107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Módulo Técnico – Perfil de Coordenador de Curso de Graduação</a:t>
            </a:r>
            <a:endParaRPr lang="pt-BR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5993" y="443059"/>
            <a:ext cx="8569162" cy="6293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7107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Módulo Técnico – Perfil de Coordenador de Curso de Graduação</a:t>
            </a:r>
            <a:endParaRPr lang="pt-BR" sz="20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9732" y="469868"/>
            <a:ext cx="9469568" cy="3165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1941921" y="3996965"/>
            <a:ext cx="93702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Observação:</a:t>
            </a:r>
          </a:p>
          <a:p>
            <a:pPr marL="342900" indent="-342900">
              <a:buAutoNum type="arabicParenR"/>
            </a:pPr>
            <a:r>
              <a:rPr lang="pt-BR" dirty="0" smtClean="0"/>
              <a:t>A partir de 2018 os campi poderão realizar (re)matrícula online de seus discentes.</a:t>
            </a:r>
          </a:p>
          <a:p>
            <a:pPr marL="342900" indent="-342900">
              <a:buAutoNum type="arabicParenR"/>
            </a:pPr>
            <a:r>
              <a:rPr lang="pt-BR" dirty="0" smtClean="0"/>
              <a:t>O Coordenador de Curso é quem realiza análise da solicitação de matrícula dos discentes de seu curso. </a:t>
            </a:r>
          </a:p>
          <a:p>
            <a:pPr marL="342900" indent="-342900">
              <a:buAutoNum type="arabicParenR"/>
            </a:pPr>
            <a:r>
              <a:rPr lang="pt-BR" dirty="0" smtClean="0"/>
              <a:t>Para a realização da (re)matrícula online é necessário o planejamento prévio do horário das turmas de disciplina pela Coordenação de Curso com seus docentes.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7107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Módulo Técnico – Perfil de Coordenador de Curso de Graduação</a:t>
            </a:r>
            <a:endParaRPr lang="pt-BR" sz="20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438" y="457394"/>
            <a:ext cx="7861964" cy="3087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2112" y="2978871"/>
            <a:ext cx="8211076" cy="387913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8" name="CaixaDeTexto 7"/>
          <p:cNvSpPr txBox="1"/>
          <p:nvPr/>
        </p:nvSpPr>
        <p:spPr>
          <a:xfrm>
            <a:off x="8342721" y="1112362"/>
            <a:ext cx="35444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Observação:</a:t>
            </a:r>
          </a:p>
          <a:p>
            <a:r>
              <a:rPr lang="pt-BR" dirty="0" smtClean="0"/>
              <a:t>Permite consultar os orientados dos docentes 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7107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Módulo Técnico – Perfil de Coordenador de Curso de Graduação</a:t>
            </a:r>
            <a:endParaRPr lang="pt-BR" sz="2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061" y="447282"/>
            <a:ext cx="7513064" cy="3057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93270" y="2730528"/>
            <a:ext cx="7747803" cy="3983174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8" name="CaixaDeTexto 7"/>
          <p:cNvSpPr txBox="1"/>
          <p:nvPr/>
        </p:nvSpPr>
        <p:spPr>
          <a:xfrm>
            <a:off x="8342721" y="1112362"/>
            <a:ext cx="35444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Observação:</a:t>
            </a:r>
          </a:p>
          <a:p>
            <a:r>
              <a:rPr lang="pt-BR" dirty="0" smtClean="0"/>
              <a:t>Permite consolidar os componentes curriculares do tipo Atividade dos docentes do curso.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5467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Acesso ao SIGAA (www.sigaa.ifpa.edu.br)</a:t>
            </a:r>
            <a:endParaRPr lang="pt-BR" sz="20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4767" y="1568332"/>
            <a:ext cx="7459744" cy="5229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8969" y="411884"/>
            <a:ext cx="471487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28678" y="429312"/>
            <a:ext cx="2374327" cy="513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7107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Módulo Técnico – Perfil de Coordenador de Curso de Graduação</a:t>
            </a:r>
            <a:endParaRPr lang="pt-BR" sz="20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243" y="382589"/>
            <a:ext cx="8841116" cy="6475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9144000" y="1112362"/>
            <a:ext cx="2743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>
                <a:solidFill>
                  <a:srgbClr val="FF0000"/>
                </a:solidFill>
              </a:rPr>
              <a:t>Observeção</a:t>
            </a:r>
            <a:r>
              <a:rPr lang="pt-BR" dirty="0" smtClean="0">
                <a:solidFill>
                  <a:srgbClr val="FF0000"/>
                </a:solidFill>
              </a:rPr>
              <a:t>:</a:t>
            </a:r>
          </a:p>
          <a:p>
            <a:r>
              <a:rPr lang="pt-BR" dirty="0" smtClean="0"/>
              <a:t>Permite realizar consultas e emitir documentos:</a:t>
            </a:r>
          </a:p>
          <a:p>
            <a:pPr>
              <a:buFontTx/>
              <a:buChar char="-"/>
            </a:pPr>
            <a:r>
              <a:rPr lang="pt-BR" dirty="0" smtClean="0"/>
              <a:t>Atestado de Matricula;</a:t>
            </a:r>
          </a:p>
          <a:p>
            <a:pPr>
              <a:buFontTx/>
              <a:buChar char="-"/>
            </a:pPr>
            <a:r>
              <a:rPr lang="pt-BR" dirty="0" smtClean="0"/>
              <a:t>Histórico dos alunos;</a:t>
            </a:r>
          </a:p>
          <a:p>
            <a:pPr>
              <a:buFontTx/>
              <a:buChar char="-"/>
            </a:pPr>
            <a:r>
              <a:rPr lang="pt-BR" dirty="0" smtClean="0"/>
              <a:t>Boletim de Notas dos alunos;</a:t>
            </a:r>
          </a:p>
          <a:p>
            <a:pPr>
              <a:buFontTx/>
              <a:buChar char="-"/>
            </a:pPr>
            <a:endParaRPr lang="pt-BR" dirty="0" smtClean="0"/>
          </a:p>
          <a:p>
            <a:r>
              <a:rPr lang="pt-BR" dirty="0" smtClean="0"/>
              <a:t>Permite Atualizar dados pessoais dos discentes do curso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7107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Módulo Técnico – Perfil de Coordenador de Curso de Graduação</a:t>
            </a:r>
            <a:endParaRPr lang="pt-BR" sz="20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401" y="404730"/>
            <a:ext cx="7731681" cy="5345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49" y="2705493"/>
            <a:ext cx="6287251" cy="402053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>
          <a:xfrm>
            <a:off x="8160291" y="651963"/>
            <a:ext cx="40317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Observação:</a:t>
            </a:r>
          </a:p>
          <a:p>
            <a:r>
              <a:rPr lang="pt-BR" dirty="0" smtClean="0"/>
              <a:t>A partir da aba “</a:t>
            </a:r>
            <a:r>
              <a:rPr lang="pt-BR" dirty="0" smtClean="0">
                <a:solidFill>
                  <a:srgbClr val="FF0000"/>
                </a:solidFill>
              </a:rPr>
              <a:t>Aluno</a:t>
            </a:r>
            <a:r>
              <a:rPr lang="pt-BR" dirty="0" smtClean="0"/>
              <a:t>”, menu “</a:t>
            </a:r>
            <a:r>
              <a:rPr lang="pt-BR" dirty="0" smtClean="0">
                <a:solidFill>
                  <a:srgbClr val="FF0000"/>
                </a:solidFill>
              </a:rPr>
              <a:t>Consulta </a:t>
            </a:r>
            <a:r>
              <a:rPr lang="pt-BR" dirty="0" smtClean="0">
                <a:solidFill>
                  <a:srgbClr val="FF0000"/>
                </a:solidFill>
              </a:rPr>
              <a:t>Avançada</a:t>
            </a:r>
            <a:r>
              <a:rPr lang="pt-BR" dirty="0" smtClean="0"/>
              <a:t>” </a:t>
            </a:r>
            <a:r>
              <a:rPr lang="pt-BR" dirty="0" smtClean="0"/>
              <a:t>, é possível realizar consultas e emitir relatórios e planilha eletrônica.</a:t>
            </a:r>
          </a:p>
          <a:p>
            <a:r>
              <a:rPr lang="pt-BR" dirty="0" smtClean="0"/>
              <a:t>Podem ser selecionados diversos filtros para a mesma consulta.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7107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Módulo Técnico – Perfil de Coordenador de Curso de Graduação</a:t>
            </a:r>
            <a:endParaRPr lang="pt-BR" sz="2000" b="1" dirty="0"/>
          </a:p>
        </p:txBody>
      </p:sp>
      <p:sp>
        <p:nvSpPr>
          <p:cNvPr id="6" name="Retângulo 5"/>
          <p:cNvSpPr/>
          <p:nvPr/>
        </p:nvSpPr>
        <p:spPr>
          <a:xfrm>
            <a:off x="8160291" y="651963"/>
            <a:ext cx="40317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Observação:</a:t>
            </a:r>
          </a:p>
          <a:p>
            <a:r>
              <a:rPr lang="pt-BR" dirty="0" smtClean="0"/>
              <a:t>A partir da aba “</a:t>
            </a:r>
            <a:r>
              <a:rPr lang="pt-BR" dirty="0" smtClean="0">
                <a:solidFill>
                  <a:srgbClr val="FF0000"/>
                </a:solidFill>
              </a:rPr>
              <a:t>Aluno</a:t>
            </a:r>
            <a:r>
              <a:rPr lang="pt-BR" dirty="0" smtClean="0"/>
              <a:t>”, menu “</a:t>
            </a:r>
            <a:r>
              <a:rPr lang="pt-BR" dirty="0" smtClean="0">
                <a:solidFill>
                  <a:srgbClr val="FF0000"/>
                </a:solidFill>
              </a:rPr>
              <a:t>Consulta Avança</a:t>
            </a:r>
            <a:r>
              <a:rPr lang="pt-BR" dirty="0" smtClean="0"/>
              <a:t>” , é possível realizar consultas e emitir relatórios e planilha eletrônica.</a:t>
            </a:r>
          </a:p>
          <a:p>
            <a:r>
              <a:rPr lang="pt-BR" dirty="0" smtClean="0"/>
              <a:t>Podem ser selecionados diversos filtros para a mesma consulta.</a:t>
            </a:r>
            <a:endParaRPr lang="pt-B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2117" y="456611"/>
            <a:ext cx="7734223" cy="311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7107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Módulo Técnico – Perfil de Coordenador de Curso de Graduação</a:t>
            </a:r>
            <a:endParaRPr lang="pt-BR" sz="2000" b="1" dirty="0"/>
          </a:p>
        </p:txBody>
      </p:sp>
      <p:sp>
        <p:nvSpPr>
          <p:cNvPr id="6" name="Retângulo 5"/>
          <p:cNvSpPr/>
          <p:nvPr/>
        </p:nvSpPr>
        <p:spPr>
          <a:xfrm>
            <a:off x="8160291" y="651963"/>
            <a:ext cx="40317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Observação:</a:t>
            </a:r>
          </a:p>
          <a:p>
            <a:r>
              <a:rPr lang="pt-BR" dirty="0" smtClean="0"/>
              <a:t>A Consulta Geral de Turma permite realizar diversas consultas de turmas no período letivo atual ou anteriores.</a:t>
            </a:r>
          </a:p>
          <a:p>
            <a:r>
              <a:rPr lang="pt-BR" dirty="0" smtClean="0"/>
              <a:t>Pode-se selecionar diversos filtros para realizar uma pesquisa mais específica.</a:t>
            </a:r>
            <a:endParaRPr lang="pt-B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4609" y="480767"/>
            <a:ext cx="7390555" cy="594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7107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Módulo Técnico – Perfil de Coordenador de Curso de Graduação</a:t>
            </a:r>
            <a:endParaRPr lang="pt-BR" sz="2000" b="1" dirty="0"/>
          </a:p>
        </p:txBody>
      </p:sp>
      <p:sp>
        <p:nvSpPr>
          <p:cNvPr id="6" name="Retângulo 5"/>
          <p:cNvSpPr/>
          <p:nvPr/>
        </p:nvSpPr>
        <p:spPr>
          <a:xfrm>
            <a:off x="8361575" y="651963"/>
            <a:ext cx="383042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Observação:</a:t>
            </a:r>
          </a:p>
          <a:p>
            <a:r>
              <a:rPr lang="pt-BR" dirty="0" smtClean="0"/>
              <a:t>Podem ser gerados relatórios de discente, docentes e turmas, dentre eles destacamos:</a:t>
            </a:r>
          </a:p>
          <a:p>
            <a:pPr marL="342900" indent="-342900">
              <a:buAutoNum type="arabicParenR"/>
            </a:pPr>
            <a:r>
              <a:rPr lang="pt-BR" dirty="0" smtClean="0"/>
              <a:t>Relatório de Alunos Ativos no Curso</a:t>
            </a:r>
          </a:p>
          <a:p>
            <a:pPr marL="342900" indent="-342900">
              <a:buAutoNum type="arabicParenR"/>
            </a:pPr>
            <a:r>
              <a:rPr lang="pt-BR" dirty="0" smtClean="0"/>
              <a:t>Relatório de Alunos Pendentes de Matrícula (</a:t>
            </a:r>
            <a:r>
              <a:rPr lang="pt-BR" dirty="0" smtClean="0">
                <a:solidFill>
                  <a:srgbClr val="FF0000"/>
                </a:solidFill>
              </a:rPr>
              <a:t>alunos não matriculados para o período letivo atual</a:t>
            </a:r>
            <a:r>
              <a:rPr lang="pt-BR" dirty="0" smtClean="0"/>
              <a:t>)</a:t>
            </a:r>
          </a:p>
          <a:p>
            <a:pPr marL="342900" indent="-342900">
              <a:buAutoNum type="arabicParenR"/>
            </a:pPr>
            <a:r>
              <a:rPr lang="pt-BR" dirty="0" smtClean="0"/>
              <a:t>Relatório de Alunos Graduandos</a:t>
            </a:r>
          </a:p>
          <a:p>
            <a:pPr marL="342900" indent="-342900">
              <a:buAutoNum type="arabicParenR"/>
            </a:pPr>
            <a:r>
              <a:rPr lang="pt-BR" dirty="0" smtClean="0"/>
              <a:t>Relatório de Alunos Formandos (</a:t>
            </a:r>
            <a:r>
              <a:rPr lang="pt-BR" dirty="0" smtClean="0">
                <a:solidFill>
                  <a:srgbClr val="FF0000"/>
                </a:solidFill>
              </a:rPr>
              <a:t>aptos à colação de grau</a:t>
            </a:r>
            <a:r>
              <a:rPr lang="pt-BR" dirty="0" smtClean="0"/>
              <a:t>), equivalente a integralizados.</a:t>
            </a:r>
          </a:p>
          <a:p>
            <a:pPr marL="342900" indent="-342900">
              <a:buAutoNum type="arabicParenR"/>
            </a:pPr>
            <a:r>
              <a:rPr lang="pt-BR" dirty="0" smtClean="0"/>
              <a:t>Lista de Alunos com Insucesso em disciplinas no período letivo.</a:t>
            </a:r>
          </a:p>
          <a:p>
            <a:pPr marL="342900" indent="-342900">
              <a:buAutoNum type="arabicParenR"/>
            </a:pPr>
            <a:r>
              <a:rPr lang="pt-BR" dirty="0" smtClean="0"/>
              <a:t>Relatório de Ingressos, Egressos e Retenções (</a:t>
            </a:r>
            <a:r>
              <a:rPr lang="pt-BR" dirty="0" smtClean="0">
                <a:solidFill>
                  <a:srgbClr val="FF0000"/>
                </a:solidFill>
              </a:rPr>
              <a:t>possibilita avaliar a eficiência acadêmica ao longo de um determinado ciclo de matrícula</a:t>
            </a:r>
            <a:r>
              <a:rPr lang="pt-BR" dirty="0" smtClean="0"/>
              <a:t>)</a:t>
            </a:r>
            <a:endParaRPr lang="pt-B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815" y="387678"/>
            <a:ext cx="8125907" cy="5960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7107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Módulo Técnico – Perfil de Coordenador de Curso de Graduação</a:t>
            </a:r>
            <a:endParaRPr lang="pt-BR" sz="2000" b="1" dirty="0"/>
          </a:p>
        </p:txBody>
      </p:sp>
      <p:sp>
        <p:nvSpPr>
          <p:cNvPr id="6" name="Retângulo 5"/>
          <p:cNvSpPr/>
          <p:nvPr/>
        </p:nvSpPr>
        <p:spPr>
          <a:xfrm>
            <a:off x="8361575" y="651963"/>
            <a:ext cx="383042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Observação:</a:t>
            </a:r>
          </a:p>
          <a:p>
            <a:pPr marL="342900" indent="-342900">
              <a:buAutoNum type="arabicParenR"/>
            </a:pPr>
            <a:r>
              <a:rPr lang="pt-BR" dirty="0" smtClean="0"/>
              <a:t>O Relatório de Ingressos, Egressos e Retenções demonstra a relação: </a:t>
            </a:r>
            <a:r>
              <a:rPr lang="pt-BR" dirty="0" smtClean="0">
                <a:solidFill>
                  <a:srgbClr val="FF0000"/>
                </a:solidFill>
              </a:rPr>
              <a:t>Alunos Ingressantes x Alunos Ingressantes Ativos</a:t>
            </a:r>
          </a:p>
          <a:p>
            <a:pPr marL="342900" indent="-342900">
              <a:buAutoNum type="arabicParenR"/>
            </a:pPr>
            <a:r>
              <a:rPr lang="pt-BR" dirty="0" smtClean="0"/>
              <a:t>Pode-se relacionar os Alunos Ingressantes e Ativos com a situação de </a:t>
            </a:r>
            <a:r>
              <a:rPr lang="pt-BR" dirty="0" smtClean="0">
                <a:solidFill>
                  <a:srgbClr val="FF0000"/>
                </a:solidFill>
              </a:rPr>
              <a:t>Trancamento, Cancelamento de Programa e Integralização de Programa</a:t>
            </a:r>
            <a:r>
              <a:rPr lang="pt-BR" dirty="0" smtClean="0"/>
              <a:t>.</a:t>
            </a:r>
          </a:p>
          <a:p>
            <a:pPr marL="342900" indent="-342900">
              <a:buAutoNum type="arabicParenR"/>
            </a:pPr>
            <a:endParaRPr lang="pt-B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t="18278"/>
          <a:stretch>
            <a:fillRect/>
          </a:stretch>
        </p:blipFill>
        <p:spPr bwMode="auto">
          <a:xfrm>
            <a:off x="245096" y="3013337"/>
            <a:ext cx="7823069" cy="379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4327" y="409821"/>
            <a:ext cx="7805591" cy="2408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7107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Módulo Técnico – Perfil de Coordenador de Curso de Graduação</a:t>
            </a:r>
            <a:endParaRPr lang="pt-BR" sz="2000" b="1" dirty="0"/>
          </a:p>
        </p:txBody>
      </p:sp>
      <p:sp>
        <p:nvSpPr>
          <p:cNvPr id="6" name="Retângulo 5"/>
          <p:cNvSpPr/>
          <p:nvPr/>
        </p:nvSpPr>
        <p:spPr>
          <a:xfrm>
            <a:off x="1715680" y="4149308"/>
            <a:ext cx="99452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Observação:</a:t>
            </a:r>
          </a:p>
          <a:p>
            <a:pPr marL="342900" indent="-342900">
              <a:buAutoNum type="arabicParenR"/>
            </a:pPr>
            <a:r>
              <a:rPr lang="pt-BR" dirty="0" smtClean="0"/>
              <a:t>O Relatório é gerado por Ano/Período. Logo, pode-se gerenciar quantos e quais alunos estão matriculados no período letivo atual no curso, estabelecendo-se um relação com o número de alunos que ingressaram no curso e que estão ativos.</a:t>
            </a:r>
          </a:p>
          <a:p>
            <a:pPr marL="342900" indent="-342900">
              <a:buAutoNum type="arabicParenR"/>
            </a:pPr>
            <a:r>
              <a:rPr lang="pt-BR" dirty="0" smtClean="0"/>
              <a:t>Gerenciar o número de alunos matriculados por ano de ingresso pode possibilitar um maior planejamento de espaço, carga horária docente, etc.</a:t>
            </a:r>
            <a:endParaRPr lang="pt-BR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6330" y="604249"/>
            <a:ext cx="8697361" cy="3298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7107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Módulo Técnico – Perfil de Coordenador de Curso de Graduação</a:t>
            </a:r>
            <a:endParaRPr lang="pt-BR" sz="20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2557" y="461641"/>
            <a:ext cx="7758259" cy="621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7107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Módulo Técnico – Perfil de Coordenador de Curso de Graduação</a:t>
            </a:r>
            <a:endParaRPr lang="pt-BR" sz="2000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9039" y="523089"/>
            <a:ext cx="9550673" cy="3813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4"/>
          <p:cNvSpPr/>
          <p:nvPr/>
        </p:nvSpPr>
        <p:spPr>
          <a:xfrm>
            <a:off x="1743961" y="4460392"/>
            <a:ext cx="994527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>
                <a:solidFill>
                  <a:srgbClr val="FF0000"/>
                </a:solidFill>
              </a:rPr>
              <a:t>Observação:</a:t>
            </a:r>
          </a:p>
          <a:p>
            <a:pPr marL="342900" indent="-342900" algn="just">
              <a:buAutoNum type="arabicParenR"/>
            </a:pPr>
            <a:r>
              <a:rPr lang="pt-BR" dirty="0" smtClean="0"/>
              <a:t>É de fundamental importância que o Coordenador de Curso de Graduação utilize os menus da aba “</a:t>
            </a:r>
            <a:r>
              <a:rPr lang="pt-BR" dirty="0" smtClean="0">
                <a:solidFill>
                  <a:srgbClr val="FF0000"/>
                </a:solidFill>
              </a:rPr>
              <a:t>Página WEB</a:t>
            </a:r>
            <a:r>
              <a:rPr lang="pt-BR" dirty="0" smtClean="0"/>
              <a:t>”, </a:t>
            </a:r>
            <a:r>
              <a:rPr lang="pt-BR" dirty="0" smtClean="0"/>
              <a:t>visto que está ferramenta é a janela que permite mostrar o curso para a sociedade.</a:t>
            </a:r>
          </a:p>
          <a:p>
            <a:pPr marL="342900" indent="-342900" algn="just">
              <a:buAutoNum type="arabicParenR"/>
            </a:pPr>
            <a:r>
              <a:rPr lang="pt-BR" dirty="0" smtClean="0"/>
              <a:t>Os dados cadastrados na Página WEB do curso é exibido na </a:t>
            </a:r>
            <a:r>
              <a:rPr lang="pt-BR" dirty="0" smtClean="0">
                <a:solidFill>
                  <a:srgbClr val="FF0000"/>
                </a:solidFill>
              </a:rPr>
              <a:t>página pública dos SIGAA</a:t>
            </a:r>
            <a:r>
              <a:rPr lang="pt-BR" dirty="0" smtClean="0"/>
              <a:t>.</a:t>
            </a:r>
          </a:p>
          <a:p>
            <a:pPr marL="342900" indent="-342900" algn="just">
              <a:buAutoNum type="arabicParenR"/>
            </a:pPr>
            <a:r>
              <a:rPr lang="pt-BR" dirty="0" smtClean="0"/>
              <a:t>A atualização da página pública do curso de graduação é </a:t>
            </a:r>
            <a:r>
              <a:rPr lang="pt-BR" dirty="0" smtClean="0">
                <a:solidFill>
                  <a:srgbClr val="FF0000"/>
                </a:solidFill>
              </a:rPr>
              <a:t>item avaliado no processo de reconhecimento do curso pelo Ministério da Educação</a:t>
            </a:r>
            <a:r>
              <a:rPr lang="pt-BR" dirty="0" smtClean="0"/>
              <a:t>.</a:t>
            </a:r>
          </a:p>
          <a:p>
            <a:pPr marL="342900" indent="-342900" algn="just">
              <a:buAutoNum type="arabicParenR"/>
            </a:pPr>
            <a:r>
              <a:rPr lang="pt-BR" dirty="0" smtClean="0"/>
              <a:t>Uma </a:t>
            </a:r>
            <a:r>
              <a:rPr lang="pt-BR" dirty="0" smtClean="0">
                <a:solidFill>
                  <a:srgbClr val="FF0000"/>
                </a:solidFill>
              </a:rPr>
              <a:t>Página WEB</a:t>
            </a:r>
            <a:r>
              <a:rPr lang="pt-BR" dirty="0" smtClean="0"/>
              <a:t> bem elaborada pode atrair estudantes para o curso.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7107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Área Pública do SIGAA (</a:t>
            </a:r>
            <a:r>
              <a:rPr lang="pt-BR" sz="2000" b="1" dirty="0" smtClean="0"/>
              <a:t>www.sigaa.ifpa.edu.br)</a:t>
            </a:r>
            <a:endParaRPr lang="pt-BR" sz="2000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358" y="472324"/>
            <a:ext cx="6842417" cy="362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69064" y="2172510"/>
            <a:ext cx="8379300" cy="4509081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8983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Escolher o vínculo de Acesso ao Sistema</a:t>
            </a:r>
          </a:p>
          <a:p>
            <a:pPr algn="ctr"/>
            <a:r>
              <a:rPr lang="pt-BR" sz="2000" b="1" dirty="0" smtClean="0">
                <a:solidFill>
                  <a:srgbClr val="FF0000"/>
                </a:solidFill>
              </a:rPr>
              <a:t>Para Coordenador de Curso Técnico</a:t>
            </a:r>
            <a:endParaRPr lang="pt-BR" sz="2000" b="1" dirty="0">
              <a:solidFill>
                <a:srgbClr val="FF0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045616" y="4600282"/>
            <a:ext cx="96341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solidFill>
                  <a:srgbClr val="FF0000"/>
                </a:solidFill>
              </a:rPr>
              <a:t>Observação:</a:t>
            </a:r>
          </a:p>
          <a:p>
            <a:pPr marL="342900" indent="-342900" algn="just">
              <a:buAutoNum type="arabicParenR"/>
            </a:pPr>
            <a:r>
              <a:rPr lang="pt-BR" dirty="0" smtClean="0"/>
              <a:t>O coordenador de curso Técnico escolherá o vínculo servidor, entre os vínculos ativos existentes.</a:t>
            </a:r>
          </a:p>
          <a:p>
            <a:pPr marL="342900" indent="-342900" algn="just">
              <a:buFontTx/>
              <a:buAutoNum type="arabicParenR"/>
            </a:pPr>
            <a:r>
              <a:rPr lang="pt-BR" dirty="0" smtClean="0"/>
              <a:t>O coordenador de graduação poderá escolher o vínculo Chefia, se aparecer na lista de vínculos ativos.</a:t>
            </a:r>
          </a:p>
          <a:p>
            <a:pPr marL="342900" indent="-342900" algn="just">
              <a:buAutoNum type="arabicParenR"/>
            </a:pPr>
            <a:endParaRPr lang="pt-BR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6354" y="723214"/>
            <a:ext cx="872490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7107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Área Pública do SIGAA (</a:t>
            </a:r>
            <a:r>
              <a:rPr lang="pt-BR" sz="2000" b="1" dirty="0" smtClean="0"/>
              <a:t>www.sigaa.ifpa.edu.br)</a:t>
            </a:r>
            <a:endParaRPr lang="pt-BR" sz="2000" b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0278" y="395763"/>
            <a:ext cx="6702890" cy="646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9681328" y="2601798"/>
            <a:ext cx="21241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hlinkClick r:id="rId3"/>
              </a:rPr>
              <a:t>http://sigaa.ifpa.edu.br/sigaa/public/curso/portal.</a:t>
            </a:r>
            <a:r>
              <a:rPr lang="pt-BR" dirty="0" err="1" smtClean="0">
                <a:hlinkClick r:id="rId3"/>
              </a:rPr>
              <a:t>jsf</a:t>
            </a:r>
            <a:r>
              <a:rPr lang="pt-BR" dirty="0" smtClean="0">
                <a:hlinkClick r:id="rId3"/>
              </a:rPr>
              <a:t>?id=31300&amp;</a:t>
            </a:r>
            <a:r>
              <a:rPr lang="pt-BR" dirty="0" err="1" smtClean="0">
                <a:hlinkClick r:id="rId3"/>
              </a:rPr>
              <a:t>lc</a:t>
            </a:r>
            <a:r>
              <a:rPr lang="pt-BR" dirty="0" smtClean="0">
                <a:hlinkClick r:id="rId3"/>
              </a:rPr>
              <a:t>=</a:t>
            </a:r>
            <a:r>
              <a:rPr lang="pt-BR" dirty="0" err="1" smtClean="0">
                <a:hlinkClick r:id="rId3"/>
              </a:rPr>
              <a:t>pt_BR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640266" y="708524"/>
            <a:ext cx="994527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pt-BR" sz="3600" dirty="0" smtClean="0"/>
              <a:t>Uma boa gestão tornas os processos mais eficientes e produz resultados satisfatórios.</a:t>
            </a:r>
          </a:p>
          <a:p>
            <a:pPr marL="342900" indent="-342900" algn="ctr"/>
            <a:endParaRPr lang="pt-BR" sz="3600" dirty="0" smtClean="0"/>
          </a:p>
          <a:p>
            <a:pPr marL="342900" indent="-342900" algn="ctr"/>
            <a:endParaRPr lang="pt-BR" sz="3600" dirty="0" smtClean="0"/>
          </a:p>
          <a:p>
            <a:pPr marL="342900" indent="-342900" algn="ctr"/>
            <a:r>
              <a:rPr lang="pt-BR" sz="3600" dirty="0" smtClean="0">
                <a:solidFill>
                  <a:srgbClr val="FF0000"/>
                </a:solidFill>
              </a:rPr>
              <a:t>Obrigado a </a:t>
            </a:r>
            <a:r>
              <a:rPr lang="pt-BR" sz="3600" dirty="0" smtClean="0">
                <a:solidFill>
                  <a:srgbClr val="FF0000"/>
                </a:solidFill>
              </a:rPr>
              <a:t>todos</a:t>
            </a:r>
          </a:p>
          <a:p>
            <a:pPr marL="342900" indent="-342900" algn="ctr"/>
            <a:endParaRPr lang="pt-BR" sz="3600" dirty="0" smtClean="0"/>
          </a:p>
          <a:p>
            <a:pPr marL="342900" indent="-342900" algn="ctr"/>
            <a:endParaRPr lang="pt-BR" sz="3600" dirty="0" smtClean="0"/>
          </a:p>
          <a:p>
            <a:pPr marL="342900" indent="-342900" algn="ctr"/>
            <a:r>
              <a:rPr lang="pt-BR" sz="3200" dirty="0" smtClean="0"/>
              <a:t>Contatos:</a:t>
            </a:r>
          </a:p>
          <a:p>
            <a:pPr marL="342900" indent="-342900" algn="ctr"/>
            <a:r>
              <a:rPr lang="pt-BR" sz="3200" dirty="0" smtClean="0"/>
              <a:t>E-mail: </a:t>
            </a:r>
            <a:r>
              <a:rPr lang="pt-BR" sz="3200" dirty="0" smtClean="0">
                <a:hlinkClick r:id="rId2"/>
              </a:rPr>
              <a:t>registroacademico.proen@ifpa.edu.br</a:t>
            </a:r>
            <a:endParaRPr lang="pt-BR" sz="3200" dirty="0" smtClean="0"/>
          </a:p>
          <a:p>
            <a:pPr marL="342900" indent="-342900" algn="ctr"/>
            <a:r>
              <a:rPr lang="pt-BR" sz="3200" dirty="0" smtClean="0"/>
              <a:t>Telefone: (91) 99111-3843 (vivo)</a:t>
            </a:r>
            <a:endParaRPr lang="pt-BR" sz="3200" dirty="0"/>
          </a:p>
        </p:txBody>
      </p:sp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8983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Escolher o vínculo de Acesso ao Sistema</a:t>
            </a:r>
          </a:p>
          <a:p>
            <a:pPr algn="ctr"/>
            <a:r>
              <a:rPr lang="pt-BR" sz="2000" b="1" dirty="0" smtClean="0">
                <a:solidFill>
                  <a:srgbClr val="FF0000"/>
                </a:solidFill>
              </a:rPr>
              <a:t>Para Coordenador de Curso de Graduação</a:t>
            </a:r>
            <a:endParaRPr lang="pt-BR" sz="2000" b="1" dirty="0">
              <a:solidFill>
                <a:srgbClr val="FF000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5871" y="683002"/>
            <a:ext cx="8402425" cy="4147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aixaDeTexto 9"/>
          <p:cNvSpPr txBox="1"/>
          <p:nvPr/>
        </p:nvSpPr>
        <p:spPr>
          <a:xfrm>
            <a:off x="2064470" y="4901942"/>
            <a:ext cx="96341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solidFill>
                  <a:srgbClr val="FF0000"/>
                </a:solidFill>
              </a:rPr>
              <a:t>Observação:</a:t>
            </a:r>
          </a:p>
          <a:p>
            <a:pPr marL="342900" indent="-342900" algn="just">
              <a:buFontTx/>
              <a:buAutoNum type="arabicParenR"/>
            </a:pPr>
            <a:r>
              <a:rPr lang="pt-BR" dirty="0" smtClean="0"/>
              <a:t>O coordenador de graduação escolherá o vínculo Chefia, entre os vínculos ativos.</a:t>
            </a:r>
          </a:p>
          <a:p>
            <a:pPr marL="342900" indent="-342900" algn="just">
              <a:buFontTx/>
              <a:buAutoNum type="arabicParenR"/>
            </a:pPr>
            <a:r>
              <a:rPr lang="pt-BR" dirty="0" smtClean="0"/>
              <a:t>Mas também poderá escolher o vínculo servidor. Neste caso alguns menus (ferramentas) não ficaram disponíveis.</a:t>
            </a:r>
          </a:p>
        </p:txBody>
      </p:sp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46285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Escolher o Módulo de Trabalho</a:t>
            </a:r>
            <a:endParaRPr lang="pt-BR" sz="20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2045616" y="4986781"/>
            <a:ext cx="90685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solidFill>
                  <a:srgbClr val="FF0000"/>
                </a:solidFill>
              </a:rPr>
              <a:t>Observação:</a:t>
            </a:r>
          </a:p>
          <a:p>
            <a:pPr marL="342900" indent="-342900" algn="just">
              <a:buAutoNum type="arabicParenR"/>
            </a:pPr>
            <a:r>
              <a:rPr lang="pt-BR" dirty="0" smtClean="0"/>
              <a:t>O coordenador de curso Técnico escolherá módulo Técnico.</a:t>
            </a:r>
          </a:p>
          <a:p>
            <a:pPr marL="342900" indent="-342900" algn="just">
              <a:buAutoNum type="arabicParenR"/>
            </a:pPr>
            <a:r>
              <a:rPr lang="pt-BR" dirty="0" smtClean="0"/>
              <a:t>O coordenador de graduação escolherá o módulo Portal Coord. Graduação.</a:t>
            </a:r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6308" y="444382"/>
            <a:ext cx="7438779" cy="4383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2658358" y="490195"/>
            <a:ext cx="6532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/>
              <a:t>SIGAA – Módulo TÉCNICO</a:t>
            </a:r>
            <a:endParaRPr lang="pt-BR" sz="40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2262431" y="1263193"/>
            <a:ext cx="7701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pt-BR" sz="3200" dirty="0" smtClean="0"/>
              <a:t>Ambiente do Coordenador de Curso Técnico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592" y="2175235"/>
            <a:ext cx="58674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630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Módulo Técnico – Perfil de Coordenador de Curso Técnico</a:t>
            </a:r>
            <a:endParaRPr lang="pt-BR" sz="20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2224725" y="5401560"/>
            <a:ext cx="8832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Observação:</a:t>
            </a:r>
          </a:p>
          <a:p>
            <a:pPr marL="342900" indent="-342900" algn="just">
              <a:buAutoNum type="arabicParenR"/>
            </a:pPr>
            <a:r>
              <a:rPr lang="pt-BR" dirty="0" smtClean="0"/>
              <a:t>Se o coordenador de curso Técnico acessar o sistema e abrir no Portal do Docente, deverá clicar no botão Módulo (na parte superior da tela) para selecionar o módulo Técnico e acessar o ambiente do coordenador.</a:t>
            </a:r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3838" y="420230"/>
            <a:ext cx="8991600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630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Módulo Técnico – Perfil de Coordenador de Curso Técnico</a:t>
            </a:r>
            <a:endParaRPr lang="pt-BR" sz="20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88704" y="3661607"/>
            <a:ext cx="5621662" cy="3054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383" y="428478"/>
            <a:ext cx="6283210" cy="308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90061" y="469573"/>
            <a:ext cx="4408604" cy="2562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41920" y="18854"/>
            <a:ext cx="630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Módulo Técnico – Perfil de Coordenador de Curso Técnico</a:t>
            </a:r>
            <a:endParaRPr lang="pt-BR" sz="2000" b="1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4326" y="437808"/>
            <a:ext cx="6540962" cy="333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/>
          <p:nvPr/>
        </p:nvSpPr>
        <p:spPr>
          <a:xfrm>
            <a:off x="1923067" y="3718679"/>
            <a:ext cx="991699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Observação:</a:t>
            </a: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Atualizar Dados Pessoais</a:t>
            </a:r>
            <a:r>
              <a:rPr lang="pt-BR" dirty="0" smtClean="0"/>
              <a:t>: permite atualizar endereço, telefone, email, etc., possibilitando a Instituição manter contato com o discente, mesmo quando este se tornar egresso.</a:t>
            </a: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Analisar Solicitações de Matrícula</a:t>
            </a:r>
            <a:r>
              <a:rPr lang="pt-BR" dirty="0" smtClean="0"/>
              <a:t>: o coordenador fará a análise das solicitações de </a:t>
            </a:r>
            <a:r>
              <a:rPr lang="pt-BR" dirty="0" smtClean="0">
                <a:solidFill>
                  <a:srgbClr val="FF0000"/>
                </a:solidFill>
              </a:rPr>
              <a:t>matrículas online</a:t>
            </a:r>
            <a:r>
              <a:rPr lang="pt-BR" dirty="0" smtClean="0"/>
              <a:t> dos discente de seu curso para o período letivo vigente.</a:t>
            </a:r>
            <a:endParaRPr lang="pt-BR" dirty="0" smtClean="0">
              <a:solidFill>
                <a:srgbClr val="FF0000"/>
              </a:solidFill>
            </a:endParaRP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Consultar Solicitações de Matrícula</a:t>
            </a:r>
            <a:r>
              <a:rPr lang="pt-BR" dirty="0" smtClean="0"/>
              <a:t>: permite o coordenador consultar os discentes que já solicitaram </a:t>
            </a:r>
            <a:r>
              <a:rPr lang="pt-BR" dirty="0" smtClean="0">
                <a:solidFill>
                  <a:srgbClr val="FF0000"/>
                </a:solidFill>
              </a:rPr>
              <a:t>matrícula online</a:t>
            </a:r>
            <a:r>
              <a:rPr lang="pt-BR" dirty="0" smtClean="0"/>
              <a:t> para o período letivo vigente.</a:t>
            </a: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Consulta Geral de Discente</a:t>
            </a:r>
            <a:r>
              <a:rPr lang="pt-BR" dirty="0" smtClean="0"/>
              <a:t>: permite o coordenador consultar todos os discente do curso com seus respectivos status acadêmicos.</a:t>
            </a:r>
          </a:p>
          <a:p>
            <a:pPr marL="342900" indent="-342900" algn="just">
              <a:buAutoNum type="arabicParenR"/>
            </a:pPr>
            <a:r>
              <a:rPr lang="pt-BR" dirty="0" smtClean="0">
                <a:solidFill>
                  <a:srgbClr val="FFFF00"/>
                </a:solidFill>
              </a:rPr>
              <a:t>Consulta Geral de Turmas</a:t>
            </a:r>
            <a:r>
              <a:rPr lang="pt-BR" dirty="0" smtClean="0"/>
              <a:t>: permite o coordenador consultar todas as turmas de disciplinas abertas no período letivo vinculadas ao curso, com os respectivos docentes e discentes matriculados.</a:t>
            </a:r>
            <a:endParaRPr lang="pt-B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61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461</TotalTime>
  <Words>1570</Words>
  <Application>Microsoft Office PowerPoint</Application>
  <PresentationFormat>Personalizar</PresentationFormat>
  <Paragraphs>143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2" baseType="lpstr">
      <vt:lpstr>Circuit</vt:lpstr>
      <vt:lpstr>O SISTEMA SIGAA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JUCINALDO DE FREITAS FERREIRA</dc:creator>
  <cp:lastModifiedBy>jucinaldo.ferreira</cp:lastModifiedBy>
  <cp:revision>63</cp:revision>
  <dcterms:created xsi:type="dcterms:W3CDTF">2014-08-26T23:43:54Z</dcterms:created>
  <dcterms:modified xsi:type="dcterms:W3CDTF">2018-05-16T16:34:01Z</dcterms:modified>
</cp:coreProperties>
</file>