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67" r:id="rId2"/>
    <p:sldId id="279" r:id="rId3"/>
    <p:sldId id="276" r:id="rId4"/>
    <p:sldId id="282" r:id="rId5"/>
    <p:sldId id="290" r:id="rId6"/>
    <p:sldId id="281" r:id="rId7"/>
    <p:sldId id="278" r:id="rId8"/>
    <p:sldId id="283" r:id="rId9"/>
    <p:sldId id="285" r:id="rId10"/>
    <p:sldId id="286" r:id="rId11"/>
    <p:sldId id="289" r:id="rId12"/>
    <p:sldId id="275" r:id="rId13"/>
    <p:sldId id="287" r:id="rId14"/>
    <p:sldId id="288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C1F71-5C5A-4BEE-B933-C58917E4EF3A}" type="doc">
      <dgm:prSet loTypeId="urn:microsoft.com/office/officeart/2005/8/layout/matrix2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D8FF0C97-39F7-40BE-BA9B-55D69278B2AC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Matemática: </a:t>
          </a:r>
          <a:r>
            <a: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Triângulos e suas propriedades; Semelhança de triângulos e trigonometria no triângulo retângulo</a:t>
          </a:r>
          <a:endParaRPr lang="pt-BR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6B0FDB-A96A-45A3-8ED2-006ECC9BD849}" type="parTrans" cxnId="{DC0C859B-A67B-45B4-877D-D21C62D315D8}">
      <dgm:prSet/>
      <dgm:spPr/>
      <dgm:t>
        <a:bodyPr/>
        <a:lstStyle/>
        <a:p>
          <a:endParaRPr lang="pt-BR"/>
        </a:p>
      </dgm:t>
    </dgm:pt>
    <dgm:pt modelId="{CE796BFF-14ED-4835-AA9E-49FA39137A7B}" type="sibTrans" cxnId="{DC0C859B-A67B-45B4-877D-D21C62D315D8}">
      <dgm:prSet/>
      <dgm:spPr/>
      <dgm:t>
        <a:bodyPr/>
        <a:lstStyle/>
        <a:p>
          <a:endParaRPr lang="pt-BR"/>
        </a:p>
      </dgm:t>
    </dgm:pt>
    <dgm:pt modelId="{3D2EBD6A-3357-46FF-848E-A180025F1F17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Física: </a:t>
          </a:r>
          <a:r>
            <a:rPr lang="pt-BR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Fluidos, vazão, pressão. </a:t>
          </a:r>
          <a:endParaRPr lang="pt-BR" sz="20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8759FF-1169-4462-86EF-B487C64F2101}" type="parTrans" cxnId="{6D12930B-8EC9-410C-AA8D-7904B3AD8E6D}">
      <dgm:prSet/>
      <dgm:spPr/>
      <dgm:t>
        <a:bodyPr/>
        <a:lstStyle/>
        <a:p>
          <a:endParaRPr lang="pt-BR"/>
        </a:p>
      </dgm:t>
    </dgm:pt>
    <dgm:pt modelId="{5E64A9EC-47C3-4EB7-9296-B22D899F4143}" type="sibTrans" cxnId="{6D12930B-8EC9-410C-AA8D-7904B3AD8E6D}">
      <dgm:prSet/>
      <dgm:spPr/>
      <dgm:t>
        <a:bodyPr/>
        <a:lstStyle/>
        <a:p>
          <a:endParaRPr lang="pt-BR"/>
        </a:p>
      </dgm:t>
    </dgm:pt>
    <dgm:pt modelId="{F1C76C3C-0445-4B36-9C9C-03D5D9B50EB6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Biologia: </a:t>
          </a:r>
          <a:r>
            <a: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metabolismo de bactérias e algas; Patologias de peixes.</a:t>
          </a:r>
        </a:p>
      </dgm:t>
    </dgm:pt>
    <dgm:pt modelId="{2CFA27E6-3E49-48CD-A78F-0C8B0A4DE828}" type="parTrans" cxnId="{B0E50229-DDFA-4B27-822E-C0B6EAD1E978}">
      <dgm:prSet/>
      <dgm:spPr/>
      <dgm:t>
        <a:bodyPr/>
        <a:lstStyle/>
        <a:p>
          <a:endParaRPr lang="pt-BR"/>
        </a:p>
      </dgm:t>
    </dgm:pt>
    <dgm:pt modelId="{7EF3D018-10B0-460E-A573-0A8AE434FA31}" type="sibTrans" cxnId="{B0E50229-DDFA-4B27-822E-C0B6EAD1E978}">
      <dgm:prSet/>
      <dgm:spPr/>
      <dgm:t>
        <a:bodyPr/>
        <a:lstStyle/>
        <a:p>
          <a:endParaRPr lang="pt-BR"/>
        </a:p>
      </dgm:t>
    </dgm:pt>
    <dgm:pt modelId="{40FAD08B-34FA-4441-811E-EA9F1B34A87E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Química: </a:t>
          </a:r>
          <a:r>
            <a: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Parâmetros de qualidade de água; trocas (</a:t>
          </a:r>
          <a:r>
            <a:rPr lang="pt-BR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</a:t>
          </a:r>
          <a:r>
            <a: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t-BR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pOH</a:t>
          </a:r>
          <a:r>
            <a: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DBO) </a:t>
          </a:r>
          <a:endParaRPr lang="pt-BR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86D876-BC25-4F8E-8E53-34FB10054991}" type="parTrans" cxnId="{DA93F2D9-8A2C-4729-B383-5751C4ECD8C0}">
      <dgm:prSet/>
      <dgm:spPr/>
      <dgm:t>
        <a:bodyPr/>
        <a:lstStyle/>
        <a:p>
          <a:endParaRPr lang="pt-BR"/>
        </a:p>
      </dgm:t>
    </dgm:pt>
    <dgm:pt modelId="{AF1A14C6-7C56-49ED-B227-EAF61AA2722A}" type="sibTrans" cxnId="{DA93F2D9-8A2C-4729-B383-5751C4ECD8C0}">
      <dgm:prSet/>
      <dgm:spPr/>
      <dgm:t>
        <a:bodyPr/>
        <a:lstStyle/>
        <a:p>
          <a:endParaRPr lang="pt-BR"/>
        </a:p>
      </dgm:t>
    </dgm:pt>
    <dgm:pt modelId="{E493C713-34E2-4EEF-A4AA-7BB6943BCC93}" type="pres">
      <dgm:prSet presAssocID="{CAFC1F71-5C5A-4BEE-B933-C58917E4EF3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488FA58-0E7B-44F1-BD7C-E65050C22277}" type="pres">
      <dgm:prSet presAssocID="{CAFC1F71-5C5A-4BEE-B933-C58917E4EF3A}" presName="axisShape" presStyleLbl="bgShp" presStyleIdx="0" presStyleCnt="1"/>
      <dgm:spPr/>
    </dgm:pt>
    <dgm:pt modelId="{136967AB-A4BA-480D-BD45-1D502F3BD9F8}" type="pres">
      <dgm:prSet presAssocID="{CAFC1F71-5C5A-4BEE-B933-C58917E4EF3A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493BD2-B7EC-4168-BC1F-2717E22A33D1}" type="pres">
      <dgm:prSet presAssocID="{CAFC1F71-5C5A-4BEE-B933-C58917E4EF3A}" presName="rect2" presStyleLbl="node1" presStyleIdx="1" presStyleCnt="4" custLinFactNeighborX="-1648" custLinFactNeighborY="36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E5E95A-1E02-4D5F-AA42-E3CA457AF301}" type="pres">
      <dgm:prSet presAssocID="{CAFC1F71-5C5A-4BEE-B933-C58917E4EF3A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FBFE74-1160-4198-B0D2-1D8B311D6C19}" type="pres">
      <dgm:prSet presAssocID="{CAFC1F71-5C5A-4BEE-B933-C58917E4EF3A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D0D7291-6095-4866-9C28-3BD18237400D}" type="presOf" srcId="{40FAD08B-34FA-4441-811E-EA9F1B34A87E}" destId="{80FBFE74-1160-4198-B0D2-1D8B311D6C19}" srcOrd="0" destOrd="0" presId="urn:microsoft.com/office/officeart/2005/8/layout/matrix2"/>
    <dgm:cxn modelId="{F10A86BD-789A-4A21-AD34-23833434E0EB}" type="presOf" srcId="{D8FF0C97-39F7-40BE-BA9B-55D69278B2AC}" destId="{136967AB-A4BA-480D-BD45-1D502F3BD9F8}" srcOrd="0" destOrd="0" presId="urn:microsoft.com/office/officeart/2005/8/layout/matrix2"/>
    <dgm:cxn modelId="{FAF7B9E3-4181-4933-980F-E849802FCD63}" type="presOf" srcId="{F1C76C3C-0445-4B36-9C9C-03D5D9B50EB6}" destId="{38E5E95A-1E02-4D5F-AA42-E3CA457AF301}" srcOrd="0" destOrd="0" presId="urn:microsoft.com/office/officeart/2005/8/layout/matrix2"/>
    <dgm:cxn modelId="{DC0C859B-A67B-45B4-877D-D21C62D315D8}" srcId="{CAFC1F71-5C5A-4BEE-B933-C58917E4EF3A}" destId="{D8FF0C97-39F7-40BE-BA9B-55D69278B2AC}" srcOrd="0" destOrd="0" parTransId="{516B0FDB-A96A-45A3-8ED2-006ECC9BD849}" sibTransId="{CE796BFF-14ED-4835-AA9E-49FA39137A7B}"/>
    <dgm:cxn modelId="{07F7FC22-CB8F-444E-B785-EA3BE9A3D9F7}" type="presOf" srcId="{CAFC1F71-5C5A-4BEE-B933-C58917E4EF3A}" destId="{E493C713-34E2-4EEF-A4AA-7BB6943BCC93}" srcOrd="0" destOrd="0" presId="urn:microsoft.com/office/officeart/2005/8/layout/matrix2"/>
    <dgm:cxn modelId="{6D12930B-8EC9-410C-AA8D-7904B3AD8E6D}" srcId="{CAFC1F71-5C5A-4BEE-B933-C58917E4EF3A}" destId="{3D2EBD6A-3357-46FF-848E-A180025F1F17}" srcOrd="1" destOrd="0" parTransId="{4C8759FF-1169-4462-86EF-B487C64F2101}" sibTransId="{5E64A9EC-47C3-4EB7-9296-B22D899F4143}"/>
    <dgm:cxn modelId="{DA93F2D9-8A2C-4729-B383-5751C4ECD8C0}" srcId="{CAFC1F71-5C5A-4BEE-B933-C58917E4EF3A}" destId="{40FAD08B-34FA-4441-811E-EA9F1B34A87E}" srcOrd="3" destOrd="0" parTransId="{3B86D876-BC25-4F8E-8E53-34FB10054991}" sibTransId="{AF1A14C6-7C56-49ED-B227-EAF61AA2722A}"/>
    <dgm:cxn modelId="{B0E50229-DDFA-4B27-822E-C0B6EAD1E978}" srcId="{CAFC1F71-5C5A-4BEE-B933-C58917E4EF3A}" destId="{F1C76C3C-0445-4B36-9C9C-03D5D9B50EB6}" srcOrd="2" destOrd="0" parTransId="{2CFA27E6-3E49-48CD-A78F-0C8B0A4DE828}" sibTransId="{7EF3D018-10B0-460E-A573-0A8AE434FA31}"/>
    <dgm:cxn modelId="{FFE819D6-1BE7-489A-AFCB-80D4C738626A}" type="presOf" srcId="{3D2EBD6A-3357-46FF-848E-A180025F1F17}" destId="{EB493BD2-B7EC-4168-BC1F-2717E22A33D1}" srcOrd="0" destOrd="0" presId="urn:microsoft.com/office/officeart/2005/8/layout/matrix2"/>
    <dgm:cxn modelId="{ABE6D7CF-1558-4840-A529-A08362375B62}" type="presParOf" srcId="{E493C713-34E2-4EEF-A4AA-7BB6943BCC93}" destId="{4488FA58-0E7B-44F1-BD7C-E65050C22277}" srcOrd="0" destOrd="0" presId="urn:microsoft.com/office/officeart/2005/8/layout/matrix2"/>
    <dgm:cxn modelId="{34D6AA47-1AE6-4C7B-8165-BDA3A49AB22F}" type="presParOf" srcId="{E493C713-34E2-4EEF-A4AA-7BB6943BCC93}" destId="{136967AB-A4BA-480D-BD45-1D502F3BD9F8}" srcOrd="1" destOrd="0" presId="urn:microsoft.com/office/officeart/2005/8/layout/matrix2"/>
    <dgm:cxn modelId="{D28B43DB-FE01-48E3-9B96-E68964015CD4}" type="presParOf" srcId="{E493C713-34E2-4EEF-A4AA-7BB6943BCC93}" destId="{EB493BD2-B7EC-4168-BC1F-2717E22A33D1}" srcOrd="2" destOrd="0" presId="urn:microsoft.com/office/officeart/2005/8/layout/matrix2"/>
    <dgm:cxn modelId="{D9F9BFB5-706B-4865-B7A5-7E071A43E147}" type="presParOf" srcId="{E493C713-34E2-4EEF-A4AA-7BB6943BCC93}" destId="{38E5E95A-1E02-4D5F-AA42-E3CA457AF301}" srcOrd="3" destOrd="0" presId="urn:microsoft.com/office/officeart/2005/8/layout/matrix2"/>
    <dgm:cxn modelId="{2B3C701D-B1B2-4774-846E-57F31C39C8F3}" type="presParOf" srcId="{E493C713-34E2-4EEF-A4AA-7BB6943BCC93}" destId="{80FBFE74-1160-4198-B0D2-1D8B311D6C19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8FA58-0E7B-44F1-BD7C-E65050C22277}">
      <dsp:nvSpPr>
        <dsp:cNvPr id="0" name=""/>
        <dsp:cNvSpPr/>
      </dsp:nvSpPr>
      <dsp:spPr>
        <a:xfrm>
          <a:off x="1188132" y="0"/>
          <a:ext cx="6336703" cy="633670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967AB-A4BA-480D-BD45-1D502F3BD9F8}">
      <dsp:nvSpPr>
        <dsp:cNvPr id="0" name=""/>
        <dsp:cNvSpPr/>
      </dsp:nvSpPr>
      <dsp:spPr>
        <a:xfrm>
          <a:off x="1600017" y="411885"/>
          <a:ext cx="2534681" cy="253468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Matemática: </a:t>
          </a:r>
          <a:r>
            <a:rPr lang="pt-BR" sz="2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Triângulos e suas propriedades; Semelhança de triângulos e trigonometria no triângulo retângulo</a:t>
          </a:r>
          <a:endParaRPr lang="pt-BR" sz="21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3750" y="535618"/>
        <a:ext cx="2287215" cy="2287215"/>
      </dsp:txXfrm>
    </dsp:sp>
    <dsp:sp modelId="{EB493BD2-B7EC-4168-BC1F-2717E22A33D1}">
      <dsp:nvSpPr>
        <dsp:cNvPr id="0" name=""/>
        <dsp:cNvSpPr/>
      </dsp:nvSpPr>
      <dsp:spPr>
        <a:xfrm>
          <a:off x="4536497" y="504046"/>
          <a:ext cx="2534681" cy="2534681"/>
        </a:xfrm>
        <a:prstGeom prst="roundRect">
          <a:avLst/>
        </a:prstGeom>
        <a:solidFill>
          <a:schemeClr val="accent2">
            <a:hueOff val="-1570184"/>
            <a:satOff val="-2097"/>
            <a:lumOff val="12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Física: </a:t>
          </a:r>
          <a:r>
            <a:rPr lang="pt-BR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Fluidos, vazão, pressão. </a:t>
          </a:r>
          <a:endParaRPr lang="pt-BR" sz="20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0230" y="627779"/>
        <a:ext cx="2287215" cy="2287215"/>
      </dsp:txXfrm>
    </dsp:sp>
    <dsp:sp modelId="{38E5E95A-1E02-4D5F-AA42-E3CA457AF301}">
      <dsp:nvSpPr>
        <dsp:cNvPr id="0" name=""/>
        <dsp:cNvSpPr/>
      </dsp:nvSpPr>
      <dsp:spPr>
        <a:xfrm>
          <a:off x="1600017" y="3390136"/>
          <a:ext cx="2534681" cy="2534681"/>
        </a:xfrm>
        <a:prstGeom prst="roundRect">
          <a:avLst/>
        </a:prstGeom>
        <a:solidFill>
          <a:schemeClr val="accent2">
            <a:hueOff val="-3140368"/>
            <a:satOff val="-4193"/>
            <a:lumOff val="24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Biologia: </a:t>
          </a:r>
          <a:r>
            <a:rPr lang="pt-BR" sz="2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metabolismo de bactérias e algas; Patologias de peixes.</a:t>
          </a:r>
        </a:p>
      </dsp:txBody>
      <dsp:txXfrm>
        <a:off x="1723750" y="3513869"/>
        <a:ext cx="2287215" cy="2287215"/>
      </dsp:txXfrm>
    </dsp:sp>
    <dsp:sp modelId="{80FBFE74-1160-4198-B0D2-1D8B311D6C19}">
      <dsp:nvSpPr>
        <dsp:cNvPr id="0" name=""/>
        <dsp:cNvSpPr/>
      </dsp:nvSpPr>
      <dsp:spPr>
        <a:xfrm>
          <a:off x="4578268" y="3390136"/>
          <a:ext cx="2534681" cy="2534681"/>
        </a:xfrm>
        <a:prstGeom prst="roundRect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Química: </a:t>
          </a:r>
          <a:r>
            <a:rPr lang="pt-BR" sz="2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Parâmetros de qualidade de água; trocas (</a:t>
          </a:r>
          <a:r>
            <a:rPr lang="pt-BR" sz="21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</a:t>
          </a:r>
          <a:r>
            <a:rPr lang="pt-BR" sz="2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pt-BR" sz="21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pOH</a:t>
          </a:r>
          <a:r>
            <a:rPr lang="pt-BR" sz="2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DBO) </a:t>
          </a:r>
          <a:endParaRPr lang="pt-BR" sz="21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2001" y="3513869"/>
        <a:ext cx="2287215" cy="2287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A3DD5-9E79-4D1C-B77F-E208086B4ADA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EE3EA-0334-47B3-8ED6-3CA648CC5C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731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EE3EA-0334-47B3-8ED6-3CA648CC5C1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10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4E4BFA6-BAFC-40BC-864C-A05B4B4AEF47}" type="datetimeFigureOut">
              <a:rPr lang="pt-BR" smtClean="0"/>
              <a:t>15/05/2018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5639FBC-7751-4B6F-95DD-62B9173DF134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51520" y="3017044"/>
            <a:ext cx="8892480" cy="1780108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PRÁTICAS PEDAGÓGICAS INTEGRADAS NOS CURSOS TÉCNICOS E</a:t>
            </a:r>
            <a:b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INTEGRADOS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91880" y="5052144"/>
            <a:ext cx="5425154" cy="1041152"/>
          </a:xfrm>
        </p:spPr>
        <p:txBody>
          <a:bodyPr>
            <a:normAutofit/>
          </a:bodyPr>
          <a:lstStyle/>
          <a:p>
            <a:pPr algn="just"/>
            <a:endParaRPr lang="pt-B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Me. 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Alderuth </a:t>
            </a: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Carvalho (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IFPA- CRMB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2050" name="Picture 2" descr="E:\DocsIFPA\Material.Aulas\jpgs\down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197" y="439209"/>
            <a:ext cx="14763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3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Avaliação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5" r="24510" b="5535"/>
          <a:stretch/>
        </p:blipFill>
        <p:spPr bwMode="auto">
          <a:xfrm>
            <a:off x="395537" y="1628800"/>
            <a:ext cx="3984688" cy="443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9" r="37934" b="6250"/>
          <a:stretch/>
        </p:blipFill>
        <p:spPr bwMode="auto">
          <a:xfrm>
            <a:off x="4716016" y="1628800"/>
            <a:ext cx="3912748" cy="4439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04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353347"/>
          </a:xfrm>
        </p:spPr>
        <p:txBody>
          <a:bodyPr/>
          <a:lstStyle/>
          <a:p>
            <a:pPr algn="just"/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Halmenschlager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(2014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 A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noção de interdisciplinaridade demanda problemas novos para aqueles professores que têm se ocupado do planejamento do ensino de conceituação científica específica relativa à sua disciplina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Influência da natureza do curso;</a:t>
            </a:r>
          </a:p>
          <a:p>
            <a:pPr algn="just"/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Exercício da práxis;</a:t>
            </a:r>
          </a:p>
          <a:p>
            <a:pPr algn="just"/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Esforço coletivo;</a:t>
            </a: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5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75" y="404664"/>
            <a:ext cx="7362381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-1620688" y="4581128"/>
            <a:ext cx="8229600" cy="1252537"/>
          </a:xfrm>
        </p:spPr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OBRIGADA!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E:\DocsIFPA\Outros Docs\gincana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77072"/>
            <a:ext cx="3736339" cy="264629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DocsIFPA\Outros Docs\gincana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32855"/>
            <a:ext cx="3600400" cy="249915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DocsIFPA\Outros Docs\gincana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54" y="188640"/>
            <a:ext cx="3784628" cy="252028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DocsIFPA\Material.Aulas\jpgs\download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8" y="5616624"/>
            <a:ext cx="1136914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24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DocsIFPA\Outros Docs\gincan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836" y="2996952"/>
            <a:ext cx="4844652" cy="363348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DocsIFPA\Outros Docs\gincana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211"/>
            <a:ext cx="4896543" cy="329731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11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DocsIFPA\Outros Docs\gincan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4992555" cy="374441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DocsIFPA\Outros Docs\gincan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58970"/>
            <a:ext cx="4698875" cy="352415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1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988840"/>
            <a:ext cx="8496943" cy="4752528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Art. 6º da resolução CEB nº 3,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1998 – DCNEM: “O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princípios pedagógicos da Identidade, Diversidade e Autonomia, da Interdisciplinaridade e da Contextualização serão adotados como estruturadores dos currículos do ensino 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médio”;</a:t>
            </a:r>
          </a:p>
          <a:p>
            <a:pPr algn="just"/>
            <a:r>
              <a:rPr lang="pt-B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Frigotto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(1995): 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essalta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o trabalho interdisciplinar se apresenta como uma necessidade imperativa pela simples razão de que a parte que isolamos ou arrancamos do contexto originário do real para poder ser explicada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efetivamente;</a:t>
            </a:r>
          </a:p>
          <a:p>
            <a:pPr algn="just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Padilha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(2001) afirma que realizar planos e planejamentos educacionais e escolares significa exercer uma atividade engajada, intencional, científica, de caráter político e ideológico e isento de neutralidade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urrículo integrado e Interdisciplinaridade </a:t>
            </a:r>
            <a:endParaRPr lang="pt-B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90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5316082" y="2348880"/>
            <a:ext cx="3696509" cy="374441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Curso Técnico em Agropecuária</a:t>
            </a: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Política afirmativa de prioridade ao povos do campo; </a:t>
            </a:r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Turmas </a:t>
            </a:r>
            <a:r>
              <a:rPr lang="pt-B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2015, 2017 e 2018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(7 turmas)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4992554" cy="37444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457200" y="59209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IFPA – CAMPUS MARABÁ RURAL</a:t>
            </a:r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5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2492896"/>
            <a:ext cx="8424935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altLang="pt-B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Eixo: Agrobiodiversidade </a:t>
            </a:r>
            <a:r>
              <a:rPr lang="pt-BR" altLang="pt-B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pt-BR" altLang="pt-B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desenvolvimento sustentável.</a:t>
            </a:r>
          </a:p>
          <a:p>
            <a:pPr algn="just"/>
            <a:r>
              <a:rPr lang="pt-B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Áreas:   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-Ciências humanas;</a:t>
            </a:r>
          </a:p>
          <a:p>
            <a:pPr marL="0" indent="0" algn="just">
              <a:buNone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-Linguagens;</a:t>
            </a:r>
          </a:p>
          <a:p>
            <a:pPr marL="0" indent="0" algn="just">
              <a:buNone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-Ciências Agrárias;</a:t>
            </a:r>
          </a:p>
          <a:p>
            <a:pPr marL="0" indent="0" algn="just">
              <a:buNone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-</a:t>
            </a:r>
            <a:r>
              <a:rPr lang="pt-BR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Ciências </a:t>
            </a:r>
            <a:r>
              <a:rPr lang="pt-B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natureza e </a:t>
            </a:r>
            <a:r>
              <a:rPr lang="pt-BR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matemática.</a:t>
            </a:r>
            <a:endParaRPr lang="pt-B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8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alt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Planejamento</a:t>
            </a:r>
          </a:p>
        </p:txBody>
      </p:sp>
    </p:spTree>
    <p:extLst>
      <p:ext uri="{BB962C8B-B14F-4D97-AF65-F5344CB8AC3E}">
        <p14:creationId xmlns:p14="http://schemas.microsoft.com/office/powerpoint/2010/main" val="374484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51520" y="338328"/>
            <a:ext cx="8435280" cy="1650512"/>
          </a:xfrm>
        </p:spPr>
        <p:txBody>
          <a:bodyPr>
            <a:normAutofit fontScale="90000"/>
          </a:bodyPr>
          <a:lstStyle/>
          <a:p>
            <a:pPr algn="just"/>
            <a:r>
              <a:rPr lang="pt-BR" alt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Ciências da natureza e matemática</a:t>
            </a:r>
            <a:r>
              <a:rPr lang="pt-BR" alt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alt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altLang="pt-BR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Eixo</a:t>
            </a:r>
            <a:r>
              <a:rPr lang="pt-BR" altLang="pt-BR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Agrobiodiversidade e desenvolvimento sustentável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3149111" y="2852936"/>
            <a:ext cx="2647025" cy="2655160"/>
            <a:chOff x="3058082" y="1276248"/>
            <a:chExt cx="2647025" cy="2655160"/>
          </a:xfrm>
        </p:grpSpPr>
        <p:sp>
          <p:nvSpPr>
            <p:cNvPr id="7" name="Elipse 6"/>
            <p:cNvSpPr/>
            <p:nvPr/>
          </p:nvSpPr>
          <p:spPr>
            <a:xfrm>
              <a:off x="3058082" y="1276248"/>
              <a:ext cx="2647025" cy="265516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8" name="Elipse 4"/>
            <p:cNvSpPr/>
            <p:nvPr/>
          </p:nvSpPr>
          <p:spPr>
            <a:xfrm>
              <a:off x="3445730" y="1665087"/>
              <a:ext cx="1871729" cy="1877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9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Piscicultura - Água</a:t>
              </a:r>
              <a:endParaRPr lang="pt-BR" sz="2900" kern="1200" dirty="0"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583793" y="1780626"/>
            <a:ext cx="2207676" cy="2144620"/>
            <a:chOff x="1584187" y="47490"/>
            <a:chExt cx="2207676" cy="2144620"/>
          </a:xfrm>
        </p:grpSpPr>
        <p:sp>
          <p:nvSpPr>
            <p:cNvPr id="10" name="Elipse 9"/>
            <p:cNvSpPr/>
            <p:nvPr/>
          </p:nvSpPr>
          <p:spPr>
            <a:xfrm>
              <a:off x="1584187" y="47490"/>
              <a:ext cx="2207676" cy="214462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1" name="Elipse 4"/>
            <p:cNvSpPr/>
            <p:nvPr/>
          </p:nvSpPr>
          <p:spPr>
            <a:xfrm>
              <a:off x="1907494" y="361562"/>
              <a:ext cx="1561062" cy="1516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2800" b="0" kern="1200" dirty="0" smtClean="0">
                  <a:latin typeface="Times New Roman" pitchFamily="18" charset="0"/>
                </a:rPr>
                <a:t>Geometria Plana e espacial</a:t>
              </a:r>
              <a:endParaRPr lang="pt-BR" sz="2800" b="0" kern="1200" dirty="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5348477" y="2000768"/>
            <a:ext cx="2247859" cy="2148312"/>
            <a:chOff x="5024934" y="80797"/>
            <a:chExt cx="2247859" cy="2148312"/>
          </a:xfrm>
        </p:grpSpPr>
        <p:sp>
          <p:nvSpPr>
            <p:cNvPr id="13" name="Elipse 12"/>
            <p:cNvSpPr/>
            <p:nvPr/>
          </p:nvSpPr>
          <p:spPr>
            <a:xfrm>
              <a:off x="5024934" y="80797"/>
              <a:ext cx="2247859" cy="214831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Elipse 4"/>
            <p:cNvSpPr/>
            <p:nvPr/>
          </p:nvSpPr>
          <p:spPr>
            <a:xfrm>
              <a:off x="5354125" y="395410"/>
              <a:ext cx="1589477" cy="15190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Hidrostáti-ca</a:t>
              </a:r>
              <a:endParaRPr lang="pt-BR" sz="28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Hidrodinâ-mica</a:t>
              </a:r>
              <a:endParaRPr lang="pt-BR" sz="2800" kern="1200" dirty="0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1458401" y="4319634"/>
            <a:ext cx="2249503" cy="2133702"/>
            <a:chOff x="1350885" y="2752086"/>
            <a:chExt cx="2249503" cy="2133702"/>
          </a:xfrm>
        </p:grpSpPr>
        <p:sp>
          <p:nvSpPr>
            <p:cNvPr id="16" name="Elipse 15"/>
            <p:cNvSpPr/>
            <p:nvPr/>
          </p:nvSpPr>
          <p:spPr>
            <a:xfrm>
              <a:off x="1350885" y="2752086"/>
              <a:ext cx="2249503" cy="21337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7" name="Elipse 4"/>
            <p:cNvSpPr/>
            <p:nvPr/>
          </p:nvSpPr>
          <p:spPr>
            <a:xfrm>
              <a:off x="1680317" y="3064559"/>
              <a:ext cx="1590639" cy="150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2000" b="0" kern="1200" dirty="0" smtClean="0">
                  <a:latin typeface="Times New Roman" pitchFamily="18" charset="0"/>
                </a:rPr>
                <a:t>Microbiologia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altLang="pt-BR" sz="2000" b="0" kern="1200" dirty="0" smtClean="0">
                  <a:latin typeface="Times New Roman" pitchFamily="18" charset="0"/>
                </a:rPr>
                <a:t>Introdução e zoologia de vertebrados</a:t>
              </a:r>
              <a:endParaRPr lang="pt-BR" sz="2000" b="0" kern="1200" dirty="0"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5148064" y="4417272"/>
            <a:ext cx="2251248" cy="2108072"/>
            <a:chOff x="5165574" y="2752091"/>
            <a:chExt cx="2251248" cy="2108072"/>
          </a:xfrm>
        </p:grpSpPr>
        <p:sp>
          <p:nvSpPr>
            <p:cNvPr id="19" name="Elipse 18"/>
            <p:cNvSpPr/>
            <p:nvPr/>
          </p:nvSpPr>
          <p:spPr>
            <a:xfrm>
              <a:off x="5165574" y="2752091"/>
              <a:ext cx="2251248" cy="210807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0" name="Elipse 4"/>
            <p:cNvSpPr/>
            <p:nvPr/>
          </p:nvSpPr>
          <p:spPr>
            <a:xfrm>
              <a:off x="5495262" y="3060811"/>
              <a:ext cx="1591872" cy="14906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Soluções</a:t>
              </a:r>
              <a:endParaRPr lang="pt-BR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2004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7825576"/>
              </p:ext>
            </p:extLst>
          </p:nvPr>
        </p:nvGraphicFramePr>
        <p:xfrm>
          <a:off x="251520" y="332656"/>
          <a:ext cx="871296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843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434488"/>
          </a:xfrm>
        </p:spPr>
        <p:txBody>
          <a:bodyPr>
            <a:normAutofit/>
          </a:bodyPr>
          <a:lstStyle/>
          <a:p>
            <a:r>
              <a:rPr lang="pt-BR" alt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Conteúdo integrado </a:t>
            </a:r>
            <a:br>
              <a:rPr lang="pt-BR" alt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alt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Avaliação integrada</a:t>
            </a:r>
          </a:p>
        </p:txBody>
      </p:sp>
      <p:sp>
        <p:nvSpPr>
          <p:cNvPr id="4099" name="Espaço Reservado para Texto 4"/>
          <p:cNvSpPr>
            <a:spLocks noGrp="1"/>
          </p:cNvSpPr>
          <p:nvPr>
            <p:ph type="body" idx="1"/>
          </p:nvPr>
        </p:nvSpPr>
        <p:spPr>
          <a:xfrm>
            <a:off x="29728" y="2678114"/>
            <a:ext cx="3822192" cy="639762"/>
          </a:xfrm>
        </p:spPr>
        <p:txBody>
          <a:bodyPr/>
          <a:lstStyle/>
          <a:p>
            <a:pPr algn="ctr"/>
            <a:r>
              <a:rPr lang="pt-BR" alt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1° Bimestre</a:t>
            </a:r>
          </a:p>
        </p:txBody>
      </p:sp>
      <p:sp>
        <p:nvSpPr>
          <p:cNvPr id="4100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1520" y="3356992"/>
            <a:ext cx="4029843" cy="2769171"/>
          </a:xfrm>
        </p:spPr>
        <p:txBody>
          <a:bodyPr>
            <a:normAutofit/>
          </a:bodyPr>
          <a:lstStyle/>
          <a:p>
            <a:r>
              <a:rPr lang="pt-BR" altLang="pt-BR" sz="2400" dirty="0" smtClean="0">
                <a:latin typeface="Times New Roman" pitchFamily="18" charset="0"/>
                <a:cs typeface="Times New Roman" pitchFamily="18" charset="0"/>
              </a:rPr>
              <a:t>2 pontos: Tempo-Comunidade</a:t>
            </a:r>
          </a:p>
          <a:p>
            <a:r>
              <a:rPr lang="pt-BR" altLang="pt-BR" sz="2400" dirty="0" smtClean="0">
                <a:latin typeface="Times New Roman" pitchFamily="18" charset="0"/>
                <a:cs typeface="Times New Roman" pitchFamily="18" charset="0"/>
              </a:rPr>
              <a:t>5 pontos: individuais do </a:t>
            </a:r>
            <a:r>
              <a:rPr lang="pt-BR" altLang="pt-BR" sz="2400" dirty="0" err="1" smtClean="0">
                <a:latin typeface="Times New Roman" pitchFamily="18" charset="0"/>
                <a:cs typeface="Times New Roman" pitchFamily="18" charset="0"/>
              </a:rPr>
              <a:t>Prof</a:t>
            </a:r>
            <a:r>
              <a:rPr lang="pt-BR" altLang="pt-BR" sz="2400" dirty="0" smtClean="0">
                <a:latin typeface="Times New Roman" pitchFamily="18" charset="0"/>
                <a:cs typeface="Times New Roman" pitchFamily="18" charset="0"/>
              </a:rPr>
              <a:t> de área</a:t>
            </a:r>
          </a:p>
          <a:p>
            <a:r>
              <a:rPr lang="pt-BR" altLang="pt-BR" sz="2400" dirty="0" smtClean="0">
                <a:latin typeface="Times New Roman" pitchFamily="18" charset="0"/>
                <a:cs typeface="Times New Roman" pitchFamily="18" charset="0"/>
              </a:rPr>
              <a:t>3 relatório de visita técnica.</a:t>
            </a:r>
          </a:p>
          <a:p>
            <a:endParaRPr lang="pt-BR" altLang="pt-BR" sz="2400" dirty="0" smtClean="0"/>
          </a:p>
        </p:txBody>
      </p:sp>
      <p:sp>
        <p:nvSpPr>
          <p:cNvPr id="4101" name="Espaço Reservado para Texto 5"/>
          <p:cNvSpPr>
            <a:spLocks noGrp="1"/>
          </p:cNvSpPr>
          <p:nvPr>
            <p:ph type="body" sz="quarter" idx="3"/>
          </p:nvPr>
        </p:nvSpPr>
        <p:spPr>
          <a:xfrm>
            <a:off x="4998280" y="2678113"/>
            <a:ext cx="3822192" cy="639762"/>
          </a:xfrm>
        </p:spPr>
        <p:txBody>
          <a:bodyPr/>
          <a:lstStyle/>
          <a:p>
            <a:pPr algn="ctr"/>
            <a:r>
              <a:rPr lang="pt-BR" alt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2º Bimestre</a:t>
            </a:r>
          </a:p>
        </p:txBody>
      </p:sp>
      <p:sp>
        <p:nvSpPr>
          <p:cNvPr id="4102" name="Espaço Reservado para Conteúdo 6"/>
          <p:cNvSpPr>
            <a:spLocks noGrp="1"/>
          </p:cNvSpPr>
          <p:nvPr>
            <p:ph sz="quarter" idx="4"/>
          </p:nvPr>
        </p:nvSpPr>
        <p:spPr>
          <a:xfrm>
            <a:off x="4998280" y="3429000"/>
            <a:ext cx="3822192" cy="2697163"/>
          </a:xfrm>
        </p:spPr>
        <p:txBody>
          <a:bodyPr/>
          <a:lstStyle/>
          <a:p>
            <a:pPr algn="just"/>
            <a:r>
              <a:rPr lang="pt-BR" altLang="pt-BR" sz="2400" dirty="0" smtClean="0">
                <a:latin typeface="Times New Roman" pitchFamily="18" charset="0"/>
                <a:cs typeface="Times New Roman" pitchFamily="18" charset="0"/>
              </a:rPr>
              <a:t>2 pontos: Tempo-Comunidade</a:t>
            </a:r>
          </a:p>
          <a:p>
            <a:pPr algn="just"/>
            <a:r>
              <a:rPr lang="pt-BR" altLang="pt-BR" sz="2400" dirty="0" smtClean="0">
                <a:latin typeface="Times New Roman" pitchFamily="18" charset="0"/>
                <a:cs typeface="Times New Roman" pitchFamily="18" charset="0"/>
              </a:rPr>
              <a:t>3 pontos: Simulado </a:t>
            </a:r>
          </a:p>
          <a:p>
            <a:pPr algn="just"/>
            <a:r>
              <a:rPr lang="pt-BR" altLang="pt-BR" sz="2400" dirty="0" smtClean="0">
                <a:latin typeface="Times New Roman" pitchFamily="18" charset="0"/>
                <a:cs typeface="Times New Roman" pitchFamily="18" charset="0"/>
              </a:rPr>
              <a:t>5 pontos: Projeto escrito</a:t>
            </a:r>
          </a:p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36045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316213" y="1865073"/>
            <a:ext cx="8552368" cy="3450696"/>
          </a:xfrm>
        </p:spPr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aulas das 4 disciplinas foram lotadas no mesmo período;</a:t>
            </a:r>
          </a:p>
          <a:p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Visita técnica a Fazendo Santa Clara, Marabá, Pará.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alt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visita técnica</a:t>
            </a:r>
          </a:p>
        </p:txBody>
      </p:sp>
      <p:pic>
        <p:nvPicPr>
          <p:cNvPr id="1026" name="Picture 2" descr="E:\DocsIFPA\Outros Docs\fazend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4248472" cy="270718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ocsIFPA\Outros Docs\fazenda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36" y="3429000"/>
            <a:ext cx="4167845" cy="271441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09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434488"/>
          </a:xfrm>
        </p:spPr>
        <p:txBody>
          <a:bodyPr>
            <a:normAutofit/>
          </a:bodyPr>
          <a:lstStyle/>
          <a:p>
            <a:r>
              <a:rPr lang="pt-BR" alt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visita técnica</a:t>
            </a:r>
          </a:p>
        </p:txBody>
      </p:sp>
      <p:pic>
        <p:nvPicPr>
          <p:cNvPr id="1027" name="Picture 3" descr="E:\DocsIFPA\Outros Docs\fazend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4248472" cy="280533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DocsIFPA\Outros Docs\fazenda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36" y="1052736"/>
            <a:ext cx="4176464" cy="278092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DocsIFPA\Outros Docs\fazenda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31" y="3933056"/>
            <a:ext cx="4259769" cy="278092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DocsIFPA\Outros Docs\fazenda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37" y="3915916"/>
            <a:ext cx="4176463" cy="279806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35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1054</TotalTime>
  <Words>375</Words>
  <Application>Microsoft Office PowerPoint</Application>
  <PresentationFormat>Apresentação na tela (4:3)</PresentationFormat>
  <Paragraphs>56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Forma de Onda</vt:lpstr>
      <vt:lpstr>PRÁTICAS PEDAGÓGICAS INTEGRADAS NOS CURSOS TÉCNICOS E INTEGRADOS</vt:lpstr>
      <vt:lpstr>Currículo integrado e Interdisciplinaridade </vt:lpstr>
      <vt:lpstr> IFPA – CAMPUS MARABÁ RURAL </vt:lpstr>
      <vt:lpstr>Planejamento</vt:lpstr>
      <vt:lpstr>Ciências da natureza e matemática Eixo: Agrobiodiversidade e desenvolvimento sustentável</vt:lpstr>
      <vt:lpstr>Apresentação do PowerPoint</vt:lpstr>
      <vt:lpstr> Conteúdo integrado  Avaliação integrada</vt:lpstr>
      <vt:lpstr> A visita técnica</vt:lpstr>
      <vt:lpstr> A visita técnica</vt:lpstr>
      <vt:lpstr>Avaliação</vt:lpstr>
      <vt:lpstr>Considerações</vt:lpstr>
      <vt:lpstr>OBRIGADA!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Ruth</dc:creator>
  <cp:lastModifiedBy>Ruth</cp:lastModifiedBy>
  <cp:revision>91</cp:revision>
  <dcterms:created xsi:type="dcterms:W3CDTF">2017-08-31T14:49:26Z</dcterms:created>
  <dcterms:modified xsi:type="dcterms:W3CDTF">2018-05-15T11:54:17Z</dcterms:modified>
</cp:coreProperties>
</file>