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1" r:id="rId3"/>
    <p:sldId id="257" r:id="rId4"/>
    <p:sldId id="258" r:id="rId5"/>
    <p:sldId id="273" r:id="rId6"/>
    <p:sldId id="272" r:id="rId7"/>
    <p:sldId id="259" r:id="rId8"/>
    <p:sldId id="260" r:id="rId9"/>
    <p:sldId id="261" r:id="rId10"/>
    <p:sldId id="262" r:id="rId11"/>
    <p:sldId id="279" r:id="rId12"/>
    <p:sldId id="264" r:id="rId13"/>
    <p:sldId id="265" r:id="rId14"/>
    <p:sldId id="280" r:id="rId15"/>
    <p:sldId id="281" r:id="rId16"/>
    <p:sldId id="286" r:id="rId17"/>
    <p:sldId id="287" r:id="rId18"/>
    <p:sldId id="288" r:id="rId19"/>
    <p:sldId id="266" r:id="rId20"/>
    <p:sldId id="291" r:id="rId21"/>
    <p:sldId id="268" r:id="rId22"/>
    <p:sldId id="289" r:id="rId23"/>
    <p:sldId id="290" r:id="rId24"/>
    <p:sldId id="285" r:id="rId25"/>
    <p:sldId id="282" r:id="rId26"/>
    <p:sldId id="283" r:id="rId27"/>
    <p:sldId id="284" r:id="rId28"/>
    <p:sldId id="274" r:id="rId29"/>
    <p:sldId id="275" r:id="rId30"/>
    <p:sldId id="276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7A2D-9041-4812-897B-811BB74429A4}" type="datetimeFigureOut">
              <a:rPr lang="pt-BR" smtClean="0"/>
              <a:pPr/>
              <a:t>19/04/2018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176F-8C50-45FB-8F41-879F4770A02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7A2D-9041-4812-897B-811BB74429A4}" type="datetimeFigureOut">
              <a:rPr lang="pt-BR" smtClean="0"/>
              <a:pPr/>
              <a:t>19/04/2018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176F-8C50-45FB-8F41-879F4770A02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7A2D-9041-4812-897B-811BB74429A4}" type="datetimeFigureOut">
              <a:rPr lang="pt-BR" smtClean="0"/>
              <a:pPr/>
              <a:t>19/04/2018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176F-8C50-45FB-8F41-879F4770A02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7A2D-9041-4812-897B-811BB74429A4}" type="datetimeFigureOut">
              <a:rPr lang="pt-BR" smtClean="0"/>
              <a:pPr/>
              <a:t>19/04/2018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176F-8C50-45FB-8F41-879F4770A02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7A2D-9041-4812-897B-811BB74429A4}" type="datetimeFigureOut">
              <a:rPr lang="pt-BR" smtClean="0"/>
              <a:pPr/>
              <a:t>19/04/2018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176F-8C50-45FB-8F41-879F4770A02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7A2D-9041-4812-897B-811BB74429A4}" type="datetimeFigureOut">
              <a:rPr lang="pt-BR" smtClean="0"/>
              <a:pPr/>
              <a:t>19/04/2018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176F-8C50-45FB-8F41-879F4770A02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7A2D-9041-4812-897B-811BB74429A4}" type="datetimeFigureOut">
              <a:rPr lang="pt-BR" smtClean="0"/>
              <a:pPr/>
              <a:t>19/04/2018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176F-8C50-45FB-8F41-879F4770A02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7A2D-9041-4812-897B-811BB74429A4}" type="datetimeFigureOut">
              <a:rPr lang="pt-BR" smtClean="0"/>
              <a:pPr/>
              <a:t>19/04/2018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176F-8C50-45FB-8F41-879F4770A02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7A2D-9041-4812-897B-811BB74429A4}" type="datetimeFigureOut">
              <a:rPr lang="pt-BR" smtClean="0"/>
              <a:pPr/>
              <a:t>19/04/2018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176F-8C50-45FB-8F41-879F4770A02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7A2D-9041-4812-897B-811BB74429A4}" type="datetimeFigureOut">
              <a:rPr lang="pt-BR" smtClean="0"/>
              <a:pPr/>
              <a:t>19/04/2018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176F-8C50-45FB-8F41-879F4770A02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7A2D-9041-4812-897B-811BB74429A4}" type="datetimeFigureOut">
              <a:rPr lang="pt-BR" smtClean="0"/>
              <a:pPr/>
              <a:t>19/04/2018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176F-8C50-45FB-8F41-879F4770A02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pt-BR" smtClean="0"/>
              <a:t>Clique no ícone para adicionar uma imagem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07A2D-9041-4812-897B-811BB74429A4}" type="datetimeFigureOut">
              <a:rPr lang="pt-BR" smtClean="0"/>
              <a:pPr/>
              <a:t>19/04/2018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B176F-8C50-45FB-8F41-879F4770A02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857600"/>
          </a:xfrm>
        </p:spPr>
        <p:txBody>
          <a:bodyPr anchor="ctr">
            <a:normAutofit/>
          </a:bodyPr>
          <a:lstStyle/>
          <a:p>
            <a:pPr algn="ctr"/>
            <a:r>
              <a:rPr lang="pt-BR" sz="4800" dirty="0" smtClean="0"/>
              <a:t>SISTEMA SIGAA</a:t>
            </a:r>
            <a:br>
              <a:rPr lang="pt-BR" sz="4800" dirty="0" smtClean="0"/>
            </a:br>
            <a:r>
              <a:rPr lang="pt-BR" sz="4800" dirty="0" smtClean="0"/>
              <a:t/>
            </a:r>
            <a:br>
              <a:rPr lang="pt-BR" sz="4800" dirty="0" smtClean="0"/>
            </a:br>
            <a:r>
              <a:rPr lang="pt-BR" sz="4800" dirty="0" smtClean="0"/>
              <a:t>(Re)Matrícula On-line</a:t>
            </a:r>
            <a:br>
              <a:rPr lang="pt-BR" sz="4800" dirty="0" smtClean="0"/>
            </a:br>
            <a:r>
              <a:rPr lang="pt-BR" sz="4800" dirty="0" smtClean="0"/>
              <a:t/>
            </a:r>
            <a:br>
              <a:rPr lang="pt-BR" sz="4800" dirty="0" smtClean="0"/>
            </a:br>
            <a:r>
              <a:rPr lang="pt-BR" sz="4800" dirty="0" smtClean="0"/>
              <a:t>de Discentes</a:t>
            </a:r>
            <a:endParaRPr lang="pt-BR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88640"/>
            <a:ext cx="9001000" cy="655272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23913"/>
            <a:ext cx="9144000" cy="521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086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2340"/>
            <a:ext cx="9144000" cy="46533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771800" y="0"/>
            <a:ext cx="34423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/>
              <a:t>PORTAL DO DISCENTE</a:t>
            </a:r>
            <a:endParaRPr lang="pt-BR" sz="24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9640"/>
            <a:ext cx="9144000" cy="44587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0"/>
            <a:ext cx="5976664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0471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4290"/>
            <a:ext cx="9144000" cy="37694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3476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7597"/>
            <a:ext cx="9144000" cy="48828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28455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7992888" cy="61056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67311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4233"/>
            <a:ext cx="9144000" cy="37095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26663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2" y="981381"/>
            <a:ext cx="9038096" cy="48952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7524" y="44624"/>
            <a:ext cx="8496944" cy="678584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 smtClean="0"/>
              <a:t>A (</a:t>
            </a:r>
            <a:r>
              <a:rPr lang="pt-BR" dirty="0" err="1" smtClean="0"/>
              <a:t>re</a:t>
            </a:r>
            <a:r>
              <a:rPr lang="pt-BR" dirty="0" smtClean="0"/>
              <a:t>)matrícula on-line requer: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323528" y="764704"/>
            <a:ext cx="813690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pt-BR" sz="2000" dirty="0" smtClean="0"/>
              <a:t>Calendário Acadêmico do campus aprovado contendo o período </a:t>
            </a:r>
            <a:r>
              <a:rPr lang="pt-BR" sz="2000" dirty="0"/>
              <a:t>de rematrícula </a:t>
            </a:r>
            <a:r>
              <a:rPr lang="pt-BR" sz="2000" dirty="0" smtClean="0"/>
              <a:t>dos alunos veteranos.</a:t>
            </a:r>
          </a:p>
          <a:p>
            <a:pPr marL="457200" indent="-457200">
              <a:buAutoNum type="arabicParenR"/>
            </a:pPr>
            <a:endParaRPr lang="pt-BR" sz="2000" dirty="0" smtClean="0"/>
          </a:p>
          <a:p>
            <a:pPr marL="457200" indent="-457200">
              <a:buAutoNum type="arabicParenR"/>
            </a:pPr>
            <a:r>
              <a:rPr lang="pt-BR" sz="2000" dirty="0" smtClean="0"/>
              <a:t>Horário </a:t>
            </a:r>
            <a:r>
              <a:rPr lang="pt-BR" sz="2000" dirty="0"/>
              <a:t>de </a:t>
            </a:r>
            <a:r>
              <a:rPr lang="pt-BR" sz="2000" dirty="0" smtClean="0"/>
              <a:t>aula semanal do campus previamente construído.</a:t>
            </a:r>
          </a:p>
          <a:p>
            <a:pPr marL="457200" indent="-457200">
              <a:buAutoNum type="arabicParenR"/>
            </a:pPr>
            <a:endParaRPr lang="pt-BR" sz="2000" dirty="0" smtClean="0"/>
          </a:p>
          <a:p>
            <a:pPr marL="457200" indent="-457200">
              <a:buAutoNum type="arabicParenR"/>
            </a:pPr>
            <a:r>
              <a:rPr lang="pt-BR" sz="2000" dirty="0" smtClean="0"/>
              <a:t>Cadastramento prévio das turmas de disciplinas com seus horários de aulas e docentes no sistema SIGAA.</a:t>
            </a:r>
          </a:p>
          <a:p>
            <a:pPr marL="457200" indent="-457200">
              <a:buAutoNum type="arabicParenR"/>
            </a:pPr>
            <a:endParaRPr lang="pt-BR" sz="2000" dirty="0" smtClean="0"/>
          </a:p>
          <a:p>
            <a:pPr marL="457200" indent="-457200">
              <a:buAutoNum type="arabicParenR"/>
            </a:pPr>
            <a:r>
              <a:rPr lang="pt-BR" sz="2000" dirty="0" smtClean="0"/>
              <a:t>Corpo discente orientado e com acesso o sistema SIGAA, Portal do Discente.</a:t>
            </a:r>
          </a:p>
          <a:p>
            <a:pPr marL="457200" indent="-457200">
              <a:buAutoNum type="arabicParenR"/>
            </a:pPr>
            <a:endParaRPr lang="pt-BR" sz="2000" dirty="0" smtClean="0"/>
          </a:p>
          <a:p>
            <a:pPr marL="457200" indent="-457200">
              <a:buAutoNum type="arabicParenR"/>
            </a:pPr>
            <a:r>
              <a:rPr lang="pt-BR" sz="2000" dirty="0" smtClean="0"/>
              <a:t>Pelo Portal Discente solicita-se matrícula em disciplinas.</a:t>
            </a:r>
          </a:p>
          <a:p>
            <a:pPr marL="457200" indent="-457200">
              <a:buAutoNum type="arabicParenR"/>
            </a:pPr>
            <a:endParaRPr lang="pt-BR" sz="2000" dirty="0"/>
          </a:p>
          <a:p>
            <a:pPr marL="457200" indent="-457200">
              <a:buAutoNum type="arabicParenR"/>
            </a:pPr>
            <a:r>
              <a:rPr lang="pt-BR" sz="2000" dirty="0" smtClean="0"/>
              <a:t>O Coordenador de Curso analisa as solicitações de matrículas (defere ou indefere).</a:t>
            </a:r>
          </a:p>
          <a:p>
            <a:pPr marL="457200" indent="-457200">
              <a:buAutoNum type="arabicParenR"/>
            </a:pPr>
            <a:endParaRPr lang="pt-BR" sz="2000" dirty="0"/>
          </a:p>
          <a:p>
            <a:pPr marL="457200" indent="-457200">
              <a:buAutoNum type="arabicParenR"/>
            </a:pPr>
            <a:r>
              <a:rPr lang="pt-BR" sz="2000" dirty="0" smtClean="0"/>
              <a:t>A </a:t>
            </a:r>
            <a:r>
              <a:rPr lang="pt-BR" sz="2000" dirty="0" smtClean="0"/>
              <a:t>DTI/PROEN </a:t>
            </a:r>
            <a:r>
              <a:rPr lang="pt-BR" sz="2000" dirty="0" smtClean="0"/>
              <a:t>ou Secretaria Acadêmica processa as matrículas dos discentes. </a:t>
            </a:r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2862104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SIGAA - Módulo Técnico - Coordenador 0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6385"/>
            <a:ext cx="9144000" cy="432522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87" y="0"/>
            <a:ext cx="71832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78" y="0"/>
            <a:ext cx="6367643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1883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58" y="1480865"/>
            <a:ext cx="7049484" cy="38962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95200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0000"/>
            <a:ext cx="9144000" cy="469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660564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2110"/>
            <a:ext cx="9144000" cy="53937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26552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6385"/>
            <a:ext cx="9144000" cy="43252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43565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87" y="0"/>
            <a:ext cx="7183225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29988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339752" y="0"/>
            <a:ext cx="34953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 smtClean="0"/>
              <a:t>(Re)Matrícula On-line</a:t>
            </a:r>
            <a:br>
              <a:rPr lang="pt-BR" sz="2400" dirty="0" smtClean="0"/>
            </a:br>
            <a:endParaRPr lang="pt-BR" sz="2400" dirty="0" smtClean="0"/>
          </a:p>
          <a:p>
            <a:pPr algn="ctr"/>
            <a:r>
              <a:rPr lang="pt-BR" sz="2400" dirty="0" err="1" smtClean="0"/>
              <a:t>Pré-processamneto</a:t>
            </a:r>
            <a:endParaRPr lang="pt-BR" sz="24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73443"/>
            <a:ext cx="8856984" cy="411111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51520" y="594928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 smtClean="0">
                <a:solidFill>
                  <a:srgbClr val="FF0000"/>
                </a:solidFill>
              </a:rPr>
              <a:t>Obs</a:t>
            </a:r>
            <a:r>
              <a:rPr lang="pt-BR" sz="2400" dirty="0" smtClean="0">
                <a:solidFill>
                  <a:srgbClr val="FF0000"/>
                </a:solidFill>
              </a:rPr>
              <a:t>: Esta ação será realizada pela DTI/PROEN</a:t>
            </a:r>
            <a:endParaRPr lang="pt-B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49271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79447"/>
            <a:ext cx="8856984" cy="389910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51520" y="594928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 smtClean="0">
                <a:solidFill>
                  <a:srgbClr val="FF0000"/>
                </a:solidFill>
              </a:rPr>
              <a:t>Obs</a:t>
            </a:r>
            <a:r>
              <a:rPr lang="pt-BR" sz="2400" dirty="0" smtClean="0">
                <a:solidFill>
                  <a:srgbClr val="FF0000"/>
                </a:solidFill>
              </a:rPr>
              <a:t>: Esta ação será realizada pela DTI/PROEN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339752" y="0"/>
            <a:ext cx="34953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 smtClean="0"/>
              <a:t>(Re)Matrícula On-line</a:t>
            </a:r>
            <a:br>
              <a:rPr lang="pt-BR" sz="2400" dirty="0" smtClean="0"/>
            </a:br>
            <a:endParaRPr lang="pt-BR" sz="2400" dirty="0" smtClean="0"/>
          </a:p>
          <a:p>
            <a:pPr algn="ctr"/>
            <a:r>
              <a:rPr lang="pt-BR" sz="2400" smtClean="0"/>
              <a:t>Processamento</a:t>
            </a:r>
            <a:endParaRPr lang="pt-BR" sz="2400" dirty="0"/>
          </a:p>
        </p:txBody>
      </p:sp>
    </p:spTree>
    <p:extLst>
      <p:ext uri="{BB962C8B-B14F-4D97-AF65-F5344CB8AC3E}">
        <p14:creationId xmlns="" xmlns:p14="http://schemas.microsoft.com/office/powerpoint/2010/main" val="1545616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58" y="0"/>
            <a:ext cx="729928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187624" y="335779"/>
            <a:ext cx="65907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pt-BR" sz="2400" dirty="0"/>
          </a:p>
          <a:p>
            <a:pPr algn="ctr"/>
            <a:r>
              <a:rPr lang="pt-BR" sz="2400" dirty="0" smtClean="0"/>
              <a:t>Processamento da (</a:t>
            </a:r>
            <a:r>
              <a:rPr lang="pt-BR" sz="2400" dirty="0"/>
              <a:t>Re)Matrícula On-line</a:t>
            </a:r>
          </a:p>
          <a:p>
            <a:pPr algn="ctr"/>
            <a:endParaRPr lang="pt-BR" sz="24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395536" y="1412776"/>
            <a:ext cx="77768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Cada campus enviará ao Departamento de Registro da PROEN até 30/04/2018, sua proposta de (</a:t>
            </a:r>
            <a:r>
              <a:rPr lang="pt-BR" dirty="0" err="1" smtClean="0"/>
              <a:t>re</a:t>
            </a:r>
            <a:r>
              <a:rPr lang="pt-BR" dirty="0" smtClean="0"/>
              <a:t>)matrícula on-line para cursos técnicos e de graduação.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 proposto deve ser enviado para o e-mail </a:t>
            </a:r>
            <a:r>
              <a:rPr lang="pt-BR" dirty="0" smtClean="0">
                <a:solidFill>
                  <a:srgbClr val="FF0000"/>
                </a:solidFill>
              </a:rPr>
              <a:t>registroacademico.proen@ifpa.edu.br </a:t>
            </a:r>
            <a:r>
              <a:rPr lang="pt-BR" dirty="0" smtClean="0"/>
              <a:t>com as datas (início e término) de:</a:t>
            </a:r>
          </a:p>
          <a:p>
            <a:pPr marL="285750" indent="-285750" algn="just">
              <a:buFontTx/>
              <a:buChar char="-"/>
            </a:pPr>
            <a:r>
              <a:rPr lang="pt-BR" dirty="0" smtClean="0"/>
              <a:t>Solicitação de matrícula pelos discentes (veteranos);</a:t>
            </a:r>
          </a:p>
          <a:p>
            <a:pPr marL="285750" indent="-285750" algn="just">
              <a:buFontTx/>
              <a:buChar char="-"/>
            </a:pPr>
            <a:r>
              <a:rPr lang="pt-BR" dirty="0" smtClean="0"/>
              <a:t>Análise da solicitação de matrícula pelo coordenador de curso;</a:t>
            </a:r>
          </a:p>
          <a:p>
            <a:pPr marL="285750" indent="-285750" algn="just">
              <a:buFontTx/>
              <a:buChar char="-"/>
            </a:pPr>
            <a:r>
              <a:rPr lang="pt-BR" dirty="0" smtClean="0"/>
              <a:t>Processamento das matrículas (efetivação).</a:t>
            </a:r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O Departamento de Registro montará um calendário para realizar o processamento das matrículas.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120787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098" y="0"/>
            <a:ext cx="656580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97" y="0"/>
            <a:ext cx="7349406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39766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51" y="0"/>
            <a:ext cx="8128298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2529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856984" cy="66247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2696"/>
            <a:ext cx="8136904" cy="53285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84" y="0"/>
            <a:ext cx="7035031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719</TotalTime>
  <Words>207</Words>
  <Application>Microsoft Office PowerPoint</Application>
  <PresentationFormat>Apresentação na tela (4:3)</PresentationFormat>
  <Paragraphs>32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Winter</vt:lpstr>
      <vt:lpstr>SISTEMA SIGAA  (Re)Matrícula On-line  de Discentes</vt:lpstr>
      <vt:lpstr>A (re)matrícula on-line requer: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SIGAA  Matrícula On-line</dc:title>
  <dc:creator>jucinaldo.ferreira</dc:creator>
  <cp:lastModifiedBy>carla.lira</cp:lastModifiedBy>
  <cp:revision>35</cp:revision>
  <dcterms:created xsi:type="dcterms:W3CDTF">2017-12-04T19:23:13Z</dcterms:created>
  <dcterms:modified xsi:type="dcterms:W3CDTF">2018-04-19T15:10:52Z</dcterms:modified>
</cp:coreProperties>
</file>