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32"/>
  </p:notesMasterIdLst>
  <p:sldIdLst>
    <p:sldId id="256" r:id="rId2"/>
    <p:sldId id="258" r:id="rId3"/>
    <p:sldId id="261" r:id="rId4"/>
    <p:sldId id="264" r:id="rId5"/>
    <p:sldId id="295" r:id="rId6"/>
    <p:sldId id="292" r:id="rId7"/>
    <p:sldId id="302" r:id="rId8"/>
    <p:sldId id="303" r:id="rId9"/>
    <p:sldId id="308" r:id="rId10"/>
    <p:sldId id="309" r:id="rId11"/>
    <p:sldId id="260" r:id="rId12"/>
    <p:sldId id="287" r:id="rId13"/>
    <p:sldId id="288" r:id="rId14"/>
    <p:sldId id="270" r:id="rId15"/>
    <p:sldId id="272" r:id="rId16"/>
    <p:sldId id="305" r:id="rId17"/>
    <p:sldId id="306" r:id="rId18"/>
    <p:sldId id="286" r:id="rId19"/>
    <p:sldId id="275" r:id="rId20"/>
    <p:sldId id="284" r:id="rId21"/>
    <p:sldId id="285" r:id="rId22"/>
    <p:sldId id="276" r:id="rId23"/>
    <p:sldId id="277" r:id="rId24"/>
    <p:sldId id="279" r:id="rId25"/>
    <p:sldId id="280" r:id="rId26"/>
    <p:sldId id="290" r:id="rId27"/>
    <p:sldId id="291" r:id="rId28"/>
    <p:sldId id="281" r:id="rId29"/>
    <p:sldId id="289" r:id="rId30"/>
    <p:sldId id="283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24" autoAdjust="0"/>
  </p:normalViewPr>
  <p:slideViewPr>
    <p:cSldViewPr snapToGrid="0">
      <p:cViewPr>
        <p:scale>
          <a:sx n="75" d="100"/>
          <a:sy n="75" d="100"/>
        </p:scale>
        <p:origin x="-33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800" dirty="0" smtClean="0"/>
            <a:t>Matrículas</a:t>
          </a:r>
          <a:endParaRPr lang="pt-BR" sz="1800" dirty="0"/>
        </a:p>
        <a:p>
          <a:r>
            <a:rPr lang="pt-BR" sz="1800" dirty="0"/>
            <a:t>(23.435 -&gt;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8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8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2400" dirty="0"/>
            <a:t>Retidos</a:t>
          </a:r>
        </a:p>
        <a:p>
          <a:r>
            <a:rPr lang="pt-BR" sz="2400" dirty="0"/>
            <a:t>(12.873 -&gt; 54,93%) </a:t>
          </a: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8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8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85185" custScaleY="82407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5D9A86A-DFFC-4F0A-8CD3-7A28131C2240}" type="presOf" srcId="{88885769-BFA1-4637-9C23-D5115B5C9748}" destId="{8216FFEF-7D06-42CC-9367-CE0CC914DF70}" srcOrd="1" destOrd="0" presId="urn:microsoft.com/office/officeart/2005/8/layout/venn2"/>
    <dgm:cxn modelId="{337BB779-F26D-4947-8732-4FF4E6B79A8A}" type="presOf" srcId="{4AE6C378-F74A-419E-846F-F40E367ED641}" destId="{C7E65109-9D56-4A88-8B3F-62E6823705E2}" srcOrd="1" destOrd="0" presId="urn:microsoft.com/office/officeart/2005/8/layout/venn2"/>
    <dgm:cxn modelId="{63225A71-0D79-4086-9705-91DBBA7A2FB8}" type="presOf" srcId="{88885769-BFA1-4637-9C23-D5115B5C9748}" destId="{21CA915E-AF6D-48B6-99FF-AD559075E8A7}" srcOrd="0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31F38BB5-EEB9-43ED-9D74-84C8C64D1929}" type="presOf" srcId="{419B12CF-6F75-4FA5-95C3-CB3F5D016B4F}" destId="{F6B6FF2C-EBE3-40F8-8192-F63513863D4A}" srcOrd="0" destOrd="0" presId="urn:microsoft.com/office/officeart/2005/8/layout/venn2"/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99B3A5B3-5815-479D-BFEF-65499BFDEE29}" type="presOf" srcId="{4AE6C378-F74A-419E-846F-F40E367ED641}" destId="{A88C6CC4-EE73-4DE7-AF27-435C2C0EAF1F}" srcOrd="0" destOrd="0" presId="urn:microsoft.com/office/officeart/2005/8/layout/venn2"/>
    <dgm:cxn modelId="{A7B72736-9589-43C0-B387-A9E691F5CD8F}" type="presParOf" srcId="{F6B6FF2C-EBE3-40F8-8192-F63513863D4A}" destId="{AD68917F-0B61-4040-ABFB-81D13600205F}" srcOrd="0" destOrd="0" presId="urn:microsoft.com/office/officeart/2005/8/layout/venn2"/>
    <dgm:cxn modelId="{32929425-E79E-40E3-B3D8-D8F6C8DA24E3}" type="presParOf" srcId="{AD68917F-0B61-4040-ABFB-81D13600205F}" destId="{21CA915E-AF6D-48B6-99FF-AD559075E8A7}" srcOrd="0" destOrd="0" presId="urn:microsoft.com/office/officeart/2005/8/layout/venn2"/>
    <dgm:cxn modelId="{36D60F26-AAB5-47FB-BF7F-16565BCBD5AE}" type="presParOf" srcId="{AD68917F-0B61-4040-ABFB-81D13600205F}" destId="{8216FFEF-7D06-42CC-9367-CE0CC914DF70}" srcOrd="1" destOrd="0" presId="urn:microsoft.com/office/officeart/2005/8/layout/venn2"/>
    <dgm:cxn modelId="{5CE5E8D0-0F00-4C85-BEEB-ED8566CF8E6E}" type="presParOf" srcId="{F6B6FF2C-EBE3-40F8-8192-F63513863D4A}" destId="{82767671-D6A5-4363-B9A3-28D69A72F46F}" srcOrd="1" destOrd="0" presId="urn:microsoft.com/office/officeart/2005/8/layout/venn2"/>
    <dgm:cxn modelId="{6D12F215-53A5-406B-B092-093988A63137}" type="presParOf" srcId="{82767671-D6A5-4363-B9A3-28D69A72F46F}" destId="{A88C6CC4-EE73-4DE7-AF27-435C2C0EAF1F}" srcOrd="0" destOrd="0" presId="urn:microsoft.com/office/officeart/2005/8/layout/venn2"/>
    <dgm:cxn modelId="{FD0AEFE6-454F-4496-8ED1-CED8A524EFC5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600" dirty="0" smtClean="0"/>
            <a:t>Matrículas</a:t>
          </a:r>
          <a:endParaRPr lang="pt-BR" sz="1600" dirty="0"/>
        </a:p>
        <a:p>
          <a:r>
            <a:rPr lang="pt-BR" sz="1600" dirty="0"/>
            <a:t>(23.435 -&gt;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6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6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1800" dirty="0"/>
            <a:t>Evadidos (</a:t>
          </a:r>
          <a:r>
            <a:rPr lang="pt-BR" sz="1800" dirty="0" smtClean="0"/>
            <a:t>Abandonos</a:t>
          </a:r>
          <a:r>
            <a:rPr lang="pt-BR" sz="1800" dirty="0"/>
            <a:t>, Desligados e Transferidos Externos)</a:t>
          </a:r>
        </a:p>
        <a:p>
          <a:r>
            <a:rPr lang="pt-BR" sz="1800" dirty="0"/>
            <a:t>(2.319 + 1120 + 154 = </a:t>
          </a:r>
          <a:r>
            <a:rPr lang="pt-BR" sz="1800" dirty="0" smtClean="0">
              <a:solidFill>
                <a:srgbClr val="FF0000"/>
              </a:solidFill>
            </a:rPr>
            <a:t>3.593</a:t>
          </a:r>
          <a:r>
            <a:rPr lang="pt-BR" sz="1800" dirty="0" smtClean="0"/>
            <a:t>-&gt; </a:t>
          </a:r>
          <a:r>
            <a:rPr lang="pt-BR" sz="1800" b="1" dirty="0"/>
            <a:t>15,33%</a:t>
          </a:r>
          <a:r>
            <a:rPr lang="pt-BR" sz="1800" dirty="0"/>
            <a:t>) </a:t>
          </a: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6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6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97148" custScaleY="84169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E7CEA69-3227-47A1-8086-FE7EA6BE4FD0}" type="presOf" srcId="{419B12CF-6F75-4FA5-95C3-CB3F5D016B4F}" destId="{F6B6FF2C-EBE3-40F8-8192-F63513863D4A}" srcOrd="0" destOrd="0" presId="urn:microsoft.com/office/officeart/2005/8/layout/venn2"/>
    <dgm:cxn modelId="{A01F57CA-B636-44CD-970A-1DE00E801A35}" type="presOf" srcId="{88885769-BFA1-4637-9C23-D5115B5C9748}" destId="{21CA915E-AF6D-48B6-99FF-AD559075E8A7}" srcOrd="0" destOrd="0" presId="urn:microsoft.com/office/officeart/2005/8/layout/venn2"/>
    <dgm:cxn modelId="{7AEA8E71-0170-48A1-AAF6-780ABDDB86E5}" type="presOf" srcId="{88885769-BFA1-4637-9C23-D5115B5C9748}" destId="{8216FFEF-7D06-42CC-9367-CE0CC914DF70}" srcOrd="1" destOrd="0" presId="urn:microsoft.com/office/officeart/2005/8/layout/venn2"/>
    <dgm:cxn modelId="{242419F4-7ABE-45A7-ACB7-129BA365E449}" type="presOf" srcId="{4AE6C378-F74A-419E-846F-F40E367ED641}" destId="{A88C6CC4-EE73-4DE7-AF27-435C2C0EAF1F}" srcOrd="0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E04089B4-70E3-4529-9742-6785EEFC6EB6}" type="presOf" srcId="{4AE6C378-F74A-419E-846F-F40E367ED641}" destId="{C7E65109-9D56-4A88-8B3F-62E6823705E2}" srcOrd="1" destOrd="0" presId="urn:microsoft.com/office/officeart/2005/8/layout/venn2"/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902E8C30-5A1B-4AC5-BA37-C9567F6D2E4A}" type="presParOf" srcId="{F6B6FF2C-EBE3-40F8-8192-F63513863D4A}" destId="{AD68917F-0B61-4040-ABFB-81D13600205F}" srcOrd="0" destOrd="0" presId="urn:microsoft.com/office/officeart/2005/8/layout/venn2"/>
    <dgm:cxn modelId="{A50C10F9-252C-4EFF-8BB5-2FBB0845302C}" type="presParOf" srcId="{AD68917F-0B61-4040-ABFB-81D13600205F}" destId="{21CA915E-AF6D-48B6-99FF-AD559075E8A7}" srcOrd="0" destOrd="0" presId="urn:microsoft.com/office/officeart/2005/8/layout/venn2"/>
    <dgm:cxn modelId="{E0D59A3D-F0AC-43F6-B30A-6486D50BB7F6}" type="presParOf" srcId="{AD68917F-0B61-4040-ABFB-81D13600205F}" destId="{8216FFEF-7D06-42CC-9367-CE0CC914DF70}" srcOrd="1" destOrd="0" presId="urn:microsoft.com/office/officeart/2005/8/layout/venn2"/>
    <dgm:cxn modelId="{A5349885-2FB4-4A5A-9614-867F8B086FA3}" type="presParOf" srcId="{F6B6FF2C-EBE3-40F8-8192-F63513863D4A}" destId="{82767671-D6A5-4363-B9A3-28D69A72F46F}" srcOrd="1" destOrd="0" presId="urn:microsoft.com/office/officeart/2005/8/layout/venn2"/>
    <dgm:cxn modelId="{5DE75CAB-AA5E-4687-B904-C1C19BF4E63D}" type="presParOf" srcId="{82767671-D6A5-4363-B9A3-28D69A72F46F}" destId="{A88C6CC4-EE73-4DE7-AF27-435C2C0EAF1F}" srcOrd="0" destOrd="0" presId="urn:microsoft.com/office/officeart/2005/8/layout/venn2"/>
    <dgm:cxn modelId="{FECCD41F-9F0B-4BB3-BF50-906D6A35C24B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9B12CF-6F75-4FA5-95C3-CB3F5D016B4F}" type="doc">
      <dgm:prSet loTypeId="urn:microsoft.com/office/officeart/2005/8/layout/venn2" loCatId="relationship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pt-BR"/>
        </a:p>
      </dgm:t>
    </dgm:pt>
    <dgm:pt modelId="{88885769-BFA1-4637-9C23-D5115B5C9748}">
      <dgm:prSet phldrT="[Texto]" custT="1"/>
      <dgm:spPr/>
      <dgm:t>
        <a:bodyPr/>
        <a:lstStyle/>
        <a:p>
          <a:r>
            <a:rPr lang="pt-BR" sz="1800" dirty="0"/>
            <a:t>Matrículas Atendidas</a:t>
          </a:r>
        </a:p>
        <a:p>
          <a:r>
            <a:rPr lang="pt-BR" sz="1800" dirty="0"/>
            <a:t>(23.435 -&gt; 100%)</a:t>
          </a:r>
        </a:p>
      </dgm:t>
    </dgm:pt>
    <dgm:pt modelId="{05062184-AB6B-4169-B5E2-AF7765E0CE1E}" type="parTrans" cxnId="{7189CEAA-0B8C-4B62-A5F1-E99EFCB0CFAA}">
      <dgm:prSet/>
      <dgm:spPr/>
      <dgm:t>
        <a:bodyPr/>
        <a:lstStyle/>
        <a:p>
          <a:endParaRPr lang="pt-BR" sz="1800"/>
        </a:p>
      </dgm:t>
    </dgm:pt>
    <dgm:pt modelId="{F1C6C3DF-4897-4DFF-A1E7-9F86E8226752}" type="sibTrans" cxnId="{7189CEAA-0B8C-4B62-A5F1-E99EFCB0CFAA}">
      <dgm:prSet/>
      <dgm:spPr/>
      <dgm:t>
        <a:bodyPr/>
        <a:lstStyle/>
        <a:p>
          <a:endParaRPr lang="pt-BR" sz="1800"/>
        </a:p>
      </dgm:t>
    </dgm:pt>
    <dgm:pt modelId="{4AE6C378-F74A-419E-846F-F40E367ED641}">
      <dgm:prSet phldrT="[Texto]" custT="1"/>
      <dgm:spPr/>
      <dgm:t>
        <a:bodyPr/>
        <a:lstStyle/>
        <a:p>
          <a:r>
            <a:rPr lang="pt-BR" sz="2200" b="1" dirty="0" smtClean="0"/>
            <a:t>Concluídos</a:t>
          </a:r>
          <a:endParaRPr lang="pt-BR" sz="2200" b="1" dirty="0"/>
        </a:p>
        <a:p>
          <a:r>
            <a:rPr lang="pt-BR" sz="2200" b="1" dirty="0"/>
            <a:t>(4.090 -&gt; 17,45%) </a:t>
          </a:r>
        </a:p>
      </dgm:t>
    </dgm:pt>
    <dgm:pt modelId="{367A2DE3-9F30-4E96-BAED-A9363DBF78ED}" type="parTrans" cxnId="{B9B80896-2000-4D30-B153-2EF1AE0F2CFD}">
      <dgm:prSet/>
      <dgm:spPr/>
      <dgm:t>
        <a:bodyPr/>
        <a:lstStyle/>
        <a:p>
          <a:endParaRPr lang="pt-BR" sz="1800"/>
        </a:p>
      </dgm:t>
    </dgm:pt>
    <dgm:pt modelId="{DE26B363-4ACA-4A86-AEF0-F83BE4D36AC1}" type="sibTrans" cxnId="{B9B80896-2000-4D30-B153-2EF1AE0F2CFD}">
      <dgm:prSet/>
      <dgm:spPr/>
      <dgm:t>
        <a:bodyPr/>
        <a:lstStyle/>
        <a:p>
          <a:endParaRPr lang="pt-BR" sz="1800"/>
        </a:p>
      </dgm:t>
    </dgm:pt>
    <dgm:pt modelId="{F6B6FF2C-EBE3-40F8-8192-F63513863D4A}" type="pres">
      <dgm:prSet presAssocID="{419B12CF-6F75-4FA5-95C3-CB3F5D016B4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68917F-0B61-4040-ABFB-81D13600205F}" type="pres">
      <dgm:prSet presAssocID="{419B12CF-6F75-4FA5-95C3-CB3F5D016B4F}" presName="comp1" presStyleCnt="0"/>
      <dgm:spPr/>
    </dgm:pt>
    <dgm:pt modelId="{21CA915E-AF6D-48B6-99FF-AD559075E8A7}" type="pres">
      <dgm:prSet presAssocID="{419B12CF-6F75-4FA5-95C3-CB3F5D016B4F}" presName="circle1" presStyleLbl="node1" presStyleIdx="0" presStyleCnt="2"/>
      <dgm:spPr/>
      <dgm:t>
        <a:bodyPr/>
        <a:lstStyle/>
        <a:p>
          <a:endParaRPr lang="pt-BR"/>
        </a:p>
      </dgm:t>
    </dgm:pt>
    <dgm:pt modelId="{8216FFEF-7D06-42CC-9367-CE0CC914DF70}" type="pres">
      <dgm:prSet presAssocID="{419B12CF-6F75-4FA5-95C3-CB3F5D016B4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767671-D6A5-4363-B9A3-28D69A72F46F}" type="pres">
      <dgm:prSet presAssocID="{419B12CF-6F75-4FA5-95C3-CB3F5D016B4F}" presName="comp2" presStyleCnt="0"/>
      <dgm:spPr/>
    </dgm:pt>
    <dgm:pt modelId="{A88C6CC4-EE73-4DE7-AF27-435C2C0EAF1F}" type="pres">
      <dgm:prSet presAssocID="{419B12CF-6F75-4FA5-95C3-CB3F5D016B4F}" presName="circle2" presStyleLbl="node1" presStyleIdx="1" presStyleCnt="2" custScaleX="75779" custScaleY="73514"/>
      <dgm:spPr/>
      <dgm:t>
        <a:bodyPr/>
        <a:lstStyle/>
        <a:p>
          <a:endParaRPr lang="pt-BR"/>
        </a:p>
      </dgm:t>
    </dgm:pt>
    <dgm:pt modelId="{C7E65109-9D56-4A88-8B3F-62E6823705E2}" type="pres">
      <dgm:prSet presAssocID="{419B12CF-6F75-4FA5-95C3-CB3F5D016B4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46B7DFE-CB47-41E5-8332-1AEB2C65B6FC}" type="presOf" srcId="{4AE6C378-F74A-419E-846F-F40E367ED641}" destId="{A88C6CC4-EE73-4DE7-AF27-435C2C0EAF1F}" srcOrd="0" destOrd="0" presId="urn:microsoft.com/office/officeart/2005/8/layout/venn2"/>
    <dgm:cxn modelId="{EB2A1DA3-A8B0-415C-9FFB-D818168DD83C}" type="presOf" srcId="{88885769-BFA1-4637-9C23-D5115B5C9748}" destId="{8216FFEF-7D06-42CC-9367-CE0CC914DF70}" srcOrd="1" destOrd="0" presId="urn:microsoft.com/office/officeart/2005/8/layout/venn2"/>
    <dgm:cxn modelId="{B8E32580-7C57-4DB2-9902-B00E276B8A63}" type="presOf" srcId="{88885769-BFA1-4637-9C23-D5115B5C9748}" destId="{21CA915E-AF6D-48B6-99FF-AD559075E8A7}" srcOrd="0" destOrd="0" presId="urn:microsoft.com/office/officeart/2005/8/layout/venn2"/>
    <dgm:cxn modelId="{F0DAD425-99C3-45C9-BBDC-8CDF22B84AA3}" type="presOf" srcId="{419B12CF-6F75-4FA5-95C3-CB3F5D016B4F}" destId="{F6B6FF2C-EBE3-40F8-8192-F63513863D4A}" srcOrd="0" destOrd="0" presId="urn:microsoft.com/office/officeart/2005/8/layout/venn2"/>
    <dgm:cxn modelId="{7189CEAA-0B8C-4B62-A5F1-E99EFCB0CFAA}" srcId="{419B12CF-6F75-4FA5-95C3-CB3F5D016B4F}" destId="{88885769-BFA1-4637-9C23-D5115B5C9748}" srcOrd="0" destOrd="0" parTransId="{05062184-AB6B-4169-B5E2-AF7765E0CE1E}" sibTransId="{F1C6C3DF-4897-4DFF-A1E7-9F86E8226752}"/>
    <dgm:cxn modelId="{B9B80896-2000-4D30-B153-2EF1AE0F2CFD}" srcId="{419B12CF-6F75-4FA5-95C3-CB3F5D016B4F}" destId="{4AE6C378-F74A-419E-846F-F40E367ED641}" srcOrd="1" destOrd="0" parTransId="{367A2DE3-9F30-4E96-BAED-A9363DBF78ED}" sibTransId="{DE26B363-4ACA-4A86-AEF0-F83BE4D36AC1}"/>
    <dgm:cxn modelId="{C7F2810E-EB83-4EB1-A5F3-A5090C652992}" type="presOf" srcId="{4AE6C378-F74A-419E-846F-F40E367ED641}" destId="{C7E65109-9D56-4A88-8B3F-62E6823705E2}" srcOrd="1" destOrd="0" presId="urn:microsoft.com/office/officeart/2005/8/layout/venn2"/>
    <dgm:cxn modelId="{2092DF90-DE25-4818-968B-D7108E329A04}" type="presParOf" srcId="{F6B6FF2C-EBE3-40F8-8192-F63513863D4A}" destId="{AD68917F-0B61-4040-ABFB-81D13600205F}" srcOrd="0" destOrd="0" presId="urn:microsoft.com/office/officeart/2005/8/layout/venn2"/>
    <dgm:cxn modelId="{0ACCD219-30C5-4746-B428-D1A655636D31}" type="presParOf" srcId="{AD68917F-0B61-4040-ABFB-81D13600205F}" destId="{21CA915E-AF6D-48B6-99FF-AD559075E8A7}" srcOrd="0" destOrd="0" presId="urn:microsoft.com/office/officeart/2005/8/layout/venn2"/>
    <dgm:cxn modelId="{865DA724-2A67-4B40-A1EE-C13ACD7FC3A2}" type="presParOf" srcId="{AD68917F-0B61-4040-ABFB-81D13600205F}" destId="{8216FFEF-7D06-42CC-9367-CE0CC914DF70}" srcOrd="1" destOrd="0" presId="urn:microsoft.com/office/officeart/2005/8/layout/venn2"/>
    <dgm:cxn modelId="{FAB92A02-785F-41E2-8616-C7FBF0571510}" type="presParOf" srcId="{F6B6FF2C-EBE3-40F8-8192-F63513863D4A}" destId="{82767671-D6A5-4363-B9A3-28D69A72F46F}" srcOrd="1" destOrd="0" presId="urn:microsoft.com/office/officeart/2005/8/layout/venn2"/>
    <dgm:cxn modelId="{A8088A4A-7946-4D5C-BBBE-7A97B8DB7795}" type="presParOf" srcId="{82767671-D6A5-4363-B9A3-28D69A72F46F}" destId="{A88C6CC4-EE73-4DE7-AF27-435C2C0EAF1F}" srcOrd="0" destOrd="0" presId="urn:microsoft.com/office/officeart/2005/8/layout/venn2"/>
    <dgm:cxn modelId="{55F12F88-2B9A-4F1F-84A5-1929640B4984}" type="presParOf" srcId="{82767671-D6A5-4363-B9A3-28D69A72F46F}" destId="{C7E65109-9D56-4A88-8B3F-62E6823705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3513A6-7EB9-42DB-97E5-95C01849E91C}" type="doc">
      <dgm:prSet loTypeId="urn:microsoft.com/office/officeart/2005/8/layout/venn2" loCatId="relationship" qsTypeId="urn:microsoft.com/office/officeart/2005/8/quickstyle/3d2" qsCatId="3D" csTypeId="urn:microsoft.com/office/officeart/2005/8/colors/colorful2" csCatId="colorful" phldr="1"/>
      <dgm:spPr/>
    </dgm:pt>
    <dgm:pt modelId="{84A217CD-53B1-48FB-B1E4-59C327A430D7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1300711" y="65780"/>
          <a:ext cx="1360977" cy="1360977"/>
        </a:xfrm>
      </dgm:spPr>
      <dgm:t>
        <a:bodyPr/>
        <a:lstStyle/>
        <a:p>
          <a:pPr algn="ctr"/>
          <a:r>
            <a:rPr lang="pt-BR" sz="2000" cap="small" baseline="0" dirty="0" smtClean="0">
              <a:latin typeface="Arial Narrow" pitchFamily="34" charset="0"/>
              <a:ea typeface="+mn-ea"/>
              <a:cs typeface="Arial" pitchFamily="34" charset="0"/>
            </a:rPr>
            <a:t>GESTÃO</a:t>
          </a:r>
          <a:endParaRPr lang="pt-BR" sz="20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11345CE3-50EC-4263-A2AB-36512A1EA6A3}" type="parTrans" cxnId="{57E01912-0093-4FBD-B130-4EDBBA2ED450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3117989C-A357-4181-8BBE-77A7F664B82C}" type="sibTrans" cxnId="{57E01912-0093-4FBD-B130-4EDBBA2ED450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D713EFD8-CEF3-417B-9BBE-15B960BC5C8E}">
      <dgm:prSet phldrT="[Texto]" custT="1"/>
      <dgm:spPr>
        <a:xfrm>
          <a:off x="1778296" y="944740"/>
          <a:ext cx="1360977" cy="1360977"/>
        </a:xfrm>
      </dgm:spPr>
      <dgm:t>
        <a:bodyPr/>
        <a:lstStyle/>
        <a:p>
          <a:pPr algn="ctr"/>
          <a:r>
            <a:rPr lang="pt-BR" sz="1600" cap="small" baseline="0" dirty="0" smtClean="0">
              <a:latin typeface="Arial Narrow" pitchFamily="34" charset="0"/>
              <a:ea typeface="+mn-ea"/>
              <a:cs typeface="Arial" pitchFamily="34" charset="0"/>
            </a:rPr>
            <a:t>CAMPUS </a:t>
          </a:r>
          <a:endParaRPr lang="pt-BR" sz="16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F9D1E5DF-1686-4E5A-AC23-AFEED312BFB9}" type="parTrans" cxnId="{5879FCD7-7097-426A-BCA2-29F92FD55F8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EDB8DBF4-ADD3-4BED-A69F-DC09CC29DECF}" type="sibTrans" cxnId="{5879FCD7-7097-426A-BCA2-29F92FD55F8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76E35F8D-24B6-44D7-8DD0-62B102C61678}">
      <dgm:prSet phldrT="[Texto]" custT="1"/>
      <dgm:spPr>
        <a:xfrm>
          <a:off x="809624" y="916391"/>
          <a:ext cx="1360977" cy="1360977"/>
        </a:xfrm>
      </dgm:spPr>
      <dgm:t>
        <a:bodyPr/>
        <a:lstStyle/>
        <a:p>
          <a:pPr algn="ctr"/>
          <a:r>
            <a:rPr lang="pt-BR" sz="2000" cap="small" baseline="0" dirty="0" smtClean="0">
              <a:latin typeface="Arial Narrow" pitchFamily="34" charset="0"/>
              <a:ea typeface="+mn-ea"/>
              <a:cs typeface="Arial" pitchFamily="34" charset="0"/>
            </a:rPr>
            <a:t>CPE </a:t>
          </a:r>
          <a:endParaRPr lang="pt-BR" sz="20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4BDB9A6A-093F-4A5B-B6EF-E5EB7C7527A6}" type="parTrans" cxnId="{F896248C-CE70-4919-A949-E321F39E38A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A36C8659-59A7-4E5A-9342-DC99B774AD04}" type="sibTrans" cxnId="{F896248C-CE70-4919-A949-E321F39E38A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D99F1F08-D592-43A5-8D4B-4B12CC91F26B}">
      <dgm:prSet phldrT="[Texto]" custT="1"/>
      <dgm:spPr>
        <a:xfrm>
          <a:off x="809624" y="916391"/>
          <a:ext cx="1360977" cy="1360977"/>
        </a:xfrm>
      </dgm:spPr>
      <dgm:t>
        <a:bodyPr/>
        <a:lstStyle/>
        <a:p>
          <a:r>
            <a:rPr lang="pt-BR" sz="1600" b="1" cap="small" baseline="0" dirty="0" smtClean="0">
              <a:latin typeface="Arial Narrow" pitchFamily="34" charset="0"/>
              <a:ea typeface="+mn-ea"/>
              <a:cs typeface="Arial" pitchFamily="34" charset="0"/>
            </a:rPr>
            <a:t>DISCENTE</a:t>
          </a:r>
          <a:endParaRPr lang="pt-BR" sz="1600" b="1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67625DCA-1BF6-40CB-A8FC-9770CFCD8330}" type="parTrans" cxnId="{1E4F4B6B-BB5F-4BE1-902A-4B37992EA92F}">
      <dgm:prSet/>
      <dgm:spPr/>
      <dgm:t>
        <a:bodyPr/>
        <a:lstStyle/>
        <a:p>
          <a:endParaRPr lang="pt-BR"/>
        </a:p>
      </dgm:t>
    </dgm:pt>
    <dgm:pt modelId="{CD13F7D3-5F81-4A6F-9E39-74FD37A2222F}" type="sibTrans" cxnId="{1E4F4B6B-BB5F-4BE1-902A-4B37992EA92F}">
      <dgm:prSet/>
      <dgm:spPr/>
      <dgm:t>
        <a:bodyPr/>
        <a:lstStyle/>
        <a:p>
          <a:endParaRPr lang="pt-BR"/>
        </a:p>
      </dgm:t>
    </dgm:pt>
    <dgm:pt modelId="{6C3D04E1-6CDB-4904-BDA9-45A7F426459D}" type="pres">
      <dgm:prSet presAssocID="{B83513A6-7EB9-42DB-97E5-95C01849E91C}" presName="Name0" presStyleCnt="0">
        <dgm:presLayoutVars>
          <dgm:chMax val="7"/>
          <dgm:resizeHandles val="exact"/>
        </dgm:presLayoutVars>
      </dgm:prSet>
      <dgm:spPr/>
    </dgm:pt>
    <dgm:pt modelId="{849737C8-AF62-474C-80BF-D49D55E92090}" type="pres">
      <dgm:prSet presAssocID="{B83513A6-7EB9-42DB-97E5-95C01849E91C}" presName="comp1" presStyleCnt="0"/>
      <dgm:spPr/>
    </dgm:pt>
    <dgm:pt modelId="{044E69E5-3D75-40AA-B3F4-F19882481AFF}" type="pres">
      <dgm:prSet presAssocID="{B83513A6-7EB9-42DB-97E5-95C01849E91C}" presName="circle1" presStyleLbl="node1" presStyleIdx="0" presStyleCnt="4"/>
      <dgm:spPr/>
      <dgm:t>
        <a:bodyPr/>
        <a:lstStyle/>
        <a:p>
          <a:endParaRPr lang="pt-BR"/>
        </a:p>
      </dgm:t>
    </dgm:pt>
    <dgm:pt modelId="{02EA1EAA-C5EB-4FB5-92F5-887FE1032DA5}" type="pres">
      <dgm:prSet presAssocID="{B83513A6-7EB9-42DB-97E5-95C01849E91C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4754D-6303-4719-976E-172F51492A43}" type="pres">
      <dgm:prSet presAssocID="{B83513A6-7EB9-42DB-97E5-95C01849E91C}" presName="comp2" presStyleCnt="0"/>
      <dgm:spPr/>
    </dgm:pt>
    <dgm:pt modelId="{261E41BC-7C26-4048-824D-1D455FF051F3}" type="pres">
      <dgm:prSet presAssocID="{B83513A6-7EB9-42DB-97E5-95C01849E91C}" presName="circle2" presStyleLbl="node1" presStyleIdx="1" presStyleCnt="4"/>
      <dgm:spPr/>
      <dgm:t>
        <a:bodyPr/>
        <a:lstStyle/>
        <a:p>
          <a:endParaRPr lang="pt-BR"/>
        </a:p>
      </dgm:t>
    </dgm:pt>
    <dgm:pt modelId="{9EE1D325-9BF4-4D4B-B511-D2CE4D428D3F}" type="pres">
      <dgm:prSet presAssocID="{B83513A6-7EB9-42DB-97E5-95C01849E91C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DB89AC-70AD-4C18-925E-6C73BE97F791}" type="pres">
      <dgm:prSet presAssocID="{B83513A6-7EB9-42DB-97E5-95C01849E91C}" presName="comp3" presStyleCnt="0"/>
      <dgm:spPr/>
    </dgm:pt>
    <dgm:pt modelId="{01F4F5CE-1529-4538-82F1-FEC95FE6473E}" type="pres">
      <dgm:prSet presAssocID="{B83513A6-7EB9-42DB-97E5-95C01849E91C}" presName="circle3" presStyleLbl="node1" presStyleIdx="2" presStyleCnt="4"/>
      <dgm:spPr/>
      <dgm:t>
        <a:bodyPr/>
        <a:lstStyle/>
        <a:p>
          <a:endParaRPr lang="pt-BR"/>
        </a:p>
      </dgm:t>
    </dgm:pt>
    <dgm:pt modelId="{20D23465-DDB0-4459-8B02-68CC1F4C495C}" type="pres">
      <dgm:prSet presAssocID="{B83513A6-7EB9-42DB-97E5-95C01849E91C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AA423E-7488-47CE-A627-3203D5BF6700}" type="pres">
      <dgm:prSet presAssocID="{B83513A6-7EB9-42DB-97E5-95C01849E91C}" presName="comp4" presStyleCnt="0"/>
      <dgm:spPr/>
    </dgm:pt>
    <dgm:pt modelId="{1B93A5CC-7B68-4ACB-A0F3-46EE51B67A17}" type="pres">
      <dgm:prSet presAssocID="{B83513A6-7EB9-42DB-97E5-95C01849E91C}" presName="circle4" presStyleLbl="node1" presStyleIdx="3" presStyleCnt="4" custLinFactNeighborX="2612" custLinFactNeighborY="-806"/>
      <dgm:spPr/>
      <dgm:t>
        <a:bodyPr/>
        <a:lstStyle/>
        <a:p>
          <a:endParaRPr lang="pt-BR"/>
        </a:p>
      </dgm:t>
    </dgm:pt>
    <dgm:pt modelId="{B9ECAF7C-F798-482F-B664-201AE8AF3493}" type="pres">
      <dgm:prSet presAssocID="{B83513A6-7EB9-42DB-97E5-95C01849E91C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79FCD7-7097-426A-BCA2-29F92FD55F8C}" srcId="{B83513A6-7EB9-42DB-97E5-95C01849E91C}" destId="{D713EFD8-CEF3-417B-9BBE-15B960BC5C8E}" srcOrd="1" destOrd="0" parTransId="{F9D1E5DF-1686-4E5A-AC23-AFEED312BFB9}" sibTransId="{EDB8DBF4-ADD3-4BED-A69F-DC09CC29DECF}"/>
    <dgm:cxn modelId="{1E4F4B6B-BB5F-4BE1-902A-4B37992EA92F}" srcId="{B83513A6-7EB9-42DB-97E5-95C01849E91C}" destId="{D99F1F08-D592-43A5-8D4B-4B12CC91F26B}" srcOrd="3" destOrd="0" parTransId="{67625DCA-1BF6-40CB-A8FC-9770CFCD8330}" sibTransId="{CD13F7D3-5F81-4A6F-9E39-74FD37A2222F}"/>
    <dgm:cxn modelId="{EDD1197A-CF66-4358-B9AB-6DF04949E792}" type="presOf" srcId="{D713EFD8-CEF3-417B-9BBE-15B960BC5C8E}" destId="{9EE1D325-9BF4-4D4B-B511-D2CE4D428D3F}" srcOrd="1" destOrd="0" presId="urn:microsoft.com/office/officeart/2005/8/layout/venn2"/>
    <dgm:cxn modelId="{34A3A491-81E4-4D49-A6C5-8B40F370B2BB}" type="presOf" srcId="{76E35F8D-24B6-44D7-8DD0-62B102C61678}" destId="{20D23465-DDB0-4459-8B02-68CC1F4C495C}" srcOrd="1" destOrd="0" presId="urn:microsoft.com/office/officeart/2005/8/layout/venn2"/>
    <dgm:cxn modelId="{D1996C8C-A0BC-41B8-872F-4DF1AFA69AF8}" type="presOf" srcId="{D99F1F08-D592-43A5-8D4B-4B12CC91F26B}" destId="{1B93A5CC-7B68-4ACB-A0F3-46EE51B67A17}" srcOrd="0" destOrd="0" presId="urn:microsoft.com/office/officeart/2005/8/layout/venn2"/>
    <dgm:cxn modelId="{25C5685B-F0AC-49E6-8B25-904482D1FC5D}" type="presOf" srcId="{84A217CD-53B1-48FB-B1E4-59C327A430D7}" destId="{02EA1EAA-C5EB-4FB5-92F5-887FE1032DA5}" srcOrd="1" destOrd="0" presId="urn:microsoft.com/office/officeart/2005/8/layout/venn2"/>
    <dgm:cxn modelId="{2DF4E73F-C1A2-46CF-BAC3-EB2672883CD1}" type="presOf" srcId="{76E35F8D-24B6-44D7-8DD0-62B102C61678}" destId="{01F4F5CE-1529-4538-82F1-FEC95FE6473E}" srcOrd="0" destOrd="0" presId="urn:microsoft.com/office/officeart/2005/8/layout/venn2"/>
    <dgm:cxn modelId="{90608859-1B56-4F34-816A-68DB556F63D9}" type="presOf" srcId="{D713EFD8-CEF3-417B-9BBE-15B960BC5C8E}" destId="{261E41BC-7C26-4048-824D-1D455FF051F3}" srcOrd="0" destOrd="0" presId="urn:microsoft.com/office/officeart/2005/8/layout/venn2"/>
    <dgm:cxn modelId="{84AF35B9-B347-4DBF-A2B2-AD2DA43362B2}" type="presOf" srcId="{84A217CD-53B1-48FB-B1E4-59C327A430D7}" destId="{044E69E5-3D75-40AA-B3F4-F19882481AFF}" srcOrd="0" destOrd="0" presId="urn:microsoft.com/office/officeart/2005/8/layout/venn2"/>
    <dgm:cxn modelId="{43BAEE51-C5D2-4BFF-AD80-B4457DE791CF}" type="presOf" srcId="{B83513A6-7EB9-42DB-97E5-95C01849E91C}" destId="{6C3D04E1-6CDB-4904-BDA9-45A7F426459D}" srcOrd="0" destOrd="0" presId="urn:microsoft.com/office/officeart/2005/8/layout/venn2"/>
    <dgm:cxn modelId="{57E01912-0093-4FBD-B130-4EDBBA2ED450}" srcId="{B83513A6-7EB9-42DB-97E5-95C01849E91C}" destId="{84A217CD-53B1-48FB-B1E4-59C327A430D7}" srcOrd="0" destOrd="0" parTransId="{11345CE3-50EC-4263-A2AB-36512A1EA6A3}" sibTransId="{3117989C-A357-4181-8BBE-77A7F664B82C}"/>
    <dgm:cxn modelId="{F896248C-CE70-4919-A949-E321F39E38AC}" srcId="{B83513A6-7EB9-42DB-97E5-95C01849E91C}" destId="{76E35F8D-24B6-44D7-8DD0-62B102C61678}" srcOrd="2" destOrd="0" parTransId="{4BDB9A6A-093F-4A5B-B6EF-E5EB7C7527A6}" sibTransId="{A36C8659-59A7-4E5A-9342-DC99B774AD04}"/>
    <dgm:cxn modelId="{E63D7CA9-ADA3-452B-ABFC-77A5D2DCCD49}" type="presOf" srcId="{D99F1F08-D592-43A5-8D4B-4B12CC91F26B}" destId="{B9ECAF7C-F798-482F-B664-201AE8AF3493}" srcOrd="1" destOrd="0" presId="urn:microsoft.com/office/officeart/2005/8/layout/venn2"/>
    <dgm:cxn modelId="{F6E53026-9EE0-4C38-BEEC-84D61FDCA264}" type="presParOf" srcId="{6C3D04E1-6CDB-4904-BDA9-45A7F426459D}" destId="{849737C8-AF62-474C-80BF-D49D55E92090}" srcOrd="0" destOrd="0" presId="urn:microsoft.com/office/officeart/2005/8/layout/venn2"/>
    <dgm:cxn modelId="{651404F0-89DC-4F13-8EC6-9FF629EFCFC2}" type="presParOf" srcId="{849737C8-AF62-474C-80BF-D49D55E92090}" destId="{044E69E5-3D75-40AA-B3F4-F19882481AFF}" srcOrd="0" destOrd="0" presId="urn:microsoft.com/office/officeart/2005/8/layout/venn2"/>
    <dgm:cxn modelId="{E242ADA1-0DD7-418A-B6EC-024FFBA936D5}" type="presParOf" srcId="{849737C8-AF62-474C-80BF-D49D55E92090}" destId="{02EA1EAA-C5EB-4FB5-92F5-887FE1032DA5}" srcOrd="1" destOrd="0" presId="urn:microsoft.com/office/officeart/2005/8/layout/venn2"/>
    <dgm:cxn modelId="{42243250-E26E-446F-BD01-EB390A83ECAC}" type="presParOf" srcId="{6C3D04E1-6CDB-4904-BDA9-45A7F426459D}" destId="{1FD4754D-6303-4719-976E-172F51492A43}" srcOrd="1" destOrd="0" presId="urn:microsoft.com/office/officeart/2005/8/layout/venn2"/>
    <dgm:cxn modelId="{6F6C772A-D035-44BA-ADAA-18B83185229C}" type="presParOf" srcId="{1FD4754D-6303-4719-976E-172F51492A43}" destId="{261E41BC-7C26-4048-824D-1D455FF051F3}" srcOrd="0" destOrd="0" presId="urn:microsoft.com/office/officeart/2005/8/layout/venn2"/>
    <dgm:cxn modelId="{106123E3-1F37-46EB-AD85-B0BB7297C0FE}" type="presParOf" srcId="{1FD4754D-6303-4719-976E-172F51492A43}" destId="{9EE1D325-9BF4-4D4B-B511-D2CE4D428D3F}" srcOrd="1" destOrd="0" presId="urn:microsoft.com/office/officeart/2005/8/layout/venn2"/>
    <dgm:cxn modelId="{DD7A4E7E-AF4D-4911-B536-10716AB9BF51}" type="presParOf" srcId="{6C3D04E1-6CDB-4904-BDA9-45A7F426459D}" destId="{EDDB89AC-70AD-4C18-925E-6C73BE97F791}" srcOrd="2" destOrd="0" presId="urn:microsoft.com/office/officeart/2005/8/layout/venn2"/>
    <dgm:cxn modelId="{7E765D9D-E40F-44A1-B609-4A131572D329}" type="presParOf" srcId="{EDDB89AC-70AD-4C18-925E-6C73BE97F791}" destId="{01F4F5CE-1529-4538-82F1-FEC95FE6473E}" srcOrd="0" destOrd="0" presId="urn:microsoft.com/office/officeart/2005/8/layout/venn2"/>
    <dgm:cxn modelId="{435F0DD7-7CD1-40FE-8CBB-31AC6B8E8E49}" type="presParOf" srcId="{EDDB89AC-70AD-4C18-925E-6C73BE97F791}" destId="{20D23465-DDB0-4459-8B02-68CC1F4C495C}" srcOrd="1" destOrd="0" presId="urn:microsoft.com/office/officeart/2005/8/layout/venn2"/>
    <dgm:cxn modelId="{69FF9757-470C-4E9E-BE5C-F19BE0145CBB}" type="presParOf" srcId="{6C3D04E1-6CDB-4904-BDA9-45A7F426459D}" destId="{91AA423E-7488-47CE-A627-3203D5BF6700}" srcOrd="3" destOrd="0" presId="urn:microsoft.com/office/officeart/2005/8/layout/venn2"/>
    <dgm:cxn modelId="{DC079E63-7569-4379-9F88-9DF787CEEBA6}" type="presParOf" srcId="{91AA423E-7488-47CE-A627-3203D5BF6700}" destId="{1B93A5CC-7B68-4ACB-A0F3-46EE51B67A17}" srcOrd="0" destOrd="0" presId="urn:microsoft.com/office/officeart/2005/8/layout/venn2"/>
    <dgm:cxn modelId="{A97D8904-D799-42CD-96EA-70E59C1BBDC2}" type="presParOf" srcId="{91AA423E-7488-47CE-A627-3203D5BF6700}" destId="{B9ECAF7C-F798-482F-B664-201AE8AF349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C83BE9-2C7F-4567-B4B1-163B99AC4567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EE299A25-F328-4CF1-89E9-B68D7BB475D6}">
      <dgm:prSet phldrT="[Texto]"/>
      <dgm:spPr/>
      <dgm:t>
        <a:bodyPr/>
        <a:lstStyle/>
        <a:p>
          <a:r>
            <a:rPr lang="pt-BR" dirty="0" smtClean="0"/>
            <a:t>Aplicação questionário</a:t>
          </a:r>
          <a:endParaRPr lang="pt-BR" dirty="0"/>
        </a:p>
      </dgm:t>
    </dgm:pt>
    <dgm:pt modelId="{4EE27B8A-A348-4C61-84C6-C73A9BEFBFC4}" type="parTrans" cxnId="{30D521C8-4062-4BEF-B8AB-F2F9B7E56C13}">
      <dgm:prSet/>
      <dgm:spPr/>
      <dgm:t>
        <a:bodyPr/>
        <a:lstStyle/>
        <a:p>
          <a:endParaRPr lang="pt-BR"/>
        </a:p>
      </dgm:t>
    </dgm:pt>
    <dgm:pt modelId="{4BCEA31C-46D9-4CE0-93DA-00286D810743}" type="sibTrans" cxnId="{30D521C8-4062-4BEF-B8AB-F2F9B7E56C13}">
      <dgm:prSet/>
      <dgm:spPr/>
      <dgm:t>
        <a:bodyPr/>
        <a:lstStyle/>
        <a:p>
          <a:endParaRPr lang="pt-BR"/>
        </a:p>
      </dgm:t>
    </dgm:pt>
    <dgm:pt modelId="{40CE3573-8880-4C33-AD26-0F8A611A498F}">
      <dgm:prSet phldrT="[Texto]"/>
      <dgm:spPr/>
      <dgm:t>
        <a:bodyPr/>
        <a:lstStyle/>
        <a:p>
          <a:r>
            <a:rPr lang="pt-BR" dirty="0" smtClean="0"/>
            <a:t>Análise</a:t>
          </a:r>
          <a:endParaRPr lang="pt-BR" dirty="0"/>
        </a:p>
      </dgm:t>
    </dgm:pt>
    <dgm:pt modelId="{5154A464-5665-42AB-AEFE-6022F692D98F}" type="parTrans" cxnId="{B0DF2922-18C6-4766-BADE-69DFF9507C0C}">
      <dgm:prSet/>
      <dgm:spPr/>
      <dgm:t>
        <a:bodyPr/>
        <a:lstStyle/>
        <a:p>
          <a:endParaRPr lang="pt-BR"/>
        </a:p>
      </dgm:t>
    </dgm:pt>
    <dgm:pt modelId="{7502457E-D6FC-490E-A88F-B18AC39E6510}" type="sibTrans" cxnId="{B0DF2922-18C6-4766-BADE-69DFF9507C0C}">
      <dgm:prSet/>
      <dgm:spPr/>
      <dgm:t>
        <a:bodyPr/>
        <a:lstStyle/>
        <a:p>
          <a:endParaRPr lang="pt-BR"/>
        </a:p>
      </dgm:t>
    </dgm:pt>
    <dgm:pt modelId="{F69B83D4-3E4C-46E2-9623-F2D968CB65AD}">
      <dgm:prSet phldrT="[Texto]"/>
      <dgm:spPr/>
      <dgm:t>
        <a:bodyPr/>
        <a:lstStyle/>
        <a:p>
          <a:r>
            <a:rPr lang="pt-BR" dirty="0" smtClean="0"/>
            <a:t>Ações CPE</a:t>
          </a:r>
          <a:endParaRPr lang="pt-BR" dirty="0"/>
        </a:p>
      </dgm:t>
    </dgm:pt>
    <dgm:pt modelId="{156843E9-F208-454D-82A9-6D6E1CF50C66}" type="parTrans" cxnId="{3785C7EB-9037-404D-8C9B-108E56FBF0B8}">
      <dgm:prSet/>
      <dgm:spPr/>
      <dgm:t>
        <a:bodyPr/>
        <a:lstStyle/>
        <a:p>
          <a:endParaRPr lang="pt-BR"/>
        </a:p>
      </dgm:t>
    </dgm:pt>
    <dgm:pt modelId="{D8F0CC95-6099-4053-8CC1-19C4D5544A00}" type="sibTrans" cxnId="{3785C7EB-9037-404D-8C9B-108E56FBF0B8}">
      <dgm:prSet/>
      <dgm:spPr/>
      <dgm:t>
        <a:bodyPr/>
        <a:lstStyle/>
        <a:p>
          <a:endParaRPr lang="pt-BR"/>
        </a:p>
      </dgm:t>
    </dgm:pt>
    <dgm:pt modelId="{1896AC65-67F3-4154-9B85-D5F69FE54A87}" type="pres">
      <dgm:prSet presAssocID="{F8C83BE9-2C7F-4567-B4B1-163B99AC4567}" presName="Name0" presStyleCnt="0">
        <dgm:presLayoutVars>
          <dgm:dir/>
          <dgm:resizeHandles val="exact"/>
        </dgm:presLayoutVars>
      </dgm:prSet>
      <dgm:spPr/>
    </dgm:pt>
    <dgm:pt modelId="{475041AC-1132-4149-A1B9-3CE52BE72D72}" type="pres">
      <dgm:prSet presAssocID="{EE299A25-F328-4CF1-89E9-B68D7BB475D6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B6D77D-4389-42B4-BEFF-75993EEAB30B}" type="pres">
      <dgm:prSet presAssocID="{4BCEA31C-46D9-4CE0-93DA-00286D810743}" presName="parSpace" presStyleCnt="0"/>
      <dgm:spPr/>
    </dgm:pt>
    <dgm:pt modelId="{30BBB045-32A7-4337-BD4D-A6F94A44A32E}" type="pres">
      <dgm:prSet presAssocID="{40CE3573-8880-4C33-AD26-0F8A611A498F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360780-0EA5-43EF-B25C-C26990A05305}" type="pres">
      <dgm:prSet presAssocID="{7502457E-D6FC-490E-A88F-B18AC39E6510}" presName="parSpace" presStyleCnt="0"/>
      <dgm:spPr/>
    </dgm:pt>
    <dgm:pt modelId="{CB34CA3E-6AF3-4613-B592-FF4095547DE4}" type="pres">
      <dgm:prSet presAssocID="{F69B83D4-3E4C-46E2-9623-F2D968CB65AD}" presName="parTxOnly" presStyleLbl="node1" presStyleIdx="2" presStyleCnt="3" custLinFactNeighborX="140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FB24508-7B03-49BB-B8DD-27055E2B9207}" type="presOf" srcId="{40CE3573-8880-4C33-AD26-0F8A611A498F}" destId="{30BBB045-32A7-4337-BD4D-A6F94A44A32E}" srcOrd="0" destOrd="0" presId="urn:microsoft.com/office/officeart/2005/8/layout/hChevron3"/>
    <dgm:cxn modelId="{04872C32-3698-49E6-B63B-30CF93F720C4}" type="presOf" srcId="{F69B83D4-3E4C-46E2-9623-F2D968CB65AD}" destId="{CB34CA3E-6AF3-4613-B592-FF4095547DE4}" srcOrd="0" destOrd="0" presId="urn:microsoft.com/office/officeart/2005/8/layout/hChevron3"/>
    <dgm:cxn modelId="{986CE303-38FC-4849-A3E9-62D462723FA4}" type="presOf" srcId="{EE299A25-F328-4CF1-89E9-B68D7BB475D6}" destId="{475041AC-1132-4149-A1B9-3CE52BE72D72}" srcOrd="0" destOrd="0" presId="urn:microsoft.com/office/officeart/2005/8/layout/hChevron3"/>
    <dgm:cxn modelId="{30D521C8-4062-4BEF-B8AB-F2F9B7E56C13}" srcId="{F8C83BE9-2C7F-4567-B4B1-163B99AC4567}" destId="{EE299A25-F328-4CF1-89E9-B68D7BB475D6}" srcOrd="0" destOrd="0" parTransId="{4EE27B8A-A348-4C61-84C6-C73A9BEFBFC4}" sibTransId="{4BCEA31C-46D9-4CE0-93DA-00286D810743}"/>
    <dgm:cxn modelId="{B0DF2922-18C6-4766-BADE-69DFF9507C0C}" srcId="{F8C83BE9-2C7F-4567-B4B1-163B99AC4567}" destId="{40CE3573-8880-4C33-AD26-0F8A611A498F}" srcOrd="1" destOrd="0" parTransId="{5154A464-5665-42AB-AEFE-6022F692D98F}" sibTransId="{7502457E-D6FC-490E-A88F-B18AC39E6510}"/>
    <dgm:cxn modelId="{3785C7EB-9037-404D-8C9B-108E56FBF0B8}" srcId="{F8C83BE9-2C7F-4567-B4B1-163B99AC4567}" destId="{F69B83D4-3E4C-46E2-9623-F2D968CB65AD}" srcOrd="2" destOrd="0" parTransId="{156843E9-F208-454D-82A9-6D6E1CF50C66}" sibTransId="{D8F0CC95-6099-4053-8CC1-19C4D5544A00}"/>
    <dgm:cxn modelId="{6A482A3E-F676-46FD-877A-5C1F4F860F49}" type="presOf" srcId="{F8C83BE9-2C7F-4567-B4B1-163B99AC4567}" destId="{1896AC65-67F3-4154-9B85-D5F69FE54A87}" srcOrd="0" destOrd="0" presId="urn:microsoft.com/office/officeart/2005/8/layout/hChevron3"/>
    <dgm:cxn modelId="{97195D05-ABB1-4F7E-8DA6-58598561547A}" type="presParOf" srcId="{1896AC65-67F3-4154-9B85-D5F69FE54A87}" destId="{475041AC-1132-4149-A1B9-3CE52BE72D72}" srcOrd="0" destOrd="0" presId="urn:microsoft.com/office/officeart/2005/8/layout/hChevron3"/>
    <dgm:cxn modelId="{A053C943-D09D-47B9-A049-B6051F7FFFB4}" type="presParOf" srcId="{1896AC65-67F3-4154-9B85-D5F69FE54A87}" destId="{C8B6D77D-4389-42B4-BEFF-75993EEAB30B}" srcOrd="1" destOrd="0" presId="urn:microsoft.com/office/officeart/2005/8/layout/hChevron3"/>
    <dgm:cxn modelId="{BF46D2C6-1373-4AC7-A98A-EB937FBBA6CD}" type="presParOf" srcId="{1896AC65-67F3-4154-9B85-D5F69FE54A87}" destId="{30BBB045-32A7-4337-BD4D-A6F94A44A32E}" srcOrd="2" destOrd="0" presId="urn:microsoft.com/office/officeart/2005/8/layout/hChevron3"/>
    <dgm:cxn modelId="{62FB24D2-4466-42A4-9FBA-336B27B5D1B1}" type="presParOf" srcId="{1896AC65-67F3-4154-9B85-D5F69FE54A87}" destId="{4A360780-0EA5-43EF-B25C-C26990A05305}" srcOrd="3" destOrd="0" presId="urn:microsoft.com/office/officeart/2005/8/layout/hChevron3"/>
    <dgm:cxn modelId="{789F6E4E-3053-4F48-9405-A9923546CA7C}" type="presParOf" srcId="{1896AC65-67F3-4154-9B85-D5F69FE54A87}" destId="{CB34CA3E-6AF3-4613-B592-FF4095547DE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C83BE9-2C7F-4567-B4B1-163B99AC4567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EE299A25-F328-4CF1-89E9-B68D7BB475D6}">
      <dgm:prSet phldrT="[Texto]"/>
      <dgm:spPr/>
      <dgm:t>
        <a:bodyPr/>
        <a:lstStyle/>
        <a:p>
          <a:r>
            <a:rPr lang="pt-BR" dirty="0" smtClean="0"/>
            <a:t>Registrar </a:t>
          </a:r>
          <a:endParaRPr lang="pt-BR" dirty="0"/>
        </a:p>
      </dgm:t>
    </dgm:pt>
    <dgm:pt modelId="{4EE27B8A-A348-4C61-84C6-C73A9BEFBFC4}" type="parTrans" cxnId="{30D521C8-4062-4BEF-B8AB-F2F9B7E56C13}">
      <dgm:prSet/>
      <dgm:spPr/>
      <dgm:t>
        <a:bodyPr/>
        <a:lstStyle/>
        <a:p>
          <a:endParaRPr lang="pt-BR"/>
        </a:p>
      </dgm:t>
    </dgm:pt>
    <dgm:pt modelId="{4BCEA31C-46D9-4CE0-93DA-00286D810743}" type="sibTrans" cxnId="{30D521C8-4062-4BEF-B8AB-F2F9B7E56C13}">
      <dgm:prSet/>
      <dgm:spPr/>
      <dgm:t>
        <a:bodyPr/>
        <a:lstStyle/>
        <a:p>
          <a:endParaRPr lang="pt-BR"/>
        </a:p>
      </dgm:t>
    </dgm:pt>
    <dgm:pt modelId="{40CE3573-8880-4C33-AD26-0F8A611A498F}">
      <dgm:prSet phldrT="[Texto]"/>
      <dgm:spPr/>
      <dgm:t>
        <a:bodyPr/>
        <a:lstStyle/>
        <a:p>
          <a:r>
            <a:rPr lang="pt-BR" dirty="0" smtClean="0"/>
            <a:t>e</a:t>
          </a:r>
          <a:endParaRPr lang="pt-BR" dirty="0"/>
        </a:p>
      </dgm:t>
    </dgm:pt>
    <dgm:pt modelId="{5154A464-5665-42AB-AEFE-6022F692D98F}" type="parTrans" cxnId="{B0DF2922-18C6-4766-BADE-69DFF9507C0C}">
      <dgm:prSet/>
      <dgm:spPr/>
      <dgm:t>
        <a:bodyPr/>
        <a:lstStyle/>
        <a:p>
          <a:endParaRPr lang="pt-BR"/>
        </a:p>
      </dgm:t>
    </dgm:pt>
    <dgm:pt modelId="{7502457E-D6FC-490E-A88F-B18AC39E6510}" type="sibTrans" cxnId="{B0DF2922-18C6-4766-BADE-69DFF9507C0C}">
      <dgm:prSet/>
      <dgm:spPr/>
      <dgm:t>
        <a:bodyPr/>
        <a:lstStyle/>
        <a:p>
          <a:endParaRPr lang="pt-BR"/>
        </a:p>
      </dgm:t>
    </dgm:pt>
    <dgm:pt modelId="{F69B83D4-3E4C-46E2-9623-F2D968CB65AD}">
      <dgm:prSet phldrT="[Texto]"/>
      <dgm:spPr/>
      <dgm:t>
        <a:bodyPr/>
        <a:lstStyle/>
        <a:p>
          <a:r>
            <a:rPr lang="pt-BR" dirty="0" smtClean="0"/>
            <a:t>Promover ações preventivas para combate a evasão e obter o êxito estudantil</a:t>
          </a:r>
          <a:endParaRPr lang="pt-BR" dirty="0"/>
        </a:p>
      </dgm:t>
    </dgm:pt>
    <dgm:pt modelId="{156843E9-F208-454D-82A9-6D6E1CF50C66}" type="parTrans" cxnId="{3785C7EB-9037-404D-8C9B-108E56FBF0B8}">
      <dgm:prSet/>
      <dgm:spPr/>
      <dgm:t>
        <a:bodyPr/>
        <a:lstStyle/>
        <a:p>
          <a:endParaRPr lang="pt-BR"/>
        </a:p>
      </dgm:t>
    </dgm:pt>
    <dgm:pt modelId="{D8F0CC95-6099-4053-8CC1-19C4D5544A00}" type="sibTrans" cxnId="{3785C7EB-9037-404D-8C9B-108E56FBF0B8}">
      <dgm:prSet/>
      <dgm:spPr/>
      <dgm:t>
        <a:bodyPr/>
        <a:lstStyle/>
        <a:p>
          <a:endParaRPr lang="pt-BR"/>
        </a:p>
      </dgm:t>
    </dgm:pt>
    <dgm:pt modelId="{1896AC65-67F3-4154-9B85-D5F69FE54A87}" type="pres">
      <dgm:prSet presAssocID="{F8C83BE9-2C7F-4567-B4B1-163B99AC4567}" presName="Name0" presStyleCnt="0">
        <dgm:presLayoutVars>
          <dgm:dir/>
          <dgm:resizeHandles val="exact"/>
        </dgm:presLayoutVars>
      </dgm:prSet>
      <dgm:spPr/>
    </dgm:pt>
    <dgm:pt modelId="{475041AC-1132-4149-A1B9-3CE52BE72D72}" type="pres">
      <dgm:prSet presAssocID="{EE299A25-F328-4CF1-89E9-B68D7BB475D6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B6D77D-4389-42B4-BEFF-75993EEAB30B}" type="pres">
      <dgm:prSet presAssocID="{4BCEA31C-46D9-4CE0-93DA-00286D810743}" presName="parSpace" presStyleCnt="0"/>
      <dgm:spPr/>
    </dgm:pt>
    <dgm:pt modelId="{30BBB045-32A7-4337-BD4D-A6F94A44A32E}" type="pres">
      <dgm:prSet presAssocID="{40CE3573-8880-4C33-AD26-0F8A611A498F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360780-0EA5-43EF-B25C-C26990A05305}" type="pres">
      <dgm:prSet presAssocID="{7502457E-D6FC-490E-A88F-B18AC39E6510}" presName="parSpace" presStyleCnt="0"/>
      <dgm:spPr/>
    </dgm:pt>
    <dgm:pt modelId="{CB34CA3E-6AF3-4613-B592-FF4095547DE4}" type="pres">
      <dgm:prSet presAssocID="{F69B83D4-3E4C-46E2-9623-F2D968CB65AD}" presName="parTxOnly" presStyleLbl="node1" presStyleIdx="2" presStyleCnt="3" custLinFactNeighborX="140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7598D2-CA12-4300-9D34-8FCE92E04BD5}" type="presOf" srcId="{F8C83BE9-2C7F-4567-B4B1-163B99AC4567}" destId="{1896AC65-67F3-4154-9B85-D5F69FE54A87}" srcOrd="0" destOrd="0" presId="urn:microsoft.com/office/officeart/2005/8/layout/hChevron3"/>
    <dgm:cxn modelId="{24729BD5-B448-408F-8301-B5D04224BD0B}" type="presOf" srcId="{40CE3573-8880-4C33-AD26-0F8A611A498F}" destId="{30BBB045-32A7-4337-BD4D-A6F94A44A32E}" srcOrd="0" destOrd="0" presId="urn:microsoft.com/office/officeart/2005/8/layout/hChevron3"/>
    <dgm:cxn modelId="{2D7480B2-1FD7-404F-BE11-2DC05D3DD15E}" type="presOf" srcId="{F69B83D4-3E4C-46E2-9623-F2D968CB65AD}" destId="{CB34CA3E-6AF3-4613-B592-FF4095547DE4}" srcOrd="0" destOrd="0" presId="urn:microsoft.com/office/officeart/2005/8/layout/hChevron3"/>
    <dgm:cxn modelId="{B0DF2922-18C6-4766-BADE-69DFF9507C0C}" srcId="{F8C83BE9-2C7F-4567-B4B1-163B99AC4567}" destId="{40CE3573-8880-4C33-AD26-0F8A611A498F}" srcOrd="1" destOrd="0" parTransId="{5154A464-5665-42AB-AEFE-6022F692D98F}" sibTransId="{7502457E-D6FC-490E-A88F-B18AC39E6510}"/>
    <dgm:cxn modelId="{30D521C8-4062-4BEF-B8AB-F2F9B7E56C13}" srcId="{F8C83BE9-2C7F-4567-B4B1-163B99AC4567}" destId="{EE299A25-F328-4CF1-89E9-B68D7BB475D6}" srcOrd="0" destOrd="0" parTransId="{4EE27B8A-A348-4C61-84C6-C73A9BEFBFC4}" sibTransId="{4BCEA31C-46D9-4CE0-93DA-00286D810743}"/>
    <dgm:cxn modelId="{3785C7EB-9037-404D-8C9B-108E56FBF0B8}" srcId="{F8C83BE9-2C7F-4567-B4B1-163B99AC4567}" destId="{F69B83D4-3E4C-46E2-9623-F2D968CB65AD}" srcOrd="2" destOrd="0" parTransId="{156843E9-F208-454D-82A9-6D6E1CF50C66}" sibTransId="{D8F0CC95-6099-4053-8CC1-19C4D5544A00}"/>
    <dgm:cxn modelId="{BB2B567C-F35B-447F-B63D-3C87A3C1B4A8}" type="presOf" srcId="{EE299A25-F328-4CF1-89E9-B68D7BB475D6}" destId="{475041AC-1132-4149-A1B9-3CE52BE72D72}" srcOrd="0" destOrd="0" presId="urn:microsoft.com/office/officeart/2005/8/layout/hChevron3"/>
    <dgm:cxn modelId="{9D9892D1-7ECA-4AC7-B9AF-1B24A8F302E1}" type="presParOf" srcId="{1896AC65-67F3-4154-9B85-D5F69FE54A87}" destId="{475041AC-1132-4149-A1B9-3CE52BE72D72}" srcOrd="0" destOrd="0" presId="urn:microsoft.com/office/officeart/2005/8/layout/hChevron3"/>
    <dgm:cxn modelId="{C3B48BF9-61BD-41C9-9683-27E400100A33}" type="presParOf" srcId="{1896AC65-67F3-4154-9B85-D5F69FE54A87}" destId="{C8B6D77D-4389-42B4-BEFF-75993EEAB30B}" srcOrd="1" destOrd="0" presId="urn:microsoft.com/office/officeart/2005/8/layout/hChevron3"/>
    <dgm:cxn modelId="{90A987DA-9123-4345-992A-50015A105ACE}" type="presParOf" srcId="{1896AC65-67F3-4154-9B85-D5F69FE54A87}" destId="{30BBB045-32A7-4337-BD4D-A6F94A44A32E}" srcOrd="2" destOrd="0" presId="urn:microsoft.com/office/officeart/2005/8/layout/hChevron3"/>
    <dgm:cxn modelId="{42C9FFD7-D861-45E7-85A2-C237C7CC9C68}" type="presParOf" srcId="{1896AC65-67F3-4154-9B85-D5F69FE54A87}" destId="{4A360780-0EA5-43EF-B25C-C26990A05305}" srcOrd="3" destOrd="0" presId="urn:microsoft.com/office/officeart/2005/8/layout/hChevron3"/>
    <dgm:cxn modelId="{2E441494-E9AD-4332-95EF-7FAA5876401B}" type="presParOf" srcId="{1896AC65-67F3-4154-9B85-D5F69FE54A87}" destId="{CB34CA3E-6AF3-4613-B592-FF4095547DE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787395" y="0"/>
          <a:ext cx="3625857" cy="362585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Matrículas</a:t>
          </a:r>
          <a:endParaRPr lang="pt-BR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(23.435 -&gt; 100%)</a:t>
          </a:r>
        </a:p>
      </dsp:txBody>
      <dsp:txXfrm>
        <a:off x="1648536" y="271939"/>
        <a:ext cx="1903574" cy="616395"/>
      </dsp:txXfrm>
    </dsp:sp>
    <dsp:sp modelId="{A88C6CC4-EE73-4DE7-AF27-435C2C0EAF1F}">
      <dsp:nvSpPr>
        <dsp:cNvPr id="0" name=""/>
        <dsp:cNvSpPr/>
      </dsp:nvSpPr>
      <dsp:spPr>
        <a:xfrm>
          <a:off x="1442066" y="1145675"/>
          <a:ext cx="2316514" cy="22409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Retidos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(12.873 -&gt; 54,93%) </a:t>
          </a:r>
        </a:p>
      </dsp:txBody>
      <dsp:txXfrm>
        <a:off x="1781312" y="1705918"/>
        <a:ext cx="1638023" cy="11204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1351768" y="0"/>
          <a:ext cx="4154510" cy="41545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Matrículas</a:t>
          </a:r>
          <a:endParaRPr lang="pt-BR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/>
            <a:t>(23.435 -&gt; 100%)</a:t>
          </a:r>
        </a:p>
      </dsp:txBody>
      <dsp:txXfrm>
        <a:off x="2338465" y="311588"/>
        <a:ext cx="2181117" cy="706266"/>
      </dsp:txXfrm>
    </dsp:sp>
    <dsp:sp modelId="{A88C6CC4-EE73-4DE7-AF27-435C2C0EAF1F}">
      <dsp:nvSpPr>
        <dsp:cNvPr id="0" name=""/>
        <dsp:cNvSpPr/>
      </dsp:nvSpPr>
      <dsp:spPr>
        <a:xfrm>
          <a:off x="1915515" y="1285265"/>
          <a:ext cx="3027017" cy="262260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Evadidos (</a:t>
          </a:r>
          <a:r>
            <a:rPr lang="pt-BR" sz="1800" kern="1200" dirty="0" smtClean="0"/>
            <a:t>Abandonos</a:t>
          </a:r>
          <a:r>
            <a:rPr lang="pt-BR" sz="1800" kern="1200" dirty="0"/>
            <a:t>, Desligados e Transferidos Externos)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(2.319 + 1120 + 154 = </a:t>
          </a:r>
          <a:r>
            <a:rPr lang="pt-BR" sz="1800" kern="1200" dirty="0" smtClean="0">
              <a:solidFill>
                <a:srgbClr val="FF0000"/>
              </a:solidFill>
            </a:rPr>
            <a:t>3.593</a:t>
          </a:r>
          <a:r>
            <a:rPr lang="pt-BR" sz="1800" kern="1200" dirty="0" smtClean="0"/>
            <a:t>-&gt; </a:t>
          </a:r>
          <a:r>
            <a:rPr lang="pt-BR" sz="1800" b="1" kern="1200" dirty="0"/>
            <a:t>15,33%</a:t>
          </a:r>
          <a:r>
            <a:rPr lang="pt-BR" sz="1800" kern="1200" dirty="0"/>
            <a:t>) </a:t>
          </a:r>
        </a:p>
      </dsp:txBody>
      <dsp:txXfrm>
        <a:off x="2358811" y="1940916"/>
        <a:ext cx="2140424" cy="131130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A915E-AF6D-48B6-99FF-AD559075E8A7}">
      <dsp:nvSpPr>
        <dsp:cNvPr id="0" name=""/>
        <dsp:cNvSpPr/>
      </dsp:nvSpPr>
      <dsp:spPr>
        <a:xfrm>
          <a:off x="620706" y="0"/>
          <a:ext cx="4054485" cy="405448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Matrículas Atendidas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(23.435 -&gt; 100%)</a:t>
          </a:r>
        </a:p>
      </dsp:txBody>
      <dsp:txXfrm>
        <a:off x="1583647" y="304086"/>
        <a:ext cx="2128604" cy="689262"/>
      </dsp:txXfrm>
    </dsp:sp>
    <dsp:sp modelId="{A88C6CC4-EE73-4DE7-AF27-435C2C0EAF1F}">
      <dsp:nvSpPr>
        <dsp:cNvPr id="0" name=""/>
        <dsp:cNvSpPr/>
      </dsp:nvSpPr>
      <dsp:spPr>
        <a:xfrm>
          <a:off x="1495781" y="1416322"/>
          <a:ext cx="2304336" cy="22354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Concluídos</a:t>
          </a:r>
          <a:endParaRPr lang="pt-BR" sz="2200" b="1" kern="1200" dirty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/>
            <a:t>(4.090 -&gt; 17,45%) </a:t>
          </a:r>
        </a:p>
      </dsp:txBody>
      <dsp:txXfrm>
        <a:off x="1833243" y="1975187"/>
        <a:ext cx="1629411" cy="11177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E69E5-3D75-40AA-B3F4-F19882481AFF}">
      <dsp:nvSpPr>
        <dsp:cNvPr id="0" name=""/>
        <dsp:cNvSpPr/>
      </dsp:nvSpPr>
      <dsp:spPr>
        <a:xfrm>
          <a:off x="2448495" y="0"/>
          <a:ext cx="4464496" cy="446449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lumMod val="110000"/>
              </a:schemeClr>
            </a:gs>
            <a:gs pos="88000">
              <a:schemeClr val="accent6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GESTÃO</a:t>
          </a:r>
          <a:endParaRPr lang="pt-BR" sz="20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4056606" y="223224"/>
        <a:ext cx="1248273" cy="669674"/>
      </dsp:txXfrm>
    </dsp:sp>
    <dsp:sp modelId="{261E41BC-7C26-4048-824D-1D455FF051F3}">
      <dsp:nvSpPr>
        <dsp:cNvPr id="0" name=""/>
        <dsp:cNvSpPr/>
      </dsp:nvSpPr>
      <dsp:spPr>
        <a:xfrm>
          <a:off x="2894945" y="892899"/>
          <a:ext cx="3571596" cy="3571596"/>
        </a:xfrm>
        <a:prstGeom prst="ellipse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CAMPUS </a:t>
          </a:r>
          <a:endParaRPr lang="pt-BR" sz="16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4056606" y="1107195"/>
        <a:ext cx="1248273" cy="642887"/>
      </dsp:txXfrm>
    </dsp:sp>
    <dsp:sp modelId="{01F4F5CE-1529-4538-82F1-FEC95FE6473E}">
      <dsp:nvSpPr>
        <dsp:cNvPr id="0" name=""/>
        <dsp:cNvSpPr/>
      </dsp:nvSpPr>
      <dsp:spPr>
        <a:xfrm>
          <a:off x="3341394" y="1785798"/>
          <a:ext cx="2678697" cy="2678697"/>
        </a:xfrm>
        <a:prstGeom prst="ellipse">
          <a:avLst/>
        </a:prstGeom>
        <a:gradFill rotWithShape="0">
          <a:gsLst>
            <a:gs pos="0">
              <a:schemeClr val="accent2">
                <a:hueOff val="-1976190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0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CPE </a:t>
          </a:r>
          <a:endParaRPr lang="pt-BR" sz="20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4056606" y="1986700"/>
        <a:ext cx="1248273" cy="602706"/>
      </dsp:txXfrm>
    </dsp:sp>
    <dsp:sp modelId="{1B93A5CC-7B68-4ACB-A0F3-46EE51B67A17}">
      <dsp:nvSpPr>
        <dsp:cNvPr id="0" name=""/>
        <dsp:cNvSpPr/>
      </dsp:nvSpPr>
      <dsp:spPr>
        <a:xfrm>
          <a:off x="3834489" y="2664304"/>
          <a:ext cx="1785798" cy="1785798"/>
        </a:xfrm>
        <a:prstGeom prst="ellipse">
          <a:avLst/>
        </a:prstGeom>
        <a:gradFill rotWithShape="0">
          <a:gsLst>
            <a:gs pos="0">
              <a:schemeClr val="accent2">
                <a:hueOff val="-2964285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5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DISCENTE</a:t>
          </a:r>
          <a:endParaRPr lang="pt-BR" sz="1600" b="1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4096013" y="3110753"/>
        <a:ext cx="1262750" cy="89289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5041AC-1132-4149-A1B9-3CE52BE72D72}">
      <dsp:nvSpPr>
        <dsp:cNvPr id="0" name=""/>
        <dsp:cNvSpPr/>
      </dsp:nvSpPr>
      <dsp:spPr>
        <a:xfrm>
          <a:off x="4647" y="1255917"/>
          <a:ext cx="4063719" cy="1625487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0698" tIns="125349" rIns="62675" bIns="125349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Aplicação questionário</a:t>
          </a:r>
          <a:endParaRPr lang="pt-BR" sz="4700" kern="1200" dirty="0"/>
        </a:p>
      </dsp:txBody>
      <dsp:txXfrm>
        <a:off x="4647" y="1255917"/>
        <a:ext cx="4063719" cy="1625487"/>
      </dsp:txXfrm>
    </dsp:sp>
    <dsp:sp modelId="{30BBB045-32A7-4337-BD4D-A6F94A44A32E}">
      <dsp:nvSpPr>
        <dsp:cNvPr id="0" name=""/>
        <dsp:cNvSpPr/>
      </dsp:nvSpPr>
      <dsp:spPr>
        <a:xfrm>
          <a:off x="3255622" y="1255917"/>
          <a:ext cx="4063719" cy="1625487"/>
        </a:xfrm>
        <a:prstGeom prst="chevron">
          <a:avLst/>
        </a:prstGeom>
        <a:solidFill>
          <a:schemeClr val="accent5">
            <a:hueOff val="1247628"/>
            <a:satOff val="-25244"/>
            <a:lumOff val="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024" tIns="125349" rIns="62675" bIns="125349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Análise</a:t>
          </a:r>
          <a:endParaRPr lang="pt-BR" sz="4700" kern="1200" dirty="0"/>
        </a:p>
      </dsp:txBody>
      <dsp:txXfrm>
        <a:off x="3255622" y="1255917"/>
        <a:ext cx="4063719" cy="1625487"/>
      </dsp:txXfrm>
    </dsp:sp>
    <dsp:sp modelId="{CB34CA3E-6AF3-4613-B592-FF4095547DE4}">
      <dsp:nvSpPr>
        <dsp:cNvPr id="0" name=""/>
        <dsp:cNvSpPr/>
      </dsp:nvSpPr>
      <dsp:spPr>
        <a:xfrm>
          <a:off x="6511245" y="1255917"/>
          <a:ext cx="4063719" cy="1625487"/>
        </a:xfrm>
        <a:prstGeom prst="chevron">
          <a:avLst/>
        </a:prstGeom>
        <a:solidFill>
          <a:schemeClr val="accent5">
            <a:hueOff val="2495257"/>
            <a:satOff val="-50489"/>
            <a:lumOff val="1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024" tIns="125349" rIns="62675" bIns="125349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700" kern="1200" dirty="0" smtClean="0"/>
            <a:t>Ações CPE</a:t>
          </a:r>
          <a:endParaRPr lang="pt-BR" sz="4700" kern="1200" dirty="0"/>
        </a:p>
      </dsp:txBody>
      <dsp:txXfrm>
        <a:off x="6511245" y="1255917"/>
        <a:ext cx="4063719" cy="162548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5041AC-1132-4149-A1B9-3CE52BE72D72}">
      <dsp:nvSpPr>
        <dsp:cNvPr id="0" name=""/>
        <dsp:cNvSpPr/>
      </dsp:nvSpPr>
      <dsp:spPr>
        <a:xfrm>
          <a:off x="4647" y="1255917"/>
          <a:ext cx="4063719" cy="1625487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Registrar </a:t>
          </a:r>
          <a:endParaRPr lang="pt-BR" sz="2200" kern="1200" dirty="0"/>
        </a:p>
      </dsp:txBody>
      <dsp:txXfrm>
        <a:off x="4647" y="1255917"/>
        <a:ext cx="4063719" cy="1625487"/>
      </dsp:txXfrm>
    </dsp:sp>
    <dsp:sp modelId="{30BBB045-32A7-4337-BD4D-A6F94A44A32E}">
      <dsp:nvSpPr>
        <dsp:cNvPr id="0" name=""/>
        <dsp:cNvSpPr/>
      </dsp:nvSpPr>
      <dsp:spPr>
        <a:xfrm>
          <a:off x="3255622" y="1255917"/>
          <a:ext cx="4063719" cy="1625487"/>
        </a:xfrm>
        <a:prstGeom prst="chevron">
          <a:avLst/>
        </a:prstGeom>
        <a:solidFill>
          <a:schemeClr val="accent5">
            <a:hueOff val="1247628"/>
            <a:satOff val="-25244"/>
            <a:lumOff val="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e</a:t>
          </a:r>
          <a:endParaRPr lang="pt-BR" sz="2200" kern="1200" dirty="0"/>
        </a:p>
      </dsp:txBody>
      <dsp:txXfrm>
        <a:off x="3255622" y="1255917"/>
        <a:ext cx="4063719" cy="1625487"/>
      </dsp:txXfrm>
    </dsp:sp>
    <dsp:sp modelId="{CB34CA3E-6AF3-4613-B592-FF4095547DE4}">
      <dsp:nvSpPr>
        <dsp:cNvPr id="0" name=""/>
        <dsp:cNvSpPr/>
      </dsp:nvSpPr>
      <dsp:spPr>
        <a:xfrm>
          <a:off x="6511245" y="1255917"/>
          <a:ext cx="4063719" cy="1625487"/>
        </a:xfrm>
        <a:prstGeom prst="chevron">
          <a:avLst/>
        </a:prstGeom>
        <a:solidFill>
          <a:schemeClr val="accent5">
            <a:hueOff val="2495257"/>
            <a:satOff val="-50489"/>
            <a:lumOff val="1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Promover ações preventivas para combate a evasão e obter o êxito estudantil</a:t>
          </a:r>
          <a:endParaRPr lang="pt-BR" sz="2200" kern="1200" dirty="0"/>
        </a:p>
      </dsp:txBody>
      <dsp:txXfrm>
        <a:off x="6511245" y="1255917"/>
        <a:ext cx="4063719" cy="1625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1F04-15EC-4085-B614-322A94ADCFCC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FFC3-0ECD-414D-A474-34F0C0755F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1F1A90-C09C-4E8B-8BEB-6E58A86BD971}" type="slidenum">
              <a:rPr lang="pt-BR"/>
              <a:pPr/>
              <a:t>24</a:t>
            </a:fld>
            <a:endParaRPr lang="pt-BR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94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576" y="4344767"/>
            <a:ext cx="5486400" cy="411519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1C6BC3-7BCF-483A-980B-0E38DE0CF703}" type="slidenum">
              <a:rPr lang="pt-BR"/>
              <a:pPr/>
              <a:t>25</a:t>
            </a:fld>
            <a:endParaRPr lang="pt-BR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94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576" y="4344767"/>
            <a:ext cx="5486400" cy="411519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Permanência e Êxito Estudantil- IFPA-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44653" y="4724213"/>
            <a:ext cx="8216482" cy="1577235"/>
          </a:xfrm>
        </p:spPr>
        <p:txBody>
          <a:bodyPr>
            <a:normAutofit fontScale="62500" lnSpcReduction="20000"/>
          </a:bodyPr>
          <a:lstStyle/>
          <a:p>
            <a:endParaRPr lang="pt-BR" sz="4000" dirty="0" smtClean="0"/>
          </a:p>
          <a:p>
            <a:r>
              <a:rPr lang="pt-BR" sz="3200" dirty="0" smtClean="0">
                <a:solidFill>
                  <a:schemeClr val="tx1"/>
                </a:solidFill>
              </a:rPr>
              <a:t>Profª. Drª. Marta Caetano</a:t>
            </a:r>
          </a:p>
          <a:p>
            <a:r>
              <a:rPr lang="pt-BR" sz="3200" dirty="0" smtClean="0">
                <a:solidFill>
                  <a:schemeClr val="tx1"/>
                </a:solidFill>
              </a:rPr>
              <a:t>Prof. EBTT IFPA- Campus Belém</a:t>
            </a:r>
          </a:p>
          <a:p>
            <a:r>
              <a:rPr lang="pt-BR" sz="3200" dirty="0" smtClean="0">
                <a:solidFill>
                  <a:schemeClr val="tx1"/>
                </a:solidFill>
              </a:rPr>
              <a:t>DIRETORA DE POLÍTICAS EDUCACIONAIS- PROEN- IFPA</a:t>
            </a:r>
          </a:p>
          <a:p>
            <a:endParaRPr lang="pt-BR" sz="4000" dirty="0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1435053" y="431613"/>
            <a:ext cx="8216482" cy="1577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tabLst/>
              <a:defRPr/>
            </a:pPr>
            <a:endParaRPr kumimoji="0" lang="pt-BR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tabLst/>
              <a:defRPr/>
            </a:pP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-228648" y="164913"/>
            <a:ext cx="10579147" cy="1577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pt-BR" sz="1200" b="1" dirty="0" smtClean="0"/>
              <a:t>MINISTÉRIO DA EDUCAÇÃO</a:t>
            </a:r>
            <a:endParaRPr lang="pt-BR" sz="1200" dirty="0" smtClean="0"/>
          </a:p>
          <a:p>
            <a:pPr algn="ctr"/>
            <a:r>
              <a:rPr lang="pt-BR" sz="1200" b="1" dirty="0" smtClean="0"/>
              <a:t>SECRETARIA DE EDUCAÇÃO PROFISSIONAL E TECNOLÓGICA</a:t>
            </a:r>
          </a:p>
          <a:p>
            <a:pPr algn="ctr"/>
            <a:r>
              <a:rPr lang="pt-BR" sz="1200" b="1" dirty="0" smtClean="0"/>
              <a:t> INSTITUTO FEDERAL DE EDUCAÇÃO, CIÊNCIA E TECNOLOGIA DO PARÁ</a:t>
            </a:r>
          </a:p>
          <a:p>
            <a:pPr algn="ctr"/>
            <a:r>
              <a:rPr lang="pt-BR" sz="1200" b="1" dirty="0" smtClean="0"/>
              <a:t> PRÓ-REITORIA DE ENSINO</a:t>
            </a:r>
          </a:p>
          <a:p>
            <a:pPr algn="ctr"/>
            <a:r>
              <a:rPr lang="pt-BR" sz="1200" b="1" dirty="0" smtClean="0"/>
              <a:t>Diretoria de Polítcas Educacionais</a:t>
            </a:r>
            <a:endParaRPr lang="pt-BR" sz="1200" dirty="0" smtClean="0"/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tabLst/>
              <a:defRPr/>
            </a:pP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09" name="Picture 1" descr="C:\Users\MARTINHA\Downloads\Proen Logomarca 3,30 cm de altura   de 2,20 de largu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7059" y="0"/>
            <a:ext cx="819481" cy="1238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/>
        </p:nvGraphicFramePr>
        <p:xfrm>
          <a:off x="147140" y="380153"/>
          <a:ext cx="11568649" cy="6134020"/>
        </p:xfrm>
        <a:graphic>
          <a:graphicData uri="http://schemas.openxmlformats.org/drawingml/2006/table">
            <a:tbl>
              <a:tblPr/>
              <a:tblGrid>
                <a:gridCol w="3098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9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94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94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864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8795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8645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8795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1890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0968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5521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6200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2914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Taxa de Conclusão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14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Concl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Integ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6,42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2,36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21,52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12,58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5,64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10,77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20,46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20,49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19,27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16,09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28,26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7,62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FF0000"/>
                          </a:solidFill>
                        </a:rPr>
                        <a:t>37,78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25,19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AVAN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30,68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18,26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8,74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8,03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11,56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13,06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10,19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16,09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3909E9"/>
                          </a:solidFill>
                        </a:rPr>
                        <a:t>8,36</a:t>
                      </a:r>
                      <a:endParaRPr lang="pt-BR" sz="1600" dirty="0">
                        <a:solidFill>
                          <a:srgbClr val="3909E9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4,19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0,87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0,74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52,30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15,55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27,95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15,40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9,62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17,38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26,24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17,45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17,53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10,70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26,35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16,38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16,11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11,84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22,39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CONC.DO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29,73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1,57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32,51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20,58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11,52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6,30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4,30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4,63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1,28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25,44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23,04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10,03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3,90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7,64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24,92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26,80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19,67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18,51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13,36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16,42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10,16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11,03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0,63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4,17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6,91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11,36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15,78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18,88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19,89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105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5,64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12,95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14,17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12,63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6,14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16,08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914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8,01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10,33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13,32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12,45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9,27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17,45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14,25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3.786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564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4.350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5" y="609602"/>
            <a:ext cx="8596668" cy="755561"/>
          </a:xfrm>
        </p:spPr>
        <p:txBody>
          <a:bodyPr>
            <a:normAutofit/>
          </a:bodyPr>
          <a:lstStyle/>
          <a:p>
            <a:r>
              <a:rPr lang="pt-BR" dirty="0" smtClean="0"/>
              <a:t>Como???</a:t>
            </a:r>
            <a:endParaRPr lang="pt-BR" dirty="0"/>
          </a:p>
        </p:txBody>
      </p:sp>
      <p:sp>
        <p:nvSpPr>
          <p:cNvPr id="7" name="Seta para baixo 6"/>
          <p:cNvSpPr/>
          <p:nvPr/>
        </p:nvSpPr>
        <p:spPr>
          <a:xfrm rot="16200000">
            <a:off x="4172767" y="751890"/>
            <a:ext cx="625268" cy="540912"/>
          </a:xfrm>
          <a:prstGeom prst="downArrow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014693" y="548681"/>
            <a:ext cx="517730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Construção dos Planos</a:t>
            </a:r>
            <a:endParaRPr lang="pt-BR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92369" y="2049712"/>
            <a:ext cx="1113357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9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As subcomissões por campus, deverão executar após a análise dos indicadores apontados pela comissão Geral do IFPA, as seguintes ações: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1: Elaboração da subcomissão nos campi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2: Diagnóstico qualitativo do perfil dos alunos, universo dos indicadores, e cenário geográfico dos campi, no estado do Pará. Após o repasse da taxa de retenção, taxa de conclusão e a taxa de evasão, Relação de retidos e dos evadidos nominal por curso, pela comissão geral de IFPA.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3: Entrega dos resultados tabulados para a comissão de permanência e êxito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 na sequência de ações, as subcomissões por campus devem realizar as ações orientações da comissão geral do IFPA, para auxílio e produção do PLANO de Ação do IFPA, conforme cronograma abaixo: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4483" y="1058092"/>
            <a:ext cx="10781243" cy="5411896"/>
          </a:xfrm>
        </p:spPr>
        <p:txBody>
          <a:bodyPr/>
          <a:lstStyle/>
          <a:p>
            <a:pPr algn="just"/>
            <a:r>
              <a:rPr lang="pt-BR" sz="2400" dirty="0" smtClean="0"/>
              <a:t>Estrutura documento Orientador</a:t>
            </a:r>
          </a:p>
          <a:p>
            <a:r>
              <a:rPr lang="pt-BR" sz="2400" dirty="0" smtClean="0"/>
              <a:t>Políticas Educacionais IFPA - </a:t>
            </a:r>
          </a:p>
          <a:p>
            <a:r>
              <a:rPr lang="pt-BR" sz="2400" dirty="0" smtClean="0"/>
              <a:t>Problemas no Planejamento das Comissões</a:t>
            </a:r>
          </a:p>
          <a:p>
            <a:r>
              <a:rPr lang="pt-BR" sz="2400" dirty="0" smtClean="0"/>
              <a:t>Falta de Comunicação</a:t>
            </a:r>
          </a:p>
          <a:p>
            <a:endParaRPr lang="pt-BR" sz="24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5628894" y="4843464"/>
            <a:ext cx="357591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00102" y="5952457"/>
            <a:ext cx="10615612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7" name="Imagem 6" descr="estrutura plan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818" y="-33842"/>
            <a:ext cx="12022183" cy="68918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4483" y="1058092"/>
            <a:ext cx="10781243" cy="5411896"/>
          </a:xfrm>
        </p:spPr>
        <p:txBody>
          <a:bodyPr/>
          <a:lstStyle/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pic>
        <p:nvPicPr>
          <p:cNvPr id="6" name="Imagem 5" descr="estrutura plano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0278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86124" y="2"/>
            <a:ext cx="10980208" cy="488632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PLANO INSTITUCIONAL ESTRATÉGICO PARA PERMANÊNCIA E O ÊXITO DOS ESTUDANTES- IFPA – </a:t>
            </a:r>
            <a:b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28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pt-BR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1" y="609600"/>
            <a:ext cx="12020549" cy="98407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PPE INSTITUCIONAL - IFPA</a:t>
            </a:r>
            <a:r>
              <a:rPr lang="pt-BR" sz="3200" dirty="0" smtClean="0">
                <a:solidFill>
                  <a:schemeClr val="tx1"/>
                </a:solidFill>
              </a:rPr>
              <a:t/>
            </a:r>
            <a:br>
              <a:rPr lang="pt-BR" sz="3200" dirty="0" smtClean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3043" y="1361307"/>
            <a:ext cx="10781243" cy="388077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sz="2400" dirty="0" smtClean="0"/>
              <a:t>Estrutura documento Orientador</a:t>
            </a:r>
          </a:p>
          <a:p>
            <a:pPr algn="just"/>
            <a:r>
              <a:rPr lang="pt-BR" sz="2400" dirty="0" smtClean="0"/>
              <a:t>Introdução</a:t>
            </a:r>
          </a:p>
          <a:p>
            <a:pPr algn="just"/>
            <a:r>
              <a:rPr lang="pt-BR" sz="2400" dirty="0" smtClean="0"/>
              <a:t>Justificativa</a:t>
            </a:r>
          </a:p>
          <a:p>
            <a:pPr algn="just"/>
            <a:r>
              <a:rPr lang="pt-BR" sz="2400" dirty="0" smtClean="0"/>
              <a:t>Bases Conceituais</a:t>
            </a:r>
          </a:p>
          <a:p>
            <a:pPr algn="just"/>
            <a:r>
              <a:rPr lang="pt-BR" sz="2400" dirty="0" smtClean="0"/>
              <a:t>Metodologia</a:t>
            </a:r>
          </a:p>
          <a:p>
            <a:pPr algn="just"/>
            <a:r>
              <a:rPr lang="pt-BR" sz="2400" dirty="0" smtClean="0"/>
              <a:t>Resultados GERAIS </a:t>
            </a:r>
          </a:p>
          <a:p>
            <a:pPr algn="just"/>
            <a:r>
              <a:rPr lang="pt-BR" sz="2400" dirty="0" smtClean="0"/>
              <a:t>Fatores Individuais</a:t>
            </a:r>
          </a:p>
          <a:p>
            <a:pPr algn="just"/>
            <a:r>
              <a:rPr lang="pt-BR" sz="2400" dirty="0" smtClean="0"/>
              <a:t>Fatores Externos</a:t>
            </a:r>
          </a:p>
          <a:p>
            <a:pPr algn="just">
              <a:buNone/>
            </a:pPr>
            <a:r>
              <a:rPr lang="pt-BR" sz="2400" dirty="0" smtClean="0"/>
              <a:t>Estratégias e Metas de Acompanhamento: 2016.2 e 2017.1</a:t>
            </a:r>
          </a:p>
          <a:p>
            <a:r>
              <a:rPr lang="pt-BR" sz="2400" dirty="0" smtClean="0"/>
              <a:t>Políticas Educacionais IFPA – Triangulação entre resultados e  Políticas Internas  do IFPA</a:t>
            </a:r>
          </a:p>
          <a:p>
            <a:r>
              <a:rPr lang="pt-BR" sz="2400" dirty="0" smtClean="0"/>
              <a:t>Avaliação</a:t>
            </a:r>
          </a:p>
          <a:p>
            <a:endParaRPr lang="pt-BR" sz="24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5628894" y="4908779"/>
            <a:ext cx="357591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00102" y="5952457"/>
            <a:ext cx="10615612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1" y="609600"/>
            <a:ext cx="12020549" cy="98407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Resultados</a:t>
            </a:r>
            <a:r>
              <a:rPr lang="pt-BR" sz="3200" dirty="0" smtClean="0">
                <a:solidFill>
                  <a:schemeClr val="tx1"/>
                </a:solidFill>
              </a:rPr>
              <a:t/>
            </a:r>
            <a:br>
              <a:rPr lang="pt-BR" sz="3200" dirty="0" smtClean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8" name="Seta para cima e para baixo 7"/>
          <p:cNvSpPr/>
          <p:nvPr/>
        </p:nvSpPr>
        <p:spPr>
          <a:xfrm>
            <a:off x="5628894" y="4908779"/>
            <a:ext cx="357591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00102" y="5952457"/>
            <a:ext cx="10615612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62514" name="Rectangle 5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pSp>
        <p:nvGrpSpPr>
          <p:cNvPr id="62465" name="Group 1"/>
          <p:cNvGrpSpPr>
            <a:grpSpLocks/>
          </p:cNvGrpSpPr>
          <p:nvPr/>
        </p:nvGrpSpPr>
        <p:grpSpPr bwMode="auto">
          <a:xfrm>
            <a:off x="863600" y="1270000"/>
            <a:ext cx="9537700" cy="4503738"/>
            <a:chOff x="0" y="0"/>
            <a:chExt cx="8519" cy="7092"/>
          </a:xfrm>
        </p:grpSpPr>
        <p:sp>
          <p:nvSpPr>
            <p:cNvPr id="62513" name="Rectangle 49"/>
            <p:cNvSpPr>
              <a:spLocks noChangeArrowheads="1"/>
            </p:cNvSpPr>
            <p:nvPr/>
          </p:nvSpPr>
          <p:spPr bwMode="auto">
            <a:xfrm>
              <a:off x="4218" y="6512"/>
              <a:ext cx="1131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12" name="Line 48"/>
            <p:cNvSpPr>
              <a:spLocks noChangeShapeType="1"/>
            </p:cNvSpPr>
            <p:nvPr/>
          </p:nvSpPr>
          <p:spPr bwMode="auto">
            <a:xfrm>
              <a:off x="4267" y="5101"/>
              <a:ext cx="0" cy="235"/>
            </a:xfrm>
            <a:prstGeom prst="line">
              <a:avLst/>
            </a:prstGeom>
            <a:noFill/>
            <a:ln w="60960">
              <a:solidFill>
                <a:srgbClr val="4F81B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11" name="Rectangle 47"/>
            <p:cNvSpPr>
              <a:spLocks noChangeArrowheads="1"/>
            </p:cNvSpPr>
            <p:nvPr/>
          </p:nvSpPr>
          <p:spPr bwMode="auto">
            <a:xfrm>
              <a:off x="4218" y="4630"/>
              <a:ext cx="192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10" name="Rectangle 46"/>
            <p:cNvSpPr>
              <a:spLocks noChangeArrowheads="1"/>
            </p:cNvSpPr>
            <p:nvPr/>
          </p:nvSpPr>
          <p:spPr bwMode="auto">
            <a:xfrm>
              <a:off x="4218" y="4160"/>
              <a:ext cx="209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9" name="Rectangle 45"/>
            <p:cNvSpPr>
              <a:spLocks noChangeArrowheads="1"/>
            </p:cNvSpPr>
            <p:nvPr/>
          </p:nvSpPr>
          <p:spPr bwMode="auto">
            <a:xfrm>
              <a:off x="4218" y="3689"/>
              <a:ext cx="272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8" name="Rectangle 44"/>
            <p:cNvSpPr>
              <a:spLocks noChangeArrowheads="1"/>
            </p:cNvSpPr>
            <p:nvPr/>
          </p:nvSpPr>
          <p:spPr bwMode="auto">
            <a:xfrm>
              <a:off x="4218" y="3219"/>
              <a:ext cx="416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7" name="Rectangle 43"/>
            <p:cNvSpPr>
              <a:spLocks noChangeArrowheads="1"/>
            </p:cNvSpPr>
            <p:nvPr/>
          </p:nvSpPr>
          <p:spPr bwMode="auto">
            <a:xfrm>
              <a:off x="4218" y="2748"/>
              <a:ext cx="797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6" name="Rectangle 42"/>
            <p:cNvSpPr>
              <a:spLocks noChangeArrowheads="1"/>
            </p:cNvSpPr>
            <p:nvPr/>
          </p:nvSpPr>
          <p:spPr bwMode="auto">
            <a:xfrm>
              <a:off x="4218" y="2278"/>
              <a:ext cx="1116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5" name="Rectangle 41"/>
            <p:cNvSpPr>
              <a:spLocks noChangeArrowheads="1"/>
            </p:cNvSpPr>
            <p:nvPr/>
          </p:nvSpPr>
          <p:spPr bwMode="auto">
            <a:xfrm>
              <a:off x="4218" y="1808"/>
              <a:ext cx="1148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4" name="Rectangle 40"/>
            <p:cNvSpPr>
              <a:spLocks noChangeArrowheads="1"/>
            </p:cNvSpPr>
            <p:nvPr/>
          </p:nvSpPr>
          <p:spPr bwMode="auto">
            <a:xfrm>
              <a:off x="4218" y="1337"/>
              <a:ext cx="2724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3" name="Rectangle 39"/>
            <p:cNvSpPr>
              <a:spLocks noChangeArrowheads="1"/>
            </p:cNvSpPr>
            <p:nvPr/>
          </p:nvSpPr>
          <p:spPr bwMode="auto">
            <a:xfrm>
              <a:off x="4218" y="867"/>
              <a:ext cx="3552" cy="236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2" name="Line 38"/>
            <p:cNvSpPr>
              <a:spLocks noChangeShapeType="1"/>
            </p:cNvSpPr>
            <p:nvPr/>
          </p:nvSpPr>
          <p:spPr bwMode="auto">
            <a:xfrm>
              <a:off x="4219" y="6865"/>
              <a:ext cx="0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1" name="Line 37"/>
            <p:cNvSpPr>
              <a:spLocks noChangeShapeType="1"/>
            </p:cNvSpPr>
            <p:nvPr/>
          </p:nvSpPr>
          <p:spPr bwMode="auto">
            <a:xfrm>
              <a:off x="4154" y="6865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500" name="Line 36"/>
            <p:cNvSpPr>
              <a:spLocks noChangeShapeType="1"/>
            </p:cNvSpPr>
            <p:nvPr/>
          </p:nvSpPr>
          <p:spPr bwMode="auto">
            <a:xfrm>
              <a:off x="4154" y="6395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9" name="Line 35"/>
            <p:cNvSpPr>
              <a:spLocks noChangeShapeType="1"/>
            </p:cNvSpPr>
            <p:nvPr/>
          </p:nvSpPr>
          <p:spPr bwMode="auto">
            <a:xfrm>
              <a:off x="4154" y="5924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8" name="Line 34"/>
            <p:cNvSpPr>
              <a:spLocks noChangeShapeType="1"/>
            </p:cNvSpPr>
            <p:nvPr/>
          </p:nvSpPr>
          <p:spPr bwMode="auto">
            <a:xfrm>
              <a:off x="4154" y="5454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7" name="Line 33"/>
            <p:cNvSpPr>
              <a:spLocks noChangeShapeType="1"/>
            </p:cNvSpPr>
            <p:nvPr/>
          </p:nvSpPr>
          <p:spPr bwMode="auto">
            <a:xfrm>
              <a:off x="4154" y="4983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6" name="Line 32"/>
            <p:cNvSpPr>
              <a:spLocks noChangeShapeType="1"/>
            </p:cNvSpPr>
            <p:nvPr/>
          </p:nvSpPr>
          <p:spPr bwMode="auto">
            <a:xfrm>
              <a:off x="4154" y="4513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5" name="Line 31"/>
            <p:cNvSpPr>
              <a:spLocks noChangeShapeType="1"/>
            </p:cNvSpPr>
            <p:nvPr/>
          </p:nvSpPr>
          <p:spPr bwMode="auto">
            <a:xfrm>
              <a:off x="4154" y="4043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4" name="Line 30"/>
            <p:cNvSpPr>
              <a:spLocks noChangeShapeType="1"/>
            </p:cNvSpPr>
            <p:nvPr/>
          </p:nvSpPr>
          <p:spPr bwMode="auto">
            <a:xfrm>
              <a:off x="4154" y="3572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3" name="Line 29"/>
            <p:cNvSpPr>
              <a:spLocks noChangeShapeType="1"/>
            </p:cNvSpPr>
            <p:nvPr/>
          </p:nvSpPr>
          <p:spPr bwMode="auto">
            <a:xfrm>
              <a:off x="4154" y="3102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2" name="Line 28"/>
            <p:cNvSpPr>
              <a:spLocks noChangeShapeType="1"/>
            </p:cNvSpPr>
            <p:nvPr/>
          </p:nvSpPr>
          <p:spPr bwMode="auto">
            <a:xfrm>
              <a:off x="4154" y="2631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1" name="Line 27"/>
            <p:cNvSpPr>
              <a:spLocks noChangeShapeType="1"/>
            </p:cNvSpPr>
            <p:nvPr/>
          </p:nvSpPr>
          <p:spPr bwMode="auto">
            <a:xfrm>
              <a:off x="4154" y="2161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90" name="Line 26"/>
            <p:cNvSpPr>
              <a:spLocks noChangeShapeType="1"/>
            </p:cNvSpPr>
            <p:nvPr/>
          </p:nvSpPr>
          <p:spPr bwMode="auto">
            <a:xfrm>
              <a:off x="4154" y="1691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89" name="Line 25"/>
            <p:cNvSpPr>
              <a:spLocks noChangeShapeType="1"/>
            </p:cNvSpPr>
            <p:nvPr/>
          </p:nvSpPr>
          <p:spPr bwMode="auto">
            <a:xfrm>
              <a:off x="4154" y="1220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88" name="Line 24"/>
            <p:cNvSpPr>
              <a:spLocks noChangeShapeType="1"/>
            </p:cNvSpPr>
            <p:nvPr/>
          </p:nvSpPr>
          <p:spPr bwMode="auto">
            <a:xfrm>
              <a:off x="4154" y="750"/>
              <a:ext cx="6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87" name="Rectangle 23"/>
            <p:cNvSpPr>
              <a:spLocks noChangeArrowheads="1"/>
            </p:cNvSpPr>
            <p:nvPr/>
          </p:nvSpPr>
          <p:spPr bwMode="auto">
            <a:xfrm>
              <a:off x="7" y="7"/>
              <a:ext cx="8504" cy="7077"/>
            </a:xfrm>
            <a:prstGeom prst="rect">
              <a:avLst/>
            </a:prstGeom>
            <a:noFill/>
            <a:ln w="9525">
              <a:solidFill>
                <a:srgbClr val="D9D9D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486" name="Text Box 22"/>
            <p:cNvSpPr txBox="1">
              <a:spLocks noChangeArrowheads="1"/>
            </p:cNvSpPr>
            <p:nvPr/>
          </p:nvSpPr>
          <p:spPr bwMode="auto">
            <a:xfrm>
              <a:off x="561" y="213"/>
              <a:ext cx="6032" cy="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4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Causas Apontadas para Retenção Escolar</a:t>
              </a:r>
              <a:endPara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Falta de tempo para se dedicar ao curso.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5" name="Text Box 21"/>
            <p:cNvSpPr txBox="1">
              <a:spLocks noChangeArrowheads="1"/>
            </p:cNvSpPr>
            <p:nvPr/>
          </p:nvSpPr>
          <p:spPr bwMode="auto">
            <a:xfrm>
              <a:off x="7819" y="897"/>
              <a:ext cx="6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30,51%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4" name="Text Box 20"/>
            <p:cNvSpPr txBox="1">
              <a:spLocks noChangeArrowheads="1"/>
            </p:cNvSpPr>
            <p:nvPr/>
          </p:nvSpPr>
          <p:spPr bwMode="auto">
            <a:xfrm>
              <a:off x="178" y="1356"/>
              <a:ext cx="386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Esteve (ou está) sem recurso para se manter.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3" name="Text Box 19"/>
            <p:cNvSpPr txBox="1">
              <a:spLocks noChangeArrowheads="1"/>
            </p:cNvSpPr>
            <p:nvPr/>
          </p:nvSpPr>
          <p:spPr bwMode="auto">
            <a:xfrm>
              <a:off x="7056" y="1367"/>
              <a:ext cx="6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23,39%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2" name="Text Box 18"/>
            <p:cNvSpPr txBox="1">
              <a:spLocks noChangeArrowheads="1"/>
            </p:cNvSpPr>
            <p:nvPr/>
          </p:nvSpPr>
          <p:spPr bwMode="auto">
            <a:xfrm>
              <a:off x="2177" y="1826"/>
              <a:ext cx="18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Greve dos servidores.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1" name="Text Box 17"/>
            <p:cNvSpPr txBox="1">
              <a:spLocks noChangeArrowheads="1"/>
            </p:cNvSpPr>
            <p:nvPr/>
          </p:nvSpPr>
          <p:spPr bwMode="auto">
            <a:xfrm>
              <a:off x="5482" y="1838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9,85%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0" name="Text Box 16"/>
            <p:cNvSpPr txBox="1">
              <a:spLocks noChangeArrowheads="1"/>
            </p:cNvSpPr>
            <p:nvPr/>
          </p:nvSpPr>
          <p:spPr bwMode="auto">
            <a:xfrm>
              <a:off x="412" y="2297"/>
              <a:ext cx="36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Dificuldade em acompanhar as disciplinas.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9" name="Text Box 15"/>
            <p:cNvSpPr txBox="1">
              <a:spLocks noChangeArrowheads="1"/>
            </p:cNvSpPr>
            <p:nvPr/>
          </p:nvSpPr>
          <p:spPr bwMode="auto">
            <a:xfrm>
              <a:off x="5450" y="2308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9,58%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8" name="Text Box 14"/>
            <p:cNvSpPr txBox="1">
              <a:spLocks noChangeArrowheads="1"/>
            </p:cNvSpPr>
            <p:nvPr/>
          </p:nvSpPr>
          <p:spPr bwMode="auto">
            <a:xfrm>
              <a:off x="271" y="2767"/>
              <a:ext cx="377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Desempenho insatisfatório dos professores.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7" name="Text Box 13"/>
            <p:cNvSpPr txBox="1">
              <a:spLocks noChangeArrowheads="1"/>
            </p:cNvSpPr>
            <p:nvPr/>
          </p:nvSpPr>
          <p:spPr bwMode="auto">
            <a:xfrm>
              <a:off x="5131" y="2779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6,84%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6" name="Text Box 12"/>
            <p:cNvSpPr txBox="1">
              <a:spLocks noChangeArrowheads="1"/>
            </p:cNvSpPr>
            <p:nvPr/>
          </p:nvSpPr>
          <p:spPr bwMode="auto">
            <a:xfrm>
              <a:off x="136" y="3238"/>
              <a:ext cx="405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Dificuldades em conseguir estágio no período…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5" name="Text Box 11"/>
            <p:cNvSpPr txBox="1">
              <a:spLocks noChangeArrowheads="1"/>
            </p:cNvSpPr>
            <p:nvPr/>
          </p:nvSpPr>
          <p:spPr bwMode="auto">
            <a:xfrm>
              <a:off x="4749" y="3249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3,56%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4" name="Text Box 10"/>
            <p:cNvSpPr txBox="1">
              <a:spLocks noChangeArrowheads="1"/>
            </p:cNvSpPr>
            <p:nvPr/>
          </p:nvSpPr>
          <p:spPr bwMode="auto">
            <a:xfrm>
              <a:off x="1512" y="3708"/>
              <a:ext cx="2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Dificuldade de acessibilidade.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3" name="Text Box 9"/>
            <p:cNvSpPr txBox="1">
              <a:spLocks noChangeArrowheads="1"/>
            </p:cNvSpPr>
            <p:nvPr/>
          </p:nvSpPr>
          <p:spPr bwMode="auto">
            <a:xfrm>
              <a:off x="4606" y="3720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2,33%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2" name="Text Box 8"/>
            <p:cNvSpPr txBox="1">
              <a:spLocks noChangeArrowheads="1"/>
            </p:cNvSpPr>
            <p:nvPr/>
          </p:nvSpPr>
          <p:spPr bwMode="auto">
            <a:xfrm>
              <a:off x="2181" y="4179"/>
              <a:ext cx="18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Problemas na família.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1" name="Text Box 7"/>
            <p:cNvSpPr txBox="1">
              <a:spLocks noChangeArrowheads="1"/>
            </p:cNvSpPr>
            <p:nvPr/>
          </p:nvSpPr>
          <p:spPr bwMode="auto">
            <a:xfrm>
              <a:off x="4542" y="4190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1,78%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0" name="Text Box 6"/>
            <p:cNvSpPr txBox="1">
              <a:spLocks noChangeArrowheads="1"/>
            </p:cNvSpPr>
            <p:nvPr/>
          </p:nvSpPr>
          <p:spPr bwMode="auto">
            <a:xfrm>
              <a:off x="280" y="4649"/>
              <a:ext cx="479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695575" algn="l"/>
                </a:tabLst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Não conseguiu realizar o estágio no período…	</a:t>
              </a: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1,64%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69" name="Text Box 5"/>
            <p:cNvSpPr txBox="1">
              <a:spLocks noChangeArrowheads="1"/>
            </p:cNvSpPr>
            <p:nvPr/>
          </p:nvSpPr>
          <p:spPr bwMode="auto">
            <a:xfrm>
              <a:off x="2247" y="5120"/>
              <a:ext cx="17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Problemas de saúde.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68" name="Text Box 4"/>
            <p:cNvSpPr txBox="1">
              <a:spLocks noChangeArrowheads="1"/>
            </p:cNvSpPr>
            <p:nvPr/>
          </p:nvSpPr>
          <p:spPr bwMode="auto">
            <a:xfrm>
              <a:off x="4431" y="5131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0,82%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67" name="Text Box 3"/>
            <p:cNvSpPr txBox="1">
              <a:spLocks noChangeArrowheads="1"/>
            </p:cNvSpPr>
            <p:nvPr/>
          </p:nvSpPr>
          <p:spPr bwMode="auto">
            <a:xfrm>
              <a:off x="1066" y="5590"/>
              <a:ext cx="3817" cy="1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</a:tabLst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Dependência química.	</a:t>
              </a: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0,00%</a:t>
              </a:r>
              <a:endPara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</a:tabLst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Falta de identificação com o curso.	</a:t>
              </a: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0,00%</a:t>
              </a:r>
              <a:endPara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</a:tabLst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Outros.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66" name="Text Box 2"/>
            <p:cNvSpPr txBox="1">
              <a:spLocks noChangeArrowheads="1"/>
            </p:cNvSpPr>
            <p:nvPr/>
          </p:nvSpPr>
          <p:spPr bwMode="auto">
            <a:xfrm>
              <a:off x="5466" y="6542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0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9,71%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020549" cy="6731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Resultados</a:t>
            </a:r>
            <a:r>
              <a:rPr lang="pt-BR" sz="3200" dirty="0" smtClean="0">
                <a:solidFill>
                  <a:schemeClr val="tx1"/>
                </a:solidFill>
              </a:rPr>
              <a:t/>
            </a:r>
            <a:br>
              <a:rPr lang="pt-BR" sz="3200" dirty="0" smtClean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8" name="Seta para cima e para baixo 7"/>
          <p:cNvSpPr/>
          <p:nvPr/>
        </p:nvSpPr>
        <p:spPr>
          <a:xfrm>
            <a:off x="5628894" y="5175479"/>
            <a:ext cx="357591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00102" y="5952457"/>
            <a:ext cx="10615612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62514" name="Rectangle 5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812800" y="584200"/>
            <a:ext cx="10998200" cy="4494213"/>
            <a:chOff x="0" y="0"/>
            <a:chExt cx="8519" cy="6248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4220" y="5580"/>
              <a:ext cx="442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2" name="Rectangle 4"/>
            <p:cNvSpPr>
              <a:spLocks noChangeArrowheads="1"/>
            </p:cNvSpPr>
            <p:nvPr/>
          </p:nvSpPr>
          <p:spPr bwMode="auto">
            <a:xfrm>
              <a:off x="4220" y="4995"/>
              <a:ext cx="358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3" name="Rectangle 5"/>
            <p:cNvSpPr>
              <a:spLocks noChangeArrowheads="1"/>
            </p:cNvSpPr>
            <p:nvPr/>
          </p:nvSpPr>
          <p:spPr bwMode="auto">
            <a:xfrm>
              <a:off x="4220" y="4409"/>
              <a:ext cx="634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4" name="Rectangle 6"/>
            <p:cNvSpPr>
              <a:spLocks noChangeArrowheads="1"/>
            </p:cNvSpPr>
            <p:nvPr/>
          </p:nvSpPr>
          <p:spPr bwMode="auto">
            <a:xfrm>
              <a:off x="4220" y="3824"/>
              <a:ext cx="1347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5" name="Rectangle 7"/>
            <p:cNvSpPr>
              <a:spLocks noChangeArrowheads="1"/>
            </p:cNvSpPr>
            <p:nvPr/>
          </p:nvSpPr>
          <p:spPr bwMode="auto">
            <a:xfrm>
              <a:off x="4220" y="3238"/>
              <a:ext cx="1376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6" name="Rectangle 8"/>
            <p:cNvSpPr>
              <a:spLocks noChangeArrowheads="1"/>
            </p:cNvSpPr>
            <p:nvPr/>
          </p:nvSpPr>
          <p:spPr bwMode="auto">
            <a:xfrm>
              <a:off x="4220" y="2652"/>
              <a:ext cx="1704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7" name="Rectangle 9"/>
            <p:cNvSpPr>
              <a:spLocks noChangeArrowheads="1"/>
            </p:cNvSpPr>
            <p:nvPr/>
          </p:nvSpPr>
          <p:spPr bwMode="auto">
            <a:xfrm>
              <a:off x="4220" y="2067"/>
              <a:ext cx="1925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8" name="Rectangle 10"/>
            <p:cNvSpPr>
              <a:spLocks noChangeArrowheads="1"/>
            </p:cNvSpPr>
            <p:nvPr/>
          </p:nvSpPr>
          <p:spPr bwMode="auto">
            <a:xfrm>
              <a:off x="4220" y="1481"/>
              <a:ext cx="2775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499" name="Rectangle 11"/>
            <p:cNvSpPr>
              <a:spLocks noChangeArrowheads="1"/>
            </p:cNvSpPr>
            <p:nvPr/>
          </p:nvSpPr>
          <p:spPr bwMode="auto">
            <a:xfrm>
              <a:off x="4220" y="896"/>
              <a:ext cx="3464" cy="293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0" name="Line 12"/>
            <p:cNvSpPr>
              <a:spLocks noChangeShapeType="1"/>
            </p:cNvSpPr>
            <p:nvPr/>
          </p:nvSpPr>
          <p:spPr bwMode="auto">
            <a:xfrm>
              <a:off x="4220" y="6020"/>
              <a:ext cx="0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1" name="Line 13"/>
            <p:cNvSpPr>
              <a:spLocks noChangeShapeType="1"/>
            </p:cNvSpPr>
            <p:nvPr/>
          </p:nvSpPr>
          <p:spPr bwMode="auto">
            <a:xfrm>
              <a:off x="4165" y="6020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2" name="Line 14"/>
            <p:cNvSpPr>
              <a:spLocks noChangeShapeType="1"/>
            </p:cNvSpPr>
            <p:nvPr/>
          </p:nvSpPr>
          <p:spPr bwMode="auto">
            <a:xfrm>
              <a:off x="4165" y="5435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3" name="Line 15"/>
            <p:cNvSpPr>
              <a:spLocks noChangeShapeType="1"/>
            </p:cNvSpPr>
            <p:nvPr/>
          </p:nvSpPr>
          <p:spPr bwMode="auto">
            <a:xfrm>
              <a:off x="4165" y="4849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4" name="Line 16"/>
            <p:cNvSpPr>
              <a:spLocks noChangeShapeType="1"/>
            </p:cNvSpPr>
            <p:nvPr/>
          </p:nvSpPr>
          <p:spPr bwMode="auto">
            <a:xfrm>
              <a:off x="4165" y="4263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5" name="Line 17"/>
            <p:cNvSpPr>
              <a:spLocks noChangeShapeType="1"/>
            </p:cNvSpPr>
            <p:nvPr/>
          </p:nvSpPr>
          <p:spPr bwMode="auto">
            <a:xfrm>
              <a:off x="4165" y="3678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6" name="Line 18"/>
            <p:cNvSpPr>
              <a:spLocks noChangeShapeType="1"/>
            </p:cNvSpPr>
            <p:nvPr/>
          </p:nvSpPr>
          <p:spPr bwMode="auto">
            <a:xfrm>
              <a:off x="4165" y="3092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7" name="Line 19"/>
            <p:cNvSpPr>
              <a:spLocks noChangeShapeType="1"/>
            </p:cNvSpPr>
            <p:nvPr/>
          </p:nvSpPr>
          <p:spPr bwMode="auto">
            <a:xfrm>
              <a:off x="4165" y="2506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8" name="Line 20"/>
            <p:cNvSpPr>
              <a:spLocks noChangeShapeType="1"/>
            </p:cNvSpPr>
            <p:nvPr/>
          </p:nvSpPr>
          <p:spPr bwMode="auto">
            <a:xfrm>
              <a:off x="4165" y="1921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09" name="Line 21"/>
            <p:cNvSpPr>
              <a:spLocks noChangeShapeType="1"/>
            </p:cNvSpPr>
            <p:nvPr/>
          </p:nvSpPr>
          <p:spPr bwMode="auto">
            <a:xfrm>
              <a:off x="4165" y="1335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10" name="Line 22"/>
            <p:cNvSpPr>
              <a:spLocks noChangeShapeType="1"/>
            </p:cNvSpPr>
            <p:nvPr/>
          </p:nvSpPr>
          <p:spPr bwMode="auto">
            <a:xfrm>
              <a:off x="4165" y="750"/>
              <a:ext cx="55" cy="0"/>
            </a:xfrm>
            <a:prstGeom prst="line">
              <a:avLst/>
            </a:prstGeom>
            <a:noFill/>
            <a:ln w="9144">
              <a:solidFill>
                <a:srgbClr val="D9D9D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11" name="Rectangle 23"/>
            <p:cNvSpPr>
              <a:spLocks noChangeArrowheads="1"/>
            </p:cNvSpPr>
            <p:nvPr/>
          </p:nvSpPr>
          <p:spPr bwMode="auto">
            <a:xfrm>
              <a:off x="7" y="7"/>
              <a:ext cx="8504" cy="6233"/>
            </a:xfrm>
            <a:prstGeom prst="rect">
              <a:avLst/>
            </a:prstGeom>
            <a:noFill/>
            <a:ln w="9525">
              <a:solidFill>
                <a:srgbClr val="D9D9D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512" name="Text Box 24"/>
            <p:cNvSpPr txBox="1">
              <a:spLocks noChangeArrowheads="1"/>
            </p:cNvSpPr>
            <p:nvPr/>
          </p:nvSpPr>
          <p:spPr bwMode="auto">
            <a:xfrm>
              <a:off x="1715" y="213"/>
              <a:ext cx="5109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1400" b="0" i="0" u="none" strike="noStrike" cap="none" normalizeH="0" baseline="0" dirty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Sugestão de Ações Preventivas para a Evasão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3" name="Text Box 25"/>
            <p:cNvSpPr txBox="1">
              <a:spLocks noChangeArrowheads="1"/>
            </p:cNvSpPr>
            <p:nvPr/>
          </p:nvSpPr>
          <p:spPr bwMode="auto">
            <a:xfrm>
              <a:off x="416" y="957"/>
              <a:ext cx="3653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Capacitação do corpo técnico e docente do curso.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4" name="Text Box 26"/>
            <p:cNvSpPr txBox="1">
              <a:spLocks noChangeArrowheads="1"/>
            </p:cNvSpPr>
            <p:nvPr/>
          </p:nvSpPr>
          <p:spPr bwMode="auto">
            <a:xfrm>
              <a:off x="7801" y="967"/>
              <a:ext cx="55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25,51%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5" name="Text Box 27"/>
            <p:cNvSpPr txBox="1">
              <a:spLocks noChangeArrowheads="1"/>
            </p:cNvSpPr>
            <p:nvPr/>
          </p:nvSpPr>
          <p:spPr bwMode="auto">
            <a:xfrm>
              <a:off x="959" y="1543"/>
              <a:ext cx="310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Ampliar as ações da assistência estudantil.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6" name="Text Box 28"/>
            <p:cNvSpPr txBox="1">
              <a:spLocks noChangeArrowheads="1"/>
            </p:cNvSpPr>
            <p:nvPr/>
          </p:nvSpPr>
          <p:spPr bwMode="auto">
            <a:xfrm>
              <a:off x="7114" y="1553"/>
              <a:ext cx="55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20,45%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7" name="Text Box 29"/>
            <p:cNvSpPr txBox="1">
              <a:spLocks noChangeArrowheads="1"/>
            </p:cNvSpPr>
            <p:nvPr/>
          </p:nvSpPr>
          <p:spPr bwMode="auto">
            <a:xfrm>
              <a:off x="140" y="2019"/>
              <a:ext cx="3931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28575" lvl="0" indent="0" algn="ctr" defTabSz="914400" rtl="0" eaLnBrk="1" fontAlgn="base" latinLnBrk="0" hangingPunct="1">
                <a:lnSpc>
                  <a:spcPct val="7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Melhoria no acompanhamento da equipe pedagógica</a:t>
              </a:r>
              <a:endParaRPr kumimoji="0" lang="pt-B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28575" lvl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junto a coordenação do curso.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8" name="Text Box 30"/>
            <p:cNvSpPr txBox="1">
              <a:spLocks noChangeArrowheads="1"/>
            </p:cNvSpPr>
            <p:nvPr/>
          </p:nvSpPr>
          <p:spPr bwMode="auto">
            <a:xfrm>
              <a:off x="6262" y="2139"/>
              <a:ext cx="55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14,17%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19" name="Text Box 31"/>
            <p:cNvSpPr txBox="1">
              <a:spLocks noChangeArrowheads="1"/>
            </p:cNvSpPr>
            <p:nvPr/>
          </p:nvSpPr>
          <p:spPr bwMode="auto">
            <a:xfrm>
              <a:off x="881" y="2715"/>
              <a:ext cx="318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Melhoria no acompanhamento psicológico.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0" name="Text Box 32"/>
            <p:cNvSpPr txBox="1">
              <a:spLocks noChangeArrowheads="1"/>
            </p:cNvSpPr>
            <p:nvPr/>
          </p:nvSpPr>
          <p:spPr bwMode="auto">
            <a:xfrm>
              <a:off x="6042" y="2725"/>
              <a:ext cx="55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12,55%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1" name="Text Box 33"/>
            <p:cNvSpPr txBox="1">
              <a:spLocks noChangeArrowheads="1"/>
            </p:cNvSpPr>
            <p:nvPr/>
          </p:nvSpPr>
          <p:spPr bwMode="auto">
            <a:xfrm>
              <a:off x="1090" y="3301"/>
              <a:ext cx="2981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Ampliação das possibilidades de estágio.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2" name="Text Box 34"/>
            <p:cNvSpPr txBox="1">
              <a:spLocks noChangeArrowheads="1"/>
            </p:cNvSpPr>
            <p:nvPr/>
          </p:nvSpPr>
          <p:spPr bwMode="auto">
            <a:xfrm>
              <a:off x="5712" y="3311"/>
              <a:ext cx="559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10,12%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3" name="Text Box 35"/>
            <p:cNvSpPr txBox="1">
              <a:spLocks noChangeArrowheads="1"/>
            </p:cNvSpPr>
            <p:nvPr/>
          </p:nvSpPr>
          <p:spPr bwMode="auto">
            <a:xfrm>
              <a:off x="362" y="3776"/>
              <a:ext cx="3707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34925" lvl="0" indent="0" algn="ctr" defTabSz="914400" rtl="0" eaLnBrk="1" fontAlgn="base" latinLnBrk="0" hangingPunct="1">
                <a:lnSpc>
                  <a:spcPct val="7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Melhoria no acompanhamento pedagógico do</a:t>
              </a:r>
              <a:endParaRPr kumimoji="0" lang="pt-B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28575" lvl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processo de ensino-aprendizagem dos estudantes.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4" name="Text Box 36"/>
            <p:cNvSpPr txBox="1">
              <a:spLocks noChangeArrowheads="1"/>
            </p:cNvSpPr>
            <p:nvPr/>
          </p:nvSpPr>
          <p:spPr bwMode="auto">
            <a:xfrm>
              <a:off x="5685" y="3896"/>
              <a:ext cx="468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9,92%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5" name="Text Box 37"/>
            <p:cNvSpPr txBox="1">
              <a:spLocks noChangeArrowheads="1"/>
            </p:cNvSpPr>
            <p:nvPr/>
          </p:nvSpPr>
          <p:spPr bwMode="auto">
            <a:xfrm>
              <a:off x="384" y="4363"/>
              <a:ext cx="3687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28575" lvl="0" indent="0" algn="ctr" defTabSz="914400" rtl="0" eaLnBrk="1" fontAlgn="base" latinLnBrk="0" hangingPunct="1">
                <a:lnSpc>
                  <a:spcPct val="7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Melhoria da infraestrutura física conforme o perfil</a:t>
              </a:r>
              <a:endParaRPr kumimoji="0" lang="pt-B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914400" marR="1770063" lvl="2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formativo do curso.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6" name="Text Box 38"/>
            <p:cNvSpPr txBox="1">
              <a:spLocks noChangeArrowheads="1"/>
            </p:cNvSpPr>
            <p:nvPr/>
          </p:nvSpPr>
          <p:spPr bwMode="auto">
            <a:xfrm>
              <a:off x="4971" y="4482"/>
              <a:ext cx="468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4,66%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7" name="Text Box 39"/>
            <p:cNvSpPr txBox="1">
              <a:spLocks noChangeArrowheads="1"/>
            </p:cNvSpPr>
            <p:nvPr/>
          </p:nvSpPr>
          <p:spPr bwMode="auto">
            <a:xfrm>
              <a:off x="202" y="4948"/>
              <a:ext cx="3868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28575" lvl="0" indent="0" algn="ctr" defTabSz="914400" rtl="0" eaLnBrk="1" fontAlgn="base" latinLnBrk="0" hangingPunct="1">
                <a:lnSpc>
                  <a:spcPct val="7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Maior oportunidade de articulação entre a teoria e a</a:t>
              </a:r>
              <a:endParaRPr kumimoji="0" lang="pt-B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26988" lvl="0" indent="0" algn="ctr" defTabSz="914400" rtl="0" eaLnBrk="1" fontAlgn="base" latinLnBrk="0" hangingPunct="1">
                <a:lnSpc>
                  <a:spcPct val="8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prática das aulas.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8" name="Text Box 40"/>
            <p:cNvSpPr txBox="1">
              <a:spLocks noChangeArrowheads="1"/>
            </p:cNvSpPr>
            <p:nvPr/>
          </p:nvSpPr>
          <p:spPr bwMode="auto">
            <a:xfrm>
              <a:off x="4696" y="5068"/>
              <a:ext cx="468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2,63%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9" name="Text Box 41"/>
            <p:cNvSpPr txBox="1">
              <a:spLocks noChangeArrowheads="1"/>
            </p:cNvSpPr>
            <p:nvPr/>
          </p:nvSpPr>
          <p:spPr bwMode="auto">
            <a:xfrm>
              <a:off x="3507" y="5644"/>
              <a:ext cx="567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585858"/>
                  </a:solidFill>
                  <a:effectLst/>
                  <a:latin typeface="Calibri" pitchFamily="34" charset="0"/>
                  <a:cs typeface="Arial" pitchFamily="34" charset="0"/>
                </a:rPr>
                <a:t>Outros.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30" name="Text Box 42"/>
            <p:cNvSpPr txBox="1">
              <a:spLocks noChangeArrowheads="1"/>
            </p:cNvSpPr>
            <p:nvPr/>
          </p:nvSpPr>
          <p:spPr bwMode="auto">
            <a:xfrm>
              <a:off x="4778" y="5654"/>
              <a:ext cx="468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2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BR" sz="900" b="0" i="0" u="none" strike="noStrike" cap="none" normalizeH="0" baseline="0" smtClean="0">
                  <a:ln>
                    <a:noFill/>
                  </a:ln>
                  <a:solidFill>
                    <a:srgbClr val="404040"/>
                  </a:solidFill>
                  <a:effectLst/>
                  <a:latin typeface="Calibri" pitchFamily="34" charset="0"/>
                  <a:cs typeface="Arial" pitchFamily="34" charset="0"/>
                </a:rPr>
                <a:t>3,24%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INSTITUCIONAL</a:t>
            </a:r>
            <a:endParaRPr lang="en-US" dirty="0"/>
          </a:p>
        </p:txBody>
      </p:sp>
      <p:sp>
        <p:nvSpPr>
          <p:cNvPr id="4" name="Elipse 3"/>
          <p:cNvSpPr/>
          <p:nvPr/>
        </p:nvSpPr>
        <p:spPr>
          <a:xfrm>
            <a:off x="623392" y="1412776"/>
            <a:ext cx="5472608" cy="102828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FFFFFF"/>
                </a:solidFill>
              </a:rPr>
              <a:t>SETEC - MEC</a:t>
            </a:r>
            <a:endParaRPr lang="pt-BR" b="1" dirty="0">
              <a:solidFill>
                <a:srgbClr val="FFFFFF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31371" y="4437113"/>
            <a:ext cx="2318864" cy="9057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PRÓ-REITORIAS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19403" y="2564904"/>
            <a:ext cx="2304256" cy="9295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REITORIA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5423925" y="2780929"/>
            <a:ext cx="3323232" cy="105568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INSTITUTOS FEDERAIS= IFPA 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8880309" y="2492896"/>
            <a:ext cx="864096" cy="504056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1487488" y="3717032"/>
            <a:ext cx="0" cy="576064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3695733" y="2996953"/>
            <a:ext cx="1440160" cy="185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>
            <a:off x="7344139" y="1412777"/>
            <a:ext cx="4320480" cy="9430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DOCUMENTO ORIENTADOR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V="1">
            <a:off x="5615947" y="2060848"/>
            <a:ext cx="1632181" cy="72008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7344139" y="5301208"/>
            <a:ext cx="2190765" cy="11430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00" dirty="0" smtClean="0">
                <a:solidFill>
                  <a:srgbClr val="FFFFFF"/>
                </a:solidFill>
              </a:rPr>
              <a:t>PPE  INSTITUCIONAL</a:t>
            </a:r>
            <a:endParaRPr lang="pt-BR" sz="1300" dirty="0">
              <a:solidFill>
                <a:srgbClr val="FFFFFF"/>
              </a:solidFill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3983765" y="4365105"/>
            <a:ext cx="1695472" cy="90576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CAMPI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41" name="Conector de seta reta 40"/>
          <p:cNvCxnSpPr/>
          <p:nvPr/>
        </p:nvCxnSpPr>
        <p:spPr>
          <a:xfrm>
            <a:off x="2735627" y="4941168"/>
            <a:ext cx="864096" cy="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>
            <a:off x="5711958" y="5085184"/>
            <a:ext cx="1344149" cy="36004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/>
          <p:nvPr/>
        </p:nvCxnSpPr>
        <p:spPr>
          <a:xfrm flipV="1">
            <a:off x="8016213" y="4005064"/>
            <a:ext cx="0" cy="1008112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55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5360" y="1844824"/>
            <a:ext cx="11572875" cy="4254500"/>
          </a:xfrm>
          <a:solidFill>
            <a:srgbClr val="29EB3B"/>
          </a:solidFill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Nota informativa n.138/2015/DPE/DDR/SETEC/MEC</a:t>
            </a:r>
          </a:p>
          <a:p>
            <a:pPr algn="just"/>
            <a:r>
              <a:rPr lang="pt-BR" sz="2000" dirty="0" smtClean="0"/>
              <a:t>O Ofício Circular 60 DDR- SETEC-MEC,</a:t>
            </a:r>
            <a:r>
              <a:rPr lang="pt-BR" sz="2000" dirty="0" smtClean="0">
                <a:solidFill>
                  <a:schemeClr val="bg1"/>
                </a:solidFill>
              </a:rPr>
              <a:t> </a:t>
            </a:r>
            <a:r>
              <a:rPr lang="pt-BR" sz="2000" b="1" dirty="0" smtClean="0">
                <a:solidFill>
                  <a:schemeClr val="bg1"/>
                </a:solidFill>
              </a:rPr>
              <a:t>direciona “em atenção às medidas pactuadas com o Tribunal de contas da União (TCU), no âmbito do Plano de Ação do Acórdão nº 506/2013 TCU </a:t>
            </a:r>
            <a:r>
              <a:rPr lang="pt-BR" sz="2000" dirty="0" smtClean="0"/>
              <a:t>- Plenário, encaminha a nota 138-2015-DPE-DDR-SETEC-MEC, sobre a orientação dos planos  estratégicos</a:t>
            </a:r>
          </a:p>
          <a:p>
            <a:pPr algn="just">
              <a:buNone/>
            </a:pPr>
            <a:endParaRPr lang="pt-BR" sz="2000" dirty="0" smtClean="0"/>
          </a:p>
          <a:p>
            <a:pPr algn="just"/>
            <a:r>
              <a:rPr lang="pt-BR" sz="2000" dirty="0" smtClean="0"/>
              <a:t>18 comissões, 1 em cada campi do IFPA</a:t>
            </a:r>
          </a:p>
          <a:p>
            <a:pPr>
              <a:buNone/>
            </a:pPr>
            <a:endParaRPr lang="pt-BR" sz="3200" dirty="0" smtClean="0"/>
          </a:p>
          <a:p>
            <a:endParaRPr lang="pt-BR" sz="32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271464" y="561448"/>
            <a:ext cx="11920537" cy="8513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COMISSÃO INTERNA NOS CAMPI PARA ELABORAÇÃO REFORMULAÇÃO E IMPLANTAÇÃO DO PPE CAMPI IFPA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4294967295"/>
          </p:nvPr>
        </p:nvSpPr>
        <p:spPr>
          <a:xfrm>
            <a:off x="727077" y="155575"/>
            <a:ext cx="11033553" cy="6440488"/>
          </a:xfrm>
        </p:spPr>
        <p:txBody>
          <a:bodyPr>
            <a:normAutofit lnSpcReduction="10000"/>
          </a:bodyPr>
          <a:lstStyle/>
          <a:p>
            <a:r>
              <a:rPr lang="pt-BR" sz="2400" b="1" dirty="0" smtClean="0">
                <a:latin typeface="Arial" charset="0"/>
                <a:cs typeface="Arial" charset="0"/>
              </a:rPr>
              <a:t>Cronologia- da construção dos planos de permanência e êxito educacional e sua consolidação</a:t>
            </a:r>
          </a:p>
          <a:p>
            <a:endParaRPr lang="pt-BR" sz="1600" b="1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2015 – Portaria 138/ SETEC –MEC- AGOSTO A DEZEMBRO CRIAÇÃO DOS PLANOS, FINALIZANDO  AÇÕES DE 2013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2016 – PESQUISA EDUCACIONAL SOBRE EVADIDOS E RETIDOS- FASE 1 PLANO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2017 – EDITAL PPE- REFORMULAÇÃO DOS PLANOS BASEADOS EM DOCUMENTOS INSTITUCIONAIS E EXECUÇÃO DO PLANO (PLANEJAMENTO E RELATÓRIO).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2018- PESQUISA INSTITUCIONAL COM OS ALUNOS EM CURSO ( DTI, PROEN, DAI, E CAMPUS)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belem.ifpa.edu.br/images/2016/04_Abril/CPE_pagi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8676" name="AutoShape 4" descr="Exibindo PPEAt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Exibindo PPEAt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9700" name="AutoShape 4" descr="Exibindo PPEAt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9702" name="AutoShape 6" descr="Exibindo PPEAt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9703" name="Picture 7" descr="C:\Users\MARTINHA\AppData\Local\Temp\PPEAt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191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12192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84229" y="4037002"/>
            <a:ext cx="3935975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PERMANÊNCIA E ÊXITO EDUCACIONAL</a:t>
            </a:r>
            <a:endParaRPr lang="pt-BR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127" name="CaixaDeTexto 10"/>
          <p:cNvSpPr txBox="1">
            <a:spLocks noChangeArrowheads="1"/>
          </p:cNvSpPr>
          <p:nvPr/>
        </p:nvSpPr>
        <p:spPr bwMode="auto">
          <a:xfrm>
            <a:off x="1295400" y="1196975"/>
            <a:ext cx="9984317" cy="52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pt-BR" altLang="pt-BR" sz="2800" b="1" dirty="0" smtClean="0">
                <a:sym typeface="Wingdings" pitchFamily="2" charset="2"/>
              </a:rPr>
              <a:t>AÇÕES CPE IFPA</a:t>
            </a:r>
            <a:endParaRPr lang="pt-BR" altLang="pt-BR" sz="2800" b="1" dirty="0"/>
          </a:p>
        </p:txBody>
      </p:sp>
      <p:sp>
        <p:nvSpPr>
          <p:cNvPr id="9" name="Retângulo 8"/>
          <p:cNvSpPr/>
          <p:nvPr/>
        </p:nvSpPr>
        <p:spPr>
          <a:xfrm>
            <a:off x="7632171" y="2492896"/>
            <a:ext cx="3935975" cy="400110"/>
          </a:xfrm>
          <a:prstGeom prst="rect">
            <a:avLst/>
          </a:prstGeom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CPE CAMPUS</a:t>
            </a:r>
            <a:endParaRPr lang="pt-BR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23393" y="2564904"/>
            <a:ext cx="393597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CPE INSTITUCIONAL</a:t>
            </a:r>
            <a:endParaRPr lang="pt-BR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eta para a esquerda e para a direita 10"/>
          <p:cNvSpPr/>
          <p:nvPr/>
        </p:nvSpPr>
        <p:spPr>
          <a:xfrm>
            <a:off x="5231904" y="2636912"/>
            <a:ext cx="1728192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8208235" y="3140968"/>
            <a:ext cx="1056117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 flipV="1">
            <a:off x="2255573" y="3284984"/>
            <a:ext cx="1440160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12192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1295467" y="1052736"/>
          <a:ext cx="9361487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o explicativo em seta para baixo 7"/>
          <p:cNvSpPr/>
          <p:nvPr/>
        </p:nvSpPr>
        <p:spPr>
          <a:xfrm>
            <a:off x="3215218" y="476251"/>
            <a:ext cx="5761567" cy="720725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Nos campi do IFPA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34434" y="14289"/>
            <a:ext cx="11523133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Calibri" pitchFamily="32" charset="0"/>
              </a:rPr>
              <a:t>Resultados </a:t>
            </a:r>
            <a:r>
              <a:rPr lang="pt-BR" sz="4000" b="1" dirty="0" smtClean="0">
                <a:solidFill>
                  <a:srgbClr val="000000"/>
                </a:solidFill>
                <a:latin typeface="Calibri" pitchFamily="32" charset="0"/>
              </a:rPr>
              <a:t>Alcançados</a:t>
            </a:r>
            <a:endParaRPr lang="pt-BR" sz="4000" b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71500" y="1571625"/>
            <a:ext cx="10972800" cy="6794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None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1600" dirty="0">
              <a:solidFill>
                <a:srgbClr val="000000"/>
              </a:solidFill>
              <a:latin typeface="Calibri" pitchFamily="32" charset="0"/>
            </a:endParaRP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Retorno acadêmico de alunos evadidos, ações integradas de ensino pesquisa e extensão para o combate a evasão</a:t>
            </a: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Ações coletivas nos campi</a:t>
            </a: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Experiências intercampi</a:t>
            </a: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None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1600" dirty="0">
              <a:solidFill>
                <a:srgbClr val="000000"/>
              </a:solidFill>
              <a:latin typeface="Calibri" pitchFamily="32" charset="0"/>
            </a:endParaRP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None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1600" dirty="0">
              <a:solidFill>
                <a:srgbClr val="000000"/>
              </a:solidFill>
              <a:latin typeface="Calibri" pitchFamily="32" charset="0"/>
            </a:endParaRP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None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1600" dirty="0">
              <a:solidFill>
                <a:srgbClr val="000000"/>
              </a:solidFill>
              <a:latin typeface="Calibri" pitchFamily="32" charset="0"/>
            </a:endParaRPr>
          </a:p>
          <a:p>
            <a:pPr marL="730250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None/>
              <a:tabLst>
                <a:tab pos="900113" algn="l"/>
                <a:tab pos="1814513" algn="l"/>
                <a:tab pos="2728913" algn="l"/>
                <a:tab pos="3643313" algn="l"/>
                <a:tab pos="4557713" algn="l"/>
                <a:tab pos="5472113" algn="l"/>
                <a:tab pos="6386513" algn="l"/>
                <a:tab pos="7300913" algn="l"/>
                <a:tab pos="8215313" algn="l"/>
                <a:tab pos="9129713" algn="l"/>
                <a:tab pos="10044113" algn="l"/>
              </a:tabLst>
            </a:pPr>
            <a:endParaRPr lang="pt-BR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F2B4E4-7878-4744-A1E0-37340804A148}" type="slidenum">
              <a:rPr lang="pt-BR" sz="1400" b="1">
                <a:solidFill>
                  <a:srgbClr val="000000"/>
                </a:solidFill>
                <a:latin typeface="Calibri" pitchFamily="32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24</a:t>
            </a:fld>
            <a:endParaRPr lang="pt-BR" sz="1400" b="1">
              <a:solidFill>
                <a:srgbClr val="000000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DD04B37-6ECA-41AF-8D2E-3A7E782819AF}" type="slidenum">
              <a:rPr lang="pt-BR" sz="1400" b="1">
                <a:solidFill>
                  <a:srgbClr val="000000"/>
                </a:solidFill>
                <a:latin typeface="Calibri" pitchFamily="32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pt-BR" sz="1400" b="1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34434" y="14289"/>
            <a:ext cx="11523133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Calibri" pitchFamily="32" charset="0"/>
              </a:rPr>
              <a:t>Continuidade </a:t>
            </a:r>
            <a:r>
              <a:rPr lang="pt-BR" sz="4000" b="1" dirty="0" smtClean="0">
                <a:solidFill>
                  <a:srgbClr val="000000"/>
                </a:solidFill>
                <a:latin typeface="Calibri" pitchFamily="32" charset="0"/>
              </a:rPr>
              <a:t>e Implantação da Política de Permanência- Atualização do Plano</a:t>
            </a:r>
            <a:endParaRPr lang="pt-BR" sz="4000" b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24418" y="1700214"/>
            <a:ext cx="11247967" cy="4638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731838" lvl="1" indent="-273050" algn="just">
              <a:spcBef>
                <a:spcPts val="1200"/>
              </a:spcBef>
              <a:buClrTx/>
              <a:buFontTx/>
              <a:buNone/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endParaRPr lang="pt-BR" sz="2000" dirty="0">
              <a:solidFill>
                <a:srgbClr val="000000"/>
              </a:solidFill>
              <a:latin typeface="Calibri" pitchFamily="32" charset="0"/>
            </a:endParaRPr>
          </a:p>
          <a:p>
            <a:pPr marL="731838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Aplicação de questionários para causas reais de evasão, análise das causas que levam o aluno a evadir </a:t>
            </a:r>
          </a:p>
          <a:p>
            <a:pPr marL="731838" lvl="1" indent="-273050" algn="just">
              <a:spcBef>
                <a:spcPts val="1200"/>
              </a:spcBef>
              <a:buClr>
                <a:srgbClr val="7C9B3F"/>
              </a:buClr>
              <a:buFont typeface="Wingdings" charset="2"/>
              <a:buChar char=""/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Ações preventivas</a:t>
            </a:r>
          </a:p>
          <a:p>
            <a:pPr marL="731838" lvl="1" indent="-273050" algn="just">
              <a:spcBef>
                <a:spcPts val="1200"/>
              </a:spcBef>
              <a:buClr>
                <a:srgbClr val="7C9B3F"/>
              </a:buClr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Aplicação </a:t>
            </a: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 e consolidação da política.</a:t>
            </a:r>
          </a:p>
          <a:p>
            <a:pPr marL="731838" lvl="1" indent="-273050" algn="just">
              <a:spcBef>
                <a:spcPts val="1200"/>
              </a:spcBef>
              <a:buClr>
                <a:srgbClr val="7C9B3F"/>
              </a:buClr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endParaRPr lang="pt-BR" sz="2000" dirty="0" smtClean="0">
              <a:solidFill>
                <a:srgbClr val="000000"/>
              </a:solidFill>
              <a:latin typeface="Calibri" pitchFamily="32" charset="0"/>
            </a:endParaRPr>
          </a:p>
          <a:p>
            <a:pPr marL="731838" lvl="1" indent="-273050" algn="just">
              <a:spcBef>
                <a:spcPts val="1200"/>
              </a:spcBef>
              <a:buClr>
                <a:srgbClr val="7C9B3F"/>
              </a:buClr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Ações que envolvam a permanência e sucesso dos </a:t>
            </a:r>
            <a:r>
              <a:rPr lang="pt-BR" sz="2000" dirty="0" err="1" smtClean="0">
                <a:solidFill>
                  <a:srgbClr val="000000"/>
                </a:solidFill>
                <a:latin typeface="Calibri" pitchFamily="32" charset="0"/>
              </a:rPr>
              <a:t>educandos</a:t>
            </a:r>
            <a:r>
              <a:rPr lang="pt-BR" sz="2000" dirty="0" smtClean="0">
                <a:solidFill>
                  <a:srgbClr val="000000"/>
                </a:solidFill>
                <a:latin typeface="Calibri" pitchFamily="32" charset="0"/>
              </a:rPr>
              <a:t> no ambiente escolar</a:t>
            </a:r>
            <a:endParaRPr lang="pt-BR" sz="2000" dirty="0">
              <a:solidFill>
                <a:srgbClr val="000000"/>
              </a:solidFill>
              <a:latin typeface="Calibri" pitchFamily="32" charset="0"/>
            </a:endParaRPr>
          </a:p>
          <a:p>
            <a:pPr marL="731838" lvl="1" indent="-273050" algn="just">
              <a:spcBef>
                <a:spcPts val="1200"/>
              </a:spcBef>
              <a:buClrTx/>
              <a:buFontTx/>
              <a:buNone/>
              <a:tabLst>
                <a:tab pos="901700" algn="l"/>
                <a:tab pos="1816100" algn="l"/>
                <a:tab pos="2730500" algn="l"/>
                <a:tab pos="3644900" algn="l"/>
                <a:tab pos="4559300" algn="l"/>
                <a:tab pos="5473700" algn="l"/>
                <a:tab pos="6388100" algn="l"/>
                <a:tab pos="7302500" algn="l"/>
                <a:tab pos="8216900" algn="l"/>
                <a:tab pos="9131300" algn="l"/>
                <a:tab pos="10045700" algn="l"/>
              </a:tabLst>
            </a:pPr>
            <a:endParaRPr lang="pt-BR" sz="2000" dirty="0">
              <a:solidFill>
                <a:srgbClr val="000000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62249076"/>
              </p:ext>
            </p:extLst>
          </p:nvPr>
        </p:nvGraphicFramePr>
        <p:xfrm>
          <a:off x="380960" y="214290"/>
          <a:ext cx="11239578" cy="6372089"/>
        </p:xfrm>
        <a:graphic>
          <a:graphicData uri="http://schemas.openxmlformats.org/drawingml/2006/table">
            <a:tbl>
              <a:tblPr/>
              <a:tblGrid>
                <a:gridCol w="21907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05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77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77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25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30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8729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2666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2055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03277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661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800" b="1" dirty="0" smtClean="0"/>
                        <a:t>1.2 Matrículas</a:t>
                      </a:r>
                      <a:r>
                        <a:rPr lang="pt-BR" sz="1800" b="1" baseline="0" dirty="0" smtClean="0"/>
                        <a:t> por </a:t>
                      </a:r>
                      <a:r>
                        <a:rPr lang="pt-BR" sz="1800" b="1" baseline="0" dirty="0" smtClean="0">
                          <a:solidFill>
                            <a:srgbClr val="FF0000"/>
                          </a:solidFill>
                        </a:rPr>
                        <a:t>Nível e Tipo de Curso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FIC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26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CURSOS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MATR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VAGAS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INSC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67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49,3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r>
                        <a:rPr lang="pt-BR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pt-BR" sz="16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529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259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81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15,08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093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AVAN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10,37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664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5,59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49,25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426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258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290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1.652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35,18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248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CONC. DO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2,95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22,30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</a:t>
                      </a:r>
                      <a:endParaRPr lang="pt-BR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223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261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INDUS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26,66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195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25,74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139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200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9462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29,06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44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44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5,62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900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7,51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 smtClean="0"/>
                        <a:t>527</a:t>
                      </a:r>
                      <a:endParaRPr lang="pt-BR" b="0" dirty="0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2.293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1.455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747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1.748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3.241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1416791361"/>
              </p:ext>
            </p:extLst>
          </p:nvPr>
        </p:nvGraphicFramePr>
        <p:xfrm>
          <a:off x="190459" y="130816"/>
          <a:ext cx="11715832" cy="6261604"/>
        </p:xfrm>
        <a:graphic>
          <a:graphicData uri="http://schemas.openxmlformats.org/drawingml/2006/table">
            <a:tbl>
              <a:tblPr/>
              <a:tblGrid>
                <a:gridCol w="24633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7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0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03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83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112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848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2112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9880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6675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2735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1.4 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Situação de Matrícula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69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Em curso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Concluintes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Evadidos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987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Fluxo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Retido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Concl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Integ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Aban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Canc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Desli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Repr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Tran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75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ABAETETUBA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1.002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1.063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58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210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1.093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1.438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ALTAMIRA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54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174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366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175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AVANÇADO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65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714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BELÉM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2.364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1.091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3.455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466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pt-BR" sz="160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8.213</a:t>
                      </a:r>
                      <a:endParaRPr lang="pt-BR" sz="160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pt-BR" sz="1600" spc="20" baseline="0" dirty="0" smtClean="0">
                          <a:solidFill>
                            <a:srgbClr val="3909E9"/>
                          </a:solidFill>
                          <a:latin typeface="Calibri" pitchFamily="34" charset="0"/>
                        </a:rPr>
                        <a:t>8.699</a:t>
                      </a:r>
                      <a:endParaRPr lang="pt-BR" sz="1600" spc="20" baseline="0" dirty="0">
                        <a:solidFill>
                          <a:srgbClr val="3909E9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BRAGANÇA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799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15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BREVES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252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1.269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238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287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650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CONCEIÇÃO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182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769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ITAITUBA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96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INDUL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28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498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335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406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ÓBIDOS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252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17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pt-BR" sz="1600" spc="20" baseline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92</a:t>
                      </a:r>
                      <a:endParaRPr lang="pt-BR" sz="1600" spc="20" baseline="0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SANTARÉM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392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105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154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245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457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735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TUCURUÍ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860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184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30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167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3903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10.521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2.141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12.662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3.786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564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4.350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2.689</a:t>
                      </a:r>
                      <a:endParaRPr lang="pt-BR" sz="1600" b="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41</a:t>
                      </a:r>
                      <a:endParaRPr lang="pt-BR" sz="1600" b="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10.333</a:t>
                      </a:r>
                      <a:endParaRPr lang="pt-BR" sz="1600" b="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203</a:t>
                      </a:r>
                      <a:endParaRPr lang="pt-BR" sz="1600" b="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259</a:t>
                      </a:r>
                      <a:endParaRPr lang="pt-BR" sz="1600" b="0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13.525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0334" y="4102100"/>
            <a:ext cx="8596668" cy="1320800"/>
          </a:xfrm>
        </p:spPr>
        <p:txBody>
          <a:bodyPr>
            <a:normAutofit/>
          </a:bodyPr>
          <a:lstStyle/>
          <a:p>
            <a:r>
              <a:rPr lang="pt-BR" b="1" dirty="0" smtClean="0"/>
              <a:t>PARCERIA E ENVOLVIMENTO DOS SETORES DA ESCOLA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71500" y="0"/>
          <a:ext cx="10574965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8034" y="228600"/>
            <a:ext cx="8596668" cy="1320800"/>
          </a:xfrm>
        </p:spPr>
        <p:txBody>
          <a:bodyPr>
            <a:normAutofit/>
          </a:bodyPr>
          <a:lstStyle/>
          <a:p>
            <a:r>
              <a:rPr lang="pt-BR" b="1" dirty="0" smtClean="0"/>
              <a:t>OBJETIVOS PARA 2018- CPE INSTITUCIONAL E CPE CAMPUS.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84200" y="1879600"/>
          <a:ext cx="10574965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1476" y="2160588"/>
            <a:ext cx="11572875" cy="42545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Nota informativa n.138/2015/dpe/ddr/setec/mec</a:t>
            </a:r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Comissão Geral- Portaria 1448.GAB.10/09/2015 (PROEN/PRODIN/PROEX/DAI/ PROPPG/ ASSISTÊNCIA ESTUDANTIL/PI)</a:t>
            </a:r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O Ofício Circular 60 DDR- SETEC-MEC, </a:t>
            </a:r>
            <a:r>
              <a:rPr lang="pt-BR" sz="2400" b="1" dirty="0" smtClean="0">
                <a:solidFill>
                  <a:srgbClr val="FF0000"/>
                </a:solidFill>
              </a:rPr>
              <a:t>direciona “em atenção às medidas pactuadas com o Tribunal de contas da União (TCU), no âmbito do Plano de Ação do Acórdão nº 506/2013 TCU </a:t>
            </a:r>
            <a:r>
              <a:rPr lang="pt-BR" sz="2400" dirty="0" smtClean="0"/>
              <a:t>- Plenário, encaminha a nota 138-2015-DPE-DDR-SETEC-MEC, sobre a orientação dos planos  estratégicos”</a:t>
            </a:r>
          </a:p>
          <a:p>
            <a:endParaRPr lang="pt-BR" sz="3200" dirty="0" smtClean="0"/>
          </a:p>
          <a:p>
            <a:endParaRPr lang="pt-BR" sz="32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271464" y="561447"/>
            <a:ext cx="11920537" cy="1646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PLANO INSTITUCIONAL ESTRATÉGICO PARA PERMANÊNCIA E O ÊXITO DOS ESTUDANTES- IFPA 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MARTINHA\AppData\Local\Temp\Logo P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191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COMO CONSTRUIR O PLANO NOS CAMPI ?</a:t>
            </a:r>
            <a:endParaRPr lang="en-US" sz="2000" dirty="0"/>
          </a:p>
        </p:txBody>
      </p:sp>
      <p:cxnSp>
        <p:nvCxnSpPr>
          <p:cNvPr id="4" name="Conector de seta reta 34"/>
          <p:cNvCxnSpPr/>
          <p:nvPr/>
        </p:nvCxnSpPr>
        <p:spPr>
          <a:xfrm>
            <a:off x="3119669" y="2636912"/>
            <a:ext cx="672075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35"/>
          <p:cNvCxnSpPr/>
          <p:nvPr/>
        </p:nvCxnSpPr>
        <p:spPr>
          <a:xfrm>
            <a:off x="5231904" y="2420889"/>
            <a:ext cx="0" cy="9157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36"/>
          <p:cNvCxnSpPr/>
          <p:nvPr/>
        </p:nvCxnSpPr>
        <p:spPr>
          <a:xfrm flipH="1">
            <a:off x="8400256" y="2636912"/>
            <a:ext cx="672075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37"/>
          <p:cNvCxnSpPr/>
          <p:nvPr/>
        </p:nvCxnSpPr>
        <p:spPr>
          <a:xfrm>
            <a:off x="7152117" y="2492897"/>
            <a:ext cx="0" cy="9157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0"/>
          <p:cNvGrpSpPr>
            <a:grpSpLocks/>
          </p:cNvGrpSpPr>
          <p:nvPr/>
        </p:nvGrpSpPr>
        <p:grpSpPr bwMode="auto">
          <a:xfrm>
            <a:off x="1775520" y="4077073"/>
            <a:ext cx="8214949" cy="707886"/>
            <a:chOff x="2507836" y="4881563"/>
            <a:chExt cx="3905912" cy="647458"/>
          </a:xfrm>
        </p:grpSpPr>
        <p:sp>
          <p:nvSpPr>
            <p:cNvPr id="24" name="CaixaDeTexto 3"/>
            <p:cNvSpPr txBox="1">
              <a:spLocks noChangeArrowheads="1"/>
            </p:cNvSpPr>
            <p:nvPr/>
          </p:nvSpPr>
          <p:spPr bwMode="auto">
            <a:xfrm>
              <a:off x="2507836" y="4881563"/>
              <a:ext cx="3788919" cy="647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accent3">
                      <a:lumMod val="50000"/>
                    </a:schemeClr>
                  </a:solidFill>
                </a:rPr>
                <a:t>DADOS SISTEC SETEC/ PESQUISA COM ALUNOS/ SIGAA E PNP= </a:t>
              </a:r>
            </a:p>
            <a:p>
              <a:pPr algn="ctr"/>
              <a:r>
                <a:rPr lang="pt-BR" sz="2000" b="1" dirty="0" smtClean="0"/>
                <a:t>PLANO DE PERMANÊNCIA E ÊXITO DO CAMPUS</a:t>
              </a:r>
              <a:endParaRPr lang="pt-BR" sz="2000" b="1" dirty="0"/>
            </a:p>
          </p:txBody>
        </p:sp>
        <p:sp>
          <p:nvSpPr>
            <p:cNvPr id="22" name="CaixaDeTexto 15"/>
            <p:cNvSpPr txBox="1">
              <a:spLocks noChangeArrowheads="1"/>
            </p:cNvSpPr>
            <p:nvPr/>
          </p:nvSpPr>
          <p:spPr bwMode="auto">
            <a:xfrm>
              <a:off x="2550116" y="4947421"/>
              <a:ext cx="3863632" cy="239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pt-BR" sz="11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30" name="Retângulo de cantos arredondados 46"/>
          <p:cNvSpPr/>
          <p:nvPr/>
        </p:nvSpPr>
        <p:spPr>
          <a:xfrm>
            <a:off x="10233819" y="1334962"/>
            <a:ext cx="1824000" cy="927100"/>
          </a:xfrm>
          <a:prstGeom prst="roundRect">
            <a:avLst>
              <a:gd name="adj" fmla="val 0"/>
            </a:avLst>
          </a:prstGeom>
          <a:solidFill>
            <a:srgbClr val="3366FF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ORIENTAÇÕES CPE INTITUCIONAL</a:t>
            </a:r>
            <a:endParaRPr lang="pt-BR" sz="1100" dirty="0"/>
          </a:p>
        </p:txBody>
      </p:sp>
      <p:sp>
        <p:nvSpPr>
          <p:cNvPr id="31" name="Retângulo de cantos arredondados 60"/>
          <p:cNvSpPr/>
          <p:nvPr/>
        </p:nvSpPr>
        <p:spPr>
          <a:xfrm>
            <a:off x="8225487" y="1334962"/>
            <a:ext cx="1824000" cy="9271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CONCEPÇÃO TÉORICA</a:t>
            </a:r>
            <a:endParaRPr lang="pt-BR" sz="1100" dirty="0"/>
          </a:p>
        </p:txBody>
      </p:sp>
      <p:sp>
        <p:nvSpPr>
          <p:cNvPr id="32" name="Retângulo de cantos arredondados 61"/>
          <p:cNvSpPr/>
          <p:nvPr/>
        </p:nvSpPr>
        <p:spPr>
          <a:xfrm>
            <a:off x="6217155" y="1334962"/>
            <a:ext cx="1824000" cy="9271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DOCUMENTO ORIENTADOR SETEC-MEC</a:t>
            </a:r>
            <a:endParaRPr lang="pt-BR" sz="1100" dirty="0"/>
          </a:p>
        </p:txBody>
      </p:sp>
      <p:sp>
        <p:nvSpPr>
          <p:cNvPr id="33" name="Retângulo de cantos arredondados 62"/>
          <p:cNvSpPr/>
          <p:nvPr/>
        </p:nvSpPr>
        <p:spPr>
          <a:xfrm>
            <a:off x="4208257" y="1323848"/>
            <a:ext cx="1824567" cy="928688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err="1" smtClean="0"/>
              <a:t>LDBs</a:t>
            </a:r>
            <a:endParaRPr lang="pt-BR" sz="1100" dirty="0"/>
          </a:p>
        </p:txBody>
      </p:sp>
      <p:sp>
        <p:nvSpPr>
          <p:cNvPr id="34" name="Retângulo de cantos arredondados 63"/>
          <p:cNvSpPr/>
          <p:nvPr/>
        </p:nvSpPr>
        <p:spPr>
          <a:xfrm>
            <a:off x="2199358" y="1323848"/>
            <a:ext cx="1824567" cy="928688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PPI E PPP DO CAMPUS</a:t>
            </a:r>
            <a:endParaRPr lang="pt-BR" sz="1100" dirty="0"/>
          </a:p>
        </p:txBody>
      </p:sp>
      <p:sp>
        <p:nvSpPr>
          <p:cNvPr id="35" name="Retângulo de cantos arredondados 64"/>
          <p:cNvSpPr/>
          <p:nvPr/>
        </p:nvSpPr>
        <p:spPr>
          <a:xfrm>
            <a:off x="190459" y="1342898"/>
            <a:ext cx="1824567" cy="927100"/>
          </a:xfrm>
          <a:prstGeom prst="roundRect">
            <a:avLst>
              <a:gd name="adj" fmla="val 0"/>
            </a:avLst>
          </a:prstGeom>
          <a:solidFill>
            <a:srgbClr val="3366FF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PDI  E  PDC DOS CAMPI</a:t>
            </a:r>
            <a:endParaRPr lang="pt-BR" sz="1100" dirty="0"/>
          </a:p>
        </p:txBody>
      </p:sp>
      <p:cxnSp>
        <p:nvCxnSpPr>
          <p:cNvPr id="44" name="Conector de seta reta 34"/>
          <p:cNvCxnSpPr/>
          <p:nvPr/>
        </p:nvCxnSpPr>
        <p:spPr>
          <a:xfrm>
            <a:off x="719403" y="2348880"/>
            <a:ext cx="1440160" cy="15121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36"/>
          <p:cNvCxnSpPr/>
          <p:nvPr/>
        </p:nvCxnSpPr>
        <p:spPr>
          <a:xfrm flipH="1">
            <a:off x="9360363" y="2708920"/>
            <a:ext cx="1909035" cy="12241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871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211" y="571480"/>
            <a:ext cx="10382323" cy="85725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 1.4.2 Taxa de Retenção 2016 / 2017 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09600" y="2500307"/>
          <a:ext cx="5200648" cy="3625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80960" y="6215082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Planilha de Extração do SISTEC, 2017.</a:t>
            </a:r>
            <a:endParaRPr lang="pt-BR" dirty="0"/>
          </a:p>
        </p:txBody>
      </p:sp>
      <p:grpSp>
        <p:nvGrpSpPr>
          <p:cNvPr id="3" name="Grupo 8"/>
          <p:cNvGrpSpPr/>
          <p:nvPr/>
        </p:nvGrpSpPr>
        <p:grpSpPr>
          <a:xfrm>
            <a:off x="6477003" y="2571744"/>
            <a:ext cx="4834475" cy="3625856"/>
            <a:chOff x="137314" y="0"/>
            <a:chExt cx="3625856" cy="3625856"/>
          </a:xfrm>
        </p:grpSpPr>
        <p:sp>
          <p:nvSpPr>
            <p:cNvPr id="13" name="Elipse 12"/>
            <p:cNvSpPr/>
            <p:nvPr/>
          </p:nvSpPr>
          <p:spPr>
            <a:xfrm>
              <a:off x="137314" y="0"/>
              <a:ext cx="3625856" cy="362585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e 4"/>
            <p:cNvSpPr/>
            <p:nvPr/>
          </p:nvSpPr>
          <p:spPr>
            <a:xfrm>
              <a:off x="927017" y="271939"/>
              <a:ext cx="2139255" cy="6163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 smtClean="0"/>
                <a:t>Matrículas</a:t>
              </a:r>
              <a:endParaRPr lang="pt-BR" sz="20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kern="1200" dirty="0" smtClean="0"/>
                <a:t>(30.537 </a:t>
              </a:r>
              <a:r>
                <a:rPr lang="pt-BR" sz="2000" kern="1200" dirty="0"/>
                <a:t>-&gt; 100%)</a:t>
              </a:r>
            </a:p>
          </p:txBody>
        </p:sp>
      </p:grpSp>
      <p:grpSp>
        <p:nvGrpSpPr>
          <p:cNvPr id="6" name="Grupo 9"/>
          <p:cNvGrpSpPr/>
          <p:nvPr/>
        </p:nvGrpSpPr>
        <p:grpSpPr>
          <a:xfrm>
            <a:off x="7349898" y="3717420"/>
            <a:ext cx="3088685" cy="2240969"/>
            <a:chOff x="791985" y="1145675"/>
            <a:chExt cx="2316514" cy="2240969"/>
          </a:xfrm>
        </p:grpSpPr>
        <p:sp>
          <p:nvSpPr>
            <p:cNvPr id="11" name="Elipse 10"/>
            <p:cNvSpPr/>
            <p:nvPr/>
          </p:nvSpPr>
          <p:spPr>
            <a:xfrm>
              <a:off x="791985" y="1145675"/>
              <a:ext cx="2316514" cy="224096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ipse 6"/>
            <p:cNvSpPr/>
            <p:nvPr/>
          </p:nvSpPr>
          <p:spPr>
            <a:xfrm>
              <a:off x="1131231" y="1705918"/>
              <a:ext cx="1638023" cy="11204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/>
                <a:t>Retidos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kern="1200" dirty="0" smtClean="0"/>
                <a:t>(2.141 </a:t>
              </a:r>
              <a:r>
                <a:rPr lang="pt-BR" sz="2400" kern="1200" dirty="0"/>
                <a:t>-&gt; </a:t>
              </a:r>
              <a:r>
                <a:rPr lang="pt-BR" sz="2400" kern="1200" dirty="0" smtClean="0"/>
                <a:t>7,01%) </a:t>
              </a:r>
              <a:endParaRPr lang="pt-BR" sz="2400" kern="1200" dirty="0"/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6858005" y="6211669"/>
            <a:ext cx="5333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2018.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</p:nvPr>
        </p:nvGraphicFramePr>
        <p:xfrm>
          <a:off x="380959" y="314904"/>
          <a:ext cx="11525332" cy="6257368"/>
        </p:xfrm>
        <a:graphic>
          <a:graphicData uri="http://schemas.openxmlformats.org/drawingml/2006/table">
            <a:tbl>
              <a:tblPr/>
              <a:tblGrid>
                <a:gridCol w="33528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6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85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16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685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653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5591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5591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35591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815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Taxa de Retenção 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72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8723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Qtd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44,14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53,23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66,85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87,62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69,09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2,71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91,82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35,23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0,41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50,90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50,94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43,65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72,75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73,39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9,34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72,66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0,20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1,99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40,66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42,54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46,32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49,25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12,57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398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CONCEIÇÃO ARAG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29,08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47,75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56,98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17,91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13,44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613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INDUSTRIAL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56,07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69,16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44,53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44,83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49,28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34,78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1,30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0,94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8,26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3,91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69,19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58,90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1,93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40,15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44,98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54,09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48,96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42,18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12,32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815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43,13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45,15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58,68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54,93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7,01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2.141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61" y="285728"/>
            <a:ext cx="109728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1.4.4 Taxa de Evasão por Matrículas 2016/2017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-95293" y="1928802"/>
          <a:ext cx="6858048" cy="415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71461" y="6357958"/>
            <a:ext cx="484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Planilha de Extração do SISTEC, 2017.</a:t>
            </a:r>
            <a:endParaRPr lang="pt-BR" dirty="0"/>
          </a:p>
        </p:txBody>
      </p:sp>
      <p:grpSp>
        <p:nvGrpSpPr>
          <p:cNvPr id="3" name="Grupo 4"/>
          <p:cNvGrpSpPr/>
          <p:nvPr/>
        </p:nvGrpSpPr>
        <p:grpSpPr>
          <a:xfrm>
            <a:off x="6572254" y="1785926"/>
            <a:ext cx="5334037" cy="4168772"/>
            <a:chOff x="1851818" y="0"/>
            <a:chExt cx="4525963" cy="4525963"/>
          </a:xfrm>
        </p:grpSpPr>
        <p:sp>
          <p:nvSpPr>
            <p:cNvPr id="10" name="Elipse 9"/>
            <p:cNvSpPr/>
            <p:nvPr/>
          </p:nvSpPr>
          <p:spPr>
            <a:xfrm>
              <a:off x="1851818" y="0"/>
              <a:ext cx="4525963" cy="4525963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Elipse 4"/>
            <p:cNvSpPr/>
            <p:nvPr/>
          </p:nvSpPr>
          <p:spPr>
            <a:xfrm>
              <a:off x="2745484" y="264392"/>
              <a:ext cx="2767848" cy="7694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Matrículas</a:t>
              </a:r>
              <a:endParaRPr lang="pt-BR" sz="2200" kern="1200" dirty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(30.537 </a:t>
              </a:r>
              <a:r>
                <a:rPr lang="pt-BR" sz="2200" kern="1200" dirty="0"/>
                <a:t>-&gt; 100%)</a:t>
              </a:r>
            </a:p>
          </p:txBody>
        </p:sp>
      </p:grpSp>
      <p:grpSp>
        <p:nvGrpSpPr>
          <p:cNvPr id="5" name="Grupo 6"/>
          <p:cNvGrpSpPr/>
          <p:nvPr/>
        </p:nvGrpSpPr>
        <p:grpSpPr>
          <a:xfrm>
            <a:off x="7395689" y="3109554"/>
            <a:ext cx="3934321" cy="2663051"/>
            <a:chOff x="2445651" y="1383112"/>
            <a:chExt cx="3338295" cy="2891229"/>
          </a:xfrm>
        </p:grpSpPr>
        <p:sp>
          <p:nvSpPr>
            <p:cNvPr id="8" name="Elipse 7"/>
            <p:cNvSpPr/>
            <p:nvPr/>
          </p:nvSpPr>
          <p:spPr>
            <a:xfrm>
              <a:off x="2445651" y="1383112"/>
              <a:ext cx="3338295" cy="289122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ipse 6"/>
            <p:cNvSpPr/>
            <p:nvPr/>
          </p:nvSpPr>
          <p:spPr>
            <a:xfrm>
              <a:off x="2555169" y="2117725"/>
              <a:ext cx="3127832" cy="1428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 </a:t>
              </a:r>
              <a:r>
                <a:rPr lang="pt-BR" kern="1200" dirty="0"/>
                <a:t>(</a:t>
              </a:r>
              <a:r>
                <a:rPr lang="pt-BR" kern="1200" dirty="0" smtClean="0"/>
                <a:t>Abandonos</a:t>
              </a:r>
              <a:r>
                <a:rPr lang="pt-BR" kern="1200" dirty="0"/>
                <a:t>, </a:t>
              </a:r>
              <a:r>
                <a:rPr lang="pt-BR" kern="1200" dirty="0" smtClean="0"/>
                <a:t> Cancelados, Desligados ,  Reprovados, </a:t>
              </a:r>
              <a:r>
                <a:rPr lang="pt-BR" kern="1200" dirty="0"/>
                <a:t>Transferidos Externos)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kern="1200" dirty="0" smtClean="0"/>
                <a:t>(2.689 </a:t>
              </a:r>
              <a:r>
                <a:rPr lang="pt-BR" kern="1200" dirty="0"/>
                <a:t>+ </a:t>
              </a:r>
              <a:r>
                <a:rPr lang="pt-BR" kern="1200" dirty="0" smtClean="0"/>
                <a:t>41+ 10.333 + 203+ 259 </a:t>
              </a:r>
              <a:r>
                <a:rPr lang="pt-BR" kern="1200" dirty="0"/>
                <a:t>= </a:t>
              </a:r>
              <a:r>
                <a:rPr lang="pt-BR" b="1" kern="1200" dirty="0" smtClean="0">
                  <a:solidFill>
                    <a:srgbClr val="FF0000"/>
                  </a:solidFill>
                </a:rPr>
                <a:t>13.525</a:t>
              </a:r>
              <a:r>
                <a:rPr lang="pt-BR" kern="1200" dirty="0" smtClean="0"/>
                <a:t>-&gt; </a:t>
              </a:r>
              <a:r>
                <a:rPr lang="pt-BR" b="1" kern="1200" dirty="0" smtClean="0"/>
                <a:t>44,3%</a:t>
              </a:r>
              <a:r>
                <a:rPr lang="pt-BR" kern="1200" dirty="0" smtClean="0"/>
                <a:t>) </a:t>
              </a:r>
              <a:endParaRPr lang="pt-BR" kern="1200" dirty="0"/>
            </a:p>
          </p:txBody>
        </p:sp>
      </p:grpSp>
      <p:sp>
        <p:nvSpPr>
          <p:cNvPr id="12" name="CaixaDeTexto 11"/>
          <p:cNvSpPr txBox="1"/>
          <p:nvPr/>
        </p:nvSpPr>
        <p:spPr>
          <a:xfrm>
            <a:off x="6572253" y="6345816"/>
            <a:ext cx="5333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2018.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/>
        </p:nvGraphicFramePr>
        <p:xfrm>
          <a:off x="190499" y="142884"/>
          <a:ext cx="11525290" cy="6500826"/>
        </p:xfrm>
        <a:graphic>
          <a:graphicData uri="http://schemas.openxmlformats.org/drawingml/2006/table">
            <a:tbl>
              <a:tblPr/>
              <a:tblGrid>
                <a:gridCol w="25338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6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07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07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46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46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0297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6835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6044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6044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6040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960405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4743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Taxa de Evasão por Matrícula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64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ctr" fontAlgn="ctr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Aband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Canc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Desli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Repr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Transf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72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8,26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210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1.093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1.438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34,1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174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366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ANANINDEUA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34,94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8,18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175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AVANÇADO VIGIA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36,67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65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3909E9"/>
                          </a:solidFill>
                          <a:latin typeface="Calibri"/>
                        </a:rPr>
                        <a:t>65,6</a:t>
                      </a:r>
                      <a:endParaRPr lang="pt-BR" sz="1600" b="0" i="0" u="none" strike="noStrike" dirty="0">
                        <a:solidFill>
                          <a:srgbClr val="3909E9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466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8.213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8.699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8,69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80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10,84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CAMETÁ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CASTANHAL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238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287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CONC.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ARAG.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141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MARABÁ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29,80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335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406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MARABÁ 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10,2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28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102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PARAGOMINAS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39,4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191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52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252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PARAUAPEBAS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76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92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42,1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154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-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245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42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16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457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5,48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167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spc="20" baseline="0" dirty="0" smtClean="0">
                          <a:latin typeface="Calibri" pitchFamily="34" charset="0"/>
                        </a:rPr>
                        <a:t>- 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13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spc="20" baseline="0" dirty="0" smtClean="0">
                          <a:latin typeface="Calibri" pitchFamily="34" charset="0"/>
                        </a:rPr>
                        <a:t> 209</a:t>
                      </a:r>
                      <a:endParaRPr lang="pt-BR" sz="1600" spc="20" baseline="0" dirty="0"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7646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 IFPA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8,78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7,92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15,33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44,3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2.689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41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10.333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203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259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spc="2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13.525</a:t>
                      </a:r>
                      <a:endParaRPr lang="pt-BR" sz="1600" b="1" spc="2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Taxa de Conclusão 2016/2017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09600" y="2071678"/>
          <a:ext cx="5295899" cy="4054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71461" y="6357958"/>
            <a:ext cx="484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Planilha de Extração do SISTEC, 2017.</a:t>
            </a:r>
            <a:endParaRPr lang="pt-BR" dirty="0"/>
          </a:p>
        </p:txBody>
      </p:sp>
      <p:grpSp>
        <p:nvGrpSpPr>
          <p:cNvPr id="3" name="Grupo 14"/>
          <p:cNvGrpSpPr/>
          <p:nvPr/>
        </p:nvGrpSpPr>
        <p:grpSpPr>
          <a:xfrm>
            <a:off x="6381752" y="2071678"/>
            <a:ext cx="5295899" cy="3971924"/>
            <a:chOff x="0" y="41280"/>
            <a:chExt cx="3971924" cy="3971924"/>
          </a:xfrm>
        </p:grpSpPr>
        <p:sp>
          <p:nvSpPr>
            <p:cNvPr id="19" name="Elipse 18"/>
            <p:cNvSpPr/>
            <p:nvPr/>
          </p:nvSpPr>
          <p:spPr>
            <a:xfrm>
              <a:off x="0" y="41280"/>
              <a:ext cx="3971924" cy="3971924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Elipse 4"/>
            <p:cNvSpPr/>
            <p:nvPr/>
          </p:nvSpPr>
          <p:spPr>
            <a:xfrm>
              <a:off x="871893" y="339174"/>
              <a:ext cx="2342817" cy="675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/>
                <a:t>Matrículas Atendidas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(30.537 </a:t>
              </a:r>
              <a:r>
                <a:rPr lang="pt-BR" sz="2200" kern="1200" dirty="0"/>
                <a:t>-&gt; 100%)</a:t>
              </a:r>
            </a:p>
          </p:txBody>
        </p:sp>
      </p:grpSp>
      <p:grpSp>
        <p:nvGrpSpPr>
          <p:cNvPr id="5" name="Grupo 15"/>
          <p:cNvGrpSpPr/>
          <p:nvPr/>
        </p:nvGrpSpPr>
        <p:grpSpPr>
          <a:xfrm>
            <a:off x="7581870" y="3500438"/>
            <a:ext cx="2895661" cy="2107384"/>
            <a:chOff x="1170952" y="1708902"/>
            <a:chExt cx="1630018" cy="1629660"/>
          </a:xfrm>
        </p:grpSpPr>
        <p:sp>
          <p:nvSpPr>
            <p:cNvPr id="17" name="Elipse 16"/>
            <p:cNvSpPr/>
            <p:nvPr/>
          </p:nvSpPr>
          <p:spPr>
            <a:xfrm>
              <a:off x="1170952" y="1708902"/>
              <a:ext cx="1630018" cy="1629660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Elipse 6"/>
            <p:cNvSpPr/>
            <p:nvPr/>
          </p:nvSpPr>
          <p:spPr>
            <a:xfrm>
              <a:off x="1409663" y="2116317"/>
              <a:ext cx="1152596" cy="8148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kern="1200" dirty="0" smtClean="0"/>
                <a:t>Concluídos</a:t>
              </a:r>
              <a:endParaRPr lang="pt-BR" sz="2200" b="1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kern="1200" dirty="0"/>
                <a:t>(</a:t>
              </a:r>
              <a:r>
                <a:rPr lang="pt-BR" sz="2200" b="1" kern="1200" dirty="0" smtClean="0"/>
                <a:t>4.350 </a:t>
              </a:r>
              <a:r>
                <a:rPr lang="pt-BR" sz="2200" b="1" kern="1200" dirty="0"/>
                <a:t>-&gt; </a:t>
              </a:r>
              <a:r>
                <a:rPr lang="pt-BR" sz="2200" b="1" kern="1200" dirty="0" smtClean="0"/>
                <a:t>12,40%) </a:t>
              </a:r>
              <a:endParaRPr lang="pt-BR" sz="2200" b="1" kern="1200" dirty="0"/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6572253" y="6345816"/>
            <a:ext cx="5333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Plataforma Nilo Peçanha,  2018.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2048</TotalTime>
  <Words>2382</Words>
  <Application>Microsoft Office PowerPoint</Application>
  <PresentationFormat>Personalizar</PresentationFormat>
  <Paragraphs>1351</Paragraphs>
  <Slides>30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Facetado</vt:lpstr>
      <vt:lpstr>Permanência e Êxito Estudantil- IFPA- </vt:lpstr>
      <vt:lpstr>Slide 2</vt:lpstr>
      <vt:lpstr>Slide 3</vt:lpstr>
      <vt:lpstr>COMO CONSTRUIR O PLANO NOS CAMPI ?</vt:lpstr>
      <vt:lpstr>  1.4.2 Taxa de Retenção 2016 / 2017   </vt:lpstr>
      <vt:lpstr>Slide 6</vt:lpstr>
      <vt:lpstr>1.4.4 Taxa de Evasão por Matrículas 2016/2017</vt:lpstr>
      <vt:lpstr>Slide 8</vt:lpstr>
      <vt:lpstr>Taxa de Conclusão 2016/2017</vt:lpstr>
      <vt:lpstr>Slide 10</vt:lpstr>
      <vt:lpstr>Como???</vt:lpstr>
      <vt:lpstr>Slide 12</vt:lpstr>
      <vt:lpstr>Slide 13</vt:lpstr>
      <vt:lpstr>PLANO INSTITUCIONAL ESTRATÉGICO PARA PERMANÊNCIA E O ÊXITO DOS ESTUDANTES- IFPA –       </vt:lpstr>
      <vt:lpstr>PPE INSTITUCIONAL - IFPA </vt:lpstr>
      <vt:lpstr>Resultados </vt:lpstr>
      <vt:lpstr>Resultados </vt:lpstr>
      <vt:lpstr>PPE INSTITUCIONAL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PARCERIA E ENVOLVIMENTO DOS SETORES DA ESCOLA</vt:lpstr>
      <vt:lpstr>OBJETIVOS PARA 2018- CPE INSTITUCIONAL E CPE CAMPUS.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MARTINHA</cp:lastModifiedBy>
  <cp:revision>58</cp:revision>
  <dcterms:created xsi:type="dcterms:W3CDTF">2015-06-02T03:56:11Z</dcterms:created>
  <dcterms:modified xsi:type="dcterms:W3CDTF">2018-05-16T14:12:10Z</dcterms:modified>
</cp:coreProperties>
</file>