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88" r:id="rId2"/>
    <p:sldId id="289" r:id="rId3"/>
    <p:sldId id="290" r:id="rId4"/>
    <p:sldId id="276" r:id="rId5"/>
    <p:sldId id="263" r:id="rId6"/>
    <p:sldId id="261" r:id="rId7"/>
    <p:sldId id="291" r:id="rId8"/>
    <p:sldId id="292" r:id="rId9"/>
    <p:sldId id="300" r:id="rId10"/>
    <p:sldId id="293" r:id="rId11"/>
    <p:sldId id="301" r:id="rId12"/>
    <p:sldId id="302" r:id="rId13"/>
    <p:sldId id="298" r:id="rId14"/>
    <p:sldId id="29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582" y="-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7BE61-CA37-4BD6-AE6A-0EC8437A080E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D83EE-6C7E-49A7-B8E2-2667798DCD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27846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104DD83-5C95-466D-9FAF-3F03B9050028}" type="slidenum">
              <a:rPr lang="pt-BR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pt-BR" altLang="pt-BR" smtClean="0">
              <a:latin typeface="Calibri" panose="020F0502020204030204" pitchFamily="34" charset="0"/>
            </a:endParaRPr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903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0872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3956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1426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70864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05311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32043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18742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588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5672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36532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5354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6724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612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48932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6180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96509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9A0D4-699B-4174-9720-F05F54866C4B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D0EA6CB-4942-4D6B-B94D-606B55DB6A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9618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53282" y="3876040"/>
            <a:ext cx="8596668" cy="1570962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A PESQUISA COMO PRINCÍPIO EDUCATIVO</a:t>
            </a:r>
          </a:p>
          <a:p>
            <a:pPr algn="ctr"/>
            <a:r>
              <a:rPr lang="pt-BR" sz="2800" dirty="0" smtClean="0"/>
              <a:t>Ana Paula Palheta</a:t>
            </a:r>
            <a:endParaRPr lang="pt-BR" sz="2800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9704" y="955676"/>
            <a:ext cx="266382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/>
          <p:cNvSpPr txBox="1">
            <a:spLocks noGrp="1"/>
          </p:cNvSpPr>
          <p:nvPr>
            <p:ph type="title"/>
          </p:nvPr>
        </p:nvSpPr>
        <p:spPr>
          <a:xfrm>
            <a:off x="677335" y="603241"/>
            <a:ext cx="8596668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PRÓ-REITORIA </a:t>
            </a:r>
            <a:r>
              <a:rPr lang="pt-BR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PESQUISA,</a:t>
            </a:r>
            <a:b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3200" b="1" dirty="0" smtClean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PÓS-GRADUAÇÃO E INOVAÇÃO</a:t>
            </a:r>
            <a:endParaRPr lang="pt-BR" sz="3200" b="1" dirty="0">
              <a:solidFill>
                <a:schemeClr val="accent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2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627619" y="830178"/>
            <a:ext cx="4185623" cy="1651765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Superar o modelo de ensino-aprendizagem baseado no </a:t>
            </a:r>
            <a:r>
              <a:rPr lang="pt-BR" sz="2000" i="1" dirty="0" smtClean="0"/>
              <a:t>repasse</a:t>
            </a:r>
            <a:r>
              <a:rPr lang="pt-BR" sz="2000" dirty="0" smtClean="0"/>
              <a:t> de conhecimento.</a:t>
            </a:r>
          </a:p>
          <a:p>
            <a:endParaRPr lang="pt-BR" sz="2000" dirty="0"/>
          </a:p>
          <a:p>
            <a:pPr marL="0" indent="0">
              <a:buNone/>
            </a:pPr>
            <a:endParaRPr lang="pt-BR" sz="2000" dirty="0" smtClean="0"/>
          </a:p>
        </p:txBody>
      </p:sp>
      <p:cxnSp>
        <p:nvCxnSpPr>
          <p:cNvPr id="10" name="Conector de seta reta 9"/>
          <p:cNvCxnSpPr/>
          <p:nvPr/>
        </p:nvCxnSpPr>
        <p:spPr>
          <a:xfrm>
            <a:off x="2620227" y="2151623"/>
            <a:ext cx="0" cy="577516"/>
          </a:xfrm>
          <a:prstGeom prst="straightConnector1">
            <a:avLst/>
          </a:prstGeom>
          <a:ln w="3492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7083371" y="2276314"/>
            <a:ext cx="0" cy="577516"/>
          </a:xfrm>
          <a:prstGeom prst="straightConnector1">
            <a:avLst/>
          </a:prstGeom>
          <a:ln w="3492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Espaço Reservado para Conteúdo 6"/>
          <p:cNvSpPr>
            <a:spLocks noGrp="1"/>
          </p:cNvSpPr>
          <p:nvPr>
            <p:ph sz="quarter" idx="4"/>
          </p:nvPr>
        </p:nvSpPr>
        <p:spPr>
          <a:xfrm>
            <a:off x="5149517" y="830179"/>
            <a:ext cx="4232769" cy="1354881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Oportunizar condições para que o professor desenvolva suas  atividades de pesquisa. </a:t>
            </a:r>
          </a:p>
          <a:p>
            <a:pPr marL="0" indent="0" algn="just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938151" y="2992582"/>
            <a:ext cx="33132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Aprendizagem significativa com ampliação da autonomia intelectual dos discentes. </a:t>
            </a:r>
          </a:p>
          <a:p>
            <a:pPr algn="just"/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5854536" y="2956956"/>
            <a:ext cx="3574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Quadro docente com experiência e capacidade de mediar a construção de novos conhecimentos para si e para os discentes.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708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5" grpId="0" build="p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6"/>
          <p:cNvSpPr>
            <a:spLocks noGrp="1"/>
          </p:cNvSpPr>
          <p:nvPr>
            <p:ph sz="half" idx="1"/>
          </p:nvPr>
        </p:nvSpPr>
        <p:spPr>
          <a:xfrm>
            <a:off x="2443887" y="1311444"/>
            <a:ext cx="4184035" cy="1158624"/>
          </a:xfrm>
        </p:spPr>
        <p:txBody>
          <a:bodyPr>
            <a:normAutofit/>
          </a:bodyPr>
          <a:lstStyle/>
          <a:p>
            <a:r>
              <a:rPr lang="pt-BR" sz="2000" dirty="0" smtClean="0"/>
              <a:t>Implementar e consolidar Programa de iniciação científica.</a:t>
            </a:r>
          </a:p>
          <a:p>
            <a:pPr marL="0" indent="0">
              <a:buNone/>
            </a:pPr>
            <a:endParaRPr lang="pt-BR" sz="2000" dirty="0" smtClean="0"/>
          </a:p>
          <a:p>
            <a:pPr marL="0" indent="0" algn="ctr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 smtClean="0"/>
          </a:p>
          <a:p>
            <a:pPr marL="0" indent="0" algn="just">
              <a:buNone/>
            </a:pPr>
            <a:endParaRPr lang="pt-BR" sz="2000" dirty="0" smtClean="0"/>
          </a:p>
          <a:p>
            <a:pPr marL="0" indent="0" algn="ctr">
              <a:buNone/>
            </a:pPr>
            <a:endParaRPr lang="pt-BR" sz="2000" dirty="0"/>
          </a:p>
        </p:txBody>
      </p:sp>
      <p:cxnSp>
        <p:nvCxnSpPr>
          <p:cNvPr id="7" name="Conector de seta reta 6"/>
          <p:cNvCxnSpPr/>
          <p:nvPr/>
        </p:nvCxnSpPr>
        <p:spPr>
          <a:xfrm rot="16200000" flipH="1">
            <a:off x="3964940" y="2801158"/>
            <a:ext cx="608011" cy="123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101933" y="3372593"/>
            <a:ext cx="46907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Desenvolvimento da habilidade de investigação propiciando a consciência crítica dos discentes.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9274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Desse modo...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701085" y="1495572"/>
            <a:ext cx="8596668" cy="1402008"/>
          </a:xfrm>
        </p:spPr>
        <p:txBody>
          <a:bodyPr>
            <a:normAutofit/>
          </a:bodyPr>
          <a:lstStyle/>
          <a:p>
            <a:r>
              <a:rPr lang="pt-BR" dirty="0" smtClean="0"/>
              <a:t>Alinhamento entre ENSINO &amp; PESQUISA em todo o processo de aprendizagem: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                      </a:t>
            </a:r>
            <a:r>
              <a:rPr lang="pt-BR" dirty="0" smtClean="0">
                <a:solidFill>
                  <a:srgbClr val="FF0000"/>
                </a:solidFill>
              </a:rPr>
              <a:t>LOCAL</a:t>
            </a:r>
            <a:r>
              <a:rPr lang="pt-BR" dirty="0" smtClean="0"/>
              <a:t>: sala de aula até os diferentes espaços</a:t>
            </a:r>
          </a:p>
          <a:p>
            <a:pPr>
              <a:buNone/>
            </a:pPr>
            <a:r>
              <a:rPr lang="pt-BR" dirty="0" smtClean="0"/>
              <a:t> </a:t>
            </a:r>
            <a:r>
              <a:rPr lang="pt-BR" dirty="0" smtClean="0"/>
              <a:t>                      </a:t>
            </a:r>
            <a:r>
              <a:rPr lang="pt-BR" dirty="0" smtClean="0">
                <a:solidFill>
                  <a:srgbClr val="FF0000"/>
                </a:solidFill>
              </a:rPr>
              <a:t>METODOLOGIA</a:t>
            </a:r>
            <a:r>
              <a:rPr lang="pt-BR" dirty="0" smtClean="0"/>
              <a:t>: práticas diferenciadas: educar pela pesquisa, PBL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36270" y="3467595"/>
            <a:ext cx="9001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Quebra de paradigma:</a:t>
            </a:r>
          </a:p>
          <a:p>
            <a:pPr>
              <a:buNone/>
            </a:pPr>
            <a:r>
              <a:rPr lang="pt-BR" dirty="0" smtClean="0"/>
              <a:t>             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</a:t>
            </a:r>
            <a:r>
              <a:rPr lang="pt-BR" dirty="0" smtClean="0"/>
              <a:t>             O </a:t>
            </a:r>
            <a:r>
              <a:rPr lang="pt-BR" dirty="0" smtClean="0"/>
              <a:t>Professor constituindo-se em pesquisador (diferente de </a:t>
            </a:r>
            <a:r>
              <a:rPr lang="pt-BR" dirty="0" err="1" smtClean="0"/>
              <a:t>ensinador</a:t>
            </a:r>
            <a:r>
              <a:rPr lang="pt-BR" dirty="0" smtClean="0"/>
              <a:t>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2956" y="926431"/>
            <a:ext cx="8596668" cy="4407133"/>
          </a:xfrm>
        </p:spPr>
        <p:txBody>
          <a:bodyPr>
            <a:normAutofit/>
          </a:bodyPr>
          <a:lstStyle/>
          <a:p>
            <a:pPr algn="ctr"/>
            <a:r>
              <a:rPr lang="pt-BR" sz="3600" dirty="0"/>
              <a:t>“É preciso acreditar que antes, determinados tipos de homens, criam determinados tipos de educação, para que depois, ela recrie determinados tipos de homens. </a:t>
            </a:r>
            <a:r>
              <a:rPr lang="pt-BR" sz="3600" dirty="0" smtClean="0"/>
              <a:t>”</a:t>
            </a:r>
            <a:br>
              <a:rPr lang="pt-BR" sz="3600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3100" dirty="0" smtClean="0"/>
              <a:t>Paulo Freire</a:t>
            </a:r>
            <a:endParaRPr lang="pt-BR" sz="3100" dirty="0"/>
          </a:p>
        </p:txBody>
      </p:sp>
    </p:spTree>
    <p:extLst>
      <p:ext uri="{BB962C8B-B14F-4D97-AF65-F5344CB8AC3E}">
        <p14:creationId xmlns:p14="http://schemas.microsoft.com/office/powerpoint/2010/main" xmlns="" val="423848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13430" y="1704474"/>
            <a:ext cx="8596668" cy="3403600"/>
          </a:xfrm>
        </p:spPr>
        <p:txBody>
          <a:bodyPr/>
          <a:lstStyle/>
          <a:p>
            <a:pPr algn="ctr"/>
            <a:r>
              <a:rPr lang="pt-BR" dirty="0" smtClean="0"/>
              <a:t>Agradecimento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0640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EDUCAÇÃO PROFISSIONAL TÉCNICA DE NÍVEL MÉDIO  INTEGRADA AO ENSINO MÉDIO          </a:t>
            </a:r>
            <a:br>
              <a:rPr lang="pt-BR" dirty="0"/>
            </a:br>
            <a:r>
              <a:rPr lang="pt-BR" dirty="0"/>
              <a:t>DOCUMENTO </a:t>
            </a:r>
            <a:r>
              <a:rPr lang="pt-BR" dirty="0" smtClean="0"/>
              <a:t>BASE (2007)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6580" y="2611350"/>
            <a:ext cx="8596668" cy="3880773"/>
          </a:xfrm>
        </p:spPr>
        <p:txBody>
          <a:bodyPr/>
          <a:lstStyle/>
          <a:p>
            <a:r>
              <a:rPr lang="pt-BR" dirty="0" smtClean="0"/>
              <a:t>Decreto 5.154/2004</a:t>
            </a:r>
          </a:p>
          <a:p>
            <a:endParaRPr lang="pt-BR" dirty="0"/>
          </a:p>
          <a:p>
            <a:r>
              <a:rPr lang="pt-BR" dirty="0" smtClean="0"/>
              <a:t>TRABALHO</a:t>
            </a:r>
            <a:r>
              <a:rPr lang="pt-BR" dirty="0"/>
              <a:t>, CIÊNCIA, TECNOLOGIA E CULTURA </a:t>
            </a:r>
            <a:r>
              <a:rPr lang="pt-BR" dirty="0" smtClean="0"/>
              <a:t>como categorias indissociáveis da formação humana</a:t>
            </a:r>
          </a:p>
          <a:p>
            <a:pPr>
              <a:buAutoNum type="alphaLcParenR"/>
            </a:pPr>
            <a:r>
              <a:rPr lang="pt-BR" dirty="0" smtClean="0"/>
              <a:t>Trabalho;</a:t>
            </a:r>
          </a:p>
          <a:p>
            <a:pPr>
              <a:buAutoNum type="alphaLcParenR"/>
            </a:pPr>
            <a:r>
              <a:rPr lang="pt-BR" dirty="0" smtClean="0"/>
              <a:t>Ciência;</a:t>
            </a:r>
          </a:p>
          <a:p>
            <a:pPr>
              <a:buAutoNum type="alphaLcParenR"/>
            </a:pPr>
            <a:r>
              <a:rPr lang="pt-BR" dirty="0" smtClean="0"/>
              <a:t>Tecnologia;</a:t>
            </a:r>
          </a:p>
          <a:p>
            <a:pPr>
              <a:buAutoNum type="alphaLcParenR"/>
            </a:pPr>
            <a:r>
              <a:rPr lang="pt-BR" dirty="0" smtClean="0"/>
              <a:t>Cultura.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888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A PESQUISA COMO PRINCÍPIO </a:t>
            </a:r>
            <a:r>
              <a:rPr lang="pt-BR" dirty="0" smtClean="0"/>
              <a:t>EDUCATIVO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19001" y="1632556"/>
            <a:ext cx="8596668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/>
              <a:t> A necessária autonomia para que o ser humano possa, por meio do trabalho, atuar dessa forma </a:t>
            </a:r>
            <a:r>
              <a:rPr lang="pt-BR" sz="2400" dirty="0">
                <a:solidFill>
                  <a:srgbClr val="FF0000"/>
                </a:solidFill>
              </a:rPr>
              <a:t>pode e deve ser potencializada pela pesquisa</a:t>
            </a:r>
            <a:r>
              <a:rPr lang="pt-BR" sz="2400" dirty="0"/>
              <a:t>, a qual contribui para a construção da autonomia intelectual e deve ser </a:t>
            </a:r>
            <a:r>
              <a:rPr lang="pt-BR" sz="2400" dirty="0">
                <a:solidFill>
                  <a:srgbClr val="FF0000"/>
                </a:solidFill>
              </a:rPr>
              <a:t>intrínseca ao ensino</a:t>
            </a:r>
            <a:r>
              <a:rPr lang="pt-BR" sz="2400" dirty="0"/>
              <a:t>, bem como estar orientada ao estudo e à busca de soluções para as questões teóricas e práticas da vida cotidiana dos sujeitos trabalhadores. </a:t>
            </a: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Nesse </a:t>
            </a:r>
            <a:r>
              <a:rPr lang="pt-BR" sz="2400" dirty="0"/>
              <a:t>sentido, é necessário que a pesquisa como princípio educativo esteja presente </a:t>
            </a:r>
            <a:r>
              <a:rPr lang="pt-BR" sz="2400" dirty="0">
                <a:solidFill>
                  <a:srgbClr val="FF0000"/>
                </a:solidFill>
              </a:rPr>
              <a:t>em toda a educação escolar </a:t>
            </a:r>
            <a:r>
              <a:rPr lang="pt-BR" sz="2400" dirty="0"/>
              <a:t>dos que vivem e viverão do próprio trabalho. </a:t>
            </a:r>
            <a:r>
              <a:rPr lang="pt-BR" sz="2400" dirty="0" smtClean="0"/>
              <a:t>(BRASIL, 2007:48)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71335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92702" y="1173861"/>
            <a:ext cx="9865698" cy="654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LEI Nº 11.892, DE 29 DE DEZEMBRO DE 2008</a:t>
            </a:r>
          </a:p>
          <a:p>
            <a:pPr marL="36900" algn="ctr"/>
            <a:endParaRPr lang="pt-BR" sz="2400" b="1" dirty="0" smtClean="0"/>
          </a:p>
          <a:p>
            <a:pPr marL="36900" algn="ctr"/>
            <a:endParaRPr lang="pt-BR" sz="2400" b="1" dirty="0"/>
          </a:p>
          <a:p>
            <a:pPr marL="36900" algn="ctr"/>
            <a:r>
              <a:rPr lang="pt-BR" sz="2400" b="1" dirty="0" smtClean="0"/>
              <a:t>CAPÍTULO </a:t>
            </a:r>
            <a:r>
              <a:rPr lang="pt-BR" sz="2400" b="1" dirty="0"/>
              <a:t>II  </a:t>
            </a:r>
          </a:p>
          <a:p>
            <a:pPr marL="36900" algn="ctr"/>
            <a:r>
              <a:rPr lang="pt-BR" sz="2400" b="1" dirty="0"/>
              <a:t>DOS INSTITUTOS FEDERAIS DE EDUCAÇÃO, CIÊNCIA E  </a:t>
            </a:r>
            <a:r>
              <a:rPr lang="pt-BR" sz="2400" b="1" dirty="0" smtClean="0"/>
              <a:t>TECNOLOGIA</a:t>
            </a:r>
          </a:p>
          <a:p>
            <a:pPr marL="36900" algn="ctr"/>
            <a:endParaRPr lang="pt-BR" sz="2400" b="1" dirty="0" smtClean="0"/>
          </a:p>
          <a:p>
            <a:pPr marL="36900" algn="ctr"/>
            <a:r>
              <a:rPr lang="pt-BR" sz="2400" b="1" dirty="0" smtClean="0"/>
              <a:t>Seção </a:t>
            </a:r>
            <a:r>
              <a:rPr lang="pt-BR" sz="2400" b="1" dirty="0"/>
              <a:t>II  </a:t>
            </a:r>
          </a:p>
          <a:p>
            <a:pPr marL="36900" algn="ctr"/>
            <a:r>
              <a:rPr lang="pt-BR" sz="2400" b="1" dirty="0"/>
              <a:t>Das Finalidades e Características dos Institutos Federais</a:t>
            </a:r>
            <a:r>
              <a:rPr lang="pt-BR" sz="2400" b="1" dirty="0" smtClean="0"/>
              <a:t>  </a:t>
            </a:r>
            <a:endParaRPr lang="pt-BR" sz="2400" b="1" dirty="0"/>
          </a:p>
          <a:p>
            <a:pPr algn="ctr"/>
            <a:r>
              <a:rPr lang="pt-BR" sz="2400" b="1" dirty="0" smtClean="0"/>
              <a:t/>
            </a:r>
            <a:br>
              <a:rPr lang="pt-BR" sz="2400" b="1" dirty="0" smtClean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0558680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4805" y="328915"/>
            <a:ext cx="10353762" cy="6213553"/>
          </a:xfrm>
        </p:spPr>
        <p:txBody>
          <a:bodyPr>
            <a:noAutofit/>
          </a:bodyPr>
          <a:lstStyle/>
          <a:p>
            <a:pPr marL="36900" indent="0" algn="just">
              <a:buNone/>
            </a:pPr>
            <a:r>
              <a:rPr lang="pt-BR" sz="2000" b="1" dirty="0" smtClean="0">
                <a:effectLst/>
              </a:rPr>
              <a:t> </a:t>
            </a:r>
            <a:r>
              <a:rPr lang="pt-BR" sz="2000" b="1" dirty="0">
                <a:effectLst/>
              </a:rPr>
              <a:t>Art. 6º Os Institutos Federais têm por finalidades e características</a:t>
            </a:r>
          </a:p>
          <a:p>
            <a:pPr marL="36900" indent="0" algn="just">
              <a:buNone/>
            </a:pPr>
            <a:r>
              <a:rPr lang="pt-BR" sz="2000" dirty="0" smtClean="0">
                <a:effectLst/>
              </a:rPr>
              <a:t>I – (...)</a:t>
            </a:r>
            <a:endParaRPr lang="pt-BR" sz="2000" dirty="0">
              <a:effectLst/>
            </a:endParaRP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II - desenvolver a educação profissional e tecnológica como processo educativo e </a:t>
            </a:r>
            <a:r>
              <a:rPr lang="pt-BR" sz="2000" b="1" dirty="0">
                <a:solidFill>
                  <a:srgbClr val="FF0000"/>
                </a:solidFill>
                <a:effectLst/>
              </a:rPr>
              <a:t>investigativo de geração e adaptação de soluções técnicas e tecnológicas às demandas sociais e peculiaridades regionais;</a:t>
            </a: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III – </a:t>
            </a:r>
            <a:r>
              <a:rPr lang="pt-BR" sz="2000" dirty="0"/>
              <a:t>(...)</a:t>
            </a:r>
            <a:endParaRPr lang="pt-BR" sz="2000" dirty="0">
              <a:effectLst/>
            </a:endParaRP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IV - </a:t>
            </a:r>
            <a:r>
              <a:rPr lang="pt-BR" sz="2000" dirty="0"/>
              <a:t>(...)</a:t>
            </a:r>
            <a:endParaRPr lang="pt-BR" sz="2000" dirty="0">
              <a:effectLst/>
            </a:endParaRP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V – </a:t>
            </a:r>
            <a:r>
              <a:rPr lang="pt-BR" sz="2000" dirty="0"/>
              <a:t>(...)</a:t>
            </a:r>
            <a:endParaRPr lang="pt-BR" sz="2000" dirty="0">
              <a:effectLst/>
            </a:endParaRP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VI - </a:t>
            </a:r>
            <a:r>
              <a:rPr lang="pt-BR" sz="2000" b="1" dirty="0">
                <a:solidFill>
                  <a:srgbClr val="FF0000"/>
                </a:solidFill>
                <a:effectLst/>
              </a:rPr>
              <a:t>qualificar-se como centro de referência</a:t>
            </a:r>
            <a:r>
              <a:rPr lang="pt-BR" sz="2000" dirty="0">
                <a:effectLst/>
              </a:rPr>
              <a:t> no apoio à oferta do ensino de ciências nas instituições públicas de ensino, oferecendo capacitação técnica e atualização pedagógica aos docentes das redes públicas de ensino; </a:t>
            </a: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VII </a:t>
            </a:r>
            <a:r>
              <a:rPr lang="pt-BR" sz="2000" dirty="0"/>
              <a:t>- (...)</a:t>
            </a:r>
            <a:endParaRPr lang="pt-BR" sz="2000" dirty="0">
              <a:effectLst/>
            </a:endParaRP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 VIII - </a:t>
            </a:r>
            <a:r>
              <a:rPr lang="pt-BR" sz="2000" b="1" dirty="0">
                <a:solidFill>
                  <a:srgbClr val="FF0000"/>
                </a:solidFill>
                <a:effectLst/>
              </a:rPr>
              <a:t>realizar e estimular a pesquisa aplicada</a:t>
            </a:r>
            <a:r>
              <a:rPr lang="pt-BR" sz="2000" dirty="0">
                <a:effectLst/>
              </a:rPr>
              <a:t>, a produção cultural, o empreendedorismo, o cooperativismo e o </a:t>
            </a:r>
            <a:r>
              <a:rPr lang="pt-BR" sz="2000" b="1" dirty="0">
                <a:solidFill>
                  <a:srgbClr val="FF0000"/>
                </a:solidFill>
                <a:effectLst/>
              </a:rPr>
              <a:t>desenvolvimento científico e tecnológico</a:t>
            </a:r>
            <a:r>
              <a:rPr lang="pt-BR" sz="2000" dirty="0">
                <a:effectLst/>
              </a:rPr>
              <a:t>;  </a:t>
            </a:r>
          </a:p>
          <a:p>
            <a:pPr marL="36900" indent="0" algn="just">
              <a:buNone/>
            </a:pPr>
            <a:r>
              <a:rPr lang="pt-BR" sz="2000" dirty="0">
                <a:effectLst/>
              </a:rPr>
              <a:t>IX - </a:t>
            </a:r>
            <a:r>
              <a:rPr lang="pt-BR" sz="2000" b="1" dirty="0">
                <a:solidFill>
                  <a:srgbClr val="FF0000"/>
                </a:solidFill>
                <a:effectLst/>
              </a:rPr>
              <a:t>promover a produção, o desenvolvimento e a transferência de tecnologias sociais</a:t>
            </a:r>
            <a:r>
              <a:rPr lang="pt-BR" sz="2000" dirty="0">
                <a:effectLst/>
              </a:rPr>
              <a:t>, notadamente as voltadas à preservação do meio ambiente.</a:t>
            </a:r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47175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7995" y="301752"/>
            <a:ext cx="10353762" cy="5850128"/>
          </a:xfrm>
        </p:spPr>
        <p:txBody>
          <a:bodyPr>
            <a:normAutofit fontScale="85000" lnSpcReduction="20000"/>
          </a:bodyPr>
          <a:lstStyle/>
          <a:p>
            <a:endParaRPr lang="pt-BR" dirty="0" smtClean="0"/>
          </a:p>
          <a:p>
            <a:pPr marL="36900" indent="0" algn="ctr">
              <a:buNone/>
            </a:pPr>
            <a:r>
              <a:rPr lang="pt-BR" sz="2900" b="1" dirty="0">
                <a:solidFill>
                  <a:schemeClr val="accent1">
                    <a:lumMod val="75000"/>
                  </a:schemeClr>
                </a:solidFill>
              </a:rPr>
              <a:t>Seção III  </a:t>
            </a:r>
          </a:p>
          <a:p>
            <a:pPr marL="36900" indent="0" algn="ctr">
              <a:buNone/>
            </a:pPr>
            <a:r>
              <a:rPr lang="pt-BR" sz="2900" b="1" dirty="0">
                <a:solidFill>
                  <a:schemeClr val="accent1">
                    <a:lumMod val="75000"/>
                  </a:schemeClr>
                </a:solidFill>
              </a:rPr>
              <a:t>Dos Objetivos dos Institutos Federais </a:t>
            </a:r>
            <a:endParaRPr lang="pt-BR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6900" indent="0">
              <a:buNone/>
            </a:pPr>
            <a:r>
              <a:rPr lang="pt-BR" sz="2900" b="1" dirty="0">
                <a:solidFill>
                  <a:schemeClr val="tx1"/>
                </a:solidFill>
              </a:rPr>
              <a:t>Art. </a:t>
            </a:r>
            <a:r>
              <a:rPr lang="pt-BR" sz="2900" b="1" dirty="0" smtClean="0">
                <a:solidFill>
                  <a:schemeClr val="tx1"/>
                </a:solidFill>
              </a:rPr>
              <a:t>7º. </a:t>
            </a:r>
            <a:r>
              <a:rPr lang="pt-BR" sz="2900" b="1" dirty="0">
                <a:solidFill>
                  <a:schemeClr val="tx1"/>
                </a:solidFill>
              </a:rPr>
              <a:t>Observadas as finalidades e características definidas no art. 6º desta Lei, são objetivos dos Institutos Federais</a:t>
            </a:r>
          </a:p>
          <a:p>
            <a:pPr marL="36900" indent="0" algn="just">
              <a:buNone/>
            </a:pPr>
            <a:r>
              <a:rPr lang="pt-BR" sz="2500" dirty="0" smtClean="0"/>
              <a:t>I - </a:t>
            </a:r>
            <a:r>
              <a:rPr lang="pt-BR" sz="2800" dirty="0"/>
              <a:t>(...)</a:t>
            </a:r>
            <a:endParaRPr lang="pt-BR" sz="2500" dirty="0" smtClean="0"/>
          </a:p>
          <a:p>
            <a:pPr marL="36900" indent="0" algn="just">
              <a:buNone/>
            </a:pPr>
            <a:r>
              <a:rPr lang="pt-BR" sz="2500" dirty="0" smtClean="0"/>
              <a:t>II </a:t>
            </a:r>
            <a:r>
              <a:rPr lang="pt-BR" sz="2500" dirty="0"/>
              <a:t>- ministrar cursos de formação inicial e continuada de trabalhadores, objetivando a capacitação, o aperfeiçoamento, a </a:t>
            </a:r>
            <a:r>
              <a:rPr lang="pt-BR" sz="2500" b="1" dirty="0">
                <a:solidFill>
                  <a:srgbClr val="FF0000"/>
                </a:solidFill>
              </a:rPr>
              <a:t>especialização</a:t>
            </a:r>
            <a:r>
              <a:rPr lang="pt-BR" sz="2500" dirty="0"/>
              <a:t> e a atualização de profissionais, em todos os níveis de escolaridade, nas áreas da educação profissional e tecnológica; </a:t>
            </a:r>
            <a:endParaRPr lang="pt-BR" sz="2500" dirty="0" smtClean="0"/>
          </a:p>
          <a:p>
            <a:pPr marL="36900" indent="0" algn="just">
              <a:buNone/>
            </a:pPr>
            <a:r>
              <a:rPr lang="pt-BR" sz="2500" dirty="0" smtClean="0"/>
              <a:t>III </a:t>
            </a:r>
            <a:r>
              <a:rPr lang="pt-BR" sz="2500" dirty="0"/>
              <a:t>- </a:t>
            </a:r>
            <a:r>
              <a:rPr lang="pt-BR" sz="2500" b="1" dirty="0">
                <a:solidFill>
                  <a:srgbClr val="FF0000"/>
                </a:solidFill>
              </a:rPr>
              <a:t>realizar pesquisas aplicadas</a:t>
            </a:r>
            <a:r>
              <a:rPr lang="pt-BR" sz="2500" dirty="0"/>
              <a:t>, estimulando o desenvolvimento de soluções técnicas e tecnológicas, estendendo seus benefícios à comunidade; </a:t>
            </a:r>
            <a:endParaRPr lang="pt-BR" sz="2500" dirty="0" smtClean="0"/>
          </a:p>
          <a:p>
            <a:pPr marL="36900" indent="0" algn="just">
              <a:buNone/>
            </a:pPr>
            <a:r>
              <a:rPr lang="pt-BR" sz="2500" dirty="0" smtClean="0"/>
              <a:t>IV – </a:t>
            </a:r>
            <a:r>
              <a:rPr lang="pt-BR" sz="2800" dirty="0"/>
              <a:t>(...)</a:t>
            </a:r>
            <a:endParaRPr lang="pt-BR" sz="2500" dirty="0" smtClean="0"/>
          </a:p>
          <a:p>
            <a:pPr marL="36900" indent="0" algn="just">
              <a:buNone/>
            </a:pPr>
            <a:r>
              <a:rPr lang="pt-BR" sz="2500" dirty="0" smtClean="0"/>
              <a:t>V </a:t>
            </a:r>
            <a:r>
              <a:rPr lang="pt-BR" sz="2500" dirty="0"/>
              <a:t>- estimular e apoiar processos educativos que levem à geração de trabalho e renda e à emancipação do cidadão na perspectiva do desenvolvimento socioeconômico local e regional; </a:t>
            </a:r>
            <a:r>
              <a:rPr lang="pt-BR" sz="2500" dirty="0" smtClean="0"/>
              <a:t>e</a:t>
            </a:r>
          </a:p>
          <a:p>
            <a:pPr marL="36900" indent="0" algn="just">
              <a:buNone/>
            </a:pPr>
            <a:r>
              <a:rPr lang="pt-BR" sz="2500" dirty="0" smtClean="0"/>
              <a:t> </a:t>
            </a:r>
            <a:r>
              <a:rPr lang="pt-BR" sz="2500" dirty="0"/>
              <a:t>VI </a:t>
            </a:r>
            <a:r>
              <a:rPr lang="pt-BR" sz="2500" dirty="0" smtClean="0"/>
              <a:t>- </a:t>
            </a:r>
            <a:r>
              <a:rPr lang="pt-BR" sz="2800" dirty="0"/>
              <a:t>(...)</a:t>
            </a:r>
            <a:endParaRPr lang="pt-BR" sz="2500" dirty="0" smtClean="0"/>
          </a:p>
          <a:p>
            <a:pPr marL="36900" indent="0">
              <a:buNone/>
            </a:pPr>
            <a:endParaRPr lang="pt-BR" dirty="0"/>
          </a:p>
          <a:p>
            <a:pPr marL="36900" indent="0">
              <a:buNone/>
            </a:pPr>
            <a:endParaRPr lang="pt-BR" dirty="0" smtClean="0"/>
          </a:p>
          <a:p>
            <a:pPr marL="369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1534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PARECER CNE/CEB Nº 11/2012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4276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dirty="0"/>
              <a:t>Capítulo II – Princípios Norteadores</a:t>
            </a:r>
          </a:p>
          <a:p>
            <a:r>
              <a:rPr lang="pt-BR" dirty="0"/>
              <a:t> Art. 6º São princípios da Educação Profissional Técnica de Nível Médio: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I </a:t>
            </a:r>
            <a:r>
              <a:rPr lang="pt-BR" dirty="0"/>
              <a:t>– </a:t>
            </a:r>
            <a:r>
              <a:rPr lang="pt-BR" dirty="0" smtClean="0"/>
              <a:t>(...); </a:t>
            </a:r>
          </a:p>
          <a:p>
            <a:pPr marL="0" indent="0">
              <a:buNone/>
            </a:pPr>
            <a:r>
              <a:rPr lang="pt-BR" dirty="0" smtClean="0"/>
              <a:t>II – (...); </a:t>
            </a:r>
          </a:p>
          <a:p>
            <a:pPr marL="0" indent="0">
              <a:buNone/>
            </a:pPr>
            <a:r>
              <a:rPr lang="pt-BR" dirty="0" smtClean="0"/>
              <a:t>III </a:t>
            </a:r>
            <a:r>
              <a:rPr lang="pt-BR" dirty="0"/>
              <a:t>– trabalho assumido como princípio educativo, tendo sua integração com a ciência, a </a:t>
            </a:r>
            <a:r>
              <a:rPr lang="pt-BR" dirty="0" smtClean="0"/>
              <a:t>tecnologia </a:t>
            </a:r>
            <a:r>
              <a:rPr lang="pt-BR" dirty="0"/>
              <a:t>e a cultura como base da proposta político-pedagógica e do desenvolvimento curricular</a:t>
            </a:r>
            <a:r>
              <a:rPr lang="pt-BR" dirty="0" smtClean="0"/>
              <a:t>;</a:t>
            </a:r>
          </a:p>
          <a:p>
            <a:pPr marL="0" indent="0">
              <a:buNone/>
            </a:pPr>
            <a:r>
              <a:rPr lang="pt-BR" dirty="0" smtClean="0"/>
              <a:t>IV </a:t>
            </a:r>
            <a:r>
              <a:rPr lang="pt-BR" dirty="0"/>
              <a:t>– articulação da Educação Básica com a Educação Profissional e Tecnológica, na </a:t>
            </a:r>
            <a:r>
              <a:rPr lang="pt-BR" dirty="0" smtClean="0"/>
              <a:t>perspectiva </a:t>
            </a:r>
            <a:r>
              <a:rPr lang="pt-BR" dirty="0"/>
              <a:t>da integração entre saberes específicos para a produção do conhecimento e a intervenção social, assumindo a pesquisa como princípio pedagógico</a:t>
            </a:r>
            <a:r>
              <a:rPr lang="pt-BR" dirty="0" smtClean="0"/>
              <a:t>;</a:t>
            </a:r>
          </a:p>
          <a:p>
            <a:pPr marL="0" indent="0">
              <a:buNone/>
            </a:pPr>
            <a:r>
              <a:rPr lang="pt-BR" dirty="0" smtClean="0"/>
              <a:t>V </a:t>
            </a:r>
            <a:r>
              <a:rPr lang="pt-BR" dirty="0"/>
              <a:t>– </a:t>
            </a:r>
            <a:r>
              <a:rPr lang="pt-BR" dirty="0" err="1"/>
              <a:t>indissociabilidade</a:t>
            </a:r>
            <a:r>
              <a:rPr lang="pt-BR" dirty="0"/>
              <a:t> entre educação e prática social, considerando-se a historicidade dos conhecimentos e dos sujeitos da aprendizagem</a:t>
            </a:r>
            <a:r>
              <a:rPr lang="pt-BR" dirty="0" smtClean="0"/>
              <a:t>;</a:t>
            </a:r>
          </a:p>
          <a:p>
            <a:pPr marL="0" indent="0">
              <a:buNone/>
            </a:pPr>
            <a:r>
              <a:rPr lang="pt-BR" dirty="0" smtClean="0"/>
              <a:t>VI </a:t>
            </a:r>
            <a:r>
              <a:rPr lang="pt-BR" dirty="0"/>
              <a:t>– </a:t>
            </a:r>
            <a:r>
              <a:rPr lang="pt-BR" dirty="0" err="1"/>
              <a:t>indissociabilidade</a:t>
            </a:r>
            <a:r>
              <a:rPr lang="pt-BR" dirty="0"/>
              <a:t> entre teoria e prática no processo de ensino-aprendizagem</a:t>
            </a:r>
            <a:r>
              <a:rPr lang="pt-BR" dirty="0" smtClean="0"/>
              <a:t>;</a:t>
            </a:r>
          </a:p>
          <a:p>
            <a:pPr marL="0" indent="0">
              <a:buNone/>
            </a:pPr>
            <a:r>
              <a:rPr lang="pt-BR" dirty="0" smtClean="0"/>
              <a:t>(...)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9086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12558"/>
            <a:ext cx="8596668" cy="1320800"/>
          </a:xfrm>
        </p:spPr>
        <p:txBody>
          <a:bodyPr/>
          <a:lstStyle/>
          <a:p>
            <a:r>
              <a:rPr lang="pt-BR" dirty="0" smtClean="0"/>
              <a:t>E no Ensino Superior?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pt-BR" sz="2200" dirty="0"/>
              <a:t>Segundo a </a:t>
            </a:r>
            <a:r>
              <a:rPr lang="pt-BR" sz="2200" dirty="0" smtClean="0"/>
              <a:t>Lei de Diretrizes </a:t>
            </a:r>
            <a:r>
              <a:rPr lang="pt-BR" sz="2200" dirty="0"/>
              <a:t>e Bases da Educação </a:t>
            </a:r>
            <a:r>
              <a:rPr lang="pt-BR" sz="2200" dirty="0" smtClean="0"/>
              <a:t>Nacional:  </a:t>
            </a:r>
            <a:endParaRPr lang="pt-BR" sz="2200" dirty="0"/>
          </a:p>
          <a:p>
            <a:pPr marL="0" indent="0" algn="just">
              <a:buNone/>
            </a:pPr>
            <a:r>
              <a:rPr lang="pt-BR" sz="2200" dirty="0"/>
              <a:t>O ensino superior tem por finalidade o pleno desenvolvimento do educando, seu preparo para o exercício da cidadania e sua qualificação para o trabalho, bem como deve estimular a criação cultural, </a:t>
            </a:r>
            <a:r>
              <a:rPr lang="pt-BR" sz="2200" dirty="0">
                <a:solidFill>
                  <a:srgbClr val="FF0000"/>
                </a:solidFill>
              </a:rPr>
              <a:t>o desenvolvimento do espírito científico e do pensamento reflexivo, o incentivo ao trabalho de pesquisa e a investigação científica</a:t>
            </a:r>
            <a:r>
              <a:rPr lang="pt-BR" sz="2200" dirty="0"/>
              <a:t>, com vistas ao desenvolvimento da ciência e da tecnologia e da criação e difusão da cultura, e, desse modo, desenvolver o entendimento do homem e do meio em que vive, além da promoção e da divulgação de conhecimentos culturais, científicos e técnicos que constituem patrimônio da humanidade e comunicação do saber através do ensino, de publicações ou de outras formas de comunicação. Uma das alternativas em busca do conhecimento é </a:t>
            </a:r>
            <a:r>
              <a:rPr lang="pt-BR" sz="2200" dirty="0">
                <a:solidFill>
                  <a:srgbClr val="FF0000"/>
                </a:solidFill>
              </a:rPr>
              <a:t>o ensino através da pesquisa, desenvolvendo a autonomia dos alunos</a:t>
            </a:r>
            <a:r>
              <a:rPr lang="pt-BR" sz="2200" dirty="0"/>
              <a:t>, instigando-os a questionamentos constantes. </a:t>
            </a:r>
          </a:p>
        </p:txBody>
      </p:sp>
    </p:spTree>
    <p:extLst>
      <p:ext uri="{BB962C8B-B14F-4D97-AF65-F5344CB8AC3E}">
        <p14:creationId xmlns:p14="http://schemas.microsoft.com/office/powerpoint/2010/main" xmlns="" val="274979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36702" y="2787316"/>
            <a:ext cx="8596668" cy="1320800"/>
          </a:xfrm>
        </p:spPr>
        <p:txBody>
          <a:bodyPr/>
          <a:lstStyle/>
          <a:p>
            <a:pPr algn="ctr"/>
            <a:r>
              <a:rPr lang="pt-BR" dirty="0" smtClean="0"/>
              <a:t>DESAFIOS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787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427</TotalTime>
  <Words>902</Words>
  <Application>Microsoft Office PowerPoint</Application>
  <PresentationFormat>Personalizar</PresentationFormat>
  <Paragraphs>78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Facetado</vt:lpstr>
      <vt:lpstr>    PRÓ-REITORIA DE PESQUISA,  PÓS-GRADUAÇÃO E INOVAÇÃO </vt:lpstr>
      <vt:lpstr>EDUCAÇÃO PROFISSIONAL TÉCNICA DE NÍVEL MÉDIO  INTEGRADA AO ENSINO MÉDIO           DOCUMENTO BASE (2007) </vt:lpstr>
      <vt:lpstr> A PESQUISA COMO PRINCÍPIO EDUCATIVO</vt:lpstr>
      <vt:lpstr>Slide 4</vt:lpstr>
      <vt:lpstr>Slide 5</vt:lpstr>
      <vt:lpstr>Slide 6</vt:lpstr>
      <vt:lpstr>PARECER CNE/CEB Nº 11/2012 </vt:lpstr>
      <vt:lpstr>E no Ensino Superior?</vt:lpstr>
      <vt:lpstr>DESAFIOS</vt:lpstr>
      <vt:lpstr>Slide 10</vt:lpstr>
      <vt:lpstr>Slide 11</vt:lpstr>
      <vt:lpstr>Desse modo...</vt:lpstr>
      <vt:lpstr>“É preciso acreditar que antes, determinados tipos de homens, criam determinados tipos de educação, para que depois, ela recrie determinados tipos de homens. ”  Paulo Freire</vt:lpstr>
      <vt:lpstr>Agradecimento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Ana Paula Palheta</dc:creator>
  <cp:lastModifiedBy>paula.santana</cp:lastModifiedBy>
  <cp:revision>72</cp:revision>
  <dcterms:created xsi:type="dcterms:W3CDTF">2015-11-21T10:51:55Z</dcterms:created>
  <dcterms:modified xsi:type="dcterms:W3CDTF">2016-05-03T13:41:49Z</dcterms:modified>
</cp:coreProperties>
</file>