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10"/>
  </p:notesMasterIdLst>
  <p:handoutMasterIdLst>
    <p:handoutMasterId r:id="rId11"/>
  </p:handoutMasterIdLst>
  <p:sldIdLst>
    <p:sldId id="257" r:id="rId2"/>
    <p:sldId id="459" r:id="rId3"/>
    <p:sldId id="472" r:id="rId4"/>
    <p:sldId id="460" r:id="rId5"/>
    <p:sldId id="461" r:id="rId6"/>
    <p:sldId id="473" r:id="rId7"/>
    <p:sldId id="474" r:id="rId8"/>
    <p:sldId id="471" r:id="rId9"/>
  </p:sldIdLst>
  <p:sldSz cx="9144000" cy="6858000" type="screen4x3"/>
  <p:notesSz cx="9906000" cy="6807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CAD3"/>
    <a:srgbClr val="66FF99"/>
    <a:srgbClr val="CC00CC"/>
    <a:srgbClr val="FFFF99"/>
    <a:srgbClr val="00CC66"/>
    <a:srgbClr val="0CB44C"/>
    <a:srgbClr val="00CC99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7" autoAdjust="0"/>
    <p:restoredTop sz="94430" autoAdjust="0"/>
  </p:normalViewPr>
  <p:slideViewPr>
    <p:cSldViewPr>
      <p:cViewPr>
        <p:scale>
          <a:sx n="80" d="100"/>
          <a:sy n="80" d="100"/>
        </p:scale>
        <p:origin x="-2238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MISSAO%20PARFOR%20Vs%202&#176;\Relatorio%20Turmas%20PARFOR%20Abril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"/>
  <c:chart>
    <c:autoTitleDeleted val="1"/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Grafico!$A$2:$A$4</c:f>
              <c:strCache>
                <c:ptCount val="3"/>
                <c:pt idx="0">
                  <c:v>Formados </c:v>
                </c:pt>
                <c:pt idx="1">
                  <c:v>Cursando</c:v>
                </c:pt>
                <c:pt idx="2">
                  <c:v>Desvinculados </c:v>
                </c:pt>
              </c:strCache>
            </c:strRef>
          </c:cat>
          <c:val>
            <c:numRef>
              <c:f>Grafico!$B$2:$B$4</c:f>
              <c:numCache>
                <c:formatCode>General</c:formatCode>
                <c:ptCount val="3"/>
                <c:pt idx="0">
                  <c:v>2170</c:v>
                </c:pt>
                <c:pt idx="1">
                  <c:v>131</c:v>
                </c:pt>
                <c:pt idx="2">
                  <c:v>603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11813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12ECADB-BF30-4001-8BFE-85F3110C02E5}" type="datetimeFigureOut">
              <a:rPr lang="pt-BR"/>
              <a:pPr>
                <a:defRPr/>
              </a:pPr>
              <a:t>17/05/2016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65888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11813" y="6465888"/>
            <a:ext cx="4292600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162D0CB-6197-45B0-98E6-065EB0D673C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="" xmlns:p14="http://schemas.microsoft.com/office/powerpoint/2010/main" val="1350158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11813" y="0"/>
            <a:ext cx="4292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fld id="{97AF944E-9ED3-426A-B604-FB15849035C6}" type="datetimeFigureOut">
              <a:rPr lang="pt-BR"/>
              <a:pPr>
                <a:defRPr/>
              </a:pPr>
              <a:t>17/05/2016</a:t>
            </a:fld>
            <a:endParaRPr lang="pt-B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1200" y="511175"/>
            <a:ext cx="3403600" cy="2552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3233738"/>
            <a:ext cx="7924800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158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5888"/>
            <a:ext cx="4292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itchFamily="34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8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1813" y="6465888"/>
            <a:ext cx="4292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Verdana" pitchFamily="34" charset="0"/>
              </a:defRPr>
            </a:lvl1pPr>
          </a:lstStyle>
          <a:p>
            <a:fld id="{1857EE23-8F74-43C2-A46A-35F6006DA1F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="" xmlns:p14="http://schemas.microsoft.com/office/powerpoint/2010/main" val="2868479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7EE23-8F74-43C2-A46A-35F6006DA1FA}" type="slidenum">
              <a:rPr lang="pt-BR" altLang="pt-BR" smtClean="0"/>
              <a:pPr/>
              <a:t>1</a:t>
            </a:fld>
            <a:endParaRPr lang="pt-BR" altLang="pt-BR"/>
          </a:p>
        </p:txBody>
      </p:sp>
    </p:spTree>
    <p:extLst>
      <p:ext uri="{BB962C8B-B14F-4D97-AF65-F5344CB8AC3E}">
        <p14:creationId xmlns="" xmlns:p14="http://schemas.microsoft.com/office/powerpoint/2010/main" val="680801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574 h 1906"/>
                <a:gd name="T4" fmla="*/ 6054 w 5740"/>
                <a:gd name="T5" fmla="*/ 574 h 1906"/>
                <a:gd name="T6" fmla="*/ 605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053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5054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F928A-7D3D-42D0-AE66-A232F985DC06}" type="datetimeFigureOut">
              <a:rPr lang="en-US"/>
              <a:pPr>
                <a:defRPr/>
              </a:pPr>
              <a:t>5/17/2016</a:t>
            </a:fld>
            <a:endParaRPr lang="pt-B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4B9D2-73F4-43BB-891F-C1D20D2A684C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4951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591A507-662F-4BEF-94FE-CCC243FA93FD}" type="datetimeFigureOut">
              <a:rPr lang="en-US"/>
              <a:pPr>
                <a:defRPr/>
              </a:pPr>
              <a:t>5/17/2016</a:t>
            </a:fld>
            <a:endParaRPr lang="pt-BR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2482B9F-7317-4021-B935-98F95D99D9A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leidson.gomes@ifpa.edu.br" TargetMode="External"/><Relationship Id="rId4" Type="http://schemas.openxmlformats.org/officeDocument/2006/relationships/hyperlink" Target="mailto:parfor.ifpa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59" y="2548061"/>
            <a:ext cx="79208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5400" b="1" dirty="0" smtClean="0"/>
              <a:t>PARFOR-IFPA</a:t>
            </a:r>
            <a:endParaRPr lang="pt-BR" sz="5400" dirty="0"/>
          </a:p>
        </p:txBody>
      </p:sp>
      <p:pic>
        <p:nvPicPr>
          <p:cNvPr id="5124" name="Imagem 7" descr="Capes-mec-gf-72012wwww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664" y="404665"/>
            <a:ext cx="14099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PARFOR-Identidade-Aprova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8223" y="908720"/>
            <a:ext cx="2207553" cy="111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Imagem 5" descr="png_logo_IFE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506798"/>
            <a:ext cx="1541096" cy="98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5059" y="3509660"/>
            <a:ext cx="3490837" cy="32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52699" y="651460"/>
            <a:ext cx="7786687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2400" b="1" dirty="0" smtClean="0"/>
              <a:t>O </a:t>
            </a:r>
            <a:r>
              <a:rPr lang="pt-BR" sz="2400" b="1" dirty="0"/>
              <a:t>PARFOR </a:t>
            </a:r>
            <a:r>
              <a:rPr lang="pt-BR" sz="2400" b="1" dirty="0" smtClean="0"/>
              <a:t>IFPA</a:t>
            </a:r>
          </a:p>
          <a:p>
            <a:pPr algn="just"/>
            <a:endParaRPr lang="pt-BR" dirty="0"/>
          </a:p>
          <a:p>
            <a:pPr algn="just"/>
            <a:r>
              <a:rPr lang="pt-BR" b="1" dirty="0" smtClean="0"/>
              <a:t>- As </a:t>
            </a:r>
            <a:r>
              <a:rPr lang="pt-BR" b="1" dirty="0"/>
              <a:t>ações do PARFOR, no </a:t>
            </a:r>
            <a:r>
              <a:rPr lang="pt-BR" b="1" dirty="0" smtClean="0"/>
              <a:t>Pará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- A </a:t>
            </a:r>
            <a:r>
              <a:rPr lang="pt-BR" b="1" dirty="0"/>
              <a:t>oferta do programa no IFPA teve início em 2009</a:t>
            </a:r>
            <a:r>
              <a:rPr lang="pt-BR" dirty="0"/>
              <a:t>, </a:t>
            </a:r>
            <a:r>
              <a:rPr lang="pt-BR" dirty="0" smtClean="0"/>
              <a:t>34 </a:t>
            </a:r>
            <a:r>
              <a:rPr lang="pt-BR" dirty="0"/>
              <a:t>municípios paraenses em 2012.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PT" b="1" dirty="0" smtClean="0"/>
              <a:t>- Até </a:t>
            </a:r>
            <a:r>
              <a:rPr lang="pt-PT" b="1" dirty="0"/>
              <a:t>2015 já foram concluidas 76 turmas do PARFOR no IFPA, com aproximadamente 2035 </a:t>
            </a:r>
            <a:r>
              <a:rPr lang="pt-PT" b="1" dirty="0" smtClean="0"/>
              <a:t>professores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- Nos </a:t>
            </a:r>
            <a:r>
              <a:rPr lang="pt-BR" b="1" dirty="0"/>
              <a:t>anos de 2008 e 2011, o IFPA obteve resultados insatisfatórios em seu Índice Geral de Cursos – </a:t>
            </a:r>
            <a:r>
              <a:rPr lang="pt-BR" b="1" dirty="0" smtClean="0"/>
              <a:t>IGC</a:t>
            </a:r>
            <a:endParaRPr lang="pt-BR" dirty="0"/>
          </a:p>
          <a:p>
            <a:pPr algn="just"/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1515" y="4365104"/>
            <a:ext cx="311698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683568" y="620688"/>
          <a:ext cx="7920880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78656" y="481618"/>
            <a:ext cx="7786687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2400" b="1" dirty="0" smtClean="0"/>
              <a:t>REOFERTA </a:t>
            </a:r>
            <a:r>
              <a:rPr lang="pt-BR" sz="2400" b="1" dirty="0"/>
              <a:t>DO PARFOR NO </a:t>
            </a:r>
            <a:r>
              <a:rPr lang="pt-BR" sz="2400" b="1" dirty="0" smtClean="0"/>
              <a:t>IFPA</a:t>
            </a:r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- A </a:t>
            </a:r>
            <a:r>
              <a:rPr lang="pt-BR" b="1" dirty="0"/>
              <a:t>abertura de novas turmas de cursos de graduação no IFPA, por meio do PARFOR, dependia de dois fatores</a:t>
            </a:r>
            <a:r>
              <a:rPr lang="pt-BR" dirty="0"/>
              <a:t>: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1. Elevação </a:t>
            </a:r>
            <a:r>
              <a:rPr lang="pt-BR" dirty="0"/>
              <a:t>do IGC do IFPA (com consequente recuperação de sua autonomia </a:t>
            </a:r>
            <a:r>
              <a:rPr lang="pt-BR" dirty="0" smtClean="0"/>
              <a:t>institucional)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Após </a:t>
            </a:r>
            <a:r>
              <a:rPr lang="pt-BR" b="1" dirty="0"/>
              <a:t>a divulgação dos novos indicadores de qualidade educacional pelo MEC, em dezembro de 2015, o IFPA obteve nota 3 em seu Índice Geral de Cursos – IGC. 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2. Garantia </a:t>
            </a:r>
            <a:r>
              <a:rPr lang="pt-BR" dirty="0"/>
              <a:t>de financiamento para o PARFOR por parte do Governo Federal</a:t>
            </a:r>
            <a:r>
              <a:rPr lang="pt-BR" dirty="0" smtClean="0"/>
              <a:t>.</a:t>
            </a:r>
            <a:endParaRPr lang="pt-BR" dirty="0"/>
          </a:p>
          <a:p>
            <a:pPr algn="just"/>
            <a:endParaRPr lang="pt-BR" b="1" dirty="0" smtClean="0"/>
          </a:p>
          <a:p>
            <a:pPr algn="just"/>
            <a:r>
              <a:rPr lang="pt-BR" b="1" dirty="0" smtClean="0"/>
              <a:t>CAPES</a:t>
            </a:r>
            <a:r>
              <a:rPr lang="pt-BR" b="1" dirty="0"/>
              <a:t>, como órgão financiador das ações do Programa, tem sinalizado de forma positiva quanto à garantia de recursos financeiros </a:t>
            </a:r>
            <a:r>
              <a:rPr lang="pt-BR" b="1" dirty="0" smtClean="0"/>
              <a:t>(</a:t>
            </a:r>
            <a:r>
              <a:rPr lang="pt-BR" dirty="0"/>
              <a:t>PARFOR </a:t>
            </a:r>
            <a:r>
              <a:rPr lang="pt-BR" dirty="0" smtClean="0"/>
              <a:t>2017</a:t>
            </a:r>
            <a:r>
              <a:rPr lang="pt-BR" b="1" dirty="0" smtClean="0"/>
              <a:t>)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6904357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78656" y="481618"/>
            <a:ext cx="7786687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b="1" dirty="0" smtClean="0"/>
              <a:t>REOFERTA </a:t>
            </a:r>
            <a:r>
              <a:rPr lang="pt-BR" sz="2400" b="1" dirty="0"/>
              <a:t>DO PARFOR NO </a:t>
            </a:r>
            <a:r>
              <a:rPr lang="pt-BR" sz="2400" b="1" dirty="0" smtClean="0"/>
              <a:t>IFPA</a:t>
            </a:r>
          </a:p>
          <a:p>
            <a:endParaRPr lang="pt-BR" b="1" dirty="0" smtClean="0"/>
          </a:p>
          <a:p>
            <a:endParaRPr lang="pt-BR" b="1" dirty="0"/>
          </a:p>
          <a:p>
            <a:pPr algn="just"/>
            <a:r>
              <a:rPr lang="pt-BR" b="1" dirty="0"/>
              <a:t>Frente a esse cenário devemos nos preparar para a possibilidade da abertura de novas turmas para </a:t>
            </a:r>
            <a:r>
              <a:rPr lang="pt-BR" b="1" dirty="0" smtClean="0"/>
              <a:t>2017, </a:t>
            </a:r>
            <a:r>
              <a:rPr lang="pt-BR" dirty="0" smtClean="0"/>
              <a:t>uma vez que a </a:t>
            </a:r>
            <a:r>
              <a:rPr lang="pt-BR" dirty="0" err="1" smtClean="0"/>
              <a:t>pactuação</a:t>
            </a:r>
            <a:r>
              <a:rPr lang="pt-BR" dirty="0" smtClean="0"/>
              <a:t> da oferta de cursos pelo PARFOR, junto a CAPES, obedece a um calendário que, tão logo possa vir a ser divulgado, prescindirá de uma organização prévia de nossas demandas e ações. </a:t>
            </a:r>
          </a:p>
          <a:p>
            <a:endParaRPr lang="pt-BR" dirty="0" smtClean="0"/>
          </a:p>
          <a:p>
            <a:endParaRPr lang="pt-BR" dirty="0" smtClean="0"/>
          </a:p>
          <a:p>
            <a:pPr algn="just"/>
            <a:r>
              <a:rPr lang="pt-BR" b="1" dirty="0" smtClean="0"/>
              <a:t>A </a:t>
            </a:r>
            <a:r>
              <a:rPr lang="pt-BR" b="1" dirty="0"/>
              <a:t>perspectiva é que esse calendário seja divulgado ainda no primeiro semestre de 2016.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595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Imagem 16" descr="IMG-20160418-WA0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4190613" cy="2520280"/>
          </a:xfrm>
          <a:prstGeom prst="rect">
            <a:avLst/>
          </a:prstGeom>
          <a:noFill/>
        </p:spPr>
      </p:pic>
      <p:pic>
        <p:nvPicPr>
          <p:cNvPr id="1028" name="Imagem 15" descr="IMG-20160418-WA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36712"/>
            <a:ext cx="4211960" cy="2525690"/>
          </a:xfrm>
          <a:prstGeom prst="rect">
            <a:avLst/>
          </a:prstGeom>
          <a:noFill/>
        </p:spPr>
      </p:pic>
      <p:pic>
        <p:nvPicPr>
          <p:cNvPr id="1027" name="Imagem 14" descr="IMG-20160418-WA0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573016"/>
            <a:ext cx="4277355" cy="2564904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47664" y="188640"/>
            <a:ext cx="6696744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FOTOS DE ATIVIDADES </a:t>
            </a:r>
            <a:endParaRPr kumimoji="0" lang="pt-BR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Fotos 1. Formatura da turma de Educação do Campo PARFOR-IFPA, Campus Bragança (2016).</a:t>
            </a:r>
            <a:endParaRPr kumimoji="0" lang="pt-BR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3705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7400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15601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20259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187624" y="1412776"/>
            <a:ext cx="691276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Fotos 2. Formatura das turmas de Biologia e Pedagogia PARFOR-IFPA, Campus Abaetetuba (2016). </a:t>
            </a:r>
            <a:endParaRPr kumimoji="0" lang="pt-B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3" name="Imagem 11" descr="IMG-20150523-WA0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88840"/>
            <a:ext cx="5400675" cy="404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3933825"/>
            <a:ext cx="9144000" cy="522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24579" name="Imagem 7" descr="Capes-mec-gf-72012wwww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3500" y="157163"/>
            <a:ext cx="111601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" descr="PARFOR-Identidade-Aprov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5888"/>
            <a:ext cx="1765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>
            <a:spLocks noGrp="1"/>
          </p:cNvSpPr>
          <p:nvPr>
            <p:ph type="subTitle" idx="1"/>
          </p:nvPr>
        </p:nvSpPr>
        <p:spPr>
          <a:xfrm>
            <a:off x="323850" y="1412875"/>
            <a:ext cx="8424863" cy="5040313"/>
          </a:xfrm>
        </p:spPr>
        <p:txBody>
          <a:bodyPr/>
          <a:lstStyle/>
          <a:p>
            <a:pPr algn="r" eaLnBrk="1" hangingPunct="1">
              <a:defRPr/>
            </a:pPr>
            <a:endParaRPr lang="pt-BR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Coordenador Geral do PARFOR-IFPA</a:t>
            </a:r>
            <a:endParaRPr lang="pt-BR" sz="28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Cleidson Paiva Gomes</a:t>
            </a:r>
          </a:p>
          <a:p>
            <a:pPr eaLnBrk="1" hangingPunct="1">
              <a:defRPr/>
            </a:pPr>
            <a:r>
              <a:rPr lang="pt-BR" sz="2000" dirty="0" smtClean="0">
                <a:effectLst/>
                <a:hlinkClick r:id="rId4"/>
              </a:rPr>
              <a:t>parfor.ifpa@gmail.com</a:t>
            </a:r>
            <a:r>
              <a:rPr lang="pt-BR" sz="2000" dirty="0" smtClean="0">
                <a:effectLst/>
              </a:rPr>
              <a:t> </a:t>
            </a:r>
          </a:p>
          <a:p>
            <a:pPr eaLnBrk="1" hangingPunct="1">
              <a:defRPr/>
            </a:pPr>
            <a:r>
              <a:rPr lang="pt-BR" sz="2000" dirty="0" smtClean="0">
                <a:effectLst/>
                <a:hlinkClick r:id="rId5"/>
              </a:rPr>
              <a:t>cleidson.gomes@ifpa.edu.br</a:t>
            </a:r>
            <a:r>
              <a:rPr lang="pt-BR" sz="2000" dirty="0" smtClean="0">
                <a:effectLst/>
              </a:rPr>
              <a:t> </a:t>
            </a:r>
          </a:p>
          <a:p>
            <a:pPr eaLnBrk="1" hangingPunct="1">
              <a:defRPr/>
            </a:pPr>
            <a:endParaRPr lang="pt-BR" sz="2000" dirty="0" smtClean="0"/>
          </a:p>
          <a:p>
            <a:pPr eaLnBrk="1" hangingPunct="1">
              <a:defRPr/>
            </a:pPr>
            <a:r>
              <a:rPr lang="pt-BR" sz="2000" dirty="0" smtClean="0"/>
              <a:t>(91) 981 293142</a:t>
            </a:r>
          </a:p>
          <a:p>
            <a:pPr algn="just" eaLnBrk="1" hangingPunct="1">
              <a:defRPr/>
            </a:pPr>
            <a:endParaRPr lang="pt-BR" dirty="0" smtClean="0"/>
          </a:p>
          <a:p>
            <a:pPr algn="just" eaLnBrk="1" hangingPunct="1"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48967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Fluxo">
  <a:themeElements>
    <a:clrScheme name="1_Fluxo 10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2_Flux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lux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ux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ux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luxo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luxo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luxo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luxo 1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7115</TotalTime>
  <Words>313</Words>
  <Application>Microsoft Office PowerPoint</Application>
  <PresentationFormat>Apresentação na tela (4:3)</PresentationFormat>
  <Paragraphs>43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2_Fluxo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cleidson.gomes</cp:lastModifiedBy>
  <cp:revision>885</cp:revision>
  <cp:lastPrinted>2014-04-17T19:25:01Z</cp:lastPrinted>
  <dcterms:created xsi:type="dcterms:W3CDTF">2011-11-06T16:09:18Z</dcterms:created>
  <dcterms:modified xsi:type="dcterms:W3CDTF">2016-05-17T17:25:49Z</dcterms:modified>
</cp:coreProperties>
</file>