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51"/>
  </p:notesMasterIdLst>
  <p:sldIdLst>
    <p:sldId id="256" r:id="rId2"/>
    <p:sldId id="389" r:id="rId3"/>
    <p:sldId id="419" r:id="rId4"/>
    <p:sldId id="261" r:id="rId5"/>
    <p:sldId id="373" r:id="rId6"/>
    <p:sldId id="374" r:id="rId7"/>
    <p:sldId id="386" r:id="rId8"/>
    <p:sldId id="368" r:id="rId9"/>
    <p:sldId id="369" r:id="rId10"/>
    <p:sldId id="371" r:id="rId11"/>
    <p:sldId id="372" r:id="rId12"/>
    <p:sldId id="375" r:id="rId13"/>
    <p:sldId id="418" r:id="rId14"/>
    <p:sldId id="391" r:id="rId15"/>
    <p:sldId id="392" r:id="rId16"/>
    <p:sldId id="376" r:id="rId17"/>
    <p:sldId id="390" r:id="rId18"/>
    <p:sldId id="377" r:id="rId19"/>
    <p:sldId id="378" r:id="rId20"/>
    <p:sldId id="393" r:id="rId21"/>
    <p:sldId id="379" r:id="rId22"/>
    <p:sldId id="380" r:id="rId23"/>
    <p:sldId id="394" r:id="rId24"/>
    <p:sldId id="395" r:id="rId25"/>
    <p:sldId id="396" r:id="rId26"/>
    <p:sldId id="397" r:id="rId27"/>
    <p:sldId id="398" r:id="rId28"/>
    <p:sldId id="401" r:id="rId29"/>
    <p:sldId id="399" r:id="rId30"/>
    <p:sldId id="400" r:id="rId31"/>
    <p:sldId id="402" r:id="rId32"/>
    <p:sldId id="403" r:id="rId33"/>
    <p:sldId id="404" r:id="rId34"/>
    <p:sldId id="405" r:id="rId35"/>
    <p:sldId id="406" r:id="rId36"/>
    <p:sldId id="407" r:id="rId37"/>
    <p:sldId id="408" r:id="rId38"/>
    <p:sldId id="409" r:id="rId39"/>
    <p:sldId id="381" r:id="rId40"/>
    <p:sldId id="387" r:id="rId41"/>
    <p:sldId id="382" r:id="rId42"/>
    <p:sldId id="410" r:id="rId43"/>
    <p:sldId id="411" r:id="rId44"/>
    <p:sldId id="412" r:id="rId45"/>
    <p:sldId id="413" r:id="rId46"/>
    <p:sldId id="414" r:id="rId47"/>
    <p:sldId id="415" r:id="rId48"/>
    <p:sldId id="416" r:id="rId49"/>
    <p:sldId id="417" r:id="rId50"/>
  </p:sldIdLst>
  <p:sldSz cx="9906000" cy="6858000" type="A4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F1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96" d="100"/>
          <a:sy n="96" d="100"/>
        </p:scale>
        <p:origin x="-996" y="4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73A48A-E11C-41A7-AFCC-CF87D6131FEC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60CFB7C-89F4-43E8-B582-838829FEF21A}">
      <dgm:prSet phldrT="[Texto]" custT="1"/>
      <dgm:spPr>
        <a:solidFill>
          <a:schemeClr val="tx2"/>
        </a:solidFill>
        <a:ln>
          <a:solidFill>
            <a:schemeClr val="accent1"/>
          </a:solidFill>
        </a:ln>
      </dgm:spPr>
      <dgm:t>
        <a:bodyPr/>
        <a:lstStyle/>
        <a:p>
          <a:r>
            <a:rPr lang="es-ES" sz="2200" noProof="0" dirty="0" smtClean="0">
              <a:latin typeface="+mn-lt"/>
              <a:cs typeface="Arial" pitchFamily="34" charset="0"/>
            </a:rPr>
            <a:t>IES</a:t>
          </a:r>
          <a:endParaRPr lang="es-ES" sz="2200" noProof="0" dirty="0">
            <a:latin typeface="+mn-lt"/>
            <a:cs typeface="Arial" pitchFamily="34" charset="0"/>
          </a:endParaRPr>
        </a:p>
      </dgm:t>
    </dgm:pt>
    <dgm:pt modelId="{48969423-7F0F-42C1-A307-3AA15FEB27A9}" type="parTrans" cxnId="{B09C0578-5B10-4742-970A-151D5452A4D1}">
      <dgm:prSet/>
      <dgm:spPr/>
      <dgm:t>
        <a:bodyPr/>
        <a:lstStyle/>
        <a:p>
          <a:endParaRPr lang="es-ES" sz="1800" noProof="0" dirty="0">
            <a:latin typeface="+mn-lt"/>
          </a:endParaRPr>
        </a:p>
      </dgm:t>
    </dgm:pt>
    <dgm:pt modelId="{A352F177-797D-43AC-BB22-ED702B3E1EA1}" type="sibTrans" cxnId="{B09C0578-5B10-4742-970A-151D5452A4D1}">
      <dgm:prSet/>
      <dgm:spPr/>
      <dgm:t>
        <a:bodyPr/>
        <a:lstStyle/>
        <a:p>
          <a:endParaRPr lang="es-ES" sz="1800" noProof="0" dirty="0">
            <a:latin typeface="+mn-lt"/>
          </a:endParaRPr>
        </a:p>
      </dgm:t>
    </dgm:pt>
    <dgm:pt modelId="{0918B133-9BAA-4FAE-ADC0-58A39ACF97D8}">
      <dgm:prSet phldrT="[Texto]"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es-ES" sz="1800" noProof="0" dirty="0" smtClean="0">
              <a:latin typeface="+mn-lt"/>
              <a:cs typeface="Arial" pitchFamily="34" charset="0"/>
            </a:rPr>
            <a:t>Dados de e-MEC</a:t>
          </a:r>
          <a:endParaRPr lang="es-ES" sz="1800" noProof="0" dirty="0">
            <a:latin typeface="+mn-lt"/>
            <a:cs typeface="Arial" pitchFamily="34" charset="0"/>
          </a:endParaRPr>
        </a:p>
      </dgm:t>
    </dgm:pt>
    <dgm:pt modelId="{CA885059-4F0E-4A5B-BCCF-426EC3144FFE}" type="parTrans" cxnId="{E32B3BE6-3887-4694-A303-E4E88F295E33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>
        <a:ln>
          <a:solidFill>
            <a:schemeClr val="accent5"/>
          </a:solidFill>
        </a:ln>
      </dgm:spPr>
      <dgm:t>
        <a:bodyPr/>
        <a:lstStyle/>
        <a:p>
          <a:endParaRPr lang="es-ES" sz="1800" noProof="0" dirty="0">
            <a:latin typeface="+mn-lt"/>
          </a:endParaRPr>
        </a:p>
      </dgm:t>
    </dgm:pt>
    <dgm:pt modelId="{10204700-47DA-45DD-A707-183B1B5CB591}" type="sibTrans" cxnId="{E32B3BE6-3887-4694-A303-E4E88F295E33}">
      <dgm:prSet/>
      <dgm:spPr/>
      <dgm:t>
        <a:bodyPr/>
        <a:lstStyle/>
        <a:p>
          <a:endParaRPr lang="es-ES" sz="1800" noProof="0" dirty="0">
            <a:latin typeface="+mn-lt"/>
          </a:endParaRPr>
        </a:p>
      </dgm:t>
    </dgm:pt>
    <dgm:pt modelId="{9AEA8F49-C387-4FCA-8759-4AB7D029908D}">
      <dgm:prSet phldrT="[Texto]" custT="1"/>
      <dgm:spPr>
        <a:solidFill>
          <a:schemeClr val="accent3">
            <a:alpha val="9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pt-BR" sz="1800" dirty="0" smtClean="0">
              <a:latin typeface="+mn-lt"/>
            </a:rPr>
            <a:t>Recursos Humanos</a:t>
          </a:r>
          <a:r>
            <a:rPr lang="pt-BR" sz="1800" noProof="0" dirty="0" smtClean="0">
              <a:latin typeface="+mn-lt"/>
              <a:cs typeface="Arial" pitchFamily="34" charset="0"/>
            </a:rPr>
            <a:t>,</a:t>
          </a:r>
        </a:p>
        <a:p>
          <a:r>
            <a:rPr lang="pt-BR" sz="1800" dirty="0" smtClean="0"/>
            <a:t>Financeiro</a:t>
          </a:r>
          <a:r>
            <a:rPr lang="pt-BR" sz="1800" noProof="0" dirty="0" smtClean="0">
              <a:latin typeface="+mn-lt"/>
              <a:cs typeface="Arial" pitchFamily="34" charset="0"/>
            </a:rPr>
            <a:t>,</a:t>
          </a:r>
        </a:p>
        <a:p>
          <a:r>
            <a:rPr lang="pt-BR" sz="1800" dirty="0" smtClean="0"/>
            <a:t>Biblioteca..</a:t>
          </a:r>
          <a:r>
            <a:rPr lang="pt-BR" sz="1800" noProof="0" dirty="0" smtClean="0">
              <a:latin typeface="+mn-lt"/>
              <a:cs typeface="Arial" pitchFamily="34" charset="0"/>
            </a:rPr>
            <a:t>.</a:t>
          </a:r>
          <a:endParaRPr lang="pt-BR" sz="1800" noProof="0" dirty="0">
            <a:latin typeface="+mn-lt"/>
            <a:cs typeface="Arial" pitchFamily="34" charset="0"/>
          </a:endParaRPr>
        </a:p>
      </dgm:t>
    </dgm:pt>
    <dgm:pt modelId="{8B9D2218-BF91-4DA9-8A0C-68C91C9DCEAA}" type="parTrans" cxnId="{9CE1B189-D668-4D15-9A3B-9239B13DB01C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>
        <a:ln>
          <a:solidFill>
            <a:schemeClr val="accent1"/>
          </a:solidFill>
        </a:ln>
      </dgm:spPr>
      <dgm:t>
        <a:bodyPr/>
        <a:lstStyle/>
        <a:p>
          <a:endParaRPr lang="es-ES" sz="1800" noProof="0" dirty="0">
            <a:latin typeface="+mn-lt"/>
          </a:endParaRPr>
        </a:p>
      </dgm:t>
    </dgm:pt>
    <dgm:pt modelId="{EC125BA4-305F-4AE5-90DC-206B98795612}" type="sibTrans" cxnId="{9CE1B189-D668-4D15-9A3B-9239B13DB01C}">
      <dgm:prSet/>
      <dgm:spPr/>
      <dgm:t>
        <a:bodyPr/>
        <a:lstStyle/>
        <a:p>
          <a:endParaRPr lang="es-ES" sz="1800" noProof="0" dirty="0">
            <a:latin typeface="+mn-lt"/>
          </a:endParaRPr>
        </a:p>
      </dgm:t>
    </dgm:pt>
    <dgm:pt modelId="{1133A4A3-38A2-4159-8C7C-3172A0A50636}">
      <dgm:prSet phldrT="[Texto]" custT="1"/>
      <dgm:spPr>
        <a:solidFill>
          <a:schemeClr val="tx2"/>
        </a:solidFill>
        <a:ln>
          <a:solidFill>
            <a:schemeClr val="accent1"/>
          </a:solidFill>
        </a:ln>
      </dgm:spPr>
      <dgm:t>
        <a:bodyPr/>
        <a:lstStyle/>
        <a:p>
          <a:r>
            <a:rPr lang="es-ES" sz="2200" noProof="0" dirty="0" smtClean="0">
              <a:latin typeface="+mn-lt"/>
              <a:cs typeface="Arial" pitchFamily="34" charset="0"/>
            </a:rPr>
            <a:t>Aluno</a:t>
          </a:r>
          <a:endParaRPr lang="es-ES" sz="2200" noProof="0" dirty="0">
            <a:latin typeface="+mn-lt"/>
            <a:cs typeface="Arial" pitchFamily="34" charset="0"/>
          </a:endParaRPr>
        </a:p>
      </dgm:t>
    </dgm:pt>
    <dgm:pt modelId="{503CE545-2E5E-49E6-B796-71B8AA244910}" type="parTrans" cxnId="{7B8373E2-B317-49D8-B193-191766EC6936}">
      <dgm:prSet/>
      <dgm:spPr/>
      <dgm:t>
        <a:bodyPr/>
        <a:lstStyle/>
        <a:p>
          <a:endParaRPr lang="es-ES" sz="1800" noProof="0" dirty="0">
            <a:latin typeface="+mn-lt"/>
          </a:endParaRPr>
        </a:p>
      </dgm:t>
    </dgm:pt>
    <dgm:pt modelId="{0D6D529C-FDEA-4AB7-B746-6C33E271CD83}" type="sibTrans" cxnId="{7B8373E2-B317-49D8-B193-191766EC6936}">
      <dgm:prSet/>
      <dgm:spPr/>
      <dgm:t>
        <a:bodyPr/>
        <a:lstStyle/>
        <a:p>
          <a:endParaRPr lang="es-ES" sz="1800" noProof="0" dirty="0">
            <a:latin typeface="+mn-lt"/>
          </a:endParaRPr>
        </a:p>
      </dgm:t>
    </dgm:pt>
    <dgm:pt modelId="{0844A55E-8639-4FD5-88F4-FA6E218000C7}">
      <dgm:prSet phldrT="[Texto]" custT="1"/>
      <dgm:spPr>
        <a:solidFill>
          <a:schemeClr val="accent3">
            <a:alpha val="9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pt-BR" sz="1800" noProof="0" smtClean="0">
              <a:latin typeface="+mn-lt"/>
              <a:cs typeface="Arial" pitchFamily="34" charset="0"/>
            </a:rPr>
            <a:t>Raça</a:t>
          </a:r>
          <a:r>
            <a:rPr lang="pt-BR" sz="1800" noProof="0" dirty="0" smtClean="0">
              <a:latin typeface="+mn-lt"/>
              <a:cs typeface="Arial" pitchFamily="34" charset="0"/>
            </a:rPr>
            <a:t>, Deficiência, CPF ...</a:t>
          </a:r>
          <a:endParaRPr lang="pt-BR" sz="1800" noProof="0" dirty="0">
            <a:latin typeface="+mn-lt"/>
            <a:cs typeface="Arial" pitchFamily="34" charset="0"/>
          </a:endParaRPr>
        </a:p>
      </dgm:t>
    </dgm:pt>
    <dgm:pt modelId="{DDF33E48-BC1F-46CD-95DB-804216BA2332}" type="parTrans" cxnId="{DD14FA30-F127-43FC-9994-6A5B4C0E9FB3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>
        <a:ln>
          <a:solidFill>
            <a:schemeClr val="accent1"/>
          </a:solidFill>
        </a:ln>
      </dgm:spPr>
      <dgm:t>
        <a:bodyPr/>
        <a:lstStyle/>
        <a:p>
          <a:endParaRPr lang="es-ES" sz="1800" noProof="0" dirty="0">
            <a:latin typeface="+mn-lt"/>
          </a:endParaRPr>
        </a:p>
      </dgm:t>
    </dgm:pt>
    <dgm:pt modelId="{EA33264F-B397-4D5D-A4CE-D0AB220E6F54}" type="sibTrans" cxnId="{DD14FA30-F127-43FC-9994-6A5B4C0E9FB3}">
      <dgm:prSet/>
      <dgm:spPr/>
      <dgm:t>
        <a:bodyPr/>
        <a:lstStyle/>
        <a:p>
          <a:endParaRPr lang="es-ES" sz="1800" noProof="0" dirty="0">
            <a:latin typeface="+mn-lt"/>
          </a:endParaRPr>
        </a:p>
      </dgm:t>
    </dgm:pt>
    <dgm:pt modelId="{23588B41-259F-45FD-B000-F4411A4B679E}">
      <dgm:prSet phldrT="[Texto]" custT="1"/>
      <dgm:spPr>
        <a:solidFill>
          <a:schemeClr val="tx2"/>
        </a:solidFill>
        <a:ln>
          <a:solidFill>
            <a:schemeClr val="accent1"/>
          </a:solidFill>
        </a:ln>
      </dgm:spPr>
      <dgm:t>
        <a:bodyPr/>
        <a:lstStyle/>
        <a:p>
          <a:r>
            <a:rPr lang="es-ES" sz="2200" noProof="0" dirty="0" smtClean="0">
              <a:latin typeface="+mn-lt"/>
              <a:cs typeface="Arial" pitchFamily="34" charset="0"/>
            </a:rPr>
            <a:t>Professor</a:t>
          </a:r>
          <a:endParaRPr lang="es-ES" sz="2200" noProof="0" dirty="0">
            <a:latin typeface="+mn-lt"/>
            <a:cs typeface="Arial" pitchFamily="34" charset="0"/>
          </a:endParaRPr>
        </a:p>
      </dgm:t>
    </dgm:pt>
    <dgm:pt modelId="{951ED469-4F50-4A01-8AF5-EE2B0BD0C868}" type="parTrans" cxnId="{CCEEBF42-574D-435A-93B0-D6E1FF08BB70}">
      <dgm:prSet/>
      <dgm:spPr/>
      <dgm:t>
        <a:bodyPr/>
        <a:lstStyle/>
        <a:p>
          <a:endParaRPr lang="es-ES" sz="1800" noProof="0" dirty="0">
            <a:latin typeface="+mn-lt"/>
          </a:endParaRPr>
        </a:p>
      </dgm:t>
    </dgm:pt>
    <dgm:pt modelId="{E49BF1EC-79CD-475C-87D5-551EE00AD112}" type="sibTrans" cxnId="{CCEEBF42-574D-435A-93B0-D6E1FF08BB70}">
      <dgm:prSet/>
      <dgm:spPr/>
      <dgm:t>
        <a:bodyPr/>
        <a:lstStyle/>
        <a:p>
          <a:endParaRPr lang="es-ES" sz="1800" noProof="0" dirty="0">
            <a:latin typeface="+mn-lt"/>
          </a:endParaRPr>
        </a:p>
      </dgm:t>
    </dgm:pt>
    <dgm:pt modelId="{6EE95F7B-B6C4-40A9-BE57-9F773C8228E3}">
      <dgm:prSet phldrT="[Texto]" custT="1"/>
      <dgm:spPr>
        <a:solidFill>
          <a:schemeClr val="accent3">
            <a:alpha val="9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pt-BR" sz="1800" noProof="0" dirty="0" smtClean="0">
              <a:latin typeface="+mn-lt"/>
              <a:cs typeface="Arial" pitchFamily="34" charset="0"/>
            </a:rPr>
            <a:t>Raça, Deficiência, CPF ...</a:t>
          </a:r>
          <a:endParaRPr lang="pt-BR" sz="1800" noProof="0" dirty="0">
            <a:latin typeface="+mn-lt"/>
            <a:cs typeface="Arial" pitchFamily="34" charset="0"/>
          </a:endParaRPr>
        </a:p>
      </dgm:t>
    </dgm:pt>
    <dgm:pt modelId="{67DABF30-FC13-4960-9EF5-545B9970AA18}" type="parTrans" cxnId="{F86214F0-B61E-4F45-B290-C6242FEE75BA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>
        <a:ln>
          <a:solidFill>
            <a:schemeClr val="accent1"/>
          </a:solidFill>
        </a:ln>
      </dgm:spPr>
      <dgm:t>
        <a:bodyPr/>
        <a:lstStyle/>
        <a:p>
          <a:endParaRPr lang="es-ES" sz="1800" noProof="0" dirty="0">
            <a:latin typeface="+mn-lt"/>
          </a:endParaRPr>
        </a:p>
      </dgm:t>
    </dgm:pt>
    <dgm:pt modelId="{B16E6708-9138-4F0D-9388-6F6723AE88B9}" type="sibTrans" cxnId="{F86214F0-B61E-4F45-B290-C6242FEE75BA}">
      <dgm:prSet/>
      <dgm:spPr/>
      <dgm:t>
        <a:bodyPr/>
        <a:lstStyle/>
        <a:p>
          <a:endParaRPr lang="es-ES" sz="1800" noProof="0" dirty="0">
            <a:latin typeface="+mn-lt"/>
          </a:endParaRPr>
        </a:p>
      </dgm:t>
    </dgm:pt>
    <dgm:pt modelId="{53712EB7-149B-42EE-905E-CC96BF970ECC}">
      <dgm:prSet phldrT="[Texto]" custT="1"/>
      <dgm:spPr>
        <a:solidFill>
          <a:schemeClr val="accent3">
            <a:alpha val="9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pt-BR" sz="1800" noProof="0" dirty="0" smtClean="0">
              <a:latin typeface="+mn-lt"/>
              <a:cs typeface="Arial" pitchFamily="34" charset="0"/>
            </a:rPr>
            <a:t>Turno,</a:t>
          </a:r>
        </a:p>
        <a:p>
          <a:r>
            <a:rPr lang="pt-BR" sz="1800" noProof="0" dirty="0" smtClean="0">
              <a:latin typeface="+mn-lt"/>
              <a:cs typeface="Arial" pitchFamily="34" charset="0"/>
            </a:rPr>
            <a:t>Vagas,</a:t>
          </a:r>
        </a:p>
        <a:p>
          <a:r>
            <a:rPr lang="pt-BR" sz="1800" noProof="0" dirty="0" smtClean="0">
              <a:latin typeface="+mn-lt"/>
              <a:cs typeface="Arial" pitchFamily="34" charset="0"/>
            </a:rPr>
            <a:t>Matrículas,</a:t>
          </a:r>
        </a:p>
        <a:p>
          <a:r>
            <a:rPr lang="pt-BR" sz="1800" noProof="0" dirty="0" smtClean="0">
              <a:latin typeface="+mn-lt"/>
              <a:cs typeface="Arial" pitchFamily="34" charset="0"/>
            </a:rPr>
            <a:t>Acessibilidade,</a:t>
          </a:r>
        </a:p>
        <a:p>
          <a:r>
            <a:rPr lang="pt-BR" sz="1800" noProof="0" dirty="0" smtClean="0">
              <a:latin typeface="+mn-lt"/>
              <a:cs typeface="Arial" pitchFamily="34" charset="0"/>
            </a:rPr>
            <a:t>Laboratórios</a:t>
          </a:r>
          <a:endParaRPr lang="pt-BR" sz="1800" noProof="0" dirty="0">
            <a:latin typeface="+mn-lt"/>
            <a:cs typeface="Arial" pitchFamily="34" charset="0"/>
          </a:endParaRPr>
        </a:p>
      </dgm:t>
    </dgm:pt>
    <dgm:pt modelId="{7E8B4E19-A4FC-4988-B5E6-6A0569CD6141}" type="sibTrans" cxnId="{B5B57424-FF1B-4657-8C38-6031E6589051}">
      <dgm:prSet/>
      <dgm:spPr/>
      <dgm:t>
        <a:bodyPr/>
        <a:lstStyle/>
        <a:p>
          <a:endParaRPr lang="es-ES" sz="1800" noProof="0" dirty="0">
            <a:latin typeface="+mn-lt"/>
          </a:endParaRPr>
        </a:p>
      </dgm:t>
    </dgm:pt>
    <dgm:pt modelId="{57E68D4F-8F8E-4858-83AE-DB0644E44CF8}" type="parTrans" cxnId="{B5B57424-FF1B-4657-8C38-6031E6589051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>
        <a:ln>
          <a:solidFill>
            <a:schemeClr val="accent1"/>
          </a:solidFill>
        </a:ln>
      </dgm:spPr>
      <dgm:t>
        <a:bodyPr/>
        <a:lstStyle/>
        <a:p>
          <a:endParaRPr lang="es-ES" sz="1800" noProof="0" dirty="0">
            <a:latin typeface="+mn-lt"/>
          </a:endParaRPr>
        </a:p>
      </dgm:t>
    </dgm:pt>
    <dgm:pt modelId="{2F4323AA-D409-4A4E-873A-573BD4275326}">
      <dgm:prSet phldrT="[Texto]"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es-ES" sz="1800" noProof="0" dirty="0" smtClean="0">
              <a:latin typeface="+mn-lt"/>
              <a:cs typeface="Arial" pitchFamily="34" charset="0"/>
            </a:rPr>
            <a:t>Dados de e-MEC</a:t>
          </a:r>
          <a:endParaRPr lang="es-ES" sz="1800" noProof="0" dirty="0">
            <a:latin typeface="+mn-lt"/>
            <a:cs typeface="Arial" pitchFamily="34" charset="0"/>
          </a:endParaRPr>
        </a:p>
      </dgm:t>
    </dgm:pt>
    <dgm:pt modelId="{061F14EB-6782-410E-8BCE-04A1442AD9F3}" type="sibTrans" cxnId="{07328B40-1EB0-4996-9D09-2D11AFBC5732}">
      <dgm:prSet/>
      <dgm:spPr/>
      <dgm:t>
        <a:bodyPr/>
        <a:lstStyle/>
        <a:p>
          <a:endParaRPr lang="es-ES" sz="1800" noProof="0" dirty="0">
            <a:latin typeface="+mn-lt"/>
          </a:endParaRPr>
        </a:p>
      </dgm:t>
    </dgm:pt>
    <dgm:pt modelId="{B3CAD48C-79E1-40D0-89A4-2D4E20A9123A}" type="parTrans" cxnId="{07328B40-1EB0-4996-9D09-2D11AFBC5732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>
        <a:ln>
          <a:solidFill>
            <a:schemeClr val="accent1"/>
          </a:solidFill>
        </a:ln>
      </dgm:spPr>
      <dgm:t>
        <a:bodyPr/>
        <a:lstStyle/>
        <a:p>
          <a:endParaRPr lang="es-ES" sz="1800" noProof="0" dirty="0">
            <a:latin typeface="+mn-lt"/>
          </a:endParaRPr>
        </a:p>
      </dgm:t>
    </dgm:pt>
    <dgm:pt modelId="{5069DD66-5405-47CF-AA2D-BBCFF5F7181D}">
      <dgm:prSet phldrT="[Texto]" custT="1"/>
      <dgm:spPr>
        <a:solidFill>
          <a:schemeClr val="tx2"/>
        </a:solidFill>
        <a:ln>
          <a:solidFill>
            <a:schemeClr val="accent1"/>
          </a:solidFill>
        </a:ln>
      </dgm:spPr>
      <dgm:t>
        <a:bodyPr/>
        <a:lstStyle/>
        <a:p>
          <a:r>
            <a:rPr lang="es-ES" sz="2200" noProof="0" dirty="0" smtClean="0">
              <a:latin typeface="+mn-lt"/>
              <a:cs typeface="Arial" pitchFamily="34" charset="0"/>
            </a:rPr>
            <a:t>Curso</a:t>
          </a:r>
          <a:endParaRPr lang="es-ES" sz="2200" noProof="0" dirty="0">
            <a:latin typeface="+mn-lt"/>
            <a:cs typeface="Arial" pitchFamily="34" charset="0"/>
          </a:endParaRPr>
        </a:p>
      </dgm:t>
    </dgm:pt>
    <dgm:pt modelId="{148E92AE-DE95-40D5-B36F-AB58282C3984}" type="sibTrans" cxnId="{4BE50D1C-F0F2-4F71-8BD5-AEEA61DC6900}">
      <dgm:prSet/>
      <dgm:spPr/>
      <dgm:t>
        <a:bodyPr/>
        <a:lstStyle/>
        <a:p>
          <a:endParaRPr lang="es-ES" sz="1800" noProof="0" dirty="0">
            <a:latin typeface="+mn-lt"/>
          </a:endParaRPr>
        </a:p>
      </dgm:t>
    </dgm:pt>
    <dgm:pt modelId="{10C4F110-E2DF-45D7-9A69-4AF37AA96064}" type="parTrans" cxnId="{4BE50D1C-F0F2-4F71-8BD5-AEEA61DC6900}">
      <dgm:prSet/>
      <dgm:spPr/>
      <dgm:t>
        <a:bodyPr/>
        <a:lstStyle/>
        <a:p>
          <a:endParaRPr lang="es-ES" sz="1800" noProof="0" dirty="0">
            <a:latin typeface="+mn-lt"/>
          </a:endParaRPr>
        </a:p>
      </dgm:t>
    </dgm:pt>
    <dgm:pt modelId="{DFCC795B-A986-4AF0-AC39-17AD1E81B728}" type="pres">
      <dgm:prSet presAssocID="{AE73A48A-E11C-41A7-AFCC-CF87D6131FE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6E204949-FE01-47CF-8ED2-62B94262D2D3}" type="pres">
      <dgm:prSet presAssocID="{D60CFB7C-89F4-43E8-B582-838829FEF21A}" presName="root" presStyleCnt="0"/>
      <dgm:spPr/>
    </dgm:pt>
    <dgm:pt modelId="{4E617164-8DD7-4407-8F26-D3CC594A8091}" type="pres">
      <dgm:prSet presAssocID="{D60CFB7C-89F4-43E8-B582-838829FEF21A}" presName="rootComposite" presStyleCnt="0"/>
      <dgm:spPr/>
    </dgm:pt>
    <dgm:pt modelId="{94BC7EFC-7D03-43F3-9720-603473BE9535}" type="pres">
      <dgm:prSet presAssocID="{D60CFB7C-89F4-43E8-B582-838829FEF21A}" presName="rootText" presStyleLbl="node1" presStyleIdx="0" presStyleCnt="4" custLinFactNeighborX="8185" custLinFactNeighborY="-64941"/>
      <dgm:spPr/>
      <dgm:t>
        <a:bodyPr/>
        <a:lstStyle/>
        <a:p>
          <a:endParaRPr lang="pt-BR"/>
        </a:p>
      </dgm:t>
    </dgm:pt>
    <dgm:pt modelId="{EB5FF1CB-B86F-4DB3-B947-7FBC684142FD}" type="pres">
      <dgm:prSet presAssocID="{D60CFB7C-89F4-43E8-B582-838829FEF21A}" presName="rootConnector" presStyleLbl="node1" presStyleIdx="0" presStyleCnt="4"/>
      <dgm:spPr/>
      <dgm:t>
        <a:bodyPr/>
        <a:lstStyle/>
        <a:p>
          <a:endParaRPr lang="pt-BR"/>
        </a:p>
      </dgm:t>
    </dgm:pt>
    <dgm:pt modelId="{F69A2414-8666-4EEE-9B4F-DBE04BAE4269}" type="pres">
      <dgm:prSet presAssocID="{D60CFB7C-89F4-43E8-B582-838829FEF21A}" presName="childShape" presStyleCnt="0"/>
      <dgm:spPr/>
    </dgm:pt>
    <dgm:pt modelId="{5C405479-8D9D-40BD-B0AF-C73F95990EAB}" type="pres">
      <dgm:prSet presAssocID="{CA885059-4F0E-4A5B-BCCF-426EC3144FFE}" presName="Name13" presStyleLbl="parChTrans1D2" presStyleIdx="0" presStyleCnt="6"/>
      <dgm:spPr/>
      <dgm:t>
        <a:bodyPr/>
        <a:lstStyle/>
        <a:p>
          <a:endParaRPr lang="pt-BR"/>
        </a:p>
      </dgm:t>
    </dgm:pt>
    <dgm:pt modelId="{F50E0BED-E3C9-4DD6-809A-EA0EE03251EB}" type="pres">
      <dgm:prSet presAssocID="{0918B133-9BAA-4FAE-ADC0-58A39ACF97D8}" presName="childText" presStyleLbl="bgAcc1" presStyleIdx="0" presStyleCnt="6" custScaleX="99931" custScaleY="90976" custLinFactNeighborX="10762" custLinFactNeighborY="890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2C74326-C4AF-4456-908A-BEF895434556}" type="pres">
      <dgm:prSet presAssocID="{8B9D2218-BF91-4DA9-8A0C-68C91C9DCEAA}" presName="Name13" presStyleLbl="parChTrans1D2" presStyleIdx="1" presStyleCnt="6"/>
      <dgm:spPr/>
      <dgm:t>
        <a:bodyPr/>
        <a:lstStyle/>
        <a:p>
          <a:endParaRPr lang="pt-BR"/>
        </a:p>
      </dgm:t>
    </dgm:pt>
    <dgm:pt modelId="{8DBA7FBF-A171-4629-85E5-B6C39B1227BA}" type="pres">
      <dgm:prSet presAssocID="{9AEA8F49-C387-4FCA-8759-4AB7D029908D}" presName="childText" presStyleLbl="bgAcc1" presStyleIdx="1" presStyleCnt="6" custScaleX="208746" custScaleY="240958" custLinFactNeighborX="13117" custLinFactNeighborY="6119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832BF8A-4BF0-40C3-870E-3C7C62A1C313}" type="pres">
      <dgm:prSet presAssocID="{5069DD66-5405-47CF-AA2D-BBCFF5F7181D}" presName="root" presStyleCnt="0"/>
      <dgm:spPr/>
    </dgm:pt>
    <dgm:pt modelId="{0D29CF83-9A75-419C-8170-9B01A7A71D92}" type="pres">
      <dgm:prSet presAssocID="{5069DD66-5405-47CF-AA2D-BBCFF5F7181D}" presName="rootComposite" presStyleCnt="0"/>
      <dgm:spPr/>
    </dgm:pt>
    <dgm:pt modelId="{2550FD11-69AE-480D-B386-1233CFAA13D6}" type="pres">
      <dgm:prSet presAssocID="{5069DD66-5405-47CF-AA2D-BBCFF5F7181D}" presName="rootText" presStyleLbl="node1" presStyleIdx="1" presStyleCnt="4" custLinFactNeighborX="13778" custLinFactNeighborY="-62507"/>
      <dgm:spPr/>
      <dgm:t>
        <a:bodyPr/>
        <a:lstStyle/>
        <a:p>
          <a:endParaRPr lang="pt-BR"/>
        </a:p>
      </dgm:t>
    </dgm:pt>
    <dgm:pt modelId="{A8776CD9-19D0-4D82-A722-751C95DC6510}" type="pres">
      <dgm:prSet presAssocID="{5069DD66-5405-47CF-AA2D-BBCFF5F7181D}" presName="rootConnector" presStyleLbl="node1" presStyleIdx="1" presStyleCnt="4"/>
      <dgm:spPr/>
      <dgm:t>
        <a:bodyPr/>
        <a:lstStyle/>
        <a:p>
          <a:endParaRPr lang="pt-BR"/>
        </a:p>
      </dgm:t>
    </dgm:pt>
    <dgm:pt modelId="{E7833994-0776-402D-9CA6-B6E5322D79C3}" type="pres">
      <dgm:prSet presAssocID="{5069DD66-5405-47CF-AA2D-BBCFF5F7181D}" presName="childShape" presStyleCnt="0"/>
      <dgm:spPr/>
    </dgm:pt>
    <dgm:pt modelId="{6466F623-0A1C-4841-9834-DB2C9FFF6528}" type="pres">
      <dgm:prSet presAssocID="{B3CAD48C-79E1-40D0-89A4-2D4E20A9123A}" presName="Name13" presStyleLbl="parChTrans1D2" presStyleIdx="2" presStyleCnt="6"/>
      <dgm:spPr/>
      <dgm:t>
        <a:bodyPr/>
        <a:lstStyle/>
        <a:p>
          <a:endParaRPr lang="pt-BR"/>
        </a:p>
      </dgm:t>
    </dgm:pt>
    <dgm:pt modelId="{4746EC7F-7CE4-4BB0-92D9-BE093AE3B37C}" type="pres">
      <dgm:prSet presAssocID="{2F4323AA-D409-4A4E-873A-573BD4275326}" presName="childText" presStyleLbl="bgAcc1" presStyleIdx="2" presStyleCnt="6" custScaleX="100958" custScaleY="86535" custLinFactNeighborX="1323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14B0A75-34F6-49D5-8A62-F3FBB3C227E6}" type="pres">
      <dgm:prSet presAssocID="{57E68D4F-8F8E-4858-83AE-DB0644E44CF8}" presName="Name13" presStyleLbl="parChTrans1D2" presStyleIdx="3" presStyleCnt="6"/>
      <dgm:spPr/>
      <dgm:t>
        <a:bodyPr/>
        <a:lstStyle/>
        <a:p>
          <a:endParaRPr lang="pt-BR"/>
        </a:p>
      </dgm:t>
    </dgm:pt>
    <dgm:pt modelId="{E36E341F-5DA7-490A-99B0-2A83956E105C}" type="pres">
      <dgm:prSet presAssocID="{53712EB7-149B-42EE-905E-CC96BF970ECC}" presName="childText" presStyleLbl="bgAcc1" presStyleIdx="3" presStyleCnt="6" custScaleX="204579" custScaleY="305273" custLinFactNeighborX="27604" custLinFactNeighborY="9623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46431C2-ED57-4BE4-A3E5-3D48DA851CD5}" type="pres">
      <dgm:prSet presAssocID="{1133A4A3-38A2-4159-8C7C-3172A0A50636}" presName="root" presStyleCnt="0"/>
      <dgm:spPr/>
    </dgm:pt>
    <dgm:pt modelId="{A3624272-07F5-4B4B-97BB-42EBD3BC0F46}" type="pres">
      <dgm:prSet presAssocID="{1133A4A3-38A2-4159-8C7C-3172A0A50636}" presName="rootComposite" presStyleCnt="0"/>
      <dgm:spPr/>
    </dgm:pt>
    <dgm:pt modelId="{2A9232A5-0C2A-48A5-A327-CB24561B6228}" type="pres">
      <dgm:prSet presAssocID="{1133A4A3-38A2-4159-8C7C-3172A0A50636}" presName="rootText" presStyleLbl="node1" presStyleIdx="2" presStyleCnt="4" custLinFactX="12347" custLinFactNeighborX="100000" custLinFactNeighborY="-65909"/>
      <dgm:spPr/>
      <dgm:t>
        <a:bodyPr/>
        <a:lstStyle/>
        <a:p>
          <a:endParaRPr lang="pt-BR"/>
        </a:p>
      </dgm:t>
    </dgm:pt>
    <dgm:pt modelId="{A04C6D12-5800-4008-9FC9-75E7BF8A14F0}" type="pres">
      <dgm:prSet presAssocID="{1133A4A3-38A2-4159-8C7C-3172A0A50636}" presName="rootConnector" presStyleLbl="node1" presStyleIdx="2" presStyleCnt="4"/>
      <dgm:spPr/>
      <dgm:t>
        <a:bodyPr/>
        <a:lstStyle/>
        <a:p>
          <a:endParaRPr lang="pt-BR"/>
        </a:p>
      </dgm:t>
    </dgm:pt>
    <dgm:pt modelId="{7E679EBC-F0BA-4CD2-BF89-D05C4ECE8853}" type="pres">
      <dgm:prSet presAssocID="{1133A4A3-38A2-4159-8C7C-3172A0A50636}" presName="childShape" presStyleCnt="0"/>
      <dgm:spPr/>
    </dgm:pt>
    <dgm:pt modelId="{218101BA-C9D1-4616-8688-90433E664E12}" type="pres">
      <dgm:prSet presAssocID="{DDF33E48-BC1F-46CD-95DB-804216BA2332}" presName="Name13" presStyleLbl="parChTrans1D2" presStyleIdx="4" presStyleCnt="6"/>
      <dgm:spPr/>
      <dgm:t>
        <a:bodyPr/>
        <a:lstStyle/>
        <a:p>
          <a:endParaRPr lang="pt-BR"/>
        </a:p>
      </dgm:t>
    </dgm:pt>
    <dgm:pt modelId="{22A009A7-6291-4DE5-9678-CE25B0B5197E}" type="pres">
      <dgm:prSet presAssocID="{0844A55E-8639-4FD5-88F4-FA6E218000C7}" presName="childText" presStyleLbl="bgAcc1" presStyleIdx="4" presStyleCnt="6" custScaleX="178608" custLinFactX="44761" custLinFactNeighborX="100000" custLinFactNeighborY="-959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A1B3188-C162-422F-8047-35A62DC971BD}" type="pres">
      <dgm:prSet presAssocID="{23588B41-259F-45FD-B000-F4411A4B679E}" presName="root" presStyleCnt="0"/>
      <dgm:spPr/>
    </dgm:pt>
    <dgm:pt modelId="{DFD88255-CE1B-494D-90A3-FA37BEA4E8F9}" type="pres">
      <dgm:prSet presAssocID="{23588B41-259F-45FD-B000-F4411A4B679E}" presName="rootComposite" presStyleCnt="0"/>
      <dgm:spPr/>
    </dgm:pt>
    <dgm:pt modelId="{22876AE3-4655-4538-AB3B-CB50683AA500}" type="pres">
      <dgm:prSet presAssocID="{23588B41-259F-45FD-B000-F4411A4B679E}" presName="rootText" presStyleLbl="node1" presStyleIdx="3" presStyleCnt="4" custLinFactY="100000" custLinFactNeighborX="-46978" custLinFactNeighborY="167967"/>
      <dgm:spPr/>
      <dgm:t>
        <a:bodyPr/>
        <a:lstStyle/>
        <a:p>
          <a:endParaRPr lang="pt-BR"/>
        </a:p>
      </dgm:t>
    </dgm:pt>
    <dgm:pt modelId="{172E8B8C-3CF3-4857-9943-E4EF12090F70}" type="pres">
      <dgm:prSet presAssocID="{23588B41-259F-45FD-B000-F4411A4B679E}" presName="rootConnector" presStyleLbl="node1" presStyleIdx="3" presStyleCnt="4"/>
      <dgm:spPr/>
      <dgm:t>
        <a:bodyPr/>
        <a:lstStyle/>
        <a:p>
          <a:endParaRPr lang="pt-BR"/>
        </a:p>
      </dgm:t>
    </dgm:pt>
    <dgm:pt modelId="{35E0F152-F63A-4E0F-99F3-2F758CFD1C13}" type="pres">
      <dgm:prSet presAssocID="{23588B41-259F-45FD-B000-F4411A4B679E}" presName="childShape" presStyleCnt="0"/>
      <dgm:spPr/>
    </dgm:pt>
    <dgm:pt modelId="{07AD7843-83CE-42D0-923A-EB183CA93F46}" type="pres">
      <dgm:prSet presAssocID="{67DABF30-FC13-4960-9EF5-545B9970AA18}" presName="Name13" presStyleLbl="parChTrans1D2" presStyleIdx="5" presStyleCnt="6"/>
      <dgm:spPr/>
      <dgm:t>
        <a:bodyPr/>
        <a:lstStyle/>
        <a:p>
          <a:endParaRPr lang="pt-BR"/>
        </a:p>
      </dgm:t>
    </dgm:pt>
    <dgm:pt modelId="{32539A17-68BC-4DF4-83D3-6ECDB7719416}" type="pres">
      <dgm:prSet presAssocID="{6EE95F7B-B6C4-40A9-BE57-9F773C8228E3}" presName="childText" presStyleLbl="bgAcc1" presStyleIdx="5" presStyleCnt="6" custScaleX="198165" custLinFactY="113503" custLinFactNeighborX="-57077" custLinFactNeighborY="2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F6182D6-B8A2-4BCF-9DAE-D78C00947099}" type="presOf" srcId="{CA885059-4F0E-4A5B-BCCF-426EC3144FFE}" destId="{5C405479-8D9D-40BD-B0AF-C73F95990EAB}" srcOrd="0" destOrd="0" presId="urn:microsoft.com/office/officeart/2005/8/layout/hierarchy3"/>
    <dgm:cxn modelId="{9CE1B189-D668-4D15-9A3B-9239B13DB01C}" srcId="{D60CFB7C-89F4-43E8-B582-838829FEF21A}" destId="{9AEA8F49-C387-4FCA-8759-4AB7D029908D}" srcOrd="1" destOrd="0" parTransId="{8B9D2218-BF91-4DA9-8A0C-68C91C9DCEAA}" sibTransId="{EC125BA4-305F-4AE5-90DC-206B98795612}"/>
    <dgm:cxn modelId="{B09C0578-5B10-4742-970A-151D5452A4D1}" srcId="{AE73A48A-E11C-41A7-AFCC-CF87D6131FEC}" destId="{D60CFB7C-89F4-43E8-B582-838829FEF21A}" srcOrd="0" destOrd="0" parTransId="{48969423-7F0F-42C1-A307-3AA15FEB27A9}" sibTransId="{A352F177-797D-43AC-BB22-ED702B3E1EA1}"/>
    <dgm:cxn modelId="{E8C8A204-37A8-40E8-B988-031EC5893E2D}" type="presOf" srcId="{1133A4A3-38A2-4159-8C7C-3172A0A50636}" destId="{A04C6D12-5800-4008-9FC9-75E7BF8A14F0}" srcOrd="1" destOrd="0" presId="urn:microsoft.com/office/officeart/2005/8/layout/hierarchy3"/>
    <dgm:cxn modelId="{667BDFB8-59DA-4686-A1D8-9FFB09185B36}" type="presOf" srcId="{9AEA8F49-C387-4FCA-8759-4AB7D029908D}" destId="{8DBA7FBF-A171-4629-85E5-B6C39B1227BA}" srcOrd="0" destOrd="0" presId="urn:microsoft.com/office/officeart/2005/8/layout/hierarchy3"/>
    <dgm:cxn modelId="{C1F018C9-AB3E-4C63-9F5E-E9CF4A26A229}" type="presOf" srcId="{8B9D2218-BF91-4DA9-8A0C-68C91C9DCEAA}" destId="{D2C74326-C4AF-4456-908A-BEF895434556}" srcOrd="0" destOrd="0" presId="urn:microsoft.com/office/officeart/2005/8/layout/hierarchy3"/>
    <dgm:cxn modelId="{4BE50D1C-F0F2-4F71-8BD5-AEEA61DC6900}" srcId="{AE73A48A-E11C-41A7-AFCC-CF87D6131FEC}" destId="{5069DD66-5405-47CF-AA2D-BBCFF5F7181D}" srcOrd="1" destOrd="0" parTransId="{10C4F110-E2DF-45D7-9A69-4AF37AA96064}" sibTransId="{148E92AE-DE95-40D5-B36F-AB58282C3984}"/>
    <dgm:cxn modelId="{E32B3BE6-3887-4694-A303-E4E88F295E33}" srcId="{D60CFB7C-89F4-43E8-B582-838829FEF21A}" destId="{0918B133-9BAA-4FAE-ADC0-58A39ACF97D8}" srcOrd="0" destOrd="0" parTransId="{CA885059-4F0E-4A5B-BCCF-426EC3144FFE}" sibTransId="{10204700-47DA-45DD-A707-183B1B5CB591}"/>
    <dgm:cxn modelId="{F86214F0-B61E-4F45-B290-C6242FEE75BA}" srcId="{23588B41-259F-45FD-B000-F4411A4B679E}" destId="{6EE95F7B-B6C4-40A9-BE57-9F773C8228E3}" srcOrd="0" destOrd="0" parTransId="{67DABF30-FC13-4960-9EF5-545B9970AA18}" sibTransId="{B16E6708-9138-4F0D-9388-6F6723AE88B9}"/>
    <dgm:cxn modelId="{B5B57424-FF1B-4657-8C38-6031E6589051}" srcId="{5069DD66-5405-47CF-AA2D-BBCFF5F7181D}" destId="{53712EB7-149B-42EE-905E-CC96BF970ECC}" srcOrd="1" destOrd="0" parTransId="{57E68D4F-8F8E-4858-83AE-DB0644E44CF8}" sibTransId="{7E8B4E19-A4FC-4988-B5E6-6A0569CD6141}"/>
    <dgm:cxn modelId="{328CE4F3-477A-49E2-BE16-C929C7E53C2D}" type="presOf" srcId="{67DABF30-FC13-4960-9EF5-545B9970AA18}" destId="{07AD7843-83CE-42D0-923A-EB183CA93F46}" srcOrd="0" destOrd="0" presId="urn:microsoft.com/office/officeart/2005/8/layout/hierarchy3"/>
    <dgm:cxn modelId="{54379FD9-4FCD-42DD-86F5-9172469F485F}" type="presOf" srcId="{D60CFB7C-89F4-43E8-B582-838829FEF21A}" destId="{94BC7EFC-7D03-43F3-9720-603473BE9535}" srcOrd="0" destOrd="0" presId="urn:microsoft.com/office/officeart/2005/8/layout/hierarchy3"/>
    <dgm:cxn modelId="{ECBB4111-B7D5-47A2-9408-3B86EBE66EB7}" type="presOf" srcId="{5069DD66-5405-47CF-AA2D-BBCFF5F7181D}" destId="{2550FD11-69AE-480D-B386-1233CFAA13D6}" srcOrd="0" destOrd="0" presId="urn:microsoft.com/office/officeart/2005/8/layout/hierarchy3"/>
    <dgm:cxn modelId="{B285ECED-8727-49DB-B99E-8A6A01762255}" type="presOf" srcId="{0918B133-9BAA-4FAE-ADC0-58A39ACF97D8}" destId="{F50E0BED-E3C9-4DD6-809A-EA0EE03251EB}" srcOrd="0" destOrd="0" presId="urn:microsoft.com/office/officeart/2005/8/layout/hierarchy3"/>
    <dgm:cxn modelId="{CCEEBF42-574D-435A-93B0-D6E1FF08BB70}" srcId="{AE73A48A-E11C-41A7-AFCC-CF87D6131FEC}" destId="{23588B41-259F-45FD-B000-F4411A4B679E}" srcOrd="3" destOrd="0" parTransId="{951ED469-4F50-4A01-8AF5-EE2B0BD0C868}" sibTransId="{E49BF1EC-79CD-475C-87D5-551EE00AD112}"/>
    <dgm:cxn modelId="{DB125D1C-0057-4452-B4C9-A74E005D01C6}" type="presOf" srcId="{D60CFB7C-89F4-43E8-B582-838829FEF21A}" destId="{EB5FF1CB-B86F-4DB3-B947-7FBC684142FD}" srcOrd="1" destOrd="0" presId="urn:microsoft.com/office/officeart/2005/8/layout/hierarchy3"/>
    <dgm:cxn modelId="{DD14FA30-F127-43FC-9994-6A5B4C0E9FB3}" srcId="{1133A4A3-38A2-4159-8C7C-3172A0A50636}" destId="{0844A55E-8639-4FD5-88F4-FA6E218000C7}" srcOrd="0" destOrd="0" parTransId="{DDF33E48-BC1F-46CD-95DB-804216BA2332}" sibTransId="{EA33264F-B397-4D5D-A4CE-D0AB220E6F54}"/>
    <dgm:cxn modelId="{59569FD3-89E9-4255-9511-2EA3D6880C2E}" type="presOf" srcId="{0844A55E-8639-4FD5-88F4-FA6E218000C7}" destId="{22A009A7-6291-4DE5-9678-CE25B0B5197E}" srcOrd="0" destOrd="0" presId="urn:microsoft.com/office/officeart/2005/8/layout/hierarchy3"/>
    <dgm:cxn modelId="{21B30286-9B7E-42EC-89E6-F4F547754837}" type="presOf" srcId="{2F4323AA-D409-4A4E-873A-573BD4275326}" destId="{4746EC7F-7CE4-4BB0-92D9-BE093AE3B37C}" srcOrd="0" destOrd="0" presId="urn:microsoft.com/office/officeart/2005/8/layout/hierarchy3"/>
    <dgm:cxn modelId="{DCF6BA3F-3C61-4883-86AE-4B7AF836E199}" type="presOf" srcId="{5069DD66-5405-47CF-AA2D-BBCFF5F7181D}" destId="{A8776CD9-19D0-4D82-A722-751C95DC6510}" srcOrd="1" destOrd="0" presId="urn:microsoft.com/office/officeart/2005/8/layout/hierarchy3"/>
    <dgm:cxn modelId="{34C5F2EC-09BA-43A7-9FCA-D5936C1C9233}" type="presOf" srcId="{B3CAD48C-79E1-40D0-89A4-2D4E20A9123A}" destId="{6466F623-0A1C-4841-9834-DB2C9FFF6528}" srcOrd="0" destOrd="0" presId="urn:microsoft.com/office/officeart/2005/8/layout/hierarchy3"/>
    <dgm:cxn modelId="{0FE2BE3A-E710-4518-B8B6-E1A32C462B2C}" type="presOf" srcId="{AE73A48A-E11C-41A7-AFCC-CF87D6131FEC}" destId="{DFCC795B-A986-4AF0-AC39-17AD1E81B728}" srcOrd="0" destOrd="0" presId="urn:microsoft.com/office/officeart/2005/8/layout/hierarchy3"/>
    <dgm:cxn modelId="{057792E4-92C5-4AAF-A090-BD54B2EC91BF}" type="presOf" srcId="{6EE95F7B-B6C4-40A9-BE57-9F773C8228E3}" destId="{32539A17-68BC-4DF4-83D3-6ECDB7719416}" srcOrd="0" destOrd="0" presId="urn:microsoft.com/office/officeart/2005/8/layout/hierarchy3"/>
    <dgm:cxn modelId="{2E3A640C-CF05-42BF-9EF2-5749132219C3}" type="presOf" srcId="{23588B41-259F-45FD-B000-F4411A4B679E}" destId="{22876AE3-4655-4538-AB3B-CB50683AA500}" srcOrd="0" destOrd="0" presId="urn:microsoft.com/office/officeart/2005/8/layout/hierarchy3"/>
    <dgm:cxn modelId="{7DA993B0-ADB5-44AE-8A2F-056EAE7CD69A}" type="presOf" srcId="{DDF33E48-BC1F-46CD-95DB-804216BA2332}" destId="{218101BA-C9D1-4616-8688-90433E664E12}" srcOrd="0" destOrd="0" presId="urn:microsoft.com/office/officeart/2005/8/layout/hierarchy3"/>
    <dgm:cxn modelId="{68C15B27-3BC1-489B-9F59-91CEB274C321}" type="presOf" srcId="{57E68D4F-8F8E-4858-83AE-DB0644E44CF8}" destId="{614B0A75-34F6-49D5-8A62-F3FBB3C227E6}" srcOrd="0" destOrd="0" presId="urn:microsoft.com/office/officeart/2005/8/layout/hierarchy3"/>
    <dgm:cxn modelId="{9D4CEF29-98EA-472B-A34D-D594845F40AD}" type="presOf" srcId="{23588B41-259F-45FD-B000-F4411A4B679E}" destId="{172E8B8C-3CF3-4857-9943-E4EF12090F70}" srcOrd="1" destOrd="0" presId="urn:microsoft.com/office/officeart/2005/8/layout/hierarchy3"/>
    <dgm:cxn modelId="{7B8373E2-B317-49D8-B193-191766EC6936}" srcId="{AE73A48A-E11C-41A7-AFCC-CF87D6131FEC}" destId="{1133A4A3-38A2-4159-8C7C-3172A0A50636}" srcOrd="2" destOrd="0" parTransId="{503CE545-2E5E-49E6-B796-71B8AA244910}" sibTransId="{0D6D529C-FDEA-4AB7-B746-6C33E271CD83}"/>
    <dgm:cxn modelId="{E13CD643-4087-431C-9200-25CE3025F113}" type="presOf" srcId="{53712EB7-149B-42EE-905E-CC96BF970ECC}" destId="{E36E341F-5DA7-490A-99B0-2A83956E105C}" srcOrd="0" destOrd="0" presId="urn:microsoft.com/office/officeart/2005/8/layout/hierarchy3"/>
    <dgm:cxn modelId="{07328B40-1EB0-4996-9D09-2D11AFBC5732}" srcId="{5069DD66-5405-47CF-AA2D-BBCFF5F7181D}" destId="{2F4323AA-D409-4A4E-873A-573BD4275326}" srcOrd="0" destOrd="0" parTransId="{B3CAD48C-79E1-40D0-89A4-2D4E20A9123A}" sibTransId="{061F14EB-6782-410E-8BCE-04A1442AD9F3}"/>
    <dgm:cxn modelId="{D5B02A03-2BF2-4ED0-B107-8B8DDB19B621}" type="presOf" srcId="{1133A4A3-38A2-4159-8C7C-3172A0A50636}" destId="{2A9232A5-0C2A-48A5-A327-CB24561B6228}" srcOrd="0" destOrd="0" presId="urn:microsoft.com/office/officeart/2005/8/layout/hierarchy3"/>
    <dgm:cxn modelId="{B7286F11-8197-4987-990F-8E339CD69DDB}" type="presParOf" srcId="{DFCC795B-A986-4AF0-AC39-17AD1E81B728}" destId="{6E204949-FE01-47CF-8ED2-62B94262D2D3}" srcOrd="0" destOrd="0" presId="urn:microsoft.com/office/officeart/2005/8/layout/hierarchy3"/>
    <dgm:cxn modelId="{660CF304-8950-4CA8-9799-2FE6B24DB52F}" type="presParOf" srcId="{6E204949-FE01-47CF-8ED2-62B94262D2D3}" destId="{4E617164-8DD7-4407-8F26-D3CC594A8091}" srcOrd="0" destOrd="0" presId="urn:microsoft.com/office/officeart/2005/8/layout/hierarchy3"/>
    <dgm:cxn modelId="{6B174DC7-8111-43A3-A216-B4FBA55FB3A1}" type="presParOf" srcId="{4E617164-8DD7-4407-8F26-D3CC594A8091}" destId="{94BC7EFC-7D03-43F3-9720-603473BE9535}" srcOrd="0" destOrd="0" presId="urn:microsoft.com/office/officeart/2005/8/layout/hierarchy3"/>
    <dgm:cxn modelId="{13136325-CCF5-4E1A-81A8-4AA0F721CB7B}" type="presParOf" srcId="{4E617164-8DD7-4407-8F26-D3CC594A8091}" destId="{EB5FF1CB-B86F-4DB3-B947-7FBC684142FD}" srcOrd="1" destOrd="0" presId="urn:microsoft.com/office/officeart/2005/8/layout/hierarchy3"/>
    <dgm:cxn modelId="{2BC20F5B-CD85-4C87-9615-C2468B05207C}" type="presParOf" srcId="{6E204949-FE01-47CF-8ED2-62B94262D2D3}" destId="{F69A2414-8666-4EEE-9B4F-DBE04BAE4269}" srcOrd="1" destOrd="0" presId="urn:microsoft.com/office/officeart/2005/8/layout/hierarchy3"/>
    <dgm:cxn modelId="{B9FFC6FE-AC7B-460C-9A71-25FF1D103FF6}" type="presParOf" srcId="{F69A2414-8666-4EEE-9B4F-DBE04BAE4269}" destId="{5C405479-8D9D-40BD-B0AF-C73F95990EAB}" srcOrd="0" destOrd="0" presId="urn:microsoft.com/office/officeart/2005/8/layout/hierarchy3"/>
    <dgm:cxn modelId="{8352DB89-A12E-4F2A-877D-13E915333493}" type="presParOf" srcId="{F69A2414-8666-4EEE-9B4F-DBE04BAE4269}" destId="{F50E0BED-E3C9-4DD6-809A-EA0EE03251EB}" srcOrd="1" destOrd="0" presId="urn:microsoft.com/office/officeart/2005/8/layout/hierarchy3"/>
    <dgm:cxn modelId="{7EDE5F67-78E5-41A4-B242-AC4AD4FDFC40}" type="presParOf" srcId="{F69A2414-8666-4EEE-9B4F-DBE04BAE4269}" destId="{D2C74326-C4AF-4456-908A-BEF895434556}" srcOrd="2" destOrd="0" presId="urn:microsoft.com/office/officeart/2005/8/layout/hierarchy3"/>
    <dgm:cxn modelId="{84B6C418-9F54-49AE-A1CF-67EAABC5D24D}" type="presParOf" srcId="{F69A2414-8666-4EEE-9B4F-DBE04BAE4269}" destId="{8DBA7FBF-A171-4629-85E5-B6C39B1227BA}" srcOrd="3" destOrd="0" presId="urn:microsoft.com/office/officeart/2005/8/layout/hierarchy3"/>
    <dgm:cxn modelId="{FFE161AC-569D-4368-AA03-648486CF2AF1}" type="presParOf" srcId="{DFCC795B-A986-4AF0-AC39-17AD1E81B728}" destId="{E832BF8A-4BF0-40C3-870E-3C7C62A1C313}" srcOrd="1" destOrd="0" presId="urn:microsoft.com/office/officeart/2005/8/layout/hierarchy3"/>
    <dgm:cxn modelId="{A3518CC4-9C3C-470C-A6C8-43384C1DA01D}" type="presParOf" srcId="{E832BF8A-4BF0-40C3-870E-3C7C62A1C313}" destId="{0D29CF83-9A75-419C-8170-9B01A7A71D92}" srcOrd="0" destOrd="0" presId="urn:microsoft.com/office/officeart/2005/8/layout/hierarchy3"/>
    <dgm:cxn modelId="{1141B8C7-D6FF-48D5-A635-176E8D258341}" type="presParOf" srcId="{0D29CF83-9A75-419C-8170-9B01A7A71D92}" destId="{2550FD11-69AE-480D-B386-1233CFAA13D6}" srcOrd="0" destOrd="0" presId="urn:microsoft.com/office/officeart/2005/8/layout/hierarchy3"/>
    <dgm:cxn modelId="{AAF5F550-06FC-446F-B4EA-F0DA9B9258B0}" type="presParOf" srcId="{0D29CF83-9A75-419C-8170-9B01A7A71D92}" destId="{A8776CD9-19D0-4D82-A722-751C95DC6510}" srcOrd="1" destOrd="0" presId="urn:microsoft.com/office/officeart/2005/8/layout/hierarchy3"/>
    <dgm:cxn modelId="{11ADC5F7-FC32-41A6-9909-94AE7B253546}" type="presParOf" srcId="{E832BF8A-4BF0-40C3-870E-3C7C62A1C313}" destId="{E7833994-0776-402D-9CA6-B6E5322D79C3}" srcOrd="1" destOrd="0" presId="urn:microsoft.com/office/officeart/2005/8/layout/hierarchy3"/>
    <dgm:cxn modelId="{89019B10-1C8C-476F-B896-D05DFC2F6691}" type="presParOf" srcId="{E7833994-0776-402D-9CA6-B6E5322D79C3}" destId="{6466F623-0A1C-4841-9834-DB2C9FFF6528}" srcOrd="0" destOrd="0" presId="urn:microsoft.com/office/officeart/2005/8/layout/hierarchy3"/>
    <dgm:cxn modelId="{53763C2A-7922-4073-830F-0CBA618B6CA6}" type="presParOf" srcId="{E7833994-0776-402D-9CA6-B6E5322D79C3}" destId="{4746EC7F-7CE4-4BB0-92D9-BE093AE3B37C}" srcOrd="1" destOrd="0" presId="urn:microsoft.com/office/officeart/2005/8/layout/hierarchy3"/>
    <dgm:cxn modelId="{0481A0C0-A66A-4D49-BE5D-3BEB95625FC1}" type="presParOf" srcId="{E7833994-0776-402D-9CA6-B6E5322D79C3}" destId="{614B0A75-34F6-49D5-8A62-F3FBB3C227E6}" srcOrd="2" destOrd="0" presId="urn:microsoft.com/office/officeart/2005/8/layout/hierarchy3"/>
    <dgm:cxn modelId="{B5052240-A107-4895-80BC-2D3C3A6FCDA2}" type="presParOf" srcId="{E7833994-0776-402D-9CA6-B6E5322D79C3}" destId="{E36E341F-5DA7-490A-99B0-2A83956E105C}" srcOrd="3" destOrd="0" presId="urn:microsoft.com/office/officeart/2005/8/layout/hierarchy3"/>
    <dgm:cxn modelId="{4F7A20BE-61DE-4FFE-B61D-2D961B95F113}" type="presParOf" srcId="{DFCC795B-A986-4AF0-AC39-17AD1E81B728}" destId="{C46431C2-ED57-4BE4-A3E5-3D48DA851CD5}" srcOrd="2" destOrd="0" presId="urn:microsoft.com/office/officeart/2005/8/layout/hierarchy3"/>
    <dgm:cxn modelId="{70607066-4543-421F-A1CF-5EEED3953648}" type="presParOf" srcId="{C46431C2-ED57-4BE4-A3E5-3D48DA851CD5}" destId="{A3624272-07F5-4B4B-97BB-42EBD3BC0F46}" srcOrd="0" destOrd="0" presId="urn:microsoft.com/office/officeart/2005/8/layout/hierarchy3"/>
    <dgm:cxn modelId="{DDBC0C4C-BAC4-4357-8B5B-1A6A01458CE0}" type="presParOf" srcId="{A3624272-07F5-4B4B-97BB-42EBD3BC0F46}" destId="{2A9232A5-0C2A-48A5-A327-CB24561B6228}" srcOrd="0" destOrd="0" presId="urn:microsoft.com/office/officeart/2005/8/layout/hierarchy3"/>
    <dgm:cxn modelId="{C99CC98D-019D-41B7-B829-A15C89C800BE}" type="presParOf" srcId="{A3624272-07F5-4B4B-97BB-42EBD3BC0F46}" destId="{A04C6D12-5800-4008-9FC9-75E7BF8A14F0}" srcOrd="1" destOrd="0" presId="urn:microsoft.com/office/officeart/2005/8/layout/hierarchy3"/>
    <dgm:cxn modelId="{21F89A3D-04D5-46F8-A6FD-74BE52D201A8}" type="presParOf" srcId="{C46431C2-ED57-4BE4-A3E5-3D48DA851CD5}" destId="{7E679EBC-F0BA-4CD2-BF89-D05C4ECE8853}" srcOrd="1" destOrd="0" presId="urn:microsoft.com/office/officeart/2005/8/layout/hierarchy3"/>
    <dgm:cxn modelId="{D3EBDB79-860F-4594-976A-E20916ED3FC6}" type="presParOf" srcId="{7E679EBC-F0BA-4CD2-BF89-D05C4ECE8853}" destId="{218101BA-C9D1-4616-8688-90433E664E12}" srcOrd="0" destOrd="0" presId="urn:microsoft.com/office/officeart/2005/8/layout/hierarchy3"/>
    <dgm:cxn modelId="{DC7269E7-4F59-488F-AA11-170008C5D61D}" type="presParOf" srcId="{7E679EBC-F0BA-4CD2-BF89-D05C4ECE8853}" destId="{22A009A7-6291-4DE5-9678-CE25B0B5197E}" srcOrd="1" destOrd="0" presId="urn:microsoft.com/office/officeart/2005/8/layout/hierarchy3"/>
    <dgm:cxn modelId="{1701B74A-FCAA-4C36-AABE-067FE4D8168C}" type="presParOf" srcId="{DFCC795B-A986-4AF0-AC39-17AD1E81B728}" destId="{1A1B3188-C162-422F-8047-35A62DC971BD}" srcOrd="3" destOrd="0" presId="urn:microsoft.com/office/officeart/2005/8/layout/hierarchy3"/>
    <dgm:cxn modelId="{6D0755A9-E45F-4B20-B726-2191E97E7146}" type="presParOf" srcId="{1A1B3188-C162-422F-8047-35A62DC971BD}" destId="{DFD88255-CE1B-494D-90A3-FA37BEA4E8F9}" srcOrd="0" destOrd="0" presId="urn:microsoft.com/office/officeart/2005/8/layout/hierarchy3"/>
    <dgm:cxn modelId="{05F81B32-1DD7-459B-B5C4-73CE3432B801}" type="presParOf" srcId="{DFD88255-CE1B-494D-90A3-FA37BEA4E8F9}" destId="{22876AE3-4655-4538-AB3B-CB50683AA500}" srcOrd="0" destOrd="0" presId="urn:microsoft.com/office/officeart/2005/8/layout/hierarchy3"/>
    <dgm:cxn modelId="{67E552D3-7367-40FF-8BB2-51992CF9F5ED}" type="presParOf" srcId="{DFD88255-CE1B-494D-90A3-FA37BEA4E8F9}" destId="{172E8B8C-3CF3-4857-9943-E4EF12090F70}" srcOrd="1" destOrd="0" presId="urn:microsoft.com/office/officeart/2005/8/layout/hierarchy3"/>
    <dgm:cxn modelId="{30593BD4-5892-4D60-B4AF-66C3D0864C1F}" type="presParOf" srcId="{1A1B3188-C162-422F-8047-35A62DC971BD}" destId="{35E0F152-F63A-4E0F-99F3-2F758CFD1C13}" srcOrd="1" destOrd="0" presId="urn:microsoft.com/office/officeart/2005/8/layout/hierarchy3"/>
    <dgm:cxn modelId="{677421A0-1C2D-49B5-BBC9-9C57089311B6}" type="presParOf" srcId="{35E0F152-F63A-4E0F-99F3-2F758CFD1C13}" destId="{07AD7843-83CE-42D0-923A-EB183CA93F46}" srcOrd="0" destOrd="0" presId="urn:microsoft.com/office/officeart/2005/8/layout/hierarchy3"/>
    <dgm:cxn modelId="{1FC1BC4F-71F2-48BD-B3F6-D179252D43B9}" type="presParOf" srcId="{35E0F152-F63A-4E0F-99F3-2F758CFD1C13}" destId="{32539A17-68BC-4DF4-83D3-6ECDB7719416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204D338-2CCF-4376-B29C-14D8B1D4DE43}" type="datetimeFigureOut">
              <a:rPr lang="pt-BR" smtClean="0"/>
              <a:t>29/04/2016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87425" y="696913"/>
            <a:ext cx="503555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2AA43B2-E9C2-49FD-A907-BA48B7229A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1188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DEC676-54B9-4E50-AC5E-5CDB52BD0C1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1461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6" y="6239169"/>
            <a:ext cx="9793088" cy="57420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6" y="6239169"/>
            <a:ext cx="9793088" cy="57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689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6" y="6239169"/>
            <a:ext cx="9793088" cy="57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689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7401272" y="260648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fld id="{201DE5F7-BEC7-4CCB-AD69-9E40B8F0B8CE}" type="slidenum">
              <a:rPr lang="pt-BR" smtClean="0"/>
              <a:pPr/>
              <a:t>‹nº›</a:t>
            </a:fld>
            <a:r>
              <a:rPr lang="pt-BR" dirty="0" smtClean="0"/>
              <a:t>/23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6" y="6239169"/>
            <a:ext cx="9793088" cy="57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585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5641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2847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3" r:id="rId3"/>
    <p:sldLayoutId id="214748365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sistemascensosuperior.inep.gov.br/" TargetMode="External"/><Relationship Id="rId2" Type="http://schemas.openxmlformats.org/officeDocument/2006/relationships/hyperlink" Target="http://censosuperior.inep.gov.b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video.rnp.br/portal/home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906000" cy="6885142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4448944" y="1931348"/>
            <a:ext cx="489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CENSO DA EDUCAÇÃO SUPERIOR</a:t>
            </a:r>
          </a:p>
          <a:p>
            <a:pPr algn="ctr"/>
            <a:endParaRPr lang="pt-BR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376936" y="4149080"/>
            <a:ext cx="3384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Brasília-DF | Abril de 2016</a:t>
            </a:r>
            <a:endParaRPr lang="pt-BR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42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2"/>
          <p:cNvSpPr txBox="1">
            <a:spLocks noChangeArrowheads="1"/>
          </p:cNvSpPr>
          <p:nvPr/>
        </p:nvSpPr>
        <p:spPr bwMode="auto">
          <a:xfrm>
            <a:off x="227768" y="1268760"/>
            <a:ext cx="9362546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4572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pt-BR" b="1" dirty="0"/>
              <a:t>Objetivos:</a:t>
            </a:r>
          </a:p>
          <a:p>
            <a:pPr marL="540000" lvl="3" indent="-36000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600" dirty="0"/>
              <a:t>Oferecer informações estatísticas confiáveis que permitam conhecer e acompanhar o sistema brasileiro de Educação </a:t>
            </a:r>
            <a:r>
              <a:rPr lang="pt-BR" sz="2600" dirty="0" smtClean="0"/>
              <a:t>Superior.</a:t>
            </a:r>
            <a:endParaRPr lang="pt-BR" sz="2600" dirty="0"/>
          </a:p>
          <a:p>
            <a:pPr marL="540000" lvl="3" indent="-36000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600" dirty="0"/>
              <a:t>Subsidiar o MEC nas atividades de acompanhamento, avaliação e fomento (avaliação </a:t>
            </a:r>
            <a:r>
              <a:rPr lang="pt-BR" sz="2600" i="1" dirty="0"/>
              <a:t>in loco</a:t>
            </a:r>
            <a:r>
              <a:rPr lang="pt-BR" sz="2600" dirty="0"/>
              <a:t>, processos regulatórios, PROUNI, SISU, FIES), Programa de Expansão e Melhoria da qualidade da Educação Superior, entre </a:t>
            </a:r>
            <a:r>
              <a:rPr lang="pt-BR" sz="2600" dirty="0" smtClean="0"/>
              <a:t>outros.</a:t>
            </a:r>
            <a:endParaRPr lang="pt-BR" sz="2600" dirty="0"/>
          </a:p>
          <a:p>
            <a:pPr marL="540000" lvl="3" indent="-36000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600" dirty="0"/>
              <a:t>Subsidiar o MEC na manutenção do Cadastro </a:t>
            </a:r>
            <a:r>
              <a:rPr lang="pt-BR" sz="2600" dirty="0" err="1" smtClean="0"/>
              <a:t>e-MEC</a:t>
            </a:r>
            <a:r>
              <a:rPr lang="pt-BR" sz="2600" dirty="0" smtClean="0"/>
              <a:t>.</a:t>
            </a:r>
            <a:endParaRPr lang="pt-BR" sz="2600" dirty="0"/>
          </a:p>
        </p:txBody>
      </p:sp>
      <p:sp>
        <p:nvSpPr>
          <p:cNvPr id="3" name="Título 1"/>
          <p:cNvSpPr txBox="1">
            <a:spLocks/>
          </p:cNvSpPr>
          <p:nvPr/>
        </p:nvSpPr>
        <p:spPr bwMode="auto">
          <a:xfrm>
            <a:off x="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>
                <a:solidFill>
                  <a:srgbClr val="002060"/>
                </a:solidFill>
                <a:latin typeface="Arial" charset="0"/>
                <a:cs typeface="Arial" charset="0"/>
              </a:rPr>
              <a:t>Censo da Educação Superior</a:t>
            </a:r>
          </a:p>
        </p:txBody>
      </p:sp>
    </p:spTree>
    <p:extLst>
      <p:ext uri="{BB962C8B-B14F-4D97-AF65-F5344CB8AC3E}">
        <p14:creationId xmlns:p14="http://schemas.microsoft.com/office/powerpoint/2010/main" val="326663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>
                <a:solidFill>
                  <a:srgbClr val="002060"/>
                </a:solidFill>
                <a:latin typeface="Arial" charset="0"/>
                <a:cs typeface="Arial" charset="0"/>
              </a:rPr>
              <a:t>Censo da Educação Superior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36645" y="1268760"/>
            <a:ext cx="9433048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0" algn="just">
              <a:spcAft>
                <a:spcPts val="1200"/>
              </a:spcAft>
              <a:buNone/>
            </a:pPr>
            <a:r>
              <a:rPr lang="pt-BR" sz="2800" b="1" dirty="0" smtClean="0"/>
              <a:t>Objetivos:</a:t>
            </a:r>
          </a:p>
          <a:p>
            <a:pPr marL="540000" lvl="3" indent="-3600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600" dirty="0" smtClean="0"/>
              <a:t>Subsidiar o cálculo de indicadores para auxiliar na </a:t>
            </a:r>
            <a:r>
              <a:rPr lang="pt-BR" sz="2600" dirty="0"/>
              <a:t>formulação e implementação de políticas </a:t>
            </a:r>
            <a:r>
              <a:rPr lang="pt-BR" sz="2600" dirty="0" smtClean="0"/>
              <a:t>públicas </a:t>
            </a:r>
            <a:r>
              <a:rPr lang="pt-BR" sz="2600" dirty="0" smtClean="0">
                <a:latin typeface="+mj-lt"/>
                <a:cs typeface="Arial" charset="0"/>
              </a:rPr>
              <a:t>(por exemplo, CPC </a:t>
            </a:r>
            <a:r>
              <a:rPr lang="pt-BR" sz="2600" dirty="0">
                <a:latin typeface="+mj-lt"/>
                <a:cs typeface="Arial" charset="0"/>
              </a:rPr>
              <a:t>e IGC</a:t>
            </a:r>
            <a:r>
              <a:rPr lang="pt-BR" sz="2600" dirty="0" smtClean="0">
                <a:latin typeface="+mj-lt"/>
                <a:cs typeface="Arial" charset="0"/>
              </a:rPr>
              <a:t>).</a:t>
            </a:r>
          </a:p>
          <a:p>
            <a:pPr marL="540000" lvl="3" indent="-3600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600" dirty="0" smtClean="0"/>
              <a:t>Subsidiar </a:t>
            </a:r>
            <a:r>
              <a:rPr lang="pt-BR" sz="2600" dirty="0"/>
              <a:t>o trabalho dos gestores das diferentes instâncias e esferas de governo, de instituições de âmbito público e privado, de pesquisadores, especialistas e estudantes do Brasil e de outros países, bem como de organismos internacionais (OCDE, Unesco, OEI e Mercosul</a:t>
            </a:r>
            <a:r>
              <a:rPr lang="pt-BR" sz="2600" dirty="0" smtClean="0"/>
              <a:t>).</a:t>
            </a: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188092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Censo da Educação Superior</a:t>
            </a:r>
          </a:p>
        </p:txBody>
      </p:sp>
      <p:sp>
        <p:nvSpPr>
          <p:cNvPr id="16" name="Espaço Reservado para Número de Slide 2"/>
          <p:cNvSpPr txBox="1">
            <a:spLocks/>
          </p:cNvSpPr>
          <p:nvPr/>
        </p:nvSpPr>
        <p:spPr>
          <a:xfrm>
            <a:off x="74279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707E86A-041F-49E9-8F08-DF79F49774E6}" type="slidenum">
              <a:rPr lang="pt-BR" smtClean="0"/>
              <a:pPr>
                <a:defRPr/>
              </a:pPr>
              <a:t>12</a:t>
            </a:fld>
            <a:endParaRPr lang="pt-BR"/>
          </a:p>
        </p:txBody>
      </p:sp>
      <p:sp>
        <p:nvSpPr>
          <p:cNvPr id="14" name="Espaço Reservado para Conteúdo 2"/>
          <p:cNvSpPr txBox="1">
            <a:spLocks/>
          </p:cNvSpPr>
          <p:nvPr/>
        </p:nvSpPr>
        <p:spPr>
          <a:xfrm>
            <a:off x="272480" y="1268760"/>
            <a:ext cx="9217024" cy="446449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800" dirty="0" smtClean="0"/>
              <a:t>Sistema é composto de módulos integrados: </a:t>
            </a:r>
          </a:p>
          <a:p>
            <a:pPr lvl="1" algn="just">
              <a:buClr>
                <a:schemeClr val="accent2"/>
              </a:buClr>
              <a:buSzPct val="80000"/>
              <a:buFont typeface="Courier New" panose="02070309020205020404" pitchFamily="49" charset="0"/>
              <a:buChar char="o"/>
            </a:pPr>
            <a:r>
              <a:rPr lang="pt-BR" sz="2400" dirty="0" smtClean="0"/>
              <a:t>IES, Curso, Aluno, Docente, Fechamento, Relatórios, Migração, Segurança.</a:t>
            </a:r>
          </a:p>
          <a:p>
            <a:pPr algn="just"/>
            <a:r>
              <a:rPr lang="pt-BR" sz="2800" dirty="0" smtClean="0"/>
              <a:t>Os dados cadastrais de IES e curso são de responsabilidade do sistema </a:t>
            </a:r>
            <a:r>
              <a:rPr lang="pt-BR" sz="2800" dirty="0" err="1" smtClean="0"/>
              <a:t>e-MEC</a:t>
            </a:r>
            <a:r>
              <a:rPr lang="pt-BR" sz="2800" dirty="0"/>
              <a:t>;</a:t>
            </a:r>
            <a:endParaRPr lang="pt-BR" sz="2800" dirty="0" smtClean="0"/>
          </a:p>
          <a:p>
            <a:pPr algn="just"/>
            <a:r>
              <a:rPr lang="pt-BR" sz="2800" dirty="0" smtClean="0"/>
              <a:t>As estatísticas de alunos e docentes são coletadas para os cursos e as IES presentes no Cadastro </a:t>
            </a:r>
            <a:r>
              <a:rPr lang="pt-BR" sz="2800" dirty="0" err="1" smtClean="0"/>
              <a:t>e-MEC</a:t>
            </a:r>
            <a:r>
              <a:rPr lang="pt-BR" sz="2800" dirty="0"/>
              <a:t>.</a:t>
            </a:r>
            <a:endParaRPr lang="pt-BR" sz="2800" dirty="0" smtClean="0"/>
          </a:p>
        </p:txBody>
      </p:sp>
      <p:sp>
        <p:nvSpPr>
          <p:cNvPr id="3" name="Retângulo de cantos arredondados 2"/>
          <p:cNvSpPr/>
          <p:nvPr/>
        </p:nvSpPr>
        <p:spPr>
          <a:xfrm>
            <a:off x="632520" y="4797152"/>
            <a:ext cx="8640960" cy="792088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920552" y="4941168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2"/>
                </a:solidFill>
              </a:rPr>
              <a:t>O </a:t>
            </a:r>
            <a:r>
              <a:rPr lang="pt-BR" sz="2400" dirty="0" err="1" smtClean="0">
                <a:solidFill>
                  <a:schemeClr val="bg2"/>
                </a:solidFill>
              </a:rPr>
              <a:t>e-MEC</a:t>
            </a:r>
            <a:r>
              <a:rPr lang="pt-BR" sz="2400" dirty="0" smtClean="0">
                <a:solidFill>
                  <a:schemeClr val="bg2"/>
                </a:solidFill>
              </a:rPr>
              <a:t> é a única fonte de dados cadastrais para o Censo.</a:t>
            </a:r>
            <a:endParaRPr lang="pt-BR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7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2636912"/>
            <a:ext cx="9906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2. Carga de Dados</a:t>
            </a:r>
            <a:endParaRPr lang="pt-BR" sz="44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63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2"/>
          <p:cNvSpPr txBox="1">
            <a:spLocks noChangeArrowheads="1"/>
          </p:cNvSpPr>
          <p:nvPr/>
        </p:nvSpPr>
        <p:spPr bwMode="auto">
          <a:xfrm>
            <a:off x="270974" y="1285885"/>
            <a:ext cx="9362546" cy="3893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4572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altLang="pt-BR" sz="2900" b="1" dirty="0" smtClean="0">
                <a:latin typeface="+mj-lt"/>
                <a:cs typeface="Arial" charset="0"/>
              </a:rPr>
              <a:t>Final de Janeiro – é carregado para o </a:t>
            </a:r>
            <a:r>
              <a:rPr lang="pt-BR" altLang="pt-BR" sz="2900" b="1" dirty="0" err="1" smtClean="0">
                <a:latin typeface="+mj-lt"/>
                <a:cs typeface="Arial" charset="0"/>
              </a:rPr>
              <a:t>Censup</a:t>
            </a:r>
            <a:r>
              <a:rPr lang="pt-BR" altLang="pt-BR" sz="2900" b="1" dirty="0" smtClean="0">
                <a:latin typeface="+mj-lt"/>
                <a:cs typeface="Arial" charset="0"/>
              </a:rPr>
              <a:t>:</a:t>
            </a:r>
            <a:endParaRPr lang="pt-BR" altLang="pt-BR" sz="2900" dirty="0">
              <a:latin typeface="+mj-lt"/>
              <a:cs typeface="Arial" charset="0"/>
            </a:endParaRP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pt-BR" dirty="0" smtClean="0">
                <a:latin typeface="+mj-lt"/>
                <a:cs typeface="Arial" charset="0"/>
              </a:rPr>
              <a:t>Todas </a:t>
            </a:r>
            <a:r>
              <a:rPr lang="pt-BR" altLang="pt-BR" dirty="0">
                <a:latin typeface="+mj-lt"/>
                <a:cs typeface="Arial" charset="0"/>
              </a:rPr>
              <a:t>as </a:t>
            </a:r>
            <a:r>
              <a:rPr lang="pt-BR" altLang="pt-BR" dirty="0" smtClean="0">
                <a:latin typeface="+mj-lt"/>
                <a:cs typeface="Arial" charset="0"/>
              </a:rPr>
              <a:t>IES e </a:t>
            </a:r>
            <a:r>
              <a:rPr lang="pt-BR" altLang="pt-BR" dirty="0">
                <a:latin typeface="+mj-lt"/>
                <a:cs typeface="Arial" charset="0"/>
              </a:rPr>
              <a:t>locais de </a:t>
            </a:r>
            <a:r>
              <a:rPr lang="pt-BR" altLang="pt-BR" dirty="0" smtClean="0">
                <a:latin typeface="+mj-lt"/>
                <a:cs typeface="Arial" charset="0"/>
              </a:rPr>
              <a:t>oferta presenciais e EAD ativos </a:t>
            </a:r>
            <a:r>
              <a:rPr lang="pt-BR" altLang="pt-BR" dirty="0">
                <a:latin typeface="+mj-lt"/>
                <a:cs typeface="Arial" charset="0"/>
              </a:rPr>
              <a:t>no cadastro </a:t>
            </a:r>
            <a:r>
              <a:rPr lang="pt-BR" altLang="pt-BR" dirty="0" err="1" smtClean="0">
                <a:latin typeface="+mj-lt"/>
                <a:cs typeface="Arial" charset="0"/>
              </a:rPr>
              <a:t>e-MEC</a:t>
            </a:r>
            <a:r>
              <a:rPr lang="pt-BR" altLang="pt-BR" dirty="0" smtClean="0">
                <a:latin typeface="+mj-lt"/>
                <a:cs typeface="Arial" charset="0"/>
              </a:rPr>
              <a:t>.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pt-BR" dirty="0" smtClean="0">
                <a:latin typeface="+mj-lt"/>
                <a:cs typeface="Arial" charset="0"/>
              </a:rPr>
              <a:t>T</a:t>
            </a:r>
            <a:r>
              <a:rPr lang="pt-BR" dirty="0" smtClean="0">
                <a:latin typeface="+mj-lt"/>
                <a:cs typeface="Arial" charset="0"/>
              </a:rPr>
              <a:t>odos </a:t>
            </a:r>
            <a:r>
              <a:rPr lang="pt-BR" dirty="0">
                <a:latin typeface="+mj-lt"/>
                <a:cs typeface="Arial" charset="0"/>
              </a:rPr>
              <a:t>os cursos com situação de  “ativo”, “em extinção” e “extinto</a:t>
            </a:r>
            <a:r>
              <a:rPr lang="pt-BR" dirty="0" smtClean="0">
                <a:latin typeface="+mj-lt"/>
                <a:cs typeface="Arial" charset="0"/>
              </a:rPr>
              <a:t>” no  ano de referência do Censo.</a:t>
            </a:r>
          </a:p>
          <a:p>
            <a:pPr lvl="1" algn="just" eaLnBrk="1" hangingPunct="1">
              <a:spcBef>
                <a:spcPts val="600"/>
              </a:spcBef>
              <a:spcAft>
                <a:spcPts val="1200"/>
              </a:spcAft>
            </a:pPr>
            <a:endParaRPr lang="pt-BR" altLang="pt-BR" dirty="0">
              <a:latin typeface="+mj-lt"/>
              <a:cs typeface="Arial" charset="0"/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 bwMode="auto">
          <a:xfrm>
            <a:off x="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</a:rPr>
              <a:t>Carga dos dados do </a:t>
            </a:r>
            <a:r>
              <a:rPr lang="pt-BR" b="1" dirty="0" err="1" smtClean="0">
                <a:solidFill>
                  <a:srgbClr val="002060"/>
                </a:solidFill>
              </a:rPr>
              <a:t>e-MEC</a:t>
            </a:r>
            <a:endParaRPr lang="pt-BR" dirty="0"/>
          </a:p>
        </p:txBody>
      </p:sp>
      <p:sp>
        <p:nvSpPr>
          <p:cNvPr id="4" name="Retângulo de cantos arredondados 3"/>
          <p:cNvSpPr/>
          <p:nvPr/>
        </p:nvSpPr>
        <p:spPr>
          <a:xfrm>
            <a:off x="270974" y="4700463"/>
            <a:ext cx="9362546" cy="1032793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2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88504" y="4797152"/>
            <a:ext cx="9001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pt-BR" sz="2800" b="1" dirty="0">
                <a:solidFill>
                  <a:schemeClr val="bg2"/>
                </a:solidFill>
                <a:cs typeface="Arial" charset="0"/>
              </a:rPr>
              <a:t>Após a carga geral, o Inep só realiza cargas pontuais </a:t>
            </a:r>
            <a:r>
              <a:rPr lang="pt-BR" sz="2800" b="1" dirty="0" smtClean="0">
                <a:solidFill>
                  <a:schemeClr val="bg2"/>
                </a:solidFill>
                <a:cs typeface="Arial" charset="0"/>
              </a:rPr>
              <a:t>do cadastro </a:t>
            </a:r>
            <a:r>
              <a:rPr lang="pt-BR" sz="2800" b="1" dirty="0" err="1" smtClean="0">
                <a:solidFill>
                  <a:schemeClr val="bg2"/>
                </a:solidFill>
                <a:cs typeface="Arial" charset="0"/>
              </a:rPr>
              <a:t>e-MEC</a:t>
            </a:r>
            <a:r>
              <a:rPr lang="pt-BR" sz="2800" b="1" dirty="0" smtClean="0">
                <a:solidFill>
                  <a:schemeClr val="bg2"/>
                </a:solidFill>
                <a:cs typeface="Arial" charset="0"/>
              </a:rPr>
              <a:t> sob </a:t>
            </a:r>
            <a:r>
              <a:rPr lang="pt-BR" sz="2800" b="1" dirty="0">
                <a:solidFill>
                  <a:schemeClr val="bg2"/>
                </a:solidFill>
                <a:cs typeface="Arial" charset="0"/>
              </a:rPr>
              <a:t>demanda do PI.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1802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2"/>
          <p:cNvSpPr txBox="1">
            <a:spLocks noChangeArrowheads="1"/>
          </p:cNvSpPr>
          <p:nvPr/>
        </p:nvSpPr>
        <p:spPr bwMode="auto">
          <a:xfrm>
            <a:off x="272327" y="1268760"/>
            <a:ext cx="9362546" cy="3801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indent="-4572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just" eaLnBrk="1" hangingPunct="1">
              <a:spcBef>
                <a:spcPts val="600"/>
              </a:spcBef>
              <a:spcAft>
                <a:spcPts val="1200"/>
              </a:spcAft>
              <a:buNone/>
            </a:pPr>
            <a:r>
              <a:rPr lang="pt-BR" altLang="pt-BR" sz="2800" b="1" dirty="0">
                <a:cs typeface="Arial" charset="0"/>
              </a:rPr>
              <a:t>Final de </a:t>
            </a:r>
            <a:r>
              <a:rPr lang="pt-BR" altLang="pt-BR" sz="2800" b="1" dirty="0" smtClean="0">
                <a:cs typeface="Arial" charset="0"/>
              </a:rPr>
              <a:t>Janeiro:</a:t>
            </a:r>
            <a:endParaRPr lang="pt-BR" altLang="pt-BR" sz="2800" dirty="0">
              <a:cs typeface="Arial" charset="0"/>
            </a:endParaRPr>
          </a:p>
          <a:p>
            <a:pPr algn="just" eaLnBrk="1" hangingPunct="1">
              <a:spcBef>
                <a:spcPts val="600"/>
              </a:spcBef>
              <a:spcAft>
                <a:spcPts val="1200"/>
              </a:spcAft>
              <a:buFont typeface="Arial" charset="0"/>
              <a:buChar char="‒"/>
            </a:pPr>
            <a:r>
              <a:rPr lang="pt-BR" altLang="pt-BR" sz="2800" dirty="0" smtClean="0">
                <a:latin typeface="+mj-lt"/>
                <a:cs typeface="Arial" charset="0"/>
              </a:rPr>
              <a:t>Registros </a:t>
            </a:r>
            <a:r>
              <a:rPr lang="pt-BR" altLang="pt-BR" sz="2800" dirty="0">
                <a:latin typeface="+mj-lt"/>
                <a:cs typeface="Arial" charset="0"/>
              </a:rPr>
              <a:t>de docentes “em exercício</a:t>
            </a:r>
            <a:r>
              <a:rPr lang="pt-BR" altLang="pt-BR" sz="2800" dirty="0" smtClean="0">
                <a:latin typeface="+mj-lt"/>
                <a:cs typeface="Arial" charset="0"/>
              </a:rPr>
              <a:t>” e </a:t>
            </a:r>
            <a:r>
              <a:rPr lang="pt-BR" altLang="pt-BR" sz="2800" dirty="0">
                <a:latin typeface="+mj-lt"/>
                <a:cs typeface="Arial" charset="0"/>
              </a:rPr>
              <a:t>que </a:t>
            </a:r>
            <a:r>
              <a:rPr lang="pt-BR" altLang="pt-BR" sz="2800" dirty="0" smtClean="0">
                <a:latin typeface="+mj-lt"/>
                <a:cs typeface="Arial" charset="0"/>
              </a:rPr>
              <a:t>estavam </a:t>
            </a:r>
            <a:r>
              <a:rPr lang="pt-BR" altLang="pt-BR" sz="2800" dirty="0">
                <a:latin typeface="+mj-lt"/>
                <a:cs typeface="Arial" charset="0"/>
              </a:rPr>
              <a:t>na IES em 31 de </a:t>
            </a:r>
            <a:r>
              <a:rPr lang="pt-BR" altLang="pt-BR" sz="2800" dirty="0" smtClean="0">
                <a:latin typeface="+mj-lt"/>
                <a:cs typeface="Arial" charset="0"/>
              </a:rPr>
              <a:t>dezembro do Censo anterior;</a:t>
            </a:r>
          </a:p>
          <a:p>
            <a:pPr algn="just" eaLnBrk="1" hangingPunct="1">
              <a:spcBef>
                <a:spcPts val="600"/>
              </a:spcBef>
              <a:spcAft>
                <a:spcPts val="1200"/>
              </a:spcAft>
              <a:buFont typeface="Arial" charset="0"/>
              <a:buChar char="‒"/>
            </a:pPr>
            <a:r>
              <a:rPr lang="pt-BR" altLang="pt-BR" sz="2800" dirty="0" smtClean="0">
                <a:latin typeface="+mj-lt"/>
                <a:cs typeface="Arial" charset="0"/>
              </a:rPr>
              <a:t>Registros de todos os alunos informados no </a:t>
            </a:r>
            <a:r>
              <a:rPr lang="pt-BR" altLang="pt-BR" sz="2800" dirty="0">
                <a:latin typeface="+mj-lt"/>
                <a:cs typeface="Arial" charset="0"/>
              </a:rPr>
              <a:t>Censo </a:t>
            </a:r>
            <a:r>
              <a:rPr lang="pt-BR" altLang="pt-BR" sz="2800" dirty="0" smtClean="0">
                <a:latin typeface="+mj-lt"/>
                <a:cs typeface="Arial" charset="0"/>
              </a:rPr>
              <a:t>do ano anterior </a:t>
            </a:r>
            <a:r>
              <a:rPr lang="pt-BR" altLang="pt-BR" sz="2800" dirty="0">
                <a:latin typeface="+mj-lt"/>
                <a:cs typeface="Arial" charset="0"/>
              </a:rPr>
              <a:t>com situação de vínculo igual a “cursando” e “matrícula trancada”.</a:t>
            </a:r>
            <a:endParaRPr lang="pt-BR" altLang="pt-BR" sz="2800" dirty="0">
              <a:solidFill>
                <a:srgbClr val="FF0000"/>
              </a:solidFill>
              <a:latin typeface="+mj-lt"/>
            </a:endParaRPr>
          </a:p>
          <a:p>
            <a:pPr algn="just" eaLnBrk="1" hangingPunct="1">
              <a:spcBef>
                <a:spcPts val="600"/>
              </a:spcBef>
              <a:spcAft>
                <a:spcPts val="1200"/>
              </a:spcAft>
              <a:buFont typeface="Arial" charset="0"/>
              <a:buChar char="‒"/>
            </a:pPr>
            <a:endParaRPr lang="pt-BR" altLang="pt-BR" sz="2800" dirty="0">
              <a:latin typeface="+mj-lt"/>
              <a:cs typeface="Arial" charset="0"/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 bwMode="auto">
          <a:xfrm>
            <a:off x="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4000" b="1" dirty="0" smtClean="0">
                <a:solidFill>
                  <a:srgbClr val="002060"/>
                </a:solidFill>
              </a:rPr>
              <a:t>Carga dos dados do Censo Anterior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424592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Censup</a:t>
            </a:r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- Dados Coletados</a:t>
            </a:r>
          </a:p>
        </p:txBody>
      </p:sp>
      <p:sp>
        <p:nvSpPr>
          <p:cNvPr id="16" name="Espaço Reservado para Número de Slide 2"/>
          <p:cNvSpPr txBox="1">
            <a:spLocks/>
          </p:cNvSpPr>
          <p:nvPr/>
        </p:nvSpPr>
        <p:spPr>
          <a:xfrm>
            <a:off x="74279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707E86A-041F-49E9-8F08-DF79F49774E6}" type="slidenum">
              <a:rPr lang="pt-BR" smtClean="0"/>
              <a:pPr>
                <a:defRPr/>
              </a:pPr>
              <a:t>16</a:t>
            </a:fld>
            <a:endParaRPr lang="pt-BR"/>
          </a:p>
        </p:txBody>
      </p:sp>
      <p:graphicFrame>
        <p:nvGraphicFramePr>
          <p:cNvPr id="1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4334504"/>
              </p:ext>
            </p:extLst>
          </p:nvPr>
        </p:nvGraphicFramePr>
        <p:xfrm>
          <a:off x="704528" y="1368152"/>
          <a:ext cx="8101408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8" name="Straight Arrow Connector 8"/>
          <p:cNvCxnSpPr/>
          <p:nvPr/>
        </p:nvCxnSpPr>
        <p:spPr>
          <a:xfrm>
            <a:off x="2049884" y="2203276"/>
            <a:ext cx="1133811" cy="0"/>
          </a:xfrm>
          <a:prstGeom prst="straightConnector1">
            <a:avLst/>
          </a:prstGeom>
          <a:ln>
            <a:solidFill>
              <a:schemeClr val="accent1"/>
            </a:solidFill>
            <a:prstDash val="sysDash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/>
          <p:nvPr/>
        </p:nvCxnSpPr>
        <p:spPr>
          <a:xfrm flipV="1">
            <a:off x="4413448" y="2132635"/>
            <a:ext cx="1512168" cy="72229"/>
          </a:xfrm>
          <a:prstGeom prst="straightConnector1">
            <a:avLst/>
          </a:prstGeom>
          <a:ln>
            <a:solidFill>
              <a:schemeClr val="accent1"/>
            </a:solidFill>
            <a:prstDash val="sysDash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0" name="Conector de seta reta 19"/>
          <p:cNvCxnSpPr/>
          <p:nvPr/>
        </p:nvCxnSpPr>
        <p:spPr>
          <a:xfrm>
            <a:off x="4413449" y="2258942"/>
            <a:ext cx="1584175" cy="1897578"/>
          </a:xfrm>
          <a:prstGeom prst="straightConnector1">
            <a:avLst/>
          </a:prstGeom>
          <a:ln>
            <a:solidFill>
              <a:schemeClr val="accent1"/>
            </a:solidFill>
            <a:prstDash val="sysDash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1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768" y="1988399"/>
            <a:ext cx="1224136" cy="576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280" y="4005064"/>
            <a:ext cx="876852" cy="583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0" descr="http://noticias.universia.com.br/br/images/imagenes%20especiales/p/pu/puc/puc-cria-curso-online-portugues-gratis-noticias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215" y="1283540"/>
            <a:ext cx="1229753" cy="70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2" descr="http://diariopaulista.com/wp-content/uploads/2012/08/unb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20" y="1052736"/>
            <a:ext cx="1234769" cy="82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91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2636912"/>
            <a:ext cx="9906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3. Módulo IES</a:t>
            </a:r>
            <a:endParaRPr lang="pt-BR" sz="44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67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Dados Coletados</a:t>
            </a:r>
          </a:p>
        </p:txBody>
      </p:sp>
      <p:sp>
        <p:nvSpPr>
          <p:cNvPr id="16" name="Espaço Reservado para Número de Slide 2"/>
          <p:cNvSpPr txBox="1">
            <a:spLocks/>
          </p:cNvSpPr>
          <p:nvPr/>
        </p:nvSpPr>
        <p:spPr>
          <a:xfrm>
            <a:off x="74279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707E86A-041F-49E9-8F08-DF79F49774E6}" type="slidenum">
              <a:rPr lang="pt-BR" smtClean="0"/>
              <a:pPr>
                <a:defRPr/>
              </a:pPr>
              <a:t>18</a:t>
            </a:fld>
            <a:endParaRPr lang="pt-BR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72480" y="1268760"/>
            <a:ext cx="9361040" cy="50155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pt-BR" sz="2800" b="1" dirty="0" smtClean="0"/>
              <a:t>Módulo IES</a:t>
            </a:r>
          </a:p>
          <a:p>
            <a:pPr>
              <a:spcBef>
                <a:spcPts val="0"/>
              </a:spcBef>
            </a:pPr>
            <a:r>
              <a:rPr lang="pt-BR" sz="2400" b="1" dirty="0" smtClean="0"/>
              <a:t>Dados Cadastrais de IES (Cadastro </a:t>
            </a:r>
            <a:r>
              <a:rPr lang="pt-BR" sz="2400" b="1" dirty="0" err="1" smtClean="0"/>
              <a:t>e-MEC</a:t>
            </a:r>
            <a:r>
              <a:rPr lang="pt-BR" sz="2400" b="1" dirty="0" smtClean="0"/>
              <a:t>): 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 smtClean="0"/>
              <a:t>Dados da mantenedora,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 smtClean="0"/>
              <a:t>Identificação da IES (código, nome e sigla da IES),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 smtClean="0"/>
              <a:t>Contato da IES (correio eletrônico, telefones),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 smtClean="0"/>
              <a:t>Categoria </a:t>
            </a:r>
            <a:r>
              <a:rPr lang="pt-BR" sz="2200" dirty="0"/>
              <a:t>A</a:t>
            </a:r>
            <a:r>
              <a:rPr lang="pt-BR" sz="2200" dirty="0" smtClean="0"/>
              <a:t>dministrativa e Organização Acadêmica,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 smtClean="0"/>
              <a:t>Local de oferta,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 smtClean="0"/>
              <a:t>Informações do Procurador Institucional,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/>
              <a:t>Informações do </a:t>
            </a:r>
            <a:r>
              <a:rPr lang="pt-BR" sz="2200" dirty="0" smtClean="0"/>
              <a:t>Representante </a:t>
            </a:r>
            <a:r>
              <a:rPr lang="pt-BR" sz="2200" dirty="0"/>
              <a:t>Legal da </a:t>
            </a:r>
            <a:r>
              <a:rPr lang="pt-BR" sz="2200" dirty="0" smtClean="0"/>
              <a:t>Mantenedora,</a:t>
            </a:r>
            <a:endParaRPr lang="pt-BR" sz="2200" dirty="0"/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/>
              <a:t>Informações </a:t>
            </a:r>
            <a:r>
              <a:rPr lang="pt-BR" sz="2200" dirty="0" smtClean="0"/>
              <a:t>do Dirigente </a:t>
            </a:r>
            <a:r>
              <a:rPr lang="pt-BR" sz="2200" dirty="0"/>
              <a:t>Principal da </a:t>
            </a:r>
            <a:r>
              <a:rPr lang="pt-BR" sz="2200" dirty="0" smtClean="0"/>
              <a:t>IES,</a:t>
            </a:r>
            <a:endParaRPr lang="pt-BR" sz="2200" dirty="0"/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/>
              <a:t>Situação da IES</a:t>
            </a:r>
            <a:r>
              <a:rPr lang="pt-BR" sz="2200" dirty="0" smtClean="0"/>
              <a:t>.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220448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Dados Coletados</a:t>
            </a:r>
          </a:p>
        </p:txBody>
      </p:sp>
      <p:sp>
        <p:nvSpPr>
          <p:cNvPr id="16" name="Espaço Reservado para Número de Slide 2"/>
          <p:cNvSpPr txBox="1">
            <a:spLocks/>
          </p:cNvSpPr>
          <p:nvPr/>
        </p:nvSpPr>
        <p:spPr>
          <a:xfrm>
            <a:off x="74279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707E86A-041F-49E9-8F08-DF79F49774E6}" type="slidenum">
              <a:rPr lang="pt-BR" smtClean="0"/>
              <a:pPr>
                <a:defRPr/>
              </a:pPr>
              <a:t>19</a:t>
            </a:fld>
            <a:endParaRPr lang="pt-BR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72480" y="1268760"/>
            <a:ext cx="9361040" cy="50155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pt-BR" sz="2800" b="1" dirty="0" smtClean="0"/>
              <a:t>Módulo IES</a:t>
            </a:r>
          </a:p>
          <a:p>
            <a:pPr>
              <a:spcBef>
                <a:spcPts val="0"/>
              </a:spcBef>
            </a:pPr>
            <a:r>
              <a:rPr lang="pt-BR" sz="2400" b="1" dirty="0" smtClean="0"/>
              <a:t>Dados Censitários: 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 smtClean="0"/>
              <a:t>Recursos </a:t>
            </a:r>
            <a:r>
              <a:rPr lang="pt-BR" sz="2200" dirty="0"/>
              <a:t>Humanos,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/>
              <a:t>Dados Financeiros,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/>
              <a:t>Biblioteca,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/>
              <a:t>Informações Adicionais </a:t>
            </a:r>
            <a:r>
              <a:rPr lang="pt-BR" sz="2200" dirty="0" smtClean="0"/>
              <a:t>da Biblioteca (é participante do portal </a:t>
            </a:r>
            <a:r>
              <a:rPr lang="pt-BR" sz="2200" dirty="0"/>
              <a:t>Capes de </a:t>
            </a:r>
            <a:r>
              <a:rPr lang="pt-BR" sz="2200" dirty="0" smtClean="0"/>
              <a:t>Periódicos, acessa outras </a:t>
            </a:r>
            <a:r>
              <a:rPr lang="pt-BR" sz="2200" dirty="0"/>
              <a:t>bases de </a:t>
            </a:r>
            <a:r>
              <a:rPr lang="pt-BR" sz="2200" dirty="0" smtClean="0"/>
              <a:t>dados, possui repositório institucional, entre outras informações),</a:t>
            </a:r>
            <a:endParaRPr lang="pt-BR" sz="2200" dirty="0"/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 smtClean="0"/>
              <a:t>Infraestrutura </a:t>
            </a:r>
            <a:r>
              <a:rPr lang="pt-BR" sz="2200" dirty="0"/>
              <a:t>do local de oferta </a:t>
            </a:r>
            <a:r>
              <a:rPr lang="pt-BR" sz="2200" dirty="0" smtClean="0"/>
              <a:t>(presencial e </a:t>
            </a:r>
            <a:r>
              <a:rPr lang="pt-BR" sz="2200" dirty="0" err="1" smtClean="0"/>
              <a:t>EaD</a:t>
            </a:r>
            <a:r>
              <a:rPr lang="pt-BR" sz="2200" dirty="0" smtClean="0"/>
              <a:t>).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169370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272480" y="1268760"/>
            <a:ext cx="9361040" cy="4968428"/>
          </a:xfrm>
          <a:prstGeom prst="rect">
            <a:avLst/>
          </a:prstGeom>
        </p:spPr>
        <p:txBody>
          <a:bodyPr>
            <a:noAutofit/>
          </a:bodyPr>
          <a:lstStyle/>
          <a:p>
            <a:pPr marL="514350" indent="-51435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2800" dirty="0" smtClean="0">
                <a:cs typeface="Arial" panose="020B0604020202020204" pitchFamily="34" charset="0"/>
              </a:rPr>
              <a:t>O Censo da Educação Superior: base legal e características, abrangência e objetivos.</a:t>
            </a:r>
          </a:p>
          <a:p>
            <a:pPr marL="514350" indent="-51435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2800" dirty="0" smtClean="0">
                <a:cs typeface="Arial" panose="020B0604020202020204" pitchFamily="34" charset="0"/>
              </a:rPr>
              <a:t>Carga de dados do </a:t>
            </a:r>
            <a:r>
              <a:rPr lang="pt-BR" sz="2800" dirty="0" err="1" smtClean="0">
                <a:cs typeface="Arial" panose="020B0604020202020204" pitchFamily="34" charset="0"/>
              </a:rPr>
              <a:t>e-MEC</a:t>
            </a:r>
            <a:endParaRPr lang="pt-BR" sz="2800" dirty="0" smtClean="0">
              <a:cs typeface="Arial" panose="020B0604020202020204" pitchFamily="34" charset="0"/>
            </a:endParaRPr>
          </a:p>
          <a:p>
            <a:pPr marL="514350" indent="-51435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2800" dirty="0" smtClean="0">
                <a:cs typeface="Arial" panose="020B0604020202020204" pitchFamily="34" charset="0"/>
              </a:rPr>
              <a:t>Módulo IES </a:t>
            </a:r>
          </a:p>
          <a:p>
            <a:pPr marL="514350" indent="-51435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2800" dirty="0" smtClean="0">
                <a:cs typeface="Arial" panose="020B0604020202020204" pitchFamily="34" charset="0"/>
              </a:rPr>
              <a:t>Módulo Curso</a:t>
            </a:r>
          </a:p>
          <a:p>
            <a:pPr marL="514350" indent="-51435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2800" dirty="0">
                <a:cs typeface="Arial" panose="020B0604020202020204" pitchFamily="34" charset="0"/>
              </a:rPr>
              <a:t>Módulo Docente</a:t>
            </a:r>
          </a:p>
          <a:p>
            <a:pPr marL="514350" indent="-51435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2800" dirty="0" smtClean="0">
                <a:cs typeface="Arial" panose="020B0604020202020204" pitchFamily="34" charset="0"/>
              </a:rPr>
              <a:t>Módulo Aluno</a:t>
            </a:r>
          </a:p>
          <a:p>
            <a:pPr marL="514350" indent="-51435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2800" dirty="0" smtClean="0">
                <a:cs typeface="Arial" panose="020B0604020202020204" pitchFamily="34" charset="0"/>
              </a:rPr>
              <a:t>Recursos Auxiliares</a:t>
            </a:r>
          </a:p>
          <a:p>
            <a:pPr marL="514350" indent="-51435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endParaRPr lang="pt-BR" sz="2800" dirty="0" smtClean="0">
              <a:cs typeface="Arial" panose="020B060402020202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0" y="0"/>
            <a:ext cx="99072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Sumário</a:t>
            </a:r>
          </a:p>
        </p:txBody>
      </p:sp>
    </p:spTree>
    <p:extLst>
      <p:ext uri="{BB962C8B-B14F-4D97-AF65-F5344CB8AC3E}">
        <p14:creationId xmlns:p14="http://schemas.microsoft.com/office/powerpoint/2010/main" val="226394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2636912"/>
            <a:ext cx="9906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4. Módulo Curso</a:t>
            </a:r>
            <a:endParaRPr lang="pt-BR" sz="44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56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Dados Coletados</a:t>
            </a:r>
          </a:p>
        </p:txBody>
      </p:sp>
      <p:sp>
        <p:nvSpPr>
          <p:cNvPr id="16" name="Espaço Reservado para Número de Slide 2"/>
          <p:cNvSpPr txBox="1">
            <a:spLocks/>
          </p:cNvSpPr>
          <p:nvPr/>
        </p:nvSpPr>
        <p:spPr>
          <a:xfrm>
            <a:off x="74279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707E86A-041F-49E9-8F08-DF79F49774E6}" type="slidenum">
              <a:rPr lang="pt-BR" smtClean="0"/>
              <a:pPr>
                <a:defRPr/>
              </a:pPr>
              <a:t>21</a:t>
            </a:fld>
            <a:endParaRPr lang="pt-BR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72480" y="1268760"/>
            <a:ext cx="9361040" cy="50155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pt-BR" sz="2800" b="1" dirty="0" smtClean="0"/>
              <a:t>Módulo Curso</a:t>
            </a:r>
          </a:p>
          <a:p>
            <a:pPr>
              <a:spcBef>
                <a:spcPts val="0"/>
              </a:spcBef>
            </a:pPr>
            <a:r>
              <a:rPr lang="pt-BR" sz="2400" b="1" dirty="0" smtClean="0"/>
              <a:t>Dados Cadastrais de Curso</a:t>
            </a:r>
            <a:r>
              <a:rPr lang="pt-BR" sz="2400" b="1" dirty="0"/>
              <a:t> (Cadastro </a:t>
            </a:r>
            <a:r>
              <a:rPr lang="pt-BR" sz="2400" b="1" dirty="0" err="1"/>
              <a:t>e-MEC</a:t>
            </a:r>
            <a:r>
              <a:rPr lang="pt-BR" sz="2400" b="1" dirty="0" smtClean="0"/>
              <a:t>): 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 smtClean="0"/>
              <a:t>Identificação </a:t>
            </a:r>
            <a:r>
              <a:rPr lang="pt-BR" sz="2200" dirty="0"/>
              <a:t>do curso (código e nome do curso),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/>
              <a:t>Classificação OCDE,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/>
              <a:t>Nível acadêmico,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/>
              <a:t>Grau acadêmico,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/>
              <a:t>Modalidade de ensino,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/>
              <a:t>Curso gratuito,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/>
              <a:t>Local de oferta,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/>
              <a:t>Carga horária do curso</a:t>
            </a:r>
            <a:r>
              <a:rPr lang="pt-BR" sz="2200" dirty="0" smtClean="0"/>
              <a:t>,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/>
              <a:t>Situação do curso no </a:t>
            </a:r>
            <a:r>
              <a:rPr lang="pt-BR" sz="2200" dirty="0" err="1" smtClean="0"/>
              <a:t>e-MEC</a:t>
            </a:r>
            <a:endParaRPr lang="pt-BR" sz="2200" dirty="0"/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pt-BR" sz="2200" dirty="0"/>
              <a:t>Data de início de funcionamento.</a:t>
            </a:r>
          </a:p>
        </p:txBody>
      </p:sp>
    </p:spTree>
    <p:extLst>
      <p:ext uri="{BB962C8B-B14F-4D97-AF65-F5344CB8AC3E}">
        <p14:creationId xmlns:p14="http://schemas.microsoft.com/office/powerpoint/2010/main" val="7270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Dados Coletados</a:t>
            </a:r>
          </a:p>
        </p:txBody>
      </p:sp>
      <p:sp>
        <p:nvSpPr>
          <p:cNvPr id="16" name="Espaço Reservado para Número de Slide 2"/>
          <p:cNvSpPr txBox="1">
            <a:spLocks/>
          </p:cNvSpPr>
          <p:nvPr/>
        </p:nvSpPr>
        <p:spPr>
          <a:xfrm>
            <a:off x="74279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707E86A-041F-49E9-8F08-DF79F49774E6}" type="slidenum">
              <a:rPr lang="pt-BR" smtClean="0"/>
              <a:pPr>
                <a:defRPr/>
              </a:pPr>
              <a:t>22</a:t>
            </a:fld>
            <a:endParaRPr lang="pt-BR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72480" y="1268760"/>
            <a:ext cx="9361040" cy="50155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pt-BR" sz="2800" b="1" dirty="0" smtClean="0"/>
              <a:t>Módulo Curso</a:t>
            </a:r>
          </a:p>
          <a:p>
            <a:pPr>
              <a:spcBef>
                <a:spcPts val="0"/>
              </a:spcBef>
            </a:pPr>
            <a:r>
              <a:rPr lang="pt-BR" sz="2400" b="1" dirty="0" smtClean="0"/>
              <a:t>Dados Censitários: </a:t>
            </a:r>
          </a:p>
          <a:p>
            <a:pPr lvl="1"/>
            <a:r>
              <a:rPr lang="pt-BR" sz="2400" dirty="0" smtClean="0"/>
              <a:t>Turno </a:t>
            </a:r>
            <a:r>
              <a:rPr lang="pt-BR" sz="2400" dirty="0"/>
              <a:t>do curso,</a:t>
            </a:r>
          </a:p>
          <a:p>
            <a:pPr lvl="1"/>
            <a:r>
              <a:rPr lang="pt-BR" sz="2400" dirty="0"/>
              <a:t>Prazo mínimo de integralização,</a:t>
            </a:r>
          </a:p>
          <a:p>
            <a:pPr lvl="1"/>
            <a:r>
              <a:rPr lang="pt-BR" sz="2400" dirty="0" smtClean="0"/>
              <a:t>Vagas,</a:t>
            </a:r>
            <a:endParaRPr lang="pt-BR" sz="2400" dirty="0"/>
          </a:p>
          <a:p>
            <a:pPr lvl="1"/>
            <a:r>
              <a:rPr lang="pt-BR" sz="2400" dirty="0" smtClean="0"/>
              <a:t>Inscritos,</a:t>
            </a:r>
            <a:endParaRPr lang="pt-BR" sz="2400" dirty="0"/>
          </a:p>
          <a:p>
            <a:pPr lvl="1"/>
            <a:r>
              <a:rPr lang="pt-BR" sz="2400" dirty="0"/>
              <a:t>Condições de </a:t>
            </a:r>
            <a:r>
              <a:rPr lang="pt-BR" sz="2400" dirty="0" smtClean="0"/>
              <a:t>ensino-aprendizagem para pessoas </a:t>
            </a:r>
            <a:r>
              <a:rPr lang="pt-BR" sz="2400" dirty="0"/>
              <a:t>com deficiência,</a:t>
            </a:r>
          </a:p>
          <a:p>
            <a:pPr lvl="1"/>
            <a:r>
              <a:rPr lang="pt-BR" sz="2400" dirty="0"/>
              <a:t>Carga horária oferecida a distância,</a:t>
            </a:r>
          </a:p>
          <a:p>
            <a:pPr lvl="1"/>
            <a:r>
              <a:rPr lang="pt-BR" sz="2400" dirty="0"/>
              <a:t>Instalação para aulas práticas (laboratórios).</a:t>
            </a:r>
          </a:p>
        </p:txBody>
      </p:sp>
    </p:spTree>
    <p:extLst>
      <p:ext uri="{BB962C8B-B14F-4D97-AF65-F5344CB8AC3E}">
        <p14:creationId xmlns:p14="http://schemas.microsoft.com/office/powerpoint/2010/main" val="4837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Módulo Curso</a:t>
            </a: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272480" y="1268760"/>
            <a:ext cx="9289032" cy="399754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Curso teve aluno vinculado no ano de referência do Censo?</a:t>
            </a:r>
          </a:p>
          <a:p>
            <a:pPr marL="0" lvl="2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600" b="1" dirty="0" smtClean="0">
                <a:cs typeface="Arial" charset="0"/>
              </a:rPr>
              <a:t>	Sim</a:t>
            </a:r>
            <a:r>
              <a:rPr lang="pt-BR" sz="2600" dirty="0" smtClean="0">
                <a:cs typeface="Arial" charset="0"/>
              </a:rPr>
              <a:t>: é necessário vincular alunos e docentes.</a:t>
            </a:r>
          </a:p>
          <a:p>
            <a:pPr marL="0" lvl="2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600" b="1" dirty="0" smtClean="0">
                <a:cs typeface="Arial" charset="0"/>
              </a:rPr>
              <a:t>	Não</a:t>
            </a:r>
            <a:r>
              <a:rPr lang="pt-BR" sz="2600" dirty="0" smtClean="0">
                <a:cs typeface="Arial" charset="0"/>
              </a:rPr>
              <a:t>. Quais são os motivos para o curso não possuir alunos 	vinculados?</a:t>
            </a:r>
          </a:p>
          <a:p>
            <a:pPr marL="1371600" lvl="5" indent="-45720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2400" dirty="0">
                <a:cs typeface="Arial" charset="0"/>
              </a:rPr>
              <a:t>Curso extinto;</a:t>
            </a:r>
          </a:p>
          <a:p>
            <a:pPr marL="1371600" lvl="5" indent="-45720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2400" dirty="0">
                <a:cs typeface="Arial" charset="0"/>
              </a:rPr>
              <a:t>Curso novo;</a:t>
            </a:r>
          </a:p>
          <a:p>
            <a:pPr marL="1371600" lvl="5" indent="-45720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2400" dirty="0">
                <a:cs typeface="Arial" charset="0"/>
              </a:rPr>
              <a:t>Curso representado por outro código de curso;</a:t>
            </a:r>
          </a:p>
          <a:p>
            <a:pPr marL="1371600" lvl="5" indent="-45720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400" dirty="0">
                <a:cs typeface="Arial" charset="0"/>
              </a:rPr>
              <a:t>Curso ativo sem demanda.</a:t>
            </a:r>
          </a:p>
          <a:p>
            <a:pPr marL="914400" lvl="2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126295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Módulo Curso</a:t>
            </a:r>
          </a:p>
        </p:txBody>
      </p:sp>
      <p:graphicFrame>
        <p:nvGraphicFramePr>
          <p:cNvPr id="21" name="Tabela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231207"/>
              </p:ext>
            </p:extLst>
          </p:nvPr>
        </p:nvGraphicFramePr>
        <p:xfrm>
          <a:off x="560512" y="983731"/>
          <a:ext cx="8856984" cy="5147855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4743159"/>
                <a:gridCol w="4113825"/>
              </a:tblGrid>
              <a:tr h="483506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Vagas</a:t>
                      </a:r>
                      <a:endParaRPr lang="pt-BR" sz="24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499" marR="54499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Formas de Ingresso</a:t>
                      </a:r>
                      <a:endParaRPr lang="pt-BR" sz="24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499" marR="54499" marT="0" marB="0" anchor="ctr"/>
                </a:tc>
              </a:tr>
              <a:tr h="1328469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pt-BR" sz="2200" dirty="0">
                          <a:effectLst/>
                        </a:rPr>
                        <a:t>Vagas Novas Oferecidas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kern="1800" dirty="0">
                          <a:effectLst/>
                        </a:rPr>
                        <a:t>Vagas autorizadas oferecidas</a:t>
                      </a:r>
                      <a:endParaRPr lang="pt-BR" sz="2000" dirty="0">
                        <a:effectLst/>
                      </a:endParaRP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+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pt-BR" sz="2000" kern="1800" dirty="0">
                          <a:effectLst/>
                        </a:rPr>
                        <a:t>Vagas PROUNI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499" marR="54499" marT="0" marB="0" anchor="ctr"/>
                </a:tc>
                <a:tc>
                  <a:txBody>
                    <a:bodyPr/>
                    <a:lstStyle/>
                    <a:p>
                      <a:pPr marL="180000" lvl="0" indent="-1800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pt-BR" sz="2200" dirty="0">
                          <a:effectLst/>
                        </a:rPr>
                        <a:t>Vestibular,</a:t>
                      </a:r>
                    </a:p>
                    <a:p>
                      <a:pPr marL="180000" lvl="0" indent="-1800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pt-BR" sz="2200" dirty="0">
                          <a:effectLst/>
                        </a:rPr>
                        <a:t>Enem,</a:t>
                      </a:r>
                    </a:p>
                    <a:p>
                      <a:pPr marL="180000" lvl="0" indent="-1800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pt-BR" sz="2200" dirty="0">
                          <a:effectLst/>
                        </a:rPr>
                        <a:t>Avaliação seriada,</a:t>
                      </a:r>
                    </a:p>
                    <a:p>
                      <a:pPr marL="180000" lvl="0" indent="-1800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pt-BR" sz="2200" dirty="0">
                          <a:effectLst/>
                        </a:rPr>
                        <a:t>Seleção </a:t>
                      </a:r>
                      <a:r>
                        <a:rPr lang="pt-BR" sz="2200" dirty="0" smtClean="0">
                          <a:effectLst/>
                        </a:rPr>
                        <a:t>Simplificada.</a:t>
                      </a:r>
                      <a:endParaRPr lang="pt-BR" sz="2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4499" marR="54499" marT="0" marB="0" anchor="ctr"/>
                </a:tc>
              </a:tr>
              <a:tr h="1063756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pt-BR" sz="2200" dirty="0">
                          <a:effectLst/>
                        </a:rPr>
                        <a:t>Vagas Oferecidas para Programas Especiais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pt-BR" sz="2000" kern="1800" dirty="0">
                          <a:effectLst/>
                        </a:rPr>
                        <a:t>Vagas PARFOR, PRONERA, etc.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499" marR="54499" marT="0" marB="0" anchor="ctr"/>
                </a:tc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pt-BR" sz="2200" dirty="0">
                          <a:effectLst/>
                        </a:rPr>
                        <a:t>Seleção para Vagas de Programas Especiais.</a:t>
                      </a:r>
                      <a:endParaRPr lang="pt-BR" sz="2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4499" marR="54499" marT="0" marB="0" anchor="ctr"/>
                </a:tc>
              </a:tr>
              <a:tr h="647077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Vagas Remanescentes Oferecidas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499" marR="54499" marT="0" marB="0" anchor="ctr"/>
                </a:tc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pt-BR" sz="2200" dirty="0" smtClean="0">
                          <a:effectLst/>
                        </a:rPr>
                        <a:t>Seleção para Vagas Remanescentes</a:t>
                      </a:r>
                      <a:endParaRPr lang="pt-BR" sz="2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4499" marR="54499" marT="0" marB="0" anchor="ctr"/>
                </a:tc>
              </a:tr>
              <a:tr h="1514749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Não Ocupam Vagas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499" marR="54499" marT="0" marB="0" anchor="ctr"/>
                </a:tc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2200" dirty="0" smtClean="0">
                          <a:effectLst/>
                        </a:rPr>
                        <a:t>Transferência </a:t>
                      </a:r>
                      <a:r>
                        <a:rPr lang="pt-BR" sz="2200" dirty="0" err="1" smtClean="0">
                          <a:effectLst/>
                        </a:rPr>
                        <a:t>ex-offício</a:t>
                      </a:r>
                      <a:endParaRPr lang="pt-BR" sz="2200" dirty="0" smtClean="0">
                        <a:effectLst/>
                      </a:endParaRPr>
                    </a:p>
                    <a:p>
                      <a:pPr marL="342900" lvl="0" indent="-342900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2200" dirty="0" smtClean="0">
                          <a:effectLst/>
                        </a:rPr>
                        <a:t>Convênio PEC-G</a:t>
                      </a:r>
                    </a:p>
                    <a:p>
                      <a:pPr marL="342900" lvl="0" indent="-342900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2200" dirty="0" smtClean="0">
                          <a:effectLst/>
                        </a:rPr>
                        <a:t>Decisão Judicial</a:t>
                      </a:r>
                      <a:endParaRPr lang="pt-BR" sz="2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4499" marR="54499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167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Módulo Curso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44488" y="1340768"/>
            <a:ext cx="902196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BR" sz="2600" b="1" dirty="0"/>
              <a:t>Vagas novas oferecidas - </a:t>
            </a:r>
            <a:r>
              <a:rPr lang="pt-BR" sz="2600" dirty="0"/>
              <a:t>número total de vagas anuais oferecidas nos processos seletivos: “vestibular”, “ENEM”, “avaliação seriada” e “processos seletivos simplificados</a:t>
            </a:r>
            <a:r>
              <a:rPr lang="pt-BR" sz="2600" dirty="0" smtClean="0"/>
              <a:t>”. 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BR" sz="2600" b="1" dirty="0" smtClean="0"/>
              <a:t>Vagas </a:t>
            </a:r>
            <a:r>
              <a:rPr lang="pt-BR" sz="2600" b="1" dirty="0"/>
              <a:t>para programas especiais -</a:t>
            </a:r>
            <a:r>
              <a:rPr lang="pt-BR" sz="2600" dirty="0"/>
              <a:t> são vagas </a:t>
            </a:r>
            <a:r>
              <a:rPr lang="pt-BR" sz="2600" dirty="0" smtClean="0"/>
              <a:t>que </a:t>
            </a:r>
            <a:r>
              <a:rPr lang="pt-BR" sz="2600" dirty="0"/>
              <a:t>fomentam a oferta de turmas especiais para demandas específicas. Exemplos: </a:t>
            </a:r>
            <a:r>
              <a:rPr lang="pt-BR" sz="2600" b="1" dirty="0"/>
              <a:t>PARFOR</a:t>
            </a:r>
            <a:r>
              <a:rPr lang="pt-BR" sz="2600" dirty="0"/>
              <a:t> (Plano Nacional de Formação de Professores), </a:t>
            </a:r>
            <a:r>
              <a:rPr lang="pt-BR" sz="2600" b="1" dirty="0"/>
              <a:t>PRONERA</a:t>
            </a:r>
            <a:r>
              <a:rPr lang="pt-BR" sz="2600" dirty="0"/>
              <a:t> (Programa Nacional de Educação na Reforma Agrária) e </a:t>
            </a:r>
            <a:r>
              <a:rPr lang="pt-BR" sz="2600" b="1" dirty="0"/>
              <a:t>PROCAMPO</a:t>
            </a:r>
            <a:r>
              <a:rPr lang="pt-BR" sz="2600" dirty="0"/>
              <a:t> (Programa de Apoio à Formação Superior em Licenciatura em Educação do Campo</a:t>
            </a:r>
            <a:r>
              <a:rPr lang="pt-BR" sz="2600" dirty="0" smtClean="0"/>
              <a:t>).</a:t>
            </a: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106743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Módulo Curso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72480" y="1268760"/>
            <a:ext cx="928903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600" b="1" dirty="0"/>
              <a:t>Vagas remanescentes - </a:t>
            </a:r>
            <a:r>
              <a:rPr lang="pt-BR" sz="2800" dirty="0"/>
              <a:t>são vagas de anos anteriores que nunca foram ocupadas ou que foram liberadas por diversos motivos: óbito, não cumprimento de desempenho mínimo (</a:t>
            </a:r>
            <a:r>
              <a:rPr lang="pt-BR" sz="2800" dirty="0" err="1"/>
              <a:t>jubilamento</a:t>
            </a:r>
            <a:r>
              <a:rPr lang="pt-BR" sz="2800" dirty="0"/>
              <a:t>), desistência, transferência interna (transferência entre cursos da IES), transferência externa (transferências de outras IES</a:t>
            </a:r>
            <a:r>
              <a:rPr lang="pt-BR" sz="2800" dirty="0" smtClean="0"/>
              <a:t>).</a:t>
            </a:r>
          </a:p>
          <a:p>
            <a:endParaRPr lang="pt-BR" sz="2800" dirty="0" smtClean="0"/>
          </a:p>
          <a:p>
            <a:pPr algn="just"/>
            <a:r>
              <a:rPr lang="pt-BR" sz="2800" dirty="0" smtClean="0"/>
              <a:t> </a:t>
            </a:r>
            <a:r>
              <a:rPr lang="pt-BR" sz="2800" b="1" u="sng" dirty="0"/>
              <a:t>Forma de ingresso:</a:t>
            </a:r>
            <a:r>
              <a:rPr lang="pt-BR" sz="2800" dirty="0"/>
              <a:t> processos seletivos para vagas remanescentes </a:t>
            </a:r>
            <a:r>
              <a:rPr lang="pt-BR" sz="2800" dirty="0" smtClean="0"/>
              <a:t>(</a:t>
            </a:r>
            <a:r>
              <a:rPr lang="pt-BR" sz="2800" dirty="0"/>
              <a:t>transferência externa, transferência interna, portador de curso superior e reingresso). </a:t>
            </a: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326553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Módulo Curso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72480" y="1268760"/>
            <a:ext cx="928903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600" b="1" u="sng" dirty="0" smtClean="0"/>
              <a:t>Período para </a:t>
            </a:r>
            <a:r>
              <a:rPr lang="pt-BR" sz="2600" b="1" u="sng" dirty="0"/>
              <a:t>o cálculo do número de vagas </a:t>
            </a:r>
            <a:r>
              <a:rPr lang="pt-BR" sz="2600" b="1" u="sng" dirty="0" smtClean="0"/>
              <a:t>remanescentes</a:t>
            </a:r>
            <a:r>
              <a:rPr lang="pt-BR" sz="2600" dirty="0" smtClean="0"/>
              <a:t>: prazo </a:t>
            </a:r>
            <a:r>
              <a:rPr lang="pt-BR" sz="2600" dirty="0"/>
              <a:t>mínimo de integralização do curso. </a:t>
            </a:r>
            <a:endParaRPr lang="pt-BR" sz="2600" dirty="0" smtClean="0"/>
          </a:p>
          <a:p>
            <a:pPr marL="457200" lvl="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600" dirty="0"/>
              <a:t>Para os cursos em que as vagas são oferecidas </a:t>
            </a:r>
            <a:r>
              <a:rPr lang="pt-BR" sz="2600" b="1" dirty="0"/>
              <a:t>semestralmente</a:t>
            </a:r>
            <a:r>
              <a:rPr lang="pt-BR" sz="2600" dirty="0"/>
              <a:t>, considerar também as vagas liberadas ou não ocupadas no primeiro semestre.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800" dirty="0" smtClean="0"/>
              <a:t>Ex</a:t>
            </a:r>
            <a:r>
              <a:rPr lang="pt-BR" sz="2800" dirty="0"/>
              <a:t>.: se o curso possui prazo mínimo de integralização de quatro anos, devem-se somar todas as vagas não ocupadas ou liberadas nos últimos quatro anos</a:t>
            </a:r>
            <a:r>
              <a:rPr lang="pt-BR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099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2636912"/>
            <a:ext cx="9906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5. Módulo Docente</a:t>
            </a:r>
            <a:endParaRPr lang="pt-BR" sz="44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36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Dados Coletados</a:t>
            </a:r>
          </a:p>
        </p:txBody>
      </p:sp>
      <p:sp>
        <p:nvSpPr>
          <p:cNvPr id="16" name="Espaço Reservado para Número de Slide 2"/>
          <p:cNvSpPr txBox="1">
            <a:spLocks/>
          </p:cNvSpPr>
          <p:nvPr/>
        </p:nvSpPr>
        <p:spPr>
          <a:xfrm>
            <a:off x="74279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707E86A-041F-49E9-8F08-DF79F49774E6}" type="slidenum">
              <a:rPr lang="pt-BR" smtClean="0"/>
              <a:pPr>
                <a:defRPr/>
              </a:pPr>
              <a:t>29</a:t>
            </a:fld>
            <a:endParaRPr lang="pt-BR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72480" y="1268760"/>
            <a:ext cx="9361040" cy="46805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pt-BR" sz="2800" b="1" dirty="0" smtClean="0"/>
              <a:t>Módulo Docente</a:t>
            </a:r>
          </a:p>
          <a:p>
            <a:pPr>
              <a:spcBef>
                <a:spcPts val="0"/>
              </a:spcBef>
            </a:pPr>
            <a:r>
              <a:rPr lang="pt-BR" sz="2400" b="1" dirty="0" smtClean="0"/>
              <a:t>Dados Cadastrais: </a:t>
            </a:r>
          </a:p>
          <a:p>
            <a:pPr lvl="1"/>
            <a:r>
              <a:rPr lang="pt-BR" sz="2400" dirty="0" smtClean="0"/>
              <a:t>Identificação </a:t>
            </a:r>
            <a:r>
              <a:rPr lang="pt-BR" sz="2400" dirty="0"/>
              <a:t>do docente (ID e nome do docente),</a:t>
            </a:r>
          </a:p>
          <a:p>
            <a:pPr lvl="1"/>
            <a:r>
              <a:rPr lang="pt-BR" sz="2400" dirty="0"/>
              <a:t>CPF,</a:t>
            </a:r>
          </a:p>
          <a:p>
            <a:pPr lvl="1"/>
            <a:r>
              <a:rPr lang="pt-BR" sz="2400" dirty="0"/>
              <a:t>Data de nascimento,</a:t>
            </a:r>
          </a:p>
          <a:p>
            <a:pPr lvl="1"/>
            <a:r>
              <a:rPr lang="pt-BR" sz="2400" dirty="0"/>
              <a:t>Nome da mãe,</a:t>
            </a:r>
          </a:p>
          <a:p>
            <a:pPr lvl="1"/>
            <a:r>
              <a:rPr lang="pt-BR" sz="2400" dirty="0"/>
              <a:t>Cor/raça do aluno,</a:t>
            </a:r>
          </a:p>
          <a:p>
            <a:pPr lvl="1"/>
            <a:r>
              <a:rPr lang="pt-BR" sz="2400" dirty="0"/>
              <a:t>Nacionalidade,</a:t>
            </a:r>
          </a:p>
          <a:p>
            <a:pPr lvl="1"/>
            <a:r>
              <a:rPr lang="pt-BR" sz="2400" dirty="0"/>
              <a:t>UF e município de nascimento,</a:t>
            </a:r>
          </a:p>
          <a:p>
            <a:pPr lvl="1"/>
            <a:r>
              <a:rPr lang="pt-BR" sz="2400" dirty="0"/>
              <a:t>Docente com deficiência.</a:t>
            </a:r>
          </a:p>
        </p:txBody>
      </p:sp>
    </p:spTree>
    <p:extLst>
      <p:ext uri="{BB962C8B-B14F-4D97-AF65-F5344CB8AC3E}">
        <p14:creationId xmlns:p14="http://schemas.microsoft.com/office/powerpoint/2010/main" val="327800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2636912"/>
            <a:ext cx="9906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solidFill>
                  <a:srgbClr val="002060"/>
                </a:solidFill>
                <a:latin typeface="Arial" charset="0"/>
                <a:cs typeface="Arial" charset="0"/>
              </a:rPr>
              <a:t>1</a:t>
            </a:r>
            <a:r>
              <a:rPr lang="pt-BR" sz="4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. Censo da Educação Superior</a:t>
            </a:r>
            <a:endParaRPr lang="pt-BR" sz="44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8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Dados Coletados</a:t>
            </a:r>
          </a:p>
        </p:txBody>
      </p:sp>
      <p:sp>
        <p:nvSpPr>
          <p:cNvPr id="16" name="Espaço Reservado para Número de Slide 2"/>
          <p:cNvSpPr txBox="1">
            <a:spLocks/>
          </p:cNvSpPr>
          <p:nvPr/>
        </p:nvSpPr>
        <p:spPr>
          <a:xfrm>
            <a:off x="74279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707E86A-041F-49E9-8F08-DF79F49774E6}" type="slidenum">
              <a:rPr lang="pt-BR" smtClean="0"/>
              <a:pPr>
                <a:defRPr/>
              </a:pPr>
              <a:t>30</a:t>
            </a:fld>
            <a:endParaRPr lang="pt-BR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72480" y="1268760"/>
            <a:ext cx="9361040" cy="50155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pt-BR" sz="2800" b="1" dirty="0" smtClean="0"/>
              <a:t>Módulo Docente</a:t>
            </a:r>
          </a:p>
          <a:p>
            <a:pPr>
              <a:spcBef>
                <a:spcPts val="0"/>
              </a:spcBef>
            </a:pPr>
            <a:r>
              <a:rPr lang="pt-BR" sz="2400" b="1" dirty="0" smtClean="0"/>
              <a:t>Vínculo do Docente à IES: </a:t>
            </a:r>
          </a:p>
          <a:p>
            <a:pPr lvl="1"/>
            <a:r>
              <a:rPr lang="pt-BR" sz="2400" dirty="0" smtClean="0"/>
              <a:t>Escolaridade</a:t>
            </a:r>
            <a:r>
              <a:rPr lang="pt-BR" sz="2400" dirty="0"/>
              <a:t>,</a:t>
            </a:r>
          </a:p>
          <a:p>
            <a:pPr lvl="1"/>
            <a:r>
              <a:rPr lang="pt-BR" sz="2400" dirty="0"/>
              <a:t>Pós-graduação,</a:t>
            </a:r>
          </a:p>
          <a:p>
            <a:pPr lvl="1"/>
            <a:r>
              <a:rPr lang="pt-BR" sz="2400" dirty="0"/>
              <a:t>Situação do docente na </a:t>
            </a:r>
            <a:r>
              <a:rPr lang="pt-BR" sz="2400" dirty="0" smtClean="0"/>
              <a:t>IES (em exercício</a:t>
            </a:r>
            <a:r>
              <a:rPr lang="pt-BR" sz="2400" dirty="0"/>
              <a:t> </a:t>
            </a:r>
            <a:r>
              <a:rPr lang="pt-BR" sz="2400" dirty="0" smtClean="0"/>
              <a:t>ou afastado),</a:t>
            </a:r>
            <a:endParaRPr lang="pt-BR" sz="2400" dirty="0"/>
          </a:p>
          <a:p>
            <a:pPr lvl="1"/>
            <a:r>
              <a:rPr lang="pt-BR" sz="2400" dirty="0"/>
              <a:t>Regime de </a:t>
            </a:r>
            <a:r>
              <a:rPr lang="pt-BR" sz="2400" dirty="0" smtClean="0"/>
              <a:t>trabalho (integral, parcial ou horista),</a:t>
            </a:r>
            <a:endParaRPr lang="pt-BR" sz="2400" dirty="0"/>
          </a:p>
          <a:p>
            <a:pPr lvl="1"/>
            <a:r>
              <a:rPr lang="pt-BR" sz="2400" dirty="0"/>
              <a:t>Docente visitante,</a:t>
            </a:r>
          </a:p>
          <a:p>
            <a:pPr lvl="1"/>
            <a:r>
              <a:rPr lang="pt-BR" sz="2400" dirty="0"/>
              <a:t>Docente em exercício na data de referência do Censo,</a:t>
            </a:r>
          </a:p>
          <a:p>
            <a:pPr lvl="1"/>
            <a:r>
              <a:rPr lang="pt-BR" sz="2400" dirty="0"/>
              <a:t>Atuação do </a:t>
            </a:r>
            <a:r>
              <a:rPr lang="pt-BR" sz="2400" dirty="0" smtClean="0"/>
              <a:t>docente (ensino, gestão, pesquisa...),</a:t>
            </a:r>
            <a:endParaRPr lang="pt-BR" sz="2400" dirty="0"/>
          </a:p>
          <a:p>
            <a:pPr lvl="1"/>
            <a:r>
              <a:rPr lang="pt-BR" sz="2400" dirty="0"/>
              <a:t>Possui bolsa de </a:t>
            </a:r>
            <a:r>
              <a:rPr lang="pt-BR" sz="2400" dirty="0" smtClean="0"/>
              <a:t>pesquisa,</a:t>
            </a:r>
          </a:p>
          <a:p>
            <a:pPr lvl="1"/>
            <a:r>
              <a:rPr lang="pt-BR" sz="2400" dirty="0" smtClean="0"/>
              <a:t>Cursos aos quais o docente está vinculado.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20036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Módulo Docente</a:t>
            </a:r>
            <a:endParaRPr lang="pt-BR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272480" y="1268760"/>
            <a:ext cx="9361040" cy="432048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just">
              <a:spcAft>
                <a:spcPts val="1200"/>
              </a:spcAft>
              <a:buFont typeface="Arial" charset="0"/>
              <a:buChar char="•"/>
            </a:pPr>
            <a:r>
              <a:rPr lang="pt-BR" dirty="0"/>
              <a:t>Todos os docentes que atuaram na IES, no período de janeiro a dezembro do ano </a:t>
            </a:r>
            <a:r>
              <a:rPr lang="pt-BR" dirty="0" smtClean="0"/>
              <a:t>de referência </a:t>
            </a:r>
            <a:r>
              <a:rPr lang="pt-BR" dirty="0"/>
              <a:t>do censo, devem ser cadastrados;</a:t>
            </a:r>
          </a:p>
          <a:p>
            <a:pPr marL="342900" lvl="1" indent="-342900" algn="just">
              <a:spcAft>
                <a:spcPts val="1200"/>
              </a:spcAft>
              <a:buFont typeface="Arial" charset="0"/>
              <a:buChar char="•"/>
            </a:pPr>
            <a:r>
              <a:rPr lang="pt-BR" dirty="0"/>
              <a:t>Inclusive os afastados </a:t>
            </a:r>
            <a:r>
              <a:rPr lang="pt-BR" b="1" dirty="0"/>
              <a:t>temporariamente</a:t>
            </a:r>
            <a:r>
              <a:rPr lang="pt-BR" dirty="0"/>
              <a:t>, ou seja, docentes que não exerceram atividade docente no período de referência do Censo.</a:t>
            </a:r>
          </a:p>
          <a:p>
            <a:pPr marL="400050" lvl="2" indent="0" algn="ctr">
              <a:buNone/>
            </a:pPr>
            <a:r>
              <a:rPr lang="pt-BR" sz="2800" b="1" dirty="0">
                <a:cs typeface="Arial" charset="0"/>
              </a:rPr>
              <a:t>Exceção: </a:t>
            </a:r>
            <a:r>
              <a:rPr lang="pt-BR" sz="2800" dirty="0">
                <a:cs typeface="Arial" charset="0"/>
              </a:rPr>
              <a:t>docente que atua exclusivamente na pós-graduação </a:t>
            </a:r>
            <a:r>
              <a:rPr lang="pt-BR" sz="2800" b="1" dirty="0">
                <a:cs typeface="Arial" charset="0"/>
              </a:rPr>
              <a:t>lato sensu</a:t>
            </a:r>
            <a:r>
              <a:rPr lang="pt-BR" sz="2800" dirty="0"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006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Módulo Docente</a:t>
            </a:r>
            <a:endParaRPr lang="pt-BR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502096" y="1268760"/>
            <a:ext cx="8915400" cy="453650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 smtClean="0"/>
              <a:t>Somente será possível </a:t>
            </a:r>
            <a:r>
              <a:rPr lang="pt-BR" sz="2800" b="1" dirty="0" smtClean="0"/>
              <a:t>vincular cursos </a:t>
            </a:r>
            <a:r>
              <a:rPr lang="pt-BR" sz="2800" dirty="0" smtClean="0"/>
              <a:t>a docentes  com </a:t>
            </a:r>
            <a:r>
              <a:rPr lang="pt-BR" sz="2800" b="1" dirty="0" smtClean="0"/>
              <a:t>atuação</a:t>
            </a:r>
            <a:r>
              <a:rPr lang="pt-BR" sz="2800" dirty="0" smtClean="0"/>
              <a:t> em:</a:t>
            </a:r>
          </a:p>
          <a:p>
            <a:pPr lvl="1">
              <a:spcBef>
                <a:spcPts val="0"/>
              </a:spcBef>
            </a:pPr>
            <a:r>
              <a:rPr lang="pt-BR" sz="2400" dirty="0" smtClean="0"/>
              <a:t>Ensino em curso de graduação presencial;</a:t>
            </a:r>
          </a:p>
          <a:p>
            <a:pPr lvl="1">
              <a:spcBef>
                <a:spcPts val="0"/>
              </a:spcBef>
            </a:pPr>
            <a:r>
              <a:rPr lang="pt-BR" sz="2400" dirty="0" smtClean="0"/>
              <a:t>Ensino em curso de graduação a distância;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pt-BR" sz="2400" dirty="0" smtClean="0"/>
              <a:t>Ensino em curso sequencial de formação específica. </a:t>
            </a:r>
          </a:p>
          <a:p>
            <a:r>
              <a:rPr lang="pt-BR" sz="2800" dirty="0">
                <a:cs typeface="Arial" charset="0"/>
              </a:rPr>
              <a:t>Situação do Docente na IES</a:t>
            </a:r>
          </a:p>
          <a:p>
            <a:pPr lvl="1">
              <a:spcBef>
                <a:spcPts val="0"/>
              </a:spcBef>
            </a:pPr>
            <a:r>
              <a:rPr lang="pt-BR" sz="2400" b="1" dirty="0"/>
              <a:t>Em Exercício</a:t>
            </a:r>
            <a:r>
              <a:rPr lang="pt-BR" sz="2400" dirty="0"/>
              <a:t>;</a:t>
            </a:r>
          </a:p>
          <a:p>
            <a:pPr lvl="1">
              <a:spcBef>
                <a:spcPts val="0"/>
              </a:spcBef>
            </a:pPr>
            <a:r>
              <a:rPr lang="pt-BR" sz="2400" dirty="0"/>
              <a:t>Afastado para qualificação;</a:t>
            </a:r>
          </a:p>
          <a:p>
            <a:pPr lvl="1">
              <a:spcBef>
                <a:spcPts val="0"/>
              </a:spcBef>
            </a:pPr>
            <a:r>
              <a:rPr lang="pt-BR" sz="2400" dirty="0"/>
              <a:t>Afastado para exercício para outros órgãos/ entidades;</a:t>
            </a:r>
          </a:p>
          <a:p>
            <a:pPr lvl="1">
              <a:spcBef>
                <a:spcPts val="0"/>
              </a:spcBef>
            </a:pPr>
            <a:r>
              <a:rPr lang="pt-BR" sz="2400" dirty="0"/>
              <a:t>Afastado para tratamento de saúde;</a:t>
            </a:r>
          </a:p>
          <a:p>
            <a:pPr lvl="1">
              <a:spcBef>
                <a:spcPts val="0"/>
              </a:spcBef>
            </a:pPr>
            <a:r>
              <a:rPr lang="pt-BR" sz="2400" dirty="0"/>
              <a:t>Afastado </a:t>
            </a:r>
            <a:r>
              <a:rPr lang="pt-BR" sz="2400" dirty="0">
                <a:cs typeface="Arial" charset="0"/>
              </a:rPr>
              <a:t>por outros motivos</a:t>
            </a:r>
            <a:r>
              <a:rPr lang="pt-BR" sz="2400" dirty="0" smtClean="0">
                <a:cs typeface="Arial" charset="0"/>
              </a:rPr>
              <a:t>.</a:t>
            </a:r>
            <a:endParaRPr lang="pt-BR" sz="2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3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Módulo Docente</a:t>
            </a:r>
            <a:endParaRPr lang="pt-BR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502096" y="1268760"/>
            <a:ext cx="8915400" cy="453650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 smtClean="0"/>
              <a:t>Somente será possível </a:t>
            </a:r>
            <a:r>
              <a:rPr lang="pt-BR" sz="2800" b="1" dirty="0" smtClean="0"/>
              <a:t>vincular cursos </a:t>
            </a:r>
            <a:r>
              <a:rPr lang="pt-BR" sz="2800" dirty="0" smtClean="0"/>
              <a:t>a docentes  com </a:t>
            </a:r>
            <a:r>
              <a:rPr lang="pt-BR" sz="2800" b="1" dirty="0" smtClean="0"/>
              <a:t>atuação</a:t>
            </a:r>
            <a:r>
              <a:rPr lang="pt-BR" sz="2800" dirty="0" smtClean="0"/>
              <a:t> em:</a:t>
            </a:r>
          </a:p>
          <a:p>
            <a:pPr lvl="1">
              <a:spcBef>
                <a:spcPts val="0"/>
              </a:spcBef>
            </a:pPr>
            <a:r>
              <a:rPr lang="pt-BR" sz="2400" dirty="0" smtClean="0"/>
              <a:t>Ensino em curso de graduação presencial;</a:t>
            </a:r>
          </a:p>
          <a:p>
            <a:pPr lvl="1">
              <a:spcBef>
                <a:spcPts val="0"/>
              </a:spcBef>
            </a:pPr>
            <a:r>
              <a:rPr lang="pt-BR" sz="2400" dirty="0" smtClean="0"/>
              <a:t>Ensino em curso de graduação a distância;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pt-BR" sz="2400" dirty="0" smtClean="0"/>
              <a:t>Ensino em curso sequencial de formação específica. </a:t>
            </a:r>
          </a:p>
          <a:p>
            <a:r>
              <a:rPr lang="pt-BR" sz="2800" dirty="0">
                <a:cs typeface="Arial" charset="0"/>
              </a:rPr>
              <a:t>Situação do Docente na IES</a:t>
            </a:r>
          </a:p>
          <a:p>
            <a:pPr lvl="1">
              <a:spcBef>
                <a:spcPts val="0"/>
              </a:spcBef>
            </a:pPr>
            <a:r>
              <a:rPr lang="pt-BR" sz="2400" b="1" dirty="0"/>
              <a:t>Em Exercício</a:t>
            </a:r>
            <a:r>
              <a:rPr lang="pt-BR" sz="2400" dirty="0"/>
              <a:t>;</a:t>
            </a:r>
          </a:p>
          <a:p>
            <a:pPr lvl="1">
              <a:spcBef>
                <a:spcPts val="0"/>
              </a:spcBef>
            </a:pPr>
            <a:r>
              <a:rPr lang="pt-BR" sz="2400" dirty="0"/>
              <a:t>Afastado para qualificação;</a:t>
            </a:r>
          </a:p>
          <a:p>
            <a:pPr lvl="1">
              <a:spcBef>
                <a:spcPts val="0"/>
              </a:spcBef>
            </a:pPr>
            <a:r>
              <a:rPr lang="pt-BR" sz="2400" dirty="0"/>
              <a:t>Afastado para exercício para outros órgãos/ entidades;</a:t>
            </a:r>
          </a:p>
          <a:p>
            <a:pPr lvl="1">
              <a:spcBef>
                <a:spcPts val="0"/>
              </a:spcBef>
            </a:pPr>
            <a:r>
              <a:rPr lang="pt-BR" sz="2400" dirty="0"/>
              <a:t>Afastado para tratamento de saúde;</a:t>
            </a:r>
          </a:p>
          <a:p>
            <a:pPr lvl="1">
              <a:spcBef>
                <a:spcPts val="0"/>
              </a:spcBef>
            </a:pPr>
            <a:r>
              <a:rPr lang="pt-BR" sz="2400" dirty="0"/>
              <a:t>Afastado </a:t>
            </a:r>
            <a:r>
              <a:rPr lang="pt-BR" sz="2400" dirty="0">
                <a:cs typeface="Arial" charset="0"/>
              </a:rPr>
              <a:t>por outros motivos</a:t>
            </a:r>
            <a:r>
              <a:rPr lang="pt-BR" sz="2400" dirty="0" smtClean="0">
                <a:cs typeface="Arial" charset="0"/>
              </a:rPr>
              <a:t>.</a:t>
            </a:r>
            <a:endParaRPr lang="pt-BR" sz="2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97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2"/>
          <p:cNvSpPr/>
          <p:nvPr/>
        </p:nvSpPr>
        <p:spPr>
          <a:xfrm>
            <a:off x="0" y="152280"/>
            <a:ext cx="9905400" cy="1079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Módulo Docente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CustomShape 4"/>
          <p:cNvSpPr/>
          <p:nvPr/>
        </p:nvSpPr>
        <p:spPr>
          <a:xfrm>
            <a:off x="129600" y="1268880"/>
            <a:ext cx="9775800" cy="13680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pt-BR" sz="3000" b="0" strike="noStrike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Definição</a:t>
            </a:r>
          </a:p>
          <a:p>
            <a:pPr algn="just">
              <a:lnSpc>
                <a:spcPct val="100000"/>
              </a:lnSpc>
            </a:pPr>
            <a:r>
              <a:rPr lang="pt-BR" sz="3000" u="sng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Vínculo </a:t>
            </a:r>
            <a:r>
              <a:rPr lang="pt-BR" sz="3000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do docente à </a:t>
            </a:r>
            <a:r>
              <a:rPr lang="pt-BR" sz="3000" u="sng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IES: </a:t>
            </a:r>
            <a:r>
              <a:rPr lang="pt-BR" sz="3000" b="1" u="sng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docente em exercício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66" name="Table 5"/>
          <p:cNvGraphicFramePr/>
          <p:nvPr>
            <p:extLst>
              <p:ext uri="{D42A27DB-BD31-4B8C-83A1-F6EECF244321}">
                <p14:modId xmlns:p14="http://schemas.microsoft.com/office/powerpoint/2010/main" val="3370093351"/>
              </p:ext>
            </p:extLst>
          </p:nvPr>
        </p:nvGraphicFramePr>
        <p:xfrm>
          <a:off x="272480" y="2852936"/>
          <a:ext cx="9289032" cy="216408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4644516"/>
                <a:gridCol w="4644516"/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600" b="1" strike="noStrike" spc="-1" dirty="0">
                          <a:uFill>
                            <a:solidFill>
                              <a:srgbClr val="FFFFFF"/>
                            </a:solidFill>
                          </a:uFill>
                        </a:rPr>
                        <a:t>Definição Censo 2014</a:t>
                      </a:r>
                      <a:endParaRPr lang="pt-BR" sz="1800" b="1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600" b="1" strike="noStrike" spc="-1" dirty="0">
                          <a:uFill>
                            <a:solidFill>
                              <a:srgbClr val="FFFFFF"/>
                            </a:solidFill>
                          </a:uFill>
                        </a:rPr>
                        <a:t>Nova Definição Censo 2015</a:t>
                      </a:r>
                      <a:endParaRPr lang="pt-BR" sz="1800" b="1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/>
                </a:tc>
              </a:tr>
              <a:tr h="3708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pt-BR" sz="2600" strike="noStrike" spc="-1" dirty="0">
                          <a:uFill>
                            <a:solidFill>
                              <a:srgbClr val="FFFFFF"/>
                            </a:solidFill>
                          </a:uFill>
                        </a:rPr>
                        <a:t>Refere-se à situação do docente que esteve no ano de referência do Censo atuando por no mínimo </a:t>
                      </a:r>
                      <a:r>
                        <a:rPr lang="pt-BR" sz="2600" u="sng" strike="noStrike" spc="-1" dirty="0">
                          <a:uFill>
                            <a:solidFill>
                              <a:srgbClr val="FFFFFF"/>
                            </a:solidFill>
                          </a:uFill>
                        </a:rPr>
                        <a:t>16 dias </a:t>
                      </a:r>
                      <a:r>
                        <a:rPr lang="pt-BR" sz="2600" strike="noStrike" spc="-1" dirty="0">
                          <a:uFill>
                            <a:solidFill>
                              <a:srgbClr val="FFFFFF"/>
                            </a:solidFill>
                          </a:uFill>
                        </a:rPr>
                        <a:t>na IES.</a:t>
                      </a:r>
                      <a:endParaRPr lang="pt-BR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pt-BR" sz="2600" strike="noStrike" spc="-1" dirty="0">
                          <a:uFill>
                            <a:solidFill>
                              <a:srgbClr val="FFFFFF"/>
                            </a:solidFill>
                          </a:uFill>
                        </a:rPr>
                        <a:t>Refere-se à situação do docente que esteve no ano de referência do Censo atuando por no mínimo </a:t>
                      </a:r>
                      <a:r>
                        <a:rPr lang="pt-BR" sz="2600" u="sng" strike="noStrike" spc="-1" dirty="0">
                          <a:uFill>
                            <a:solidFill>
                              <a:srgbClr val="FFFFFF"/>
                            </a:solidFill>
                          </a:uFill>
                        </a:rPr>
                        <a:t>60 dias </a:t>
                      </a:r>
                      <a:r>
                        <a:rPr lang="pt-BR" sz="2600" strike="noStrike" spc="-1" dirty="0">
                          <a:uFill>
                            <a:solidFill>
                              <a:srgbClr val="FFFFFF"/>
                            </a:solidFill>
                          </a:uFill>
                        </a:rPr>
                        <a:t>na IES.</a:t>
                      </a:r>
                      <a:endParaRPr lang="pt-BR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58869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2"/>
          <p:cNvSpPr/>
          <p:nvPr/>
        </p:nvSpPr>
        <p:spPr>
          <a:xfrm>
            <a:off x="0" y="152280"/>
            <a:ext cx="9905400" cy="1079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400" b="1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Módulo Docente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7" name="CustomShape 6"/>
          <p:cNvSpPr/>
          <p:nvPr/>
        </p:nvSpPr>
        <p:spPr>
          <a:xfrm>
            <a:off x="374544" y="1268760"/>
            <a:ext cx="9216360" cy="22322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720" algn="just">
              <a:lnSpc>
                <a:spcPct val="100000"/>
              </a:lnSpc>
              <a:buClr>
                <a:srgbClr val="C0504D"/>
              </a:buClr>
            </a:pPr>
            <a:r>
              <a:rPr lang="pt-BR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Situação do Docente na </a:t>
            </a:r>
            <a:r>
              <a:rPr lang="pt-BR" sz="2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IES:</a:t>
            </a:r>
            <a:endParaRPr lang="pt-BR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360" algn="just">
              <a:lnSpc>
                <a:spcPct val="100000"/>
              </a:lnSpc>
              <a:buClr>
                <a:srgbClr val="C0504D"/>
              </a:buClr>
              <a:buFont typeface="Arial"/>
              <a:buChar char="•"/>
            </a:pPr>
            <a:r>
              <a:rPr lang="pt-BR" sz="2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Em Exercício;</a:t>
            </a:r>
          </a:p>
          <a:p>
            <a:pPr marL="343080" indent="-342360" algn="just">
              <a:lnSpc>
                <a:spcPct val="100000"/>
              </a:lnSpc>
              <a:buClr>
                <a:srgbClr val="C0504D"/>
              </a:buClr>
              <a:buFont typeface="Arial"/>
              <a:buChar char="•"/>
            </a:pPr>
            <a:r>
              <a:rPr lang="pt-BR" sz="2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Afastado para qualificação;</a:t>
            </a:r>
          </a:p>
          <a:p>
            <a:pPr marL="343080" indent="-342360" algn="just">
              <a:lnSpc>
                <a:spcPct val="100000"/>
              </a:lnSpc>
              <a:buClr>
                <a:srgbClr val="C0504D"/>
              </a:buClr>
              <a:buFont typeface="Arial"/>
              <a:buChar char="•"/>
            </a:pPr>
            <a:r>
              <a:rPr lang="pt-BR" sz="2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Afastado para exercício para outros órgãos/ entidades;</a:t>
            </a:r>
          </a:p>
          <a:p>
            <a:pPr marL="343080" indent="-342360" algn="just">
              <a:lnSpc>
                <a:spcPct val="100000"/>
              </a:lnSpc>
              <a:buClr>
                <a:srgbClr val="C0504D"/>
              </a:buClr>
              <a:buFont typeface="Arial"/>
              <a:buChar char="•"/>
            </a:pPr>
            <a:r>
              <a:rPr lang="pt-BR" sz="2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Afastado para tratamento de saúde;</a:t>
            </a:r>
          </a:p>
          <a:p>
            <a:pPr marL="343080" indent="-342360" algn="just">
              <a:lnSpc>
                <a:spcPct val="100000"/>
              </a:lnSpc>
              <a:buClr>
                <a:srgbClr val="C0504D"/>
              </a:buClr>
              <a:buFont typeface="Arial"/>
              <a:buChar char="•"/>
            </a:pPr>
            <a:r>
              <a:rPr lang="pt-BR" sz="2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Afastado por outros motivos</a:t>
            </a:r>
            <a:r>
              <a:rPr lang="pt-BR" sz="2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</a:t>
            </a:r>
          </a:p>
          <a:p>
            <a:pPr marL="343080" indent="-342360" algn="just">
              <a:lnSpc>
                <a:spcPct val="100000"/>
              </a:lnSpc>
              <a:buClr>
                <a:srgbClr val="C0504D"/>
              </a:buClr>
              <a:buFont typeface="Arial"/>
              <a:buChar char="•"/>
            </a:pPr>
            <a:endParaRPr lang="pt-BR" sz="2200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720" algn="just">
              <a:lnSpc>
                <a:spcPct val="100000"/>
              </a:lnSpc>
              <a:buClr>
                <a:srgbClr val="C0504D"/>
              </a:buClr>
            </a:pPr>
            <a:r>
              <a:rPr lang="pt-BR" sz="22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Um docente está com situação de afastado no Censo quando, </a:t>
            </a:r>
            <a:r>
              <a:rPr lang="pt-BR" sz="2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no ano de </a:t>
            </a:r>
            <a:r>
              <a:rPr lang="pt-BR" sz="22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referência, não exercem </a:t>
            </a:r>
            <a:r>
              <a:rPr lang="pt-BR" sz="2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atividades de magistério na IES (ensino, pesquisa, extensão, gestão, planejamento e avaliação) ou </a:t>
            </a:r>
            <a:r>
              <a:rPr lang="pt-BR" sz="22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exercem </a:t>
            </a:r>
            <a:r>
              <a:rPr lang="pt-BR" sz="2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por no máximo 59 </a:t>
            </a:r>
            <a:r>
              <a:rPr lang="pt-BR" sz="22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dias pelos motivos acima citados.</a:t>
            </a:r>
            <a:endParaRPr lang="pt-BR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44023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CustomShape 2"/>
          <p:cNvSpPr/>
          <p:nvPr/>
        </p:nvSpPr>
        <p:spPr>
          <a:xfrm>
            <a:off x="0" y="152280"/>
            <a:ext cx="9905400" cy="1079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400" b="1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Módulo </a:t>
            </a:r>
            <a:r>
              <a:rPr lang="pt-BR" sz="4400" b="1" strike="noStrike" spc="-1" dirty="0" smtClean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Docente a Curso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CustomShape 4"/>
          <p:cNvSpPr/>
          <p:nvPr/>
        </p:nvSpPr>
        <p:spPr>
          <a:xfrm>
            <a:off x="344520" y="1268760"/>
            <a:ext cx="9216360" cy="441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720" algn="just">
              <a:lnSpc>
                <a:spcPct val="100000"/>
              </a:lnSpc>
              <a:buClr>
                <a:srgbClr val="C0504D"/>
              </a:buClr>
            </a:pPr>
            <a:r>
              <a:rPr lang="pt-BR" sz="26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Em 2014:</a:t>
            </a:r>
          </a:p>
          <a:p>
            <a:pPr marL="343080" indent="-342360" algn="just">
              <a:lnSpc>
                <a:spcPct val="100000"/>
              </a:lnSpc>
              <a:buClr>
                <a:srgbClr val="C0504D"/>
              </a:buClr>
              <a:buFont typeface="Arial"/>
              <a:buChar char="•"/>
            </a:pPr>
            <a:r>
              <a:rPr lang="pt-BR" sz="2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Vínculo do docente ao curso:</a:t>
            </a:r>
            <a:r>
              <a:rPr lang="pt-BR" sz="2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pt-BR" sz="2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um docente deve ser vinculado a todos os curso dos alunos que façam alguma disciplina</a:t>
            </a:r>
            <a:r>
              <a:rPr lang="pt-BR" sz="2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pt-BR" sz="2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ministrada por ele.</a:t>
            </a:r>
          </a:p>
          <a:p>
            <a:pPr marL="343080" indent="-342360" algn="just">
              <a:lnSpc>
                <a:spcPct val="100000"/>
              </a:lnSpc>
              <a:buClr>
                <a:srgbClr val="C0504D"/>
              </a:buClr>
              <a:buFont typeface="Arial"/>
              <a:buChar char="•"/>
            </a:pPr>
            <a:endParaRPr lang="pt-BR" sz="26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marL="720" algn="just">
              <a:lnSpc>
                <a:spcPct val="100000"/>
              </a:lnSpc>
              <a:buClr>
                <a:srgbClr val="C0504D"/>
              </a:buClr>
            </a:pPr>
            <a:r>
              <a:rPr lang="pt-BR" sz="2600" b="1" spc="-1" dirty="0">
                <a:solidFill>
                  <a:schemeClr val="accent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Exemplo:</a:t>
            </a:r>
            <a:r>
              <a:rPr lang="pt-BR" sz="2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Considere um docente que ministre a disciplina de Introdução à Economia para os alunos vinculados aos cursos de Economia, Engenharia </a:t>
            </a:r>
            <a:r>
              <a:rPr lang="pt-BR" sz="2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Civil, Matemática e Pedagogia. </a:t>
            </a:r>
            <a:r>
              <a:rPr lang="pt-BR" sz="2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Neste caso, deve-se vincular o docente a estes cursos, pois ele contribui para a formação dos alunos vinculados a estes cursos</a:t>
            </a:r>
          </a:p>
          <a:p>
            <a:pPr marL="720" algn="just">
              <a:lnSpc>
                <a:spcPct val="100000"/>
              </a:lnSpc>
              <a:buClr>
                <a:srgbClr val="C0504D"/>
              </a:buClr>
            </a:pPr>
            <a:endParaRPr lang="pt-BR" sz="26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257821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7401240" y="260640"/>
            <a:ext cx="231084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DCF1E4BE-5D60-47CC-B676-1FFA67AD309F}" type="slidenum">
              <a:rPr lang="pt-BR" sz="18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37</a:t>
            </a:fld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0" y="152280"/>
            <a:ext cx="9905400" cy="1079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400" b="1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Módulo </a:t>
            </a:r>
            <a:r>
              <a:rPr lang="pt-BR" sz="4400" b="1" strike="noStrike" spc="-1" dirty="0" smtClean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Docente a Curso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CustomShape 4"/>
          <p:cNvSpPr/>
          <p:nvPr/>
        </p:nvSpPr>
        <p:spPr>
          <a:xfrm>
            <a:off x="344520" y="1268760"/>
            <a:ext cx="9216360" cy="48693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720" algn="just">
              <a:lnSpc>
                <a:spcPct val="100000"/>
              </a:lnSpc>
              <a:buClr>
                <a:srgbClr val="C0504D"/>
              </a:buClr>
            </a:pPr>
            <a:r>
              <a:rPr lang="pt-BR" sz="26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Em 2015:</a:t>
            </a:r>
          </a:p>
          <a:p>
            <a:pPr marL="343080" indent="-342360" algn="just">
              <a:lnSpc>
                <a:spcPct val="100000"/>
              </a:lnSpc>
              <a:spcAft>
                <a:spcPts val="1200"/>
              </a:spcAft>
              <a:buClr>
                <a:srgbClr val="C0504D"/>
              </a:buClr>
              <a:buFont typeface="Arial"/>
              <a:buChar char="•"/>
            </a:pPr>
            <a:r>
              <a:rPr lang="pt-BR" sz="2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Vínculo do docente ao curso</a:t>
            </a:r>
            <a:r>
              <a:rPr lang="pt-BR" sz="2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: só vincule docente a curso em que este ministre disciplina constante da matriz curricular (qualquer disciplina obrigatória ou optativa) desse curso</a:t>
            </a:r>
            <a:r>
              <a:rPr lang="pt-BR" sz="2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Incluem-se aqui as atividades complementares.</a:t>
            </a:r>
            <a:endParaRPr lang="pt-BR" sz="26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marL="720" algn="just">
              <a:lnSpc>
                <a:spcPct val="100000"/>
              </a:lnSpc>
              <a:buClr>
                <a:srgbClr val="C0504D"/>
              </a:buClr>
            </a:pPr>
            <a:r>
              <a:rPr lang="pt-BR" sz="2600" b="1" spc="-1" dirty="0">
                <a:solidFill>
                  <a:schemeClr val="accent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Exemplo:</a:t>
            </a:r>
            <a:r>
              <a:rPr lang="pt-BR" sz="2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Considere um docente que ministre a disciplina de Introdução à Economia para estudantes dos cursos de Economia, Engenharia </a:t>
            </a:r>
            <a:r>
              <a:rPr lang="pt-BR" sz="2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Civil, Matemática e Pedagogia. </a:t>
            </a:r>
            <a:r>
              <a:rPr lang="pt-BR" sz="2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Suponha que essa disciplina conste como obrigatória para o curso de Economia e como optativa na matriz curricular dos cursos de Engenharia Civil e Matemática. Neste caso, o docente deve ser vinculado aos cursos de Economia, Engenharia Civil e Matemática.</a:t>
            </a:r>
          </a:p>
        </p:txBody>
      </p:sp>
    </p:spTree>
    <p:extLst>
      <p:ext uri="{BB962C8B-B14F-4D97-AF65-F5344CB8AC3E}">
        <p14:creationId xmlns:p14="http://schemas.microsoft.com/office/powerpoint/2010/main" val="398375938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2636912"/>
            <a:ext cx="9906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solidFill>
                  <a:srgbClr val="002060"/>
                </a:solidFill>
                <a:latin typeface="Arial" charset="0"/>
                <a:cs typeface="Arial" charset="0"/>
              </a:rPr>
              <a:t>6</a:t>
            </a:r>
            <a:r>
              <a:rPr lang="pt-BR" sz="4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. Módulo Aluno</a:t>
            </a:r>
            <a:endParaRPr lang="pt-BR" sz="44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7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Dados Coletados</a:t>
            </a:r>
          </a:p>
        </p:txBody>
      </p:sp>
      <p:sp>
        <p:nvSpPr>
          <p:cNvPr id="16" name="Espaço Reservado para Número de Slide 2"/>
          <p:cNvSpPr txBox="1">
            <a:spLocks/>
          </p:cNvSpPr>
          <p:nvPr/>
        </p:nvSpPr>
        <p:spPr>
          <a:xfrm>
            <a:off x="74279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707E86A-041F-49E9-8F08-DF79F49774E6}" type="slidenum">
              <a:rPr lang="pt-BR" smtClean="0"/>
              <a:pPr>
                <a:defRPr/>
              </a:pPr>
              <a:t>39</a:t>
            </a:fld>
            <a:endParaRPr lang="pt-BR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72480" y="1268760"/>
            <a:ext cx="9361040" cy="50155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pt-BR" sz="2800" b="1" dirty="0" smtClean="0"/>
              <a:t>Módulo Aluno</a:t>
            </a:r>
          </a:p>
          <a:p>
            <a:pPr>
              <a:spcBef>
                <a:spcPts val="0"/>
              </a:spcBef>
            </a:pPr>
            <a:r>
              <a:rPr lang="pt-BR" sz="2400" b="1" dirty="0" smtClean="0"/>
              <a:t>Dados Cadastrais: </a:t>
            </a:r>
          </a:p>
          <a:p>
            <a:pPr lvl="1"/>
            <a:r>
              <a:rPr lang="pt-BR" sz="2400" dirty="0" smtClean="0"/>
              <a:t>Identificação </a:t>
            </a:r>
            <a:r>
              <a:rPr lang="pt-BR" sz="2400" dirty="0"/>
              <a:t>do aluno (ID e nome do aluno),</a:t>
            </a:r>
          </a:p>
          <a:p>
            <a:pPr lvl="1"/>
            <a:r>
              <a:rPr lang="pt-BR" sz="2400" dirty="0"/>
              <a:t>CPF,</a:t>
            </a:r>
          </a:p>
          <a:p>
            <a:pPr lvl="1"/>
            <a:r>
              <a:rPr lang="pt-BR" sz="2400" dirty="0"/>
              <a:t>Data de nascimento,</a:t>
            </a:r>
          </a:p>
          <a:p>
            <a:pPr lvl="1"/>
            <a:r>
              <a:rPr lang="pt-BR" sz="2400" dirty="0"/>
              <a:t>Nome da mãe,</a:t>
            </a:r>
          </a:p>
          <a:p>
            <a:pPr lvl="1"/>
            <a:r>
              <a:rPr lang="pt-BR" sz="2400" dirty="0"/>
              <a:t>Cor/raça do aluno,</a:t>
            </a:r>
          </a:p>
          <a:p>
            <a:pPr lvl="1"/>
            <a:r>
              <a:rPr lang="pt-BR" sz="2400" dirty="0"/>
              <a:t>Nacionalidade,</a:t>
            </a:r>
          </a:p>
          <a:p>
            <a:pPr lvl="1"/>
            <a:r>
              <a:rPr lang="pt-BR" sz="2400" dirty="0"/>
              <a:t>UF e município de </a:t>
            </a:r>
            <a:r>
              <a:rPr lang="pt-BR" sz="2400" dirty="0" smtClean="0"/>
              <a:t>nascimento(campo não é obrigatório),</a:t>
            </a:r>
            <a:endParaRPr lang="pt-BR" sz="2400" dirty="0"/>
          </a:p>
          <a:p>
            <a:pPr lvl="1"/>
            <a:r>
              <a:rPr lang="pt-BR" sz="2400" dirty="0"/>
              <a:t>Aluno com deficiência.</a:t>
            </a:r>
          </a:p>
        </p:txBody>
      </p:sp>
    </p:spTree>
    <p:extLst>
      <p:ext uri="{BB962C8B-B14F-4D97-AF65-F5344CB8AC3E}">
        <p14:creationId xmlns:p14="http://schemas.microsoft.com/office/powerpoint/2010/main" val="351183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2"/>
          <p:cNvSpPr txBox="1">
            <a:spLocks noChangeArrowheads="1"/>
          </p:cNvSpPr>
          <p:nvPr/>
        </p:nvSpPr>
        <p:spPr bwMode="auto">
          <a:xfrm>
            <a:off x="342982" y="1268760"/>
            <a:ext cx="9362546" cy="4650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4572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>
              <a:buNone/>
            </a:pPr>
            <a:r>
              <a:rPr lang="pt-BR" sz="2800" dirty="0" smtClean="0"/>
              <a:t>O </a:t>
            </a:r>
            <a:r>
              <a:rPr lang="pt-BR" sz="2800" dirty="0"/>
              <a:t>Censo da Educação Superior, realizado anualmente pelo </a:t>
            </a:r>
            <a:r>
              <a:rPr lang="pt-BR" sz="2800" dirty="0" smtClean="0"/>
              <a:t>Inep, </a:t>
            </a:r>
            <a:r>
              <a:rPr lang="pt-BR" sz="2800" dirty="0"/>
              <a:t>constitui-se em importante instrumento de obtenção de dados para a geração de informações que subsidiam a formulação, o monitoramento e a avaliação das políticas </a:t>
            </a:r>
            <a:r>
              <a:rPr lang="pt-BR" sz="2800" dirty="0" smtClean="0"/>
              <a:t>públicas. </a:t>
            </a:r>
          </a:p>
          <a:p>
            <a:pPr marL="0" indent="0">
              <a:buNone/>
            </a:pPr>
            <a:endParaRPr lang="pt-BR" sz="2800" dirty="0"/>
          </a:p>
          <a:p>
            <a:pPr marL="0" indent="0">
              <a:buNone/>
            </a:pPr>
            <a:r>
              <a:rPr lang="pt-BR" sz="2800" dirty="0" smtClean="0"/>
              <a:t>O </a:t>
            </a:r>
            <a:r>
              <a:rPr lang="pt-BR" sz="2800" dirty="0"/>
              <a:t>Censo coleta informações sobre as Instituições de Educação Superior (IES), os cursos de graduação e sequenciais de formação específica e sobre cada aluno e docente, vinculados a esses cursos.</a:t>
            </a:r>
            <a:endParaRPr lang="pt-BR" sz="2800" b="1" dirty="0"/>
          </a:p>
          <a:p>
            <a:pPr lvl="1" algn="just" eaLnBrk="1" hangingPunct="1">
              <a:spcBef>
                <a:spcPts val="600"/>
              </a:spcBef>
              <a:spcAft>
                <a:spcPts val="1200"/>
              </a:spcAft>
            </a:pPr>
            <a:endParaRPr lang="pt-BR" altLang="pt-BR" dirty="0">
              <a:latin typeface="+mj-lt"/>
              <a:cs typeface="Arial" charset="0"/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 bwMode="auto">
          <a:xfrm>
            <a:off x="0" y="0"/>
            <a:ext cx="99072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>
                <a:solidFill>
                  <a:srgbClr val="002060"/>
                </a:solidFill>
                <a:latin typeface="Arial" charset="0"/>
                <a:cs typeface="Arial" charset="0"/>
              </a:rPr>
              <a:t>O que é o Censo?</a:t>
            </a:r>
          </a:p>
        </p:txBody>
      </p:sp>
    </p:spTree>
    <p:extLst>
      <p:ext uri="{BB962C8B-B14F-4D97-AF65-F5344CB8AC3E}">
        <p14:creationId xmlns:p14="http://schemas.microsoft.com/office/powerpoint/2010/main" val="287166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Dados Coletados</a:t>
            </a:r>
          </a:p>
        </p:txBody>
      </p:sp>
      <p:sp>
        <p:nvSpPr>
          <p:cNvPr id="16" name="Espaço Reservado para Número de Slide 2"/>
          <p:cNvSpPr txBox="1">
            <a:spLocks/>
          </p:cNvSpPr>
          <p:nvPr/>
        </p:nvSpPr>
        <p:spPr>
          <a:xfrm>
            <a:off x="74279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707E86A-041F-49E9-8F08-DF79F49774E6}" type="slidenum">
              <a:rPr lang="pt-BR" smtClean="0"/>
              <a:pPr>
                <a:defRPr/>
              </a:pPr>
              <a:t>40</a:t>
            </a:fld>
            <a:endParaRPr lang="pt-BR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72480" y="1268760"/>
            <a:ext cx="9361040" cy="50155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pt-BR" sz="2800" b="1" dirty="0" smtClean="0"/>
              <a:t>Módulo Aluno</a:t>
            </a:r>
          </a:p>
          <a:p>
            <a:pPr>
              <a:spcBef>
                <a:spcPts val="0"/>
              </a:spcBef>
            </a:pPr>
            <a:r>
              <a:rPr lang="pt-BR" sz="2400" b="1" dirty="0" smtClean="0"/>
              <a:t>Vínculo do Aluno ao Curso: 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pt-BR" sz="2400" dirty="0" smtClean="0"/>
              <a:t>Curso,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pt-BR" sz="2400" dirty="0"/>
              <a:t>Turno do aluno no curso,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pt-BR" sz="2400" dirty="0" smtClean="0"/>
              <a:t>Situação de </a:t>
            </a:r>
            <a:r>
              <a:rPr lang="pt-BR" sz="2400" dirty="0"/>
              <a:t>vínculo do aluno </a:t>
            </a:r>
            <a:r>
              <a:rPr lang="pt-BR" sz="2400" dirty="0" smtClean="0"/>
              <a:t>ao curso (cursando</a:t>
            </a:r>
            <a:r>
              <a:rPr lang="pt-BR" sz="2400" dirty="0"/>
              <a:t>, matrícula trancada, </a:t>
            </a:r>
            <a:r>
              <a:rPr lang="pt-BR" sz="2400" dirty="0" err="1"/>
              <a:t>etc</a:t>
            </a:r>
            <a:r>
              <a:rPr lang="pt-BR" sz="2400" dirty="0" smtClean="0"/>
              <a:t>),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pt-BR" sz="2400" dirty="0" smtClean="0"/>
              <a:t>Carga horária total do curso por aluno,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pt-BR" sz="2400" dirty="0"/>
              <a:t>Carga horária </a:t>
            </a:r>
            <a:r>
              <a:rPr lang="pt-BR" sz="2400" dirty="0" smtClean="0"/>
              <a:t>total integralizada pelo aluno,</a:t>
            </a:r>
            <a:endParaRPr lang="pt-BR" sz="2400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pt-BR" sz="2400" dirty="0" smtClean="0"/>
              <a:t>Semestre e ano de ingresso,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pt-BR" sz="2400" dirty="0"/>
              <a:t>Tipo de escola que concluiu o Ensino Médio,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pt-BR" sz="2400" dirty="0" smtClean="0"/>
              <a:t>Aluno </a:t>
            </a:r>
            <a:r>
              <a:rPr lang="pt-BR" sz="2400" dirty="0"/>
              <a:t>PARFOR</a:t>
            </a:r>
            <a:r>
              <a:rPr lang="pt-BR" sz="2400" dirty="0" smtClean="0"/>
              <a:t>,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21282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Dados Coletados</a:t>
            </a:r>
          </a:p>
        </p:txBody>
      </p:sp>
      <p:sp>
        <p:nvSpPr>
          <p:cNvPr id="16" name="Espaço Reservado para Número de Slide 2"/>
          <p:cNvSpPr txBox="1">
            <a:spLocks/>
          </p:cNvSpPr>
          <p:nvPr/>
        </p:nvSpPr>
        <p:spPr>
          <a:xfrm>
            <a:off x="74279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707E86A-041F-49E9-8F08-DF79F49774E6}" type="slidenum">
              <a:rPr lang="pt-BR" smtClean="0"/>
              <a:pPr>
                <a:defRPr/>
              </a:pPr>
              <a:t>41</a:t>
            </a:fld>
            <a:endParaRPr lang="pt-BR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72480" y="1268760"/>
            <a:ext cx="9361040" cy="50155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pt-BR" sz="2800" b="1" dirty="0" smtClean="0"/>
              <a:t>Módulo Aluno</a:t>
            </a:r>
          </a:p>
          <a:p>
            <a:pPr>
              <a:spcBef>
                <a:spcPts val="0"/>
              </a:spcBef>
            </a:pPr>
            <a:r>
              <a:rPr lang="pt-BR" sz="2400" b="1" dirty="0" smtClean="0"/>
              <a:t>Vínculo do Aluno ao Curso: 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pt-BR" sz="2400" dirty="0" smtClean="0"/>
              <a:t>Forma de ingresso/seleção,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pt-BR" sz="2400" dirty="0" smtClean="0"/>
              <a:t>Mobilidade acadêmica (Nacional e Internacional),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pt-BR" sz="2400" dirty="0" smtClean="0"/>
              <a:t>Programa </a:t>
            </a:r>
            <a:r>
              <a:rPr lang="pt-BR" sz="2400" dirty="0"/>
              <a:t>de reserva de vagas,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pt-BR" sz="2400" dirty="0"/>
              <a:t>Financiamento </a:t>
            </a:r>
            <a:r>
              <a:rPr lang="pt-BR" sz="2400" dirty="0" smtClean="0"/>
              <a:t>estudantil,</a:t>
            </a:r>
            <a:endParaRPr lang="pt-BR" sz="2400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pt-BR" sz="2400" dirty="0"/>
              <a:t>Apoio social,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pt-BR" sz="2400" dirty="0"/>
              <a:t>Atividade extracurricular.</a:t>
            </a:r>
          </a:p>
        </p:txBody>
      </p:sp>
    </p:spTree>
    <p:extLst>
      <p:ext uri="{BB962C8B-B14F-4D97-AF65-F5344CB8AC3E}">
        <p14:creationId xmlns:p14="http://schemas.microsoft.com/office/powerpoint/2010/main" val="1184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Módulo Aluno</a:t>
            </a:r>
            <a:endParaRPr lang="pt-BR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200472" y="1268760"/>
            <a:ext cx="9361040" cy="46805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800" b="1" dirty="0">
                <a:solidFill>
                  <a:srgbClr val="002060"/>
                </a:solidFill>
                <a:latin typeface="+mj-lt"/>
              </a:rPr>
              <a:t>Situações de Vínculo</a:t>
            </a:r>
            <a:endParaRPr lang="pt-BR" sz="2800" dirty="0">
              <a:latin typeface="+mj-lt"/>
            </a:endParaRPr>
          </a:p>
          <a:p>
            <a:pPr marL="1611313" lvl="1" indent="-354013"/>
            <a:r>
              <a:rPr lang="pt-BR" sz="2600" dirty="0">
                <a:latin typeface="+mj-lt"/>
              </a:rPr>
              <a:t>Cursando;</a:t>
            </a:r>
          </a:p>
          <a:p>
            <a:pPr marL="1611313" lvl="1" indent="-354013"/>
            <a:r>
              <a:rPr lang="pt-BR" sz="2600" dirty="0">
                <a:latin typeface="+mj-lt"/>
              </a:rPr>
              <a:t>Matrícula trancada;</a:t>
            </a:r>
          </a:p>
          <a:p>
            <a:pPr marL="1611313" lvl="1" indent="-354013"/>
            <a:r>
              <a:rPr lang="pt-BR" sz="2600" dirty="0">
                <a:latin typeface="+mj-lt"/>
              </a:rPr>
              <a:t>Desvinculado do curso;</a:t>
            </a:r>
          </a:p>
          <a:p>
            <a:pPr marL="1611313" lvl="1" indent="-354013"/>
            <a:r>
              <a:rPr lang="pt-BR" sz="2600" dirty="0">
                <a:latin typeface="+mj-lt"/>
              </a:rPr>
              <a:t>Transferido para outro curso da mesma IES;</a:t>
            </a:r>
          </a:p>
          <a:p>
            <a:pPr marL="1611313" lvl="1" indent="-354013"/>
            <a:r>
              <a:rPr lang="pt-BR" sz="2600" dirty="0">
                <a:latin typeface="+mj-lt"/>
              </a:rPr>
              <a:t>Formado;</a:t>
            </a:r>
          </a:p>
          <a:p>
            <a:pPr marL="1611313" lvl="1" indent="-354013"/>
            <a:r>
              <a:rPr lang="pt-BR" sz="2600" dirty="0" smtClean="0">
                <a:latin typeface="+mj-lt"/>
              </a:rPr>
              <a:t>Falecido.</a:t>
            </a:r>
          </a:p>
        </p:txBody>
      </p:sp>
    </p:spTree>
    <p:extLst>
      <p:ext uri="{BB962C8B-B14F-4D97-AF65-F5344CB8AC3E}">
        <p14:creationId xmlns:p14="http://schemas.microsoft.com/office/powerpoint/2010/main" val="366646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310" y="0"/>
            <a:ext cx="9907200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Módulo Aluno</a:t>
            </a:r>
          </a:p>
          <a:p>
            <a:pPr algn="l"/>
            <a:endParaRPr lang="pt-BR" sz="2400" b="1" dirty="0" smtClean="0">
              <a:solidFill>
                <a:srgbClr val="FF0000"/>
              </a:solidFill>
            </a:endParaRPr>
          </a:p>
          <a:p>
            <a:pPr algn="l"/>
            <a:r>
              <a:rPr lang="pt-BR" sz="2400" b="1" dirty="0" smtClean="0">
                <a:solidFill>
                  <a:srgbClr val="FF0000"/>
                </a:solidFill>
              </a:rPr>
              <a:t>  Vínculo no </a:t>
            </a:r>
            <a:r>
              <a:rPr lang="pt-BR" sz="2400" b="1" dirty="0" err="1" smtClean="0">
                <a:solidFill>
                  <a:srgbClr val="FF0000"/>
                </a:solidFill>
              </a:rPr>
              <a:t>Censup</a:t>
            </a:r>
            <a:endParaRPr lang="pt-BR" sz="2400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11872" y="1576471"/>
            <a:ext cx="9255059" cy="15841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lvl="1" indent="0" algn="just">
              <a:buNone/>
            </a:pPr>
            <a:r>
              <a:rPr lang="pt-BR" dirty="0" smtClean="0">
                <a:cs typeface="Arial" charset="0"/>
              </a:rPr>
              <a:t>Deverão ser informadas as situações dos alunos com base no do final do ano letivo de referência do Censo:</a:t>
            </a:r>
          </a:p>
        </p:txBody>
      </p:sp>
      <p:sp>
        <p:nvSpPr>
          <p:cNvPr id="4" name="Line 12"/>
          <p:cNvSpPr>
            <a:spLocks noChangeShapeType="1"/>
          </p:cNvSpPr>
          <p:nvPr/>
        </p:nvSpPr>
        <p:spPr bwMode="auto">
          <a:xfrm>
            <a:off x="1436770" y="4952401"/>
            <a:ext cx="6942799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Line 13"/>
          <p:cNvSpPr>
            <a:spLocks noChangeShapeType="1"/>
          </p:cNvSpPr>
          <p:nvPr/>
        </p:nvSpPr>
        <p:spPr bwMode="auto">
          <a:xfrm>
            <a:off x="1436769" y="4809528"/>
            <a:ext cx="0" cy="287337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Line 14"/>
          <p:cNvSpPr>
            <a:spLocks noChangeShapeType="1"/>
          </p:cNvSpPr>
          <p:nvPr/>
        </p:nvSpPr>
        <p:spPr bwMode="auto">
          <a:xfrm>
            <a:off x="8379568" y="4809528"/>
            <a:ext cx="0" cy="287337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Line 15"/>
          <p:cNvSpPr>
            <a:spLocks noChangeShapeType="1"/>
          </p:cNvSpPr>
          <p:nvPr/>
        </p:nvSpPr>
        <p:spPr bwMode="auto">
          <a:xfrm>
            <a:off x="8379568" y="4771030"/>
            <a:ext cx="0" cy="364331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" name="Text Box 19"/>
          <p:cNvSpPr txBox="1">
            <a:spLocks noChangeArrowheads="1"/>
          </p:cNvSpPr>
          <p:nvPr/>
        </p:nvSpPr>
        <p:spPr bwMode="auto">
          <a:xfrm>
            <a:off x="872866" y="5035078"/>
            <a:ext cx="112780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 dirty="0"/>
              <a:t>I</a:t>
            </a:r>
            <a:r>
              <a:rPr lang="pt-BR" sz="1600" dirty="0" smtClean="0"/>
              <a:t>nício do ano letivo</a:t>
            </a:r>
            <a:endParaRPr lang="pt-BR" sz="1600" dirty="0"/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7839509" y="5035079"/>
            <a:ext cx="10801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 dirty="0" smtClean="0"/>
              <a:t>Fim do </a:t>
            </a:r>
            <a:r>
              <a:rPr lang="pt-BR" sz="1600" dirty="0"/>
              <a:t>ano </a:t>
            </a:r>
            <a:r>
              <a:rPr lang="pt-BR" sz="1600" dirty="0" smtClean="0"/>
              <a:t>letivo</a:t>
            </a:r>
            <a:endParaRPr lang="pt-BR" sz="1600" dirty="0"/>
          </a:p>
        </p:txBody>
      </p:sp>
      <p:pic>
        <p:nvPicPr>
          <p:cNvPr id="10" name="Imagem 12" descr="maquina_Cens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0481" y="3782282"/>
            <a:ext cx="858176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2608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2165771"/>
              </p:ext>
            </p:extLst>
          </p:nvPr>
        </p:nvGraphicFramePr>
        <p:xfrm>
          <a:off x="195383" y="1844824"/>
          <a:ext cx="9517054" cy="422307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794198"/>
                <a:gridCol w="1956079"/>
                <a:gridCol w="1872208"/>
                <a:gridCol w="1656184"/>
                <a:gridCol w="2238385"/>
              </a:tblGrid>
              <a:tr h="41977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pt-BR" sz="2200" b="1" u="none" strike="noStrike" dirty="0" smtClean="0">
                          <a:solidFill>
                            <a:schemeClr val="bg1"/>
                          </a:solidFill>
                        </a:rPr>
                        <a:t>IES</a:t>
                      </a:r>
                      <a:r>
                        <a:rPr lang="pt-BR" sz="2200" b="1" u="none" strike="noStrike" baseline="0" dirty="0" smtClean="0">
                          <a:solidFill>
                            <a:schemeClr val="bg1"/>
                          </a:solidFill>
                        </a:rPr>
                        <a:t> TREINAMENTO</a:t>
                      </a:r>
                      <a:endParaRPr lang="pt-BR" sz="2200" b="1" i="0" u="none" strike="noStrike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800" b="1" u="none" strike="noStrik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800" b="1" u="none" strike="noStrik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19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u="none" strike="noStrike" dirty="0" smtClean="0">
                          <a:solidFill>
                            <a:schemeClr val="bg1"/>
                          </a:solidFill>
                        </a:rPr>
                        <a:t>Curso</a:t>
                      </a:r>
                      <a:endParaRPr lang="pt-BR" sz="2200" b="1" i="0" u="none" strike="noStrike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u="none" strike="noStrike" dirty="0">
                          <a:solidFill>
                            <a:schemeClr val="bg1"/>
                          </a:solidFill>
                        </a:rPr>
                        <a:t>Aluno</a:t>
                      </a:r>
                      <a:endParaRPr lang="pt-BR" sz="2200" b="1" i="0" u="none" strike="noStrike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u="none" strike="noStrike" dirty="0">
                          <a:solidFill>
                            <a:schemeClr val="bg1"/>
                          </a:solidFill>
                        </a:rPr>
                        <a:t>1º </a:t>
                      </a:r>
                      <a:r>
                        <a:rPr lang="pt-BR" sz="2200" b="1" u="none" strike="noStrike" dirty="0" smtClean="0">
                          <a:solidFill>
                            <a:schemeClr val="bg1"/>
                          </a:solidFill>
                        </a:rPr>
                        <a:t>Semestre</a:t>
                      </a:r>
                      <a:endParaRPr lang="pt-BR" sz="2200" b="1" u="none" strike="noStrike" dirty="0" smtClean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u="none" strike="noStrike" dirty="0">
                          <a:solidFill>
                            <a:schemeClr val="bg1"/>
                          </a:solidFill>
                        </a:rPr>
                        <a:t>2º </a:t>
                      </a:r>
                      <a:r>
                        <a:rPr lang="pt-BR" sz="2200" b="1" u="none" strike="noStrike" dirty="0" smtClean="0">
                          <a:solidFill>
                            <a:schemeClr val="bg1"/>
                          </a:solidFill>
                        </a:rPr>
                        <a:t>Semestre</a:t>
                      </a:r>
                      <a:endParaRPr lang="pt-BR" sz="2200" b="1" u="none" strike="noStrike" dirty="0" smtClean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u="none" strike="noStrike" dirty="0">
                          <a:solidFill>
                            <a:schemeClr val="bg1"/>
                          </a:solidFill>
                        </a:rPr>
                        <a:t>Dezembro de </a:t>
                      </a:r>
                      <a:r>
                        <a:rPr lang="pt-BR" sz="2200" b="1" u="none" strike="noStrike" dirty="0" smtClean="0">
                          <a:solidFill>
                            <a:schemeClr val="bg1"/>
                          </a:solidFill>
                        </a:rPr>
                        <a:t>2015</a:t>
                      </a:r>
                      <a:endParaRPr lang="pt-BR" sz="2200" b="1" i="0" u="none" strike="noStrike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110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 smtClean="0"/>
                        <a:t>Administração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 smtClean="0"/>
                        <a:t>Machado de Assis</a:t>
                      </a: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 smtClean="0"/>
                        <a:t>Trancado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/>
                        <a:t>Cursando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 smtClean="0"/>
                        <a:t>Cursando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11099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u="none" strike="noStrike" dirty="0" smtClean="0"/>
                        <a:t>Administração</a:t>
                      </a:r>
                      <a:endParaRPr lang="pt-BR" sz="2000" b="0" i="0" u="none" strike="noStrike" dirty="0" smtClean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 smtClean="0"/>
                        <a:t>Manuel Bandeira</a:t>
                      </a: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/>
                        <a:t>Cursando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/>
                        <a:t>Trancado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 smtClean="0"/>
                        <a:t>Trancado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11099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u="none" strike="noStrike" dirty="0" smtClean="0"/>
                        <a:t>Administração</a:t>
                      </a:r>
                      <a:endParaRPr lang="pt-BR" sz="2000" b="0" i="0" u="none" strike="noStrike" dirty="0" smtClean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Pablo</a:t>
                      </a:r>
                      <a:r>
                        <a:rPr lang="pt-BR" sz="20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Picasso</a:t>
                      </a:r>
                      <a:endParaRPr lang="pt-BR" sz="2000" b="0" i="0" u="none" strike="noStrike" dirty="0" smtClean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/>
                        <a:t>Formado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 smtClean="0"/>
                        <a:t>Formado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11099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u="none" strike="noStrike" dirty="0" smtClean="0"/>
                        <a:t>Administração</a:t>
                      </a:r>
                      <a:endParaRPr lang="pt-BR" sz="2000" b="0" i="0" u="none" strike="noStrike" dirty="0" smtClean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Anísio</a:t>
                      </a:r>
                      <a:r>
                        <a:rPr lang="pt-BR" sz="20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Teixeira</a:t>
                      </a:r>
                      <a:endParaRPr lang="pt-BR" sz="2000" b="0" i="0" u="none" strike="noStrike" dirty="0" smtClean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/>
                        <a:t>Cursando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/>
                        <a:t>Falecido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 smtClean="0"/>
                        <a:t>Falecido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11099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u="none" strike="noStrike" dirty="0" smtClean="0"/>
                        <a:t>Administração</a:t>
                      </a:r>
                      <a:endParaRPr lang="pt-BR" sz="2000" b="0" i="0" u="none" strike="noStrike" dirty="0" smtClean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Rachel</a:t>
                      </a:r>
                      <a:r>
                        <a:rPr lang="pt-BR" sz="20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de Queiroz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 smtClean="0"/>
                        <a:t>Desvinculado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/>
                        <a:t>Formado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 smtClean="0"/>
                        <a:t>Formado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11099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u="none" strike="noStrike" dirty="0" smtClean="0"/>
                        <a:t>Administração</a:t>
                      </a:r>
                      <a:endParaRPr lang="pt-BR" sz="2000" b="0" i="0" u="none" strike="noStrike" dirty="0" smtClean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Darcy</a:t>
                      </a:r>
                      <a:r>
                        <a:rPr lang="pt-BR" sz="20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Ribeiro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/>
                        <a:t>Cursando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/>
                        <a:t>Cursando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 smtClean="0"/>
                        <a:t>Cursando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822258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u="none" strike="noStrike" dirty="0" smtClean="0"/>
                        <a:t>Administração</a:t>
                      </a:r>
                      <a:endParaRPr lang="pt-BR" sz="2000" b="0" i="0" u="none" strike="noStrike" dirty="0" smtClean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Carmen</a:t>
                      </a:r>
                      <a:r>
                        <a:rPr lang="pt-BR" sz="20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Miranda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/>
                        <a:t>Transferido para outro curso na mesma </a:t>
                      </a:r>
                      <a:r>
                        <a:rPr lang="pt-BR" sz="2000" u="none" strike="noStrike" dirty="0" smtClean="0"/>
                        <a:t>IES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u="none" strike="noStrike" dirty="0" smtClean="0">
                          <a:solidFill>
                            <a:srgbClr val="FF0000"/>
                          </a:solidFill>
                        </a:rPr>
                        <a:t>Transferido para outro curso na mesma IES </a:t>
                      </a:r>
                      <a:endParaRPr lang="pt-BR" sz="2000" b="1" i="0" u="none" strike="noStrike" dirty="0" smtClean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7365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dirty="0" smtClean="0"/>
                        <a:t>Direito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Carmen</a:t>
                      </a:r>
                      <a:r>
                        <a:rPr lang="pt-BR" sz="20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Miranda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 smtClean="0"/>
                        <a:t>Cursando</a:t>
                      </a:r>
                      <a:endParaRPr lang="pt-BR" sz="2000" u="none" strike="noStrike" dirty="0" smtClean="0"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 smtClean="0">
                          <a:solidFill>
                            <a:srgbClr val="FF0000"/>
                          </a:solidFill>
                        </a:rPr>
                        <a:t>Cursando</a:t>
                      </a:r>
                      <a:endParaRPr lang="pt-BR" sz="2000" b="1" i="0" u="none" strike="noStrike" dirty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319" marR="10319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 bwMode="auto">
          <a:xfrm>
            <a:off x="310" y="0"/>
            <a:ext cx="9907200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Módulo Aluno</a:t>
            </a:r>
          </a:p>
          <a:p>
            <a:pPr algn="l"/>
            <a:endParaRPr lang="pt-BR" sz="2400" b="1" dirty="0" smtClean="0">
              <a:solidFill>
                <a:srgbClr val="FF0000"/>
              </a:solidFill>
            </a:endParaRPr>
          </a:p>
          <a:p>
            <a:pPr algn="l"/>
            <a:r>
              <a:rPr lang="pt-BR" sz="2400" b="1" dirty="0" smtClean="0">
                <a:solidFill>
                  <a:srgbClr val="FF0000"/>
                </a:solidFill>
              </a:rPr>
              <a:t>  Vínculo no </a:t>
            </a:r>
            <a:r>
              <a:rPr lang="pt-BR" sz="2400" b="1" dirty="0" err="1" smtClean="0">
                <a:solidFill>
                  <a:srgbClr val="FF0000"/>
                </a:solidFill>
              </a:rPr>
              <a:t>Censup</a:t>
            </a:r>
            <a:endParaRPr lang="pt-B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81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Módulo Aluno</a:t>
            </a:r>
            <a:endParaRPr lang="pt-BR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72480" y="1295976"/>
            <a:ext cx="916597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b="1" dirty="0" smtClean="0">
                <a:cs typeface="Arial" charset="0"/>
              </a:rPr>
              <a:t>Aluno Ingressante:</a:t>
            </a:r>
            <a:endParaRPr lang="pt-BR" sz="2800" b="1" dirty="0">
              <a:cs typeface="Arial" charset="0"/>
            </a:endParaRPr>
          </a:p>
          <a:p>
            <a:pPr marL="1257300" lvl="2" indent="-457200" algn="just">
              <a:spcBef>
                <a:spcPts val="600"/>
              </a:spcBef>
              <a:spcAft>
                <a:spcPts val="1200"/>
              </a:spcAft>
              <a:buFont typeface="Arial" charset="0"/>
              <a:buChar char="‒"/>
            </a:pPr>
            <a:r>
              <a:rPr lang="pt-BR" sz="2500" dirty="0" smtClean="0">
                <a:latin typeface="+mj-lt"/>
                <a:cs typeface="Arial" charset="0"/>
              </a:rPr>
              <a:t>Tem </a:t>
            </a:r>
            <a:r>
              <a:rPr lang="pt-BR" sz="2500" dirty="0">
                <a:latin typeface="+mj-lt"/>
                <a:cs typeface="Arial" charset="0"/>
              </a:rPr>
              <a:t>o ano de ingresso igual ao ano de referência do Censo</a:t>
            </a:r>
            <a:r>
              <a:rPr lang="pt-BR" sz="2500" dirty="0" smtClean="0">
                <a:latin typeface="+mj-lt"/>
                <a:cs typeface="Arial" charset="0"/>
              </a:rPr>
              <a:t>;</a:t>
            </a:r>
            <a:endParaRPr lang="pt-BR" sz="2500" dirty="0">
              <a:latin typeface="+mj-lt"/>
              <a:cs typeface="Arial" charset="0"/>
            </a:endParaRPr>
          </a:p>
          <a:p>
            <a:pPr marL="1257300" lvl="2" indent="-457200" algn="just">
              <a:spcBef>
                <a:spcPts val="600"/>
              </a:spcBef>
              <a:spcAft>
                <a:spcPts val="1200"/>
              </a:spcAft>
              <a:buFont typeface="Arial" charset="0"/>
              <a:buChar char="‒"/>
            </a:pPr>
            <a:r>
              <a:rPr lang="pt-BR" sz="2500" dirty="0" smtClean="0">
                <a:latin typeface="+mj-lt"/>
                <a:cs typeface="Arial" charset="0"/>
              </a:rPr>
              <a:t>Ingressou por processo </a:t>
            </a:r>
            <a:r>
              <a:rPr lang="pt-BR" sz="2500" dirty="0">
                <a:latin typeface="+mj-lt"/>
                <a:cs typeface="Arial" charset="0"/>
              </a:rPr>
              <a:t>seletivo </a:t>
            </a:r>
            <a:r>
              <a:rPr lang="pt-BR" sz="2500" dirty="0" smtClean="0">
                <a:latin typeface="+mj-lt"/>
                <a:cs typeface="Arial" charset="0"/>
              </a:rPr>
              <a:t>principal ou para vagas remanescentes ou para vagas de Programas Especiais ou por </a:t>
            </a:r>
            <a:r>
              <a:rPr lang="pt-BR" sz="2500" dirty="0">
                <a:latin typeface="+mj-lt"/>
                <a:cs typeface="Arial" charset="0"/>
              </a:rPr>
              <a:t>Convênio PEC-G, </a:t>
            </a:r>
            <a:r>
              <a:rPr lang="pt-BR" sz="2500" dirty="0" smtClean="0">
                <a:latin typeface="+mj-lt"/>
                <a:cs typeface="Arial" charset="0"/>
              </a:rPr>
              <a:t>ou transferência </a:t>
            </a:r>
            <a:r>
              <a:rPr lang="pt-BR" sz="2500" i="1" dirty="0" err="1" smtClean="0">
                <a:latin typeface="+mj-lt"/>
                <a:cs typeface="Arial" charset="0"/>
              </a:rPr>
              <a:t>ex-officio</a:t>
            </a:r>
            <a:r>
              <a:rPr lang="pt-BR" sz="2500" i="1" dirty="0" smtClean="0">
                <a:latin typeface="+mj-lt"/>
                <a:cs typeface="Arial" charset="0"/>
              </a:rPr>
              <a:t>,</a:t>
            </a:r>
            <a:r>
              <a:rPr lang="pt-BR" sz="2500" dirty="0" smtClean="0">
                <a:latin typeface="+mj-lt"/>
                <a:cs typeface="Arial" charset="0"/>
              </a:rPr>
              <a:t> </a:t>
            </a:r>
            <a:r>
              <a:rPr lang="pt-BR" sz="2500" dirty="0">
                <a:latin typeface="+mj-lt"/>
                <a:cs typeface="Arial" charset="0"/>
              </a:rPr>
              <a:t>ou decisão </a:t>
            </a:r>
            <a:r>
              <a:rPr lang="pt-BR" sz="2500" dirty="0" smtClean="0">
                <a:latin typeface="+mj-lt"/>
                <a:cs typeface="Arial" charset="0"/>
              </a:rPr>
              <a:t>judicial.</a:t>
            </a:r>
          </a:p>
          <a:p>
            <a:pPr marL="1257300" lvl="2" indent="-457200" algn="just">
              <a:spcBef>
                <a:spcPts val="600"/>
              </a:spcBef>
              <a:spcAft>
                <a:spcPts val="1200"/>
              </a:spcAft>
              <a:buFont typeface="Arial" charset="0"/>
              <a:buChar char="‒"/>
            </a:pPr>
            <a:r>
              <a:rPr lang="pt-BR" sz="2500" dirty="0" smtClean="0">
                <a:latin typeface="+mj-lt"/>
                <a:cs typeface="Arial" charset="0"/>
              </a:rPr>
              <a:t>Independe da situação de vínculo do aluno. </a:t>
            </a:r>
            <a:endParaRPr lang="pt-BR" sz="2500" dirty="0">
              <a:latin typeface="+mj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52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Módulo Aluno</a:t>
            </a:r>
            <a:endParaRPr lang="pt-BR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72480" y="1196752"/>
            <a:ext cx="916597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800" b="1" dirty="0" smtClean="0">
                <a:cs typeface="Arial" charset="0"/>
              </a:rPr>
              <a:t>Aluno Matriculado: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2600" dirty="0" smtClean="0"/>
              <a:t>É aquele que, no ano de referência do Censo, apresenta situação de vínculo igual a “Cursando” ou “Formado”, independente do ano de ingresso no curso</a:t>
            </a:r>
            <a:r>
              <a:rPr lang="pt-BR" sz="2800" dirty="0" smtClean="0"/>
              <a:t>.</a:t>
            </a:r>
          </a:p>
          <a:p>
            <a:pPr algn="just">
              <a:spcAft>
                <a:spcPts val="600"/>
              </a:spcAft>
            </a:pPr>
            <a:r>
              <a:rPr lang="pt-BR" sz="2800" b="1" dirty="0" smtClean="0">
                <a:cs typeface="Arial" charset="0"/>
              </a:rPr>
              <a:t>Aluno Concluinte:</a:t>
            </a:r>
            <a:endParaRPr lang="pt-BR" sz="2800" b="1" dirty="0">
              <a:cs typeface="Arial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2600" dirty="0" smtClean="0"/>
              <a:t>É aquele que concluiu </a:t>
            </a:r>
            <a:r>
              <a:rPr lang="pt-BR" sz="2600" dirty="0"/>
              <a:t>a totalidade dos créditos acadêmicos exigidos para titulação no </a:t>
            </a:r>
            <a:r>
              <a:rPr lang="pt-BR" sz="2600" dirty="0" smtClean="0"/>
              <a:t>curso e </a:t>
            </a:r>
            <a:r>
              <a:rPr lang="pt-BR" sz="2600" dirty="0"/>
              <a:t>apresenta situação de vínculo igual a </a:t>
            </a:r>
            <a:r>
              <a:rPr lang="pt-BR" sz="2600" dirty="0" smtClean="0"/>
              <a:t>“</a:t>
            </a:r>
            <a:r>
              <a:rPr lang="pt-BR" sz="2600" dirty="0"/>
              <a:t>Formado”,</a:t>
            </a:r>
            <a:r>
              <a:rPr lang="pt-BR" sz="2600" dirty="0" smtClean="0"/>
              <a:t>  durante o </a:t>
            </a:r>
            <a:r>
              <a:rPr lang="pt-BR" sz="2600" dirty="0"/>
              <a:t>ano de referência do Censo, independente do ano de ingresso. </a:t>
            </a:r>
            <a:r>
              <a:rPr lang="pt-BR" sz="2600" b="1" dirty="0"/>
              <a:t>Não é obrigatório que o aluno tenha realizado a colação de grau e/ou participado do </a:t>
            </a:r>
            <a:r>
              <a:rPr lang="pt-BR" sz="2600" b="1" dirty="0" err="1"/>
              <a:t>Enade</a:t>
            </a:r>
            <a:r>
              <a:rPr lang="pt-BR" sz="2600" b="1" dirty="0"/>
              <a:t> (Exame Nacional de Desempenho de Estudantes).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67412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2636912"/>
            <a:ext cx="9906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solidFill>
                  <a:srgbClr val="002060"/>
                </a:solidFill>
                <a:latin typeface="Arial" charset="0"/>
                <a:cs typeface="Arial" charset="0"/>
              </a:rPr>
              <a:t>7</a:t>
            </a:r>
            <a:r>
              <a:rPr lang="pt-BR" sz="4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. Recursos Auxiliares</a:t>
            </a:r>
            <a:endParaRPr lang="pt-BR" sz="44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14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31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Recursos Auxiliares</a:t>
            </a: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378396" y="1351309"/>
            <a:ext cx="9145016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i="1" dirty="0" smtClean="0">
                <a:cs typeface="Arial" charset="0"/>
              </a:rPr>
              <a:t>Hotsite </a:t>
            </a:r>
            <a:r>
              <a:rPr lang="pt-BR" sz="2800" dirty="0" smtClean="0">
                <a:cs typeface="Arial" charset="0"/>
              </a:rPr>
              <a:t>- </a:t>
            </a:r>
            <a:r>
              <a:rPr lang="pt-BR" sz="2800" dirty="0" smtClean="0">
                <a:cs typeface="Arial" charset="0"/>
                <a:hlinkClick r:id="rId2"/>
              </a:rPr>
              <a:t>http://censosuperior.inep.gov.br/</a:t>
            </a:r>
            <a:endParaRPr lang="pt-BR" sz="2800" dirty="0" smtClean="0">
              <a:cs typeface="Arial" charset="0"/>
            </a:endParaRPr>
          </a:p>
          <a:p>
            <a:pPr lvl="1"/>
            <a:r>
              <a:rPr lang="pt-BR" dirty="0" smtClean="0">
                <a:cs typeface="Arial" charset="0"/>
              </a:rPr>
              <a:t>Navegação guiada</a:t>
            </a:r>
          </a:p>
          <a:p>
            <a:pPr lvl="1"/>
            <a:r>
              <a:rPr lang="pt-BR" dirty="0" smtClean="0">
                <a:cs typeface="Arial" charset="0"/>
              </a:rPr>
              <a:t>Manuais, questionários </a:t>
            </a:r>
          </a:p>
          <a:p>
            <a:pPr lvl="1"/>
            <a:r>
              <a:rPr lang="pt-BR" dirty="0" smtClean="0">
                <a:cs typeface="Arial" charset="0"/>
              </a:rPr>
              <a:t>Documentos de migração</a:t>
            </a:r>
          </a:p>
          <a:p>
            <a:pPr lvl="1"/>
            <a:r>
              <a:rPr lang="pt-BR" dirty="0" smtClean="0">
                <a:cs typeface="Arial" charset="0"/>
              </a:rPr>
              <a:t>Perguntas frequentes</a:t>
            </a:r>
          </a:p>
          <a:p>
            <a:pPr lvl="1"/>
            <a:r>
              <a:rPr lang="pt-BR" dirty="0" smtClean="0">
                <a:cs typeface="Arial" charset="0"/>
              </a:rPr>
              <a:t>Contatos</a:t>
            </a:r>
          </a:p>
          <a:p>
            <a:r>
              <a:rPr lang="pt-BR" sz="2800" dirty="0" smtClean="0">
                <a:cs typeface="Arial" charset="0"/>
              </a:rPr>
              <a:t>Sistema - </a:t>
            </a:r>
            <a:r>
              <a:rPr lang="pt-BR" sz="2800" dirty="0" smtClean="0">
                <a:cs typeface="Arial" charset="0"/>
                <a:hlinkClick r:id="rId3"/>
              </a:rPr>
              <a:t>http://sistemascensosuperior.inep.gov.br/</a:t>
            </a:r>
            <a:endParaRPr lang="pt-BR" sz="2800" dirty="0" smtClean="0">
              <a:cs typeface="Arial" charset="0"/>
            </a:endParaRPr>
          </a:p>
          <a:p>
            <a:r>
              <a:rPr lang="pt-BR" sz="2800" dirty="0" smtClean="0">
                <a:cs typeface="Arial" charset="0"/>
              </a:rPr>
              <a:t>Vídeos explicativos</a:t>
            </a:r>
            <a:r>
              <a:rPr lang="pt-BR" sz="2800" dirty="0">
                <a:cs typeface="Arial" charset="0"/>
              </a:rPr>
              <a:t>: </a:t>
            </a:r>
            <a:r>
              <a:rPr lang="pt-BR" sz="2800" dirty="0">
                <a:cs typeface="Arial" charset="0"/>
                <a:hlinkClick r:id="rId4"/>
              </a:rPr>
              <a:t>http://</a:t>
            </a:r>
            <a:r>
              <a:rPr lang="pt-BR" sz="2800" dirty="0" smtClean="0">
                <a:cs typeface="Arial" charset="0"/>
                <a:hlinkClick r:id="rId4"/>
              </a:rPr>
              <a:t>video.rnp.br/portal/home</a:t>
            </a:r>
            <a:endParaRPr lang="pt-BR" sz="2800" dirty="0" smtClean="0">
              <a:cs typeface="Arial" charset="0"/>
            </a:endParaRPr>
          </a:p>
          <a:p>
            <a:endParaRPr lang="pt-BR" sz="2800" dirty="0" smtClean="0">
              <a:cs typeface="Arial" charset="0"/>
            </a:endParaRPr>
          </a:p>
          <a:p>
            <a:endParaRPr lang="pt-BR" sz="2800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28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0" y="10716"/>
            <a:ext cx="99060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Obrigada!</a:t>
            </a:r>
            <a:endParaRPr lang="pt-BR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0" y="1412776"/>
            <a:ext cx="9906000" cy="420451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charset="0"/>
              <a:buNone/>
            </a:pPr>
            <a:endParaRPr lang="pt-BR" sz="2800" dirty="0" smtClean="0">
              <a:cs typeface="Arial" charset="0"/>
            </a:endParaRPr>
          </a:p>
          <a:p>
            <a:pPr algn="ctr">
              <a:buFont typeface="Arial" charset="0"/>
              <a:buNone/>
            </a:pPr>
            <a:r>
              <a:rPr lang="pt-BR" sz="2800" dirty="0" smtClean="0">
                <a:cs typeface="Arial" charset="0"/>
              </a:rPr>
              <a:t>censosuperior@inep.gov.br</a:t>
            </a:r>
          </a:p>
          <a:p>
            <a:pPr algn="ctr">
              <a:buFont typeface="Arial" charset="0"/>
              <a:buNone/>
            </a:pPr>
            <a:r>
              <a:rPr lang="pt-BR" sz="2800" dirty="0" smtClean="0">
                <a:cs typeface="Arial" charset="0"/>
              </a:rPr>
              <a:t>			</a:t>
            </a:r>
          </a:p>
          <a:p>
            <a:pPr marL="0" indent="0" algn="ctr">
              <a:buNone/>
            </a:pPr>
            <a:r>
              <a:rPr lang="pt-BR" sz="2800" dirty="0"/>
              <a:t>(61) 2022-3118</a:t>
            </a:r>
          </a:p>
          <a:p>
            <a:pPr marL="0" indent="0" algn="ctr">
              <a:buNone/>
            </a:pPr>
            <a:r>
              <a:rPr lang="pt-BR" sz="2800" dirty="0"/>
              <a:t>(61) 2022-3130</a:t>
            </a:r>
          </a:p>
          <a:p>
            <a:pPr marL="0" indent="0" algn="ctr">
              <a:buNone/>
            </a:pPr>
            <a:r>
              <a:rPr lang="pt-BR" sz="2800" dirty="0"/>
              <a:t>(61) 2022-3128</a:t>
            </a:r>
          </a:p>
          <a:p>
            <a:pPr marL="0" indent="0" algn="ctr">
              <a:buNone/>
            </a:pPr>
            <a:r>
              <a:rPr lang="pt-BR" sz="2800" dirty="0"/>
              <a:t>(61) </a:t>
            </a:r>
            <a:r>
              <a:rPr lang="pt-BR" sz="2800" dirty="0" smtClean="0"/>
              <a:t>2022-3124</a:t>
            </a:r>
            <a:endParaRPr lang="pt-BR" sz="2800" dirty="0"/>
          </a:p>
        </p:txBody>
      </p:sp>
      <p:pic>
        <p:nvPicPr>
          <p:cNvPr id="4" name="Imagem 5" descr="email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8475" y="1903933"/>
            <a:ext cx="734351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7" descr="telefone1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02826" y="3572817"/>
            <a:ext cx="624284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489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416123" y="1268760"/>
            <a:ext cx="8569325" cy="453548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2800" dirty="0" smtClean="0"/>
              <a:t>Decreto n°6.425, de 4 de abril de 2008;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2800" dirty="0" smtClean="0"/>
              <a:t>Portaria Normativa nº40/2007 (republicada em 29 de dezembro de 2010;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r>
              <a:rPr lang="pt-BR" altLang="pt-BR" sz="2800" dirty="0" smtClean="0"/>
              <a:t>Portaria nº 794, de 23 de agosto de 2013.</a:t>
            </a:r>
            <a:endParaRPr lang="pt-BR" altLang="pt-BR" sz="2800" dirty="0"/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0" y="0"/>
            <a:ext cx="99072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Base Legal</a:t>
            </a:r>
            <a:endParaRPr lang="pt-BR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92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323850" y="1269777"/>
            <a:ext cx="9165654" cy="453548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800" b="1" dirty="0" smtClean="0"/>
              <a:t>Decreto N°6.425, de 4 de abril de 2008 </a:t>
            </a:r>
          </a:p>
          <a:p>
            <a:pPr marL="400050" lvl="1" indent="0" algn="just">
              <a:buFont typeface="Arial" pitchFamily="34" charset="0"/>
              <a:buNone/>
            </a:pPr>
            <a:r>
              <a:rPr lang="pt-BR" sz="2400" b="1" i="1" dirty="0" smtClean="0"/>
              <a:t>“</a:t>
            </a:r>
            <a:r>
              <a:rPr lang="pt-BR" sz="2400" i="1" dirty="0" smtClean="0"/>
              <a:t>Art.5º - Toda instituição de educação, de direito público ou privado, com ou sem fins lucrativos, é obrigada a prestar as informações solicitadas pelo INEP, por ocasião da realização do Censo da Educação ou para fins de elaboração de indicadores educacionais.”</a:t>
            </a:r>
          </a:p>
          <a:p>
            <a:pPr marL="400050" lvl="1" indent="0" algn="just">
              <a:buFont typeface="Arial" pitchFamily="34" charset="0"/>
              <a:buNone/>
            </a:pPr>
            <a:endParaRPr lang="pt-BR" sz="2400" i="1" dirty="0" smtClean="0"/>
          </a:p>
          <a:p>
            <a:pPr marL="400050" lvl="1" indent="0" algn="just">
              <a:buNone/>
            </a:pPr>
            <a:r>
              <a:rPr lang="pt-BR" sz="2400" i="1" dirty="0" smtClean="0"/>
              <a:t>“</a:t>
            </a:r>
            <a:r>
              <a:rPr lang="pt-BR" sz="2400" b="1" i="1" dirty="0" smtClean="0"/>
              <a:t>Art. 3º, parágrafo </a:t>
            </a:r>
            <a:r>
              <a:rPr lang="pt-BR" sz="2400" b="1" i="1" dirty="0"/>
              <a:t>único</a:t>
            </a:r>
            <a:r>
              <a:rPr lang="pt-BR" sz="2400" i="1" dirty="0"/>
              <a:t>. </a:t>
            </a:r>
            <a:r>
              <a:rPr lang="pt-BR" sz="2400" dirty="0"/>
              <a:t>O representante legal da instituição de educação superior é responsável pela exatidão e fidedignidade das informações prestadas para o censo escolar, no limite de suas atribuições institucionais.” </a:t>
            </a:r>
            <a:endParaRPr lang="pt-BR" sz="2400" i="1" dirty="0"/>
          </a:p>
          <a:p>
            <a:pPr marL="400050" lvl="1" indent="0" algn="just">
              <a:buNone/>
            </a:pPr>
            <a:endParaRPr lang="pt-BR" sz="3200" i="1" dirty="0"/>
          </a:p>
          <a:p>
            <a:pPr marL="400050" lvl="1" indent="0" algn="just">
              <a:buFont typeface="Arial" pitchFamily="34" charset="0"/>
              <a:buNone/>
            </a:pPr>
            <a:endParaRPr lang="pt-BR" sz="2400" i="1" dirty="0" smtClean="0"/>
          </a:p>
          <a:p>
            <a:pPr marL="400050" lvl="1" indent="0" algn="just">
              <a:buFont typeface="Arial" pitchFamily="34" charset="0"/>
              <a:buNone/>
            </a:pPr>
            <a:endParaRPr lang="pt-BR" sz="2400" i="1" dirty="0" smtClean="0"/>
          </a:p>
          <a:p>
            <a:pPr marL="0" indent="0" algn="just">
              <a:buFont typeface="Arial" pitchFamily="34" charset="0"/>
              <a:buNone/>
            </a:pPr>
            <a:endParaRPr lang="pt-BR" sz="2800" dirty="0" smtClean="0"/>
          </a:p>
          <a:p>
            <a:pPr algn="just"/>
            <a:endParaRPr lang="pt-BR" altLang="pt-BR" sz="2600" dirty="0" smtClean="0">
              <a:latin typeface="Arial" charset="0"/>
              <a:cs typeface="Arial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0" y="0"/>
            <a:ext cx="99072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Base Legal</a:t>
            </a:r>
            <a:endParaRPr lang="pt-BR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92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2"/>
          <p:cNvSpPr txBox="1">
            <a:spLocks noChangeArrowheads="1"/>
          </p:cNvSpPr>
          <p:nvPr/>
        </p:nvSpPr>
        <p:spPr bwMode="auto">
          <a:xfrm>
            <a:off x="342982" y="1268760"/>
            <a:ext cx="9362546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4572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pt-BR" b="1" u="sng" dirty="0"/>
              <a:t>Responsáveis pelo preenchimento</a:t>
            </a:r>
            <a:r>
              <a:rPr lang="pt-BR" sz="2000" b="1" i="1" dirty="0"/>
              <a:t>:</a:t>
            </a:r>
          </a:p>
          <a:p>
            <a:pPr marL="0" indent="0" algn="just"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pt-BR" altLang="pt-BR" sz="2400" dirty="0" smtClean="0"/>
              <a:t>Portaria </a:t>
            </a:r>
            <a:r>
              <a:rPr lang="pt-BR" altLang="pt-BR" sz="2400" dirty="0"/>
              <a:t>Nº 794, </a:t>
            </a:r>
            <a:r>
              <a:rPr lang="pt-BR" altLang="pt-BR" sz="2400" dirty="0" smtClean="0"/>
              <a:t>de 23 de agosto de  2013:</a:t>
            </a:r>
            <a:endParaRPr lang="pt-BR" altLang="pt-BR" sz="2400" dirty="0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pt-BR" altLang="pt-BR" sz="2600" dirty="0">
                <a:cs typeface="Arial" panose="020B0604020202020204" pitchFamily="34" charset="0"/>
              </a:rPr>
              <a:t>Art. 5º -  O representante legal da instituição de educação superior é o responsável pela indicação do Pesquisador Institucional - PI.</a:t>
            </a:r>
          </a:p>
          <a:p>
            <a:pPr marL="354013" lvl="1" indent="0" algn="just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pt-BR" altLang="pt-BR" sz="2600" dirty="0">
                <a:cs typeface="Arial" panose="020B0604020202020204" pitchFamily="34" charset="0"/>
              </a:rPr>
              <a:t>§ 1º O Pesquisador Institucional deverá ser </a:t>
            </a:r>
            <a:r>
              <a:rPr lang="pt-BR" altLang="pt-BR" sz="2600" dirty="0" smtClean="0">
                <a:cs typeface="Arial" panose="020B0604020202020204" pitchFamily="34" charset="0"/>
              </a:rPr>
              <a:t>investido de </a:t>
            </a:r>
            <a:r>
              <a:rPr lang="pt-BR" altLang="pt-BR" sz="2600" dirty="0">
                <a:cs typeface="Arial" panose="020B0604020202020204" pitchFamily="34" charset="0"/>
              </a:rPr>
              <a:t>poderes </a:t>
            </a:r>
            <a:r>
              <a:rPr lang="pt-BR" altLang="pt-BR" sz="2600" dirty="0" smtClean="0">
                <a:cs typeface="Arial" panose="020B0604020202020204" pitchFamily="34" charset="0"/>
              </a:rPr>
              <a:t>para prestar </a:t>
            </a:r>
            <a:r>
              <a:rPr lang="pt-BR" altLang="pt-BR" sz="2600" dirty="0">
                <a:cs typeface="Arial" panose="020B0604020202020204" pitchFamily="34" charset="0"/>
              </a:rPr>
              <a:t>informações em nome da instituição, por ato de </a:t>
            </a:r>
            <a:r>
              <a:rPr lang="pt-BR" altLang="pt-BR" sz="2600" dirty="0" smtClean="0">
                <a:cs typeface="Arial" panose="020B0604020202020204" pitchFamily="34" charset="0"/>
              </a:rPr>
              <a:t>seu representante </a:t>
            </a:r>
            <a:r>
              <a:rPr lang="pt-BR" altLang="pt-BR" sz="2600" dirty="0">
                <a:cs typeface="Arial" panose="020B0604020202020204" pitchFamily="34" charset="0"/>
              </a:rPr>
              <a:t>legal ao identificá-lo no censo da educação superior.</a:t>
            </a:r>
          </a:p>
          <a:p>
            <a:pPr marL="354013" lvl="1" indent="0" algn="just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pt-BR" altLang="pt-BR" sz="2600" dirty="0">
                <a:cs typeface="Arial" panose="020B0604020202020204" pitchFamily="34" charset="0"/>
              </a:rPr>
              <a:t>§ 2º O Pesquisador Institucional poderá indicar Auxiliares Institucionais </a:t>
            </a:r>
            <a:r>
              <a:rPr lang="pt-BR" altLang="pt-BR" sz="2600" dirty="0" err="1">
                <a:cs typeface="Arial" panose="020B0604020202020204" pitchFamily="34" charset="0"/>
              </a:rPr>
              <a:t>AIs</a:t>
            </a:r>
            <a:r>
              <a:rPr lang="pt-BR" altLang="pt-BR" sz="2600" dirty="0">
                <a:cs typeface="Arial" panose="020B0604020202020204" pitchFamily="34" charset="0"/>
              </a:rPr>
              <a:t> para compartilhar tarefas de inserção de dados.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0" y="0"/>
            <a:ext cx="99072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Preenchimento do Censo</a:t>
            </a:r>
            <a:endParaRPr lang="pt-BR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69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2"/>
          <p:cNvSpPr txBox="1">
            <a:spLocks noChangeArrowheads="1"/>
          </p:cNvSpPr>
          <p:nvPr/>
        </p:nvSpPr>
        <p:spPr bwMode="auto">
          <a:xfrm>
            <a:off x="270974" y="1268760"/>
            <a:ext cx="9362546" cy="579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4572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indent="0" algn="just">
              <a:spcAft>
                <a:spcPts val="1200"/>
              </a:spcAft>
              <a:buNone/>
            </a:pPr>
            <a:r>
              <a:rPr lang="pt-BR" b="1" dirty="0" smtClean="0"/>
              <a:t>Características:</a:t>
            </a:r>
          </a:p>
          <a:p>
            <a:pPr marL="540000" lvl="3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dirty="0" smtClean="0"/>
              <a:t>Anual </a:t>
            </a:r>
            <a:r>
              <a:rPr lang="pt-BR" sz="2800" dirty="0"/>
              <a:t>e </a:t>
            </a:r>
            <a:r>
              <a:rPr lang="pt-BR" sz="2800" dirty="0" smtClean="0"/>
              <a:t>sistemático.</a:t>
            </a:r>
            <a:endParaRPr lang="pt-BR" sz="2800" dirty="0"/>
          </a:p>
          <a:p>
            <a:pPr marL="540000" lvl="3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dirty="0" smtClean="0"/>
              <a:t>Declaratória e baseada nos registros administrativos da IES.</a:t>
            </a:r>
            <a:endParaRPr lang="pt-BR" sz="2800" dirty="0"/>
          </a:p>
          <a:p>
            <a:pPr marL="540000" lvl="3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dirty="0"/>
              <a:t>Participação </a:t>
            </a:r>
            <a:r>
              <a:rPr lang="pt-BR" sz="2800" dirty="0" smtClean="0"/>
              <a:t>obrigatória.</a:t>
            </a:r>
            <a:endParaRPr lang="pt-BR" sz="2800" dirty="0"/>
          </a:p>
          <a:p>
            <a:pPr marL="540000" lvl="3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dirty="0"/>
              <a:t>Engloba todas as Instituições de educação </a:t>
            </a:r>
            <a:r>
              <a:rPr lang="pt-BR" sz="2800" dirty="0" smtClean="0"/>
              <a:t>superior</a:t>
            </a:r>
            <a:r>
              <a:rPr lang="pt-BR" sz="2800" dirty="0"/>
              <a:t>.</a:t>
            </a:r>
            <a:endParaRPr lang="pt-BR" sz="2800" dirty="0" smtClean="0"/>
          </a:p>
          <a:p>
            <a:pPr marL="540000" lvl="3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dirty="0" smtClean="0"/>
              <a:t>Preenchimento </a:t>
            </a:r>
            <a:r>
              <a:rPr lang="pt-BR" sz="2800" i="1" dirty="0" smtClean="0"/>
              <a:t>on-line</a:t>
            </a:r>
            <a:r>
              <a:rPr lang="pt-BR" sz="2800" dirty="0" smtClean="0"/>
              <a:t>  ou via migração (Sistema </a:t>
            </a:r>
            <a:r>
              <a:rPr lang="pt-BR" sz="2800" dirty="0" err="1" smtClean="0"/>
              <a:t>CenSup</a:t>
            </a:r>
            <a:r>
              <a:rPr lang="pt-BR" sz="2800" dirty="0" smtClean="0"/>
              <a:t>)</a:t>
            </a:r>
          </a:p>
          <a:p>
            <a:pPr marL="540000" lvl="3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dirty="0" smtClean="0"/>
              <a:t>Gerado a partir do cadastro </a:t>
            </a:r>
            <a:r>
              <a:rPr lang="pt-BR" sz="2800" dirty="0" err="1" smtClean="0"/>
              <a:t>e-MEC</a:t>
            </a:r>
            <a:r>
              <a:rPr lang="pt-BR" sz="2800" dirty="0" smtClean="0"/>
              <a:t>.</a:t>
            </a:r>
          </a:p>
          <a:p>
            <a:pPr marL="540000" lvl="3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dirty="0" smtClean="0"/>
              <a:t>Interoperabilidade entre o cadastro </a:t>
            </a:r>
            <a:r>
              <a:rPr lang="pt-BR" sz="2800" dirty="0" err="1" smtClean="0"/>
              <a:t>e-MEC</a:t>
            </a:r>
            <a:r>
              <a:rPr lang="pt-BR" sz="2800" dirty="0" smtClean="0"/>
              <a:t> e o Censo.</a:t>
            </a:r>
          </a:p>
          <a:p>
            <a:pPr marL="1314450" lvl="3" indent="-457200" algn="just">
              <a:buFont typeface="Arial" panose="020B0604020202020204" pitchFamily="34" charset="0"/>
              <a:buChar char="•"/>
            </a:pPr>
            <a:endParaRPr lang="pt-BR" sz="2800" dirty="0"/>
          </a:p>
          <a:p>
            <a:pPr lvl="1" algn="just" eaLnBrk="1" hangingPunct="1">
              <a:spcBef>
                <a:spcPts val="600"/>
              </a:spcBef>
              <a:spcAft>
                <a:spcPts val="1200"/>
              </a:spcAft>
            </a:pPr>
            <a:endParaRPr lang="pt-BR" altLang="pt-BR" dirty="0">
              <a:latin typeface="+mj-lt"/>
              <a:cs typeface="Arial" charset="0"/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 bwMode="auto">
          <a:xfrm>
            <a:off x="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Censo da Educação Superior</a:t>
            </a:r>
            <a:endParaRPr lang="pt-BR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72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 bwMode="auto">
          <a:xfrm>
            <a:off x="0" y="0"/>
            <a:ext cx="99072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>
                <a:solidFill>
                  <a:srgbClr val="002060"/>
                </a:solidFill>
                <a:latin typeface="Arial" charset="0"/>
                <a:cs typeface="Arial" charset="0"/>
              </a:rPr>
              <a:t>Censo da Educação Superior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070587"/>
              </p:ext>
            </p:extLst>
          </p:nvPr>
        </p:nvGraphicFramePr>
        <p:xfrm>
          <a:off x="992560" y="1340768"/>
          <a:ext cx="7900144" cy="329184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987910"/>
                <a:gridCol w="4912234"/>
              </a:tblGrid>
              <a:tr h="0">
                <a:tc gridSpan="2">
                  <a:txBody>
                    <a:bodyPr/>
                    <a:lstStyle/>
                    <a:p>
                      <a:pPr algn="l"/>
                      <a:r>
                        <a:rPr lang="pt-BR" sz="2400" dirty="0" smtClean="0"/>
                        <a:t>Abrangência</a:t>
                      </a:r>
                      <a:endParaRPr lang="pt-BR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/>
                        <a:t>Graus Acadêmicos</a:t>
                      </a:r>
                      <a:endParaRPr lang="pt-B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2400" dirty="0" smtClean="0"/>
                        <a:t>Bacharelado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2400" dirty="0" smtClean="0"/>
                        <a:t>Licenciatura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2400" dirty="0" smtClean="0"/>
                        <a:t>Tecnológico</a:t>
                      </a:r>
                      <a:endParaRPr lang="pt-B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/>
                        <a:t>Níveis Acadêmicos</a:t>
                      </a:r>
                      <a:endParaRPr lang="pt-B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2400" dirty="0" smtClean="0"/>
                        <a:t>Graduação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2400" dirty="0" smtClean="0"/>
                        <a:t>Sequencial</a:t>
                      </a:r>
                      <a:r>
                        <a:rPr lang="pt-BR" sz="2400" baseline="0" dirty="0" smtClean="0"/>
                        <a:t> de formação específica</a:t>
                      </a:r>
                      <a:endParaRPr lang="pt-B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/>
                        <a:t>Modalidades</a:t>
                      </a:r>
                      <a:endParaRPr lang="pt-B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2400" dirty="0" smtClean="0"/>
                        <a:t>Presencial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2400" dirty="0" smtClean="0"/>
                        <a:t>A distância</a:t>
                      </a:r>
                      <a:endParaRPr lang="pt-BR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386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ep_layout_padrao_de_apresentacoes_3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4643</TotalTime>
  <Words>2385</Words>
  <Application>Microsoft Office PowerPoint</Application>
  <PresentationFormat>Papel A4 (210 x 297 mm)</PresentationFormat>
  <Paragraphs>388</Paragraphs>
  <Slides>49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49</vt:i4>
      </vt:variant>
    </vt:vector>
  </HeadingPairs>
  <TitlesOfParts>
    <vt:vector size="50" baseType="lpstr">
      <vt:lpstr>inep_layout_padrao_de_apresentacoes_3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Marcos Alfredo Hartwich</dc:creator>
  <cp:lastModifiedBy>Laura Bernardes da Silva</cp:lastModifiedBy>
  <cp:revision>185</cp:revision>
  <cp:lastPrinted>2016-04-10T15:12:46Z</cp:lastPrinted>
  <dcterms:created xsi:type="dcterms:W3CDTF">2013-05-10T15:05:36Z</dcterms:created>
  <dcterms:modified xsi:type="dcterms:W3CDTF">2016-04-29T18:41:53Z</dcterms:modified>
</cp:coreProperties>
</file>