
<file path=[Content_Types].xml><?xml version="1.0" encoding="utf-8"?>
<Types xmlns="http://schemas.openxmlformats.org/package/2006/content-types">
  <Default Extension="png" ContentType="image/png"/>
  <Default Extension="jpeg" ContentType="image/jpeg"/>
  <Default Extension="emf" ContentType="image/x-emf"/>
  <Default Extension="wmf" ContentType="image/x-w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harts/chart1.xml" ContentType="application/vnd.openxmlformats-officedocument.drawingml.chart+xml"/>
  <Override PartName="/ppt/charts/chart2.xml" ContentType="application/vnd.openxmlformats-officedocument.drawingml.chart+xml"/>
  <Override PartName="/ppt/theme/themeOverride1.xml" ContentType="application/vnd.openxmlformats-officedocument.themeOverr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bookmarkIdSeed="2">
  <p:sldMasterIdLst>
    <p:sldMasterId id="2147483660" r:id="rId1"/>
  </p:sldMasterIdLst>
  <p:notesMasterIdLst>
    <p:notesMasterId r:id="rId48"/>
  </p:notesMasterIdLst>
  <p:sldIdLst>
    <p:sldId id="301" r:id="rId2"/>
    <p:sldId id="302" r:id="rId3"/>
    <p:sldId id="406" r:id="rId4"/>
    <p:sldId id="408" r:id="rId5"/>
    <p:sldId id="429" r:id="rId6"/>
    <p:sldId id="434" r:id="rId7"/>
    <p:sldId id="379" r:id="rId8"/>
    <p:sldId id="380" r:id="rId9"/>
    <p:sldId id="381" r:id="rId10"/>
    <p:sldId id="382" r:id="rId11"/>
    <p:sldId id="383" r:id="rId12"/>
    <p:sldId id="384" r:id="rId13"/>
    <p:sldId id="385" r:id="rId14"/>
    <p:sldId id="386" r:id="rId15"/>
    <p:sldId id="410" r:id="rId16"/>
    <p:sldId id="387" r:id="rId17"/>
    <p:sldId id="407" r:id="rId18"/>
    <p:sldId id="427" r:id="rId19"/>
    <p:sldId id="411" r:id="rId20"/>
    <p:sldId id="412" r:id="rId21"/>
    <p:sldId id="413" r:id="rId22"/>
    <p:sldId id="414" r:id="rId23"/>
    <p:sldId id="415" r:id="rId24"/>
    <p:sldId id="416" r:id="rId25"/>
    <p:sldId id="417" r:id="rId26"/>
    <p:sldId id="418" r:id="rId27"/>
    <p:sldId id="432" r:id="rId28"/>
    <p:sldId id="433" r:id="rId29"/>
    <p:sldId id="388" r:id="rId30"/>
    <p:sldId id="419" r:id="rId31"/>
    <p:sldId id="420" r:id="rId32"/>
    <p:sldId id="431" r:id="rId33"/>
    <p:sldId id="435" r:id="rId34"/>
    <p:sldId id="421" r:id="rId35"/>
    <p:sldId id="422" r:id="rId36"/>
    <p:sldId id="423" r:id="rId37"/>
    <p:sldId id="424" r:id="rId38"/>
    <p:sldId id="389" r:id="rId39"/>
    <p:sldId id="399" r:id="rId40"/>
    <p:sldId id="390" r:id="rId41"/>
    <p:sldId id="391" r:id="rId42"/>
    <p:sldId id="392" r:id="rId43"/>
    <p:sldId id="393" r:id="rId44"/>
    <p:sldId id="426" r:id="rId45"/>
    <p:sldId id="425" r:id="rId46"/>
    <p:sldId id="394" r:id="rId47"/>
  </p:sldIdLst>
  <p:sldSz cx="9144000" cy="6858000" type="screen4x3"/>
  <p:notesSz cx="6858000" cy="9144000"/>
  <p:defaultTextStyle>
    <a:defPPr>
      <a:defRPr lang="en-GB"/>
    </a:defPPr>
    <a:lvl1pPr algn="l" defTabSz="449263" rtl="0" fontAlgn="base">
      <a:spcBef>
        <a:spcPct val="0"/>
      </a:spcBef>
      <a:spcAft>
        <a:spcPct val="0"/>
      </a:spcAft>
      <a:defRPr kern="1200">
        <a:solidFill>
          <a:schemeClr val="bg1"/>
        </a:solidFill>
        <a:latin typeface="Calibri" pitchFamily="34" charset="0"/>
        <a:ea typeface="Microsoft YaHei" pitchFamily="34" charset="-122"/>
        <a:cs typeface="+mn-cs"/>
      </a:defRPr>
    </a:lvl1pPr>
    <a:lvl2pPr marL="742950" indent="-285750" algn="l" defTabSz="449263" rtl="0" fontAlgn="base">
      <a:spcBef>
        <a:spcPct val="0"/>
      </a:spcBef>
      <a:spcAft>
        <a:spcPct val="0"/>
      </a:spcAft>
      <a:defRPr kern="1200">
        <a:solidFill>
          <a:schemeClr val="bg1"/>
        </a:solidFill>
        <a:latin typeface="Calibri" pitchFamily="34" charset="0"/>
        <a:ea typeface="Microsoft YaHei" pitchFamily="34" charset="-122"/>
        <a:cs typeface="+mn-cs"/>
      </a:defRPr>
    </a:lvl2pPr>
    <a:lvl3pPr marL="1143000" indent="-228600" algn="l" defTabSz="449263" rtl="0" fontAlgn="base">
      <a:spcBef>
        <a:spcPct val="0"/>
      </a:spcBef>
      <a:spcAft>
        <a:spcPct val="0"/>
      </a:spcAft>
      <a:defRPr kern="1200">
        <a:solidFill>
          <a:schemeClr val="bg1"/>
        </a:solidFill>
        <a:latin typeface="Calibri" pitchFamily="34" charset="0"/>
        <a:ea typeface="Microsoft YaHei" pitchFamily="34" charset="-122"/>
        <a:cs typeface="+mn-cs"/>
      </a:defRPr>
    </a:lvl3pPr>
    <a:lvl4pPr marL="1600200" indent="-228600" algn="l" defTabSz="449263" rtl="0" fontAlgn="base">
      <a:spcBef>
        <a:spcPct val="0"/>
      </a:spcBef>
      <a:spcAft>
        <a:spcPct val="0"/>
      </a:spcAft>
      <a:defRPr kern="1200">
        <a:solidFill>
          <a:schemeClr val="bg1"/>
        </a:solidFill>
        <a:latin typeface="Calibri" pitchFamily="34" charset="0"/>
        <a:ea typeface="Microsoft YaHei" pitchFamily="34" charset="-122"/>
        <a:cs typeface="+mn-cs"/>
      </a:defRPr>
    </a:lvl4pPr>
    <a:lvl5pPr marL="2057400" indent="-228600" algn="l" defTabSz="449263" rtl="0" fontAlgn="base">
      <a:spcBef>
        <a:spcPct val="0"/>
      </a:spcBef>
      <a:spcAft>
        <a:spcPct val="0"/>
      </a:spcAft>
      <a:defRPr kern="1200">
        <a:solidFill>
          <a:schemeClr val="bg1"/>
        </a:solidFill>
        <a:latin typeface="Calibri" pitchFamily="34" charset="0"/>
        <a:ea typeface="Microsoft YaHei" pitchFamily="34" charset="-122"/>
        <a:cs typeface="+mn-cs"/>
      </a:defRPr>
    </a:lvl5pPr>
    <a:lvl6pPr marL="2286000" algn="l" defTabSz="914400" rtl="0" eaLnBrk="1" latinLnBrk="0" hangingPunct="1">
      <a:defRPr kern="1200">
        <a:solidFill>
          <a:schemeClr val="bg1"/>
        </a:solidFill>
        <a:latin typeface="Calibri" pitchFamily="34" charset="0"/>
        <a:ea typeface="Microsoft YaHei" pitchFamily="34" charset="-122"/>
        <a:cs typeface="+mn-cs"/>
      </a:defRPr>
    </a:lvl6pPr>
    <a:lvl7pPr marL="2743200" algn="l" defTabSz="914400" rtl="0" eaLnBrk="1" latinLnBrk="0" hangingPunct="1">
      <a:defRPr kern="1200">
        <a:solidFill>
          <a:schemeClr val="bg1"/>
        </a:solidFill>
        <a:latin typeface="Calibri" pitchFamily="34" charset="0"/>
        <a:ea typeface="Microsoft YaHei" pitchFamily="34" charset="-122"/>
        <a:cs typeface="+mn-cs"/>
      </a:defRPr>
    </a:lvl7pPr>
    <a:lvl8pPr marL="3200400" algn="l" defTabSz="914400" rtl="0" eaLnBrk="1" latinLnBrk="0" hangingPunct="1">
      <a:defRPr kern="1200">
        <a:solidFill>
          <a:schemeClr val="bg1"/>
        </a:solidFill>
        <a:latin typeface="Calibri" pitchFamily="34" charset="0"/>
        <a:ea typeface="Microsoft YaHei" pitchFamily="34" charset="-122"/>
        <a:cs typeface="+mn-cs"/>
      </a:defRPr>
    </a:lvl8pPr>
    <a:lvl9pPr marL="3657600" algn="l" defTabSz="914400" rtl="0" eaLnBrk="1" latinLnBrk="0" hangingPunct="1">
      <a:defRPr kern="1200">
        <a:solidFill>
          <a:schemeClr val="bg1"/>
        </a:solidFill>
        <a:latin typeface="Calibri" pitchFamily="34" charset="0"/>
        <a:ea typeface="Microsoft YaHei" pitchFamily="34" charset="-122"/>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6600"/>
    <a:srgbClr val="008000"/>
    <a:srgbClr val="003300"/>
    <a:srgbClr val="000066"/>
    <a:srgbClr val="FFB13F"/>
    <a:srgbClr val="00336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Estilo Médio 2 - Ênfase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Estilo Médio 2 - Ênfase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EB344D84-9AFB-497E-A393-DC336BA19D2E}" styleName="Estilo Médio 3 - Ênfase 3">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3"/>
          </a:solidFill>
        </a:fill>
      </a:tcStyle>
    </a:lastCol>
    <a:firstCol>
      <a:tcTxStyle b="on">
        <a:fontRef idx="minor">
          <a:scrgbClr r="0" g="0" b="0"/>
        </a:fontRef>
        <a:schemeClr val="lt1"/>
      </a:tcTxStyle>
      <a:tcStyle>
        <a:tcBdr/>
        <a:fill>
          <a:solidFill>
            <a:schemeClr val="accent3"/>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3"/>
          </a:solidFill>
        </a:fill>
      </a:tcStyle>
    </a:firstRow>
  </a:tblStyle>
  <a:tblStyle styleId="{93296810-A885-4BE3-A3E7-6D5BEEA58F35}" styleName="Estilo Médio 2 - Ênfase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1FECB4D8-DB02-4DC6-A0A2-4F2EBAE1DC90}" styleName="Estilo Médio 1 - Ênfase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a:noFill/>
            </a:ln>
          </a:insideV>
        </a:tcBdr>
        <a:fill>
          <a:solidFill>
            <a:schemeClr val="lt1"/>
          </a:solidFill>
        </a:fill>
      </a:tcStyle>
    </a:wholeTbl>
    <a:band1H>
      <a:tcStyle>
        <a:tcBdr/>
        <a:fill>
          <a:solidFill>
            <a:schemeClr val="accent3">
              <a:tint val="20000"/>
            </a:schemeClr>
          </a:solidFill>
        </a:fill>
      </a:tcStyle>
    </a:band1H>
    <a:band1V>
      <a:tcStyle>
        <a:tcBdr/>
        <a:fill>
          <a:solidFill>
            <a:schemeClr val="accent3">
              <a:tint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solidFill>
            <a:schemeClr val="lt1"/>
          </a:solidFill>
        </a:fill>
      </a:tcStyle>
    </a:lastRow>
    <a:firstRow>
      <a:tcTxStyle b="on">
        <a:fontRef idx="minor">
          <a:scrgbClr r="0" g="0" b="0"/>
        </a:fontRef>
        <a:schemeClr val="lt1"/>
      </a:tcTxStyle>
      <a:tcStyle>
        <a:tcBdr/>
        <a:fill>
          <a:solidFill>
            <a:schemeClr val="accent3"/>
          </a:solidFill>
        </a:fill>
      </a:tcStyle>
    </a:firstRow>
  </a:tblStyle>
  <a:tblStyle styleId="{F2DE63D5-997A-4646-A377-4702673A728D}" styleName="Estilo Claro 2 - Ênfase 3">
    <a:wholeTbl>
      <a:tcTxStyle>
        <a:fontRef idx="minor">
          <a:scrgbClr r="0" g="0" b="0"/>
        </a:fontRef>
        <a:schemeClr val="tx1"/>
      </a:tcTxStyle>
      <a:tcStyle>
        <a:tcBdr>
          <a:left>
            <a:lnRef idx="1">
              <a:schemeClr val="accent3"/>
            </a:lnRef>
          </a:left>
          <a:right>
            <a:lnRef idx="1">
              <a:schemeClr val="accent3"/>
            </a:lnRef>
          </a:right>
          <a:top>
            <a:lnRef idx="1">
              <a:schemeClr val="accent3"/>
            </a:lnRef>
          </a:top>
          <a:bottom>
            <a:lnRef idx="1">
              <a:schemeClr val="accent3"/>
            </a:lnRef>
          </a:bottom>
          <a:insideH>
            <a:ln>
              <a:noFill/>
            </a:ln>
          </a:insideH>
          <a:insideV>
            <a:ln>
              <a:noFill/>
            </a:ln>
          </a:insideV>
        </a:tcBdr>
        <a:fill>
          <a:noFill/>
        </a:fill>
      </a:tcStyle>
    </a:wholeTbl>
    <a:band1H>
      <a:tcStyle>
        <a:tcBdr>
          <a:top>
            <a:lnRef idx="1">
              <a:schemeClr val="accent3"/>
            </a:lnRef>
          </a:top>
          <a:bottom>
            <a:lnRef idx="1">
              <a:schemeClr val="accent3"/>
            </a:lnRef>
          </a:bottom>
        </a:tcBdr>
      </a:tcStyle>
    </a:band1H>
    <a:band1V>
      <a:tcStyle>
        <a:tcBdr>
          <a:left>
            <a:lnRef idx="1">
              <a:schemeClr val="accent3"/>
            </a:lnRef>
          </a:left>
          <a:right>
            <a:lnRef idx="1">
              <a:schemeClr val="accent3"/>
            </a:lnRef>
          </a:right>
        </a:tcBdr>
      </a:tcStyle>
    </a:band1V>
    <a:band2V>
      <a:tcStyle>
        <a:tcBdr>
          <a:left>
            <a:lnRef idx="1">
              <a:schemeClr val="accent3"/>
            </a:lnRef>
          </a:left>
          <a:right>
            <a:lnRef idx="1">
              <a:schemeClr val="accent3"/>
            </a:lnRef>
          </a:right>
        </a:tcBdr>
      </a:tcStyle>
    </a:band2V>
    <a:lastCol>
      <a:tcTxStyle b="on"/>
      <a:tcStyle>
        <a:tcBdr/>
      </a:tcStyle>
    </a:lastCol>
    <a:firstCol>
      <a:tcTxStyle b="on"/>
      <a:tcStyle>
        <a:tcBdr/>
      </a:tcStyle>
    </a:firstCol>
    <a:lastRow>
      <a:tcTxStyle b="on"/>
      <a:tcStyle>
        <a:tcBdr>
          <a:top>
            <a:ln w="50800" cmpd="dbl">
              <a:solidFill>
                <a:schemeClr val="accent3"/>
              </a:solidFill>
            </a:ln>
          </a:top>
        </a:tcBdr>
      </a:tcStyle>
    </a:lastRow>
    <a:firstRow>
      <a:tcTxStyle b="on">
        <a:fontRef idx="minor">
          <a:scrgbClr r="0" g="0" b="0"/>
        </a:fontRef>
        <a:schemeClr val="bg1"/>
      </a:tcTxStyle>
      <a:tcStyle>
        <a:tcBdr/>
        <a:fillRef idx="1">
          <a:schemeClr val="accent3"/>
        </a:fillRef>
      </a:tcStyle>
    </a:firstRow>
  </a:tblStyle>
  <a:tblStyle styleId="{17292A2E-F333-43FB-9621-5CBBE7FDCDCB}" styleName="Estilo Claro 2 - Ênfase 4">
    <a:wholeTbl>
      <a:tcTxStyle>
        <a:fontRef idx="minor">
          <a:scrgbClr r="0" g="0" b="0"/>
        </a:fontRef>
        <a:schemeClr val="tx1"/>
      </a:tcTxStyle>
      <a:tcStyle>
        <a:tcBdr>
          <a:left>
            <a:lnRef idx="1">
              <a:schemeClr val="accent4"/>
            </a:lnRef>
          </a:left>
          <a:right>
            <a:lnRef idx="1">
              <a:schemeClr val="accent4"/>
            </a:lnRef>
          </a:right>
          <a:top>
            <a:lnRef idx="1">
              <a:schemeClr val="accent4"/>
            </a:lnRef>
          </a:top>
          <a:bottom>
            <a:lnRef idx="1">
              <a:schemeClr val="accent4"/>
            </a:lnRef>
          </a:bottom>
          <a:insideH>
            <a:ln>
              <a:noFill/>
            </a:ln>
          </a:insideH>
          <a:insideV>
            <a:ln>
              <a:noFill/>
            </a:ln>
          </a:insideV>
        </a:tcBdr>
        <a:fill>
          <a:noFill/>
        </a:fill>
      </a:tcStyle>
    </a:wholeTbl>
    <a:band1H>
      <a:tcStyle>
        <a:tcBdr>
          <a:top>
            <a:lnRef idx="1">
              <a:schemeClr val="accent4"/>
            </a:lnRef>
          </a:top>
          <a:bottom>
            <a:lnRef idx="1">
              <a:schemeClr val="accent4"/>
            </a:lnRef>
          </a:bottom>
        </a:tcBdr>
      </a:tcStyle>
    </a:band1H>
    <a:band1V>
      <a:tcStyle>
        <a:tcBdr>
          <a:left>
            <a:lnRef idx="1">
              <a:schemeClr val="accent4"/>
            </a:lnRef>
          </a:left>
          <a:right>
            <a:lnRef idx="1">
              <a:schemeClr val="accent4"/>
            </a:lnRef>
          </a:right>
        </a:tcBdr>
      </a:tcStyle>
    </a:band1V>
    <a:band2V>
      <a:tcStyle>
        <a:tcBdr>
          <a:left>
            <a:lnRef idx="1">
              <a:schemeClr val="accent4"/>
            </a:lnRef>
          </a:left>
          <a:right>
            <a:lnRef idx="1">
              <a:schemeClr val="accent4"/>
            </a:lnRef>
          </a:right>
        </a:tcBdr>
      </a:tcStyle>
    </a:band2V>
    <a:lastCol>
      <a:tcTxStyle b="on"/>
      <a:tcStyle>
        <a:tcBdr/>
      </a:tcStyle>
    </a:lastCol>
    <a:firstCol>
      <a:tcTxStyle b="on"/>
      <a:tcStyle>
        <a:tcBdr/>
      </a:tcStyle>
    </a:firstCol>
    <a:lastRow>
      <a:tcTxStyle b="on"/>
      <a:tcStyle>
        <a:tcBdr>
          <a:top>
            <a:ln w="50800" cmpd="dbl">
              <a:solidFill>
                <a:schemeClr val="accent4"/>
              </a:solidFill>
            </a:ln>
          </a:top>
        </a:tcBdr>
      </a:tcStyle>
    </a:lastRow>
    <a:firstRow>
      <a:tcTxStyle b="on">
        <a:fontRef idx="minor">
          <a:scrgbClr r="0" g="0" b="0"/>
        </a:fontRef>
        <a:schemeClr val="bg1"/>
      </a:tcTxStyle>
      <a:tcStyle>
        <a:tcBdr/>
        <a:fillRef idx="1">
          <a:schemeClr val="accent4"/>
        </a:fillRef>
      </a:tcStyle>
    </a:firstRow>
  </a:tblStyle>
  <a:tblStyle styleId="{9D7B26C5-4107-4FEC-AEDC-1716B250A1EF}" styleName="Estilo Claro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D27102A9-8310-4765-A935-A1911B00CA55}" styleName="Estilo Claro 1 - Ênfase 4">
    <a:wholeTbl>
      <a:tcTxStyle>
        <a:fontRef idx="minor">
          <a:scrgbClr r="0" g="0" b="0"/>
        </a:fontRef>
        <a:schemeClr val="tx1"/>
      </a:tcTxStyle>
      <a:tcStyle>
        <a:tcBdr>
          <a:left>
            <a:ln>
              <a:noFill/>
            </a:ln>
          </a:left>
          <a:right>
            <a:ln>
              <a:noFill/>
            </a:ln>
          </a:right>
          <a:top>
            <a:ln w="12700" cmpd="sng">
              <a:solidFill>
                <a:schemeClr val="accent4"/>
              </a:solidFill>
            </a:ln>
          </a:top>
          <a:bottom>
            <a:ln w="12700" cmpd="sng">
              <a:solidFill>
                <a:schemeClr val="accent4"/>
              </a:solidFill>
            </a:ln>
          </a:bottom>
          <a:insideH>
            <a:ln>
              <a:noFill/>
            </a:ln>
          </a:insideH>
          <a:insideV>
            <a:ln>
              <a:noFill/>
            </a:ln>
          </a:insideV>
        </a:tcBdr>
        <a:fill>
          <a:noFill/>
        </a:fill>
      </a:tcStyle>
    </a:wholeTbl>
    <a:band1H>
      <a:tcStyle>
        <a:tcBdr/>
        <a:fill>
          <a:solidFill>
            <a:schemeClr val="accent4">
              <a:alpha val="20000"/>
            </a:schemeClr>
          </a:solidFill>
        </a:fill>
      </a:tcStyle>
    </a:band1H>
    <a:band2H>
      <a:tcStyle>
        <a:tcBdr/>
      </a:tcStyle>
    </a:band2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12700" cmpd="sng">
              <a:solidFill>
                <a:schemeClr val="accent4"/>
              </a:solidFill>
            </a:ln>
          </a:top>
        </a:tcBdr>
        <a:fill>
          <a:noFill/>
        </a:fill>
      </a:tcStyle>
    </a:lastRow>
    <a:firstRow>
      <a:tcTxStyle b="on"/>
      <a:tcStyle>
        <a:tcBdr>
          <a:bottom>
            <a:ln w="12700" cmpd="sng">
              <a:solidFill>
                <a:schemeClr val="accent4"/>
              </a:solidFill>
            </a:ln>
          </a:bottom>
        </a:tcBdr>
        <a:fill>
          <a:noFill/>
        </a:fill>
      </a:tcStyle>
    </a:firstRow>
  </a:tblStyle>
  <a:tblStyle styleId="{912C8C85-51F0-491E-9774-3900AFEF0FD7}" styleName="Estilo Claro 2 - Ênfase 6">
    <a:wholeTbl>
      <a:tcTxStyle>
        <a:fontRef idx="minor">
          <a:scrgbClr r="0" g="0" b="0"/>
        </a:fontRef>
        <a:schemeClr val="tx1"/>
      </a:tcTxStyle>
      <a:tcStyle>
        <a:tcBdr>
          <a:left>
            <a:lnRef idx="1">
              <a:schemeClr val="accent6"/>
            </a:lnRef>
          </a:left>
          <a:right>
            <a:lnRef idx="1">
              <a:schemeClr val="accent6"/>
            </a:lnRef>
          </a:right>
          <a:top>
            <a:lnRef idx="1">
              <a:schemeClr val="accent6"/>
            </a:lnRef>
          </a:top>
          <a:bottom>
            <a:lnRef idx="1">
              <a:schemeClr val="accent6"/>
            </a:lnRef>
          </a:bottom>
          <a:insideH>
            <a:ln>
              <a:noFill/>
            </a:ln>
          </a:insideH>
          <a:insideV>
            <a:ln>
              <a:noFill/>
            </a:ln>
          </a:insideV>
        </a:tcBdr>
        <a:fill>
          <a:noFill/>
        </a:fill>
      </a:tcStyle>
    </a:wholeTbl>
    <a:band1H>
      <a:tcStyle>
        <a:tcBdr>
          <a:top>
            <a:lnRef idx="1">
              <a:schemeClr val="accent6"/>
            </a:lnRef>
          </a:top>
          <a:bottom>
            <a:lnRef idx="1">
              <a:schemeClr val="accent6"/>
            </a:lnRef>
          </a:bottom>
        </a:tcBdr>
      </a:tcStyle>
    </a:band1H>
    <a:band1V>
      <a:tcStyle>
        <a:tcBdr>
          <a:left>
            <a:lnRef idx="1">
              <a:schemeClr val="accent6"/>
            </a:lnRef>
          </a:left>
          <a:right>
            <a:lnRef idx="1">
              <a:schemeClr val="accent6"/>
            </a:lnRef>
          </a:right>
        </a:tcBdr>
      </a:tcStyle>
    </a:band1V>
    <a:band2V>
      <a:tcStyle>
        <a:tcBdr>
          <a:left>
            <a:lnRef idx="1">
              <a:schemeClr val="accent6"/>
            </a:lnRef>
          </a:left>
          <a:right>
            <a:lnRef idx="1">
              <a:schemeClr val="accent6"/>
            </a:lnRef>
          </a:right>
        </a:tcBdr>
      </a:tcStyle>
    </a:band2V>
    <a:lastCol>
      <a:tcTxStyle b="on"/>
      <a:tcStyle>
        <a:tcBdr/>
      </a:tcStyle>
    </a:lastCol>
    <a:firstCol>
      <a:tcTxStyle b="on"/>
      <a:tcStyle>
        <a:tcBdr/>
      </a:tcStyle>
    </a:firstCol>
    <a:lastRow>
      <a:tcTxStyle b="on"/>
      <a:tcStyle>
        <a:tcBdr>
          <a:top>
            <a:ln w="50800" cmpd="dbl">
              <a:solidFill>
                <a:schemeClr val="accent6"/>
              </a:solidFill>
            </a:ln>
          </a:top>
        </a:tcBdr>
      </a:tcStyle>
    </a:lastRow>
    <a:firstRow>
      <a:tcTxStyle b="on">
        <a:fontRef idx="minor">
          <a:scrgbClr r="0" g="0" b="0"/>
        </a:fontRef>
        <a:schemeClr val="bg1"/>
      </a:tcTxStyle>
      <a:tcStyle>
        <a:tcBdr/>
        <a:fillRef idx="1">
          <a:schemeClr val="accent6"/>
        </a:fillRef>
      </a:tcStyle>
    </a:firstRow>
  </a:tblStyle>
  <a:tblStyle styleId="{D03447BB-5D67-496B-8E87-E561075AD55C}" styleName="Estilo Escuro 1 - Ênfase 3">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3"/>
          </a:solidFill>
        </a:fill>
      </a:tcStyle>
    </a:wholeTbl>
    <a:band1H>
      <a:tcStyle>
        <a:tcBdr/>
        <a:fill>
          <a:solidFill>
            <a:schemeClr val="accent3">
              <a:shade val="60000"/>
            </a:schemeClr>
          </a:solidFill>
        </a:fill>
      </a:tcStyle>
    </a:band1H>
    <a:band1V>
      <a:tcStyle>
        <a:tcBdr/>
        <a:fill>
          <a:solidFill>
            <a:schemeClr val="accent3">
              <a:shade val="60000"/>
            </a:schemeClr>
          </a:solidFill>
        </a:fill>
      </a:tcStyle>
    </a:band1V>
    <a:lastCol>
      <a:tcTxStyle b="on"/>
      <a:tcStyle>
        <a:tcBdr>
          <a:left>
            <a:ln w="25400" cmpd="sng">
              <a:solidFill>
                <a:schemeClr val="lt1"/>
              </a:solidFill>
            </a:ln>
          </a:left>
        </a:tcBdr>
        <a:fill>
          <a:solidFill>
            <a:schemeClr val="accent3">
              <a:shade val="60000"/>
            </a:schemeClr>
          </a:solidFill>
        </a:fill>
      </a:tcStyle>
    </a:lastCol>
    <a:firstCol>
      <a:tcTxStyle b="on"/>
      <a:tcStyle>
        <a:tcBdr>
          <a:right>
            <a:ln w="25400" cmpd="sng">
              <a:solidFill>
                <a:schemeClr val="lt1"/>
              </a:solidFill>
            </a:ln>
          </a:right>
        </a:tcBdr>
        <a:fill>
          <a:solidFill>
            <a:schemeClr val="accent3">
              <a:shade val="60000"/>
            </a:schemeClr>
          </a:solidFill>
        </a:fill>
      </a:tcStyle>
    </a:firstCol>
    <a:lastRow>
      <a:tcTxStyle b="on"/>
      <a:tcStyle>
        <a:tcBdr>
          <a:top>
            <a:ln w="25400" cmpd="sng">
              <a:solidFill>
                <a:schemeClr val="lt1"/>
              </a:solidFill>
            </a:ln>
          </a:top>
        </a:tcBdr>
        <a:fill>
          <a:solidFill>
            <a:schemeClr val="accent3">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91EBBBCC-DAD2-459C-BE2E-F6DE35CF9A28}" styleName="Estilo Escuro 2 - Ênfase 3/Ênfase 4">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3">
              <a:tint val="20000"/>
            </a:schemeClr>
          </a:solidFill>
        </a:fill>
      </a:tcStyle>
    </a:lastRow>
    <a:firstRow>
      <a:tcTxStyle b="on">
        <a:fontRef idx="minor">
          <a:scrgbClr r="0" g="0" b="0"/>
        </a:fontRef>
        <a:schemeClr val="lt1"/>
      </a:tcTxStyle>
      <a:tcStyle>
        <a:tcBdr/>
        <a:fill>
          <a:solidFill>
            <a:schemeClr val="accent4"/>
          </a:solidFill>
        </a:fill>
      </a:tcStyle>
    </a:firstRow>
  </a:tblStyle>
  <a:tblStyle styleId="{073A0DAA-6AF3-43AB-8588-CEC1D06C72B9}" styleName="Estilo Médio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vertBarState="maximized">
    <p:restoredLeft sz="14758" autoAdjust="0"/>
    <p:restoredTop sz="94660"/>
  </p:normalViewPr>
  <p:slideViewPr>
    <p:cSldViewPr>
      <p:cViewPr varScale="1">
        <p:scale>
          <a:sx n="77" d="100"/>
          <a:sy n="77" d="100"/>
        </p:scale>
        <p:origin x="486" y="84"/>
      </p:cViewPr>
      <p:guideLst>
        <p:guide orient="horz" pos="2160"/>
        <p:guide pos="2880"/>
      </p:guideLst>
    </p:cSldViewPr>
  </p:slideViewPr>
  <p:outlineViewPr>
    <p:cViewPr varScale="1">
      <p:scale>
        <a:sx n="170" d="200"/>
        <a:sy n="170" d="200"/>
      </p:scale>
      <p:origin x="-780" y="-84"/>
    </p:cViewPr>
  </p:outlineViewPr>
  <p:notesTextViewPr>
    <p:cViewPr>
      <p:scale>
        <a:sx n="1" d="1"/>
        <a:sy n="1" d="1"/>
      </p:scale>
      <p:origin x="0" y="0"/>
    </p:cViewPr>
  </p:notesTextViewPr>
  <p:sorterViewPr>
    <p:cViewPr>
      <p:scale>
        <a:sx n="66" d="100"/>
        <a:sy n="66" d="100"/>
      </p:scale>
      <p:origin x="0" y="0"/>
    </p:cViewPr>
  </p:sorterViewPr>
  <p:notesViewPr>
    <p:cSldViewPr>
      <p:cViewPr varScale="1">
        <p:scale>
          <a:sx n="59" d="100"/>
          <a:sy n="59" d="100"/>
        </p:scale>
        <p:origin x="-1752" y="-72"/>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notesMaster" Target="notesMasters/notesMaster1.xml"/><Relationship Id="rId8" Type="http://schemas.openxmlformats.org/officeDocument/2006/relationships/slide" Target="slides/slide7.xml"/><Relationship Id="rId51" Type="http://schemas.openxmlformats.org/officeDocument/2006/relationships/theme" Target="theme/theme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s>
</file>

<file path=ppt/charts/_rels/chart1.xml.rels><?xml version="1.0" encoding="UTF-8" standalone="yes"?>
<Relationships xmlns="http://schemas.openxmlformats.org/package/2006/relationships"><Relationship Id="rId1" Type="http://schemas.openxmlformats.org/officeDocument/2006/relationships/oleObject" Target="file:///E:\BKP-Note-Mary%20Lucy-09-03-2016\Documents\Mary%20Lucy\PROEX\GUT%20IFPA\Relat&#243;rio%20Interno%20de%20a&#231;&#245;es%20Campus%2030.04.2016.xlsx" TargetMode="External"/></Relationships>
</file>

<file path=ppt/charts/_rels/chart2.xml.rels><?xml version="1.0" encoding="UTF-8" standalone="yes"?>
<Relationships xmlns="http://schemas.openxmlformats.org/package/2006/relationships"><Relationship Id="rId2" Type="http://schemas.openxmlformats.org/officeDocument/2006/relationships/oleObject" Target="file:///E:\BKP-Note-Mary%20Lucy-09-03-2016\Documents\Mary%20Lucy\PROEX\GUT%20IFPA\Relat&#243;rio%20Interno%20de%20a&#231;&#245;es%20Campus%2003.05.2016.xlsx" TargetMode="External"/><Relationship Id="rId1" Type="http://schemas.openxmlformats.org/officeDocument/2006/relationships/themeOverride" Target="../theme/themeOverrid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pt-B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0.23058050167684216"/>
          <c:y val="0.12215004565888343"/>
          <c:w val="0.60344872851565701"/>
          <c:h val="0.90950720087417991"/>
        </c:manualLayout>
      </c:layout>
      <c:pieChart>
        <c:varyColors val="1"/>
        <c:ser>
          <c:idx val="0"/>
          <c:order val="0"/>
          <c:dLbls>
            <c:dLbl>
              <c:idx val="0"/>
              <c:layout>
                <c:manualLayout>
                  <c:x val="-0.1555949223931952"/>
                  <c:y val="9.9751281022975771E-2"/>
                </c:manualLayout>
              </c:layout>
              <c:showLegendKey val="0"/>
              <c:showVal val="0"/>
              <c:showCatName val="1"/>
              <c:showSerName val="0"/>
              <c:showPercent val="1"/>
              <c:showBubbleSize val="0"/>
              <c:extLst>
                <c:ext xmlns:c15="http://schemas.microsoft.com/office/drawing/2012/chart" uri="{CE6537A1-D6FC-4f65-9D91-7224C49458BB}">
                  <c15:layout/>
                </c:ext>
                <c:ext xmlns:c16="http://schemas.microsoft.com/office/drawing/2014/chart" uri="{C3380CC4-5D6E-409C-BE32-E72D297353CC}">
                  <c16:uniqueId val="{00000002-48AB-4A79-AE03-FC5BC2B6C191}"/>
                </c:ext>
              </c:extLst>
            </c:dLbl>
            <c:dLbl>
              <c:idx val="1"/>
              <c:layout>
                <c:manualLayout>
                  <c:x val="-0.10270995868796094"/>
                  <c:y val="-7.1093896071168242E-2"/>
                </c:manualLayout>
              </c:layout>
              <c:showLegendKey val="0"/>
              <c:showVal val="0"/>
              <c:showCatName val="1"/>
              <c:showSerName val="0"/>
              <c:showPercent val="1"/>
              <c:showBubbleSize val="0"/>
              <c:extLst>
                <c:ext xmlns:c15="http://schemas.microsoft.com/office/drawing/2012/chart" uri="{CE6537A1-D6FC-4f65-9D91-7224C49458BB}">
                  <c15:layout/>
                </c:ext>
                <c:ext xmlns:c16="http://schemas.microsoft.com/office/drawing/2014/chart" uri="{C3380CC4-5D6E-409C-BE32-E72D297353CC}">
                  <c16:uniqueId val="{00000003-48AB-4A79-AE03-FC5BC2B6C191}"/>
                </c:ext>
              </c:extLst>
            </c:dLbl>
            <c:dLbl>
              <c:idx val="3"/>
              <c:layout>
                <c:manualLayout>
                  <c:x val="6.2080268799628406E-2"/>
                  <c:y val="-0.17276349375814612"/>
                </c:manualLayout>
              </c:layout>
              <c:showLegendKey val="0"/>
              <c:showVal val="0"/>
              <c:showCatName val="1"/>
              <c:showSerName val="0"/>
              <c:showPercent val="1"/>
              <c:showBubbleSize val="0"/>
              <c:extLst>
                <c:ext xmlns:c15="http://schemas.microsoft.com/office/drawing/2012/chart" uri="{CE6537A1-D6FC-4f65-9D91-7224C49458BB}">
                  <c15:layout/>
                </c:ext>
                <c:ext xmlns:c16="http://schemas.microsoft.com/office/drawing/2014/chart" uri="{C3380CC4-5D6E-409C-BE32-E72D297353CC}">
                  <c16:uniqueId val="{00000004-48AB-4A79-AE03-FC5BC2B6C191}"/>
                </c:ext>
              </c:extLst>
            </c:dLbl>
            <c:dLbl>
              <c:idx val="4"/>
              <c:layout>
                <c:manualLayout>
                  <c:x val="0.14865928359648248"/>
                  <c:y val="-5.1725282556680692E-3"/>
                </c:manualLayout>
              </c:layout>
              <c:showLegendKey val="0"/>
              <c:showVal val="0"/>
              <c:showCatName val="1"/>
              <c:showSerName val="0"/>
              <c:showPercent val="1"/>
              <c:showBubbleSize val="0"/>
              <c:extLst>
                <c:ext xmlns:c15="http://schemas.microsoft.com/office/drawing/2012/chart" uri="{CE6537A1-D6FC-4f65-9D91-7224C49458BB}">
                  <c15:layout>
                    <c:manualLayout>
                      <c:w val="9.1916194496019621E-2"/>
                      <c:h val="7.4440746421129356E-2"/>
                    </c:manualLayout>
                  </c15:layout>
                </c:ext>
                <c:ext xmlns:c16="http://schemas.microsoft.com/office/drawing/2014/chart" uri="{C3380CC4-5D6E-409C-BE32-E72D297353CC}">
                  <c16:uniqueId val="{00000000-48AB-4A79-AE03-FC5BC2B6C191}"/>
                </c:ext>
              </c:extLst>
            </c:dLbl>
            <c:dLbl>
              <c:idx val="5"/>
              <c:layout>
                <c:manualLayout>
                  <c:x val="-4.5481992722113743E-2"/>
                  <c:y val="5.4801837736186493E-2"/>
                </c:manualLayout>
              </c:layout>
              <c:showLegendKey val="0"/>
              <c:showVal val="0"/>
              <c:showCatName val="1"/>
              <c:showSerName val="0"/>
              <c:showPercent val="1"/>
              <c:showBubbleSize val="0"/>
              <c:extLst>
                <c:ext xmlns:c15="http://schemas.microsoft.com/office/drawing/2012/chart" uri="{CE6537A1-D6FC-4f65-9D91-7224C49458BB}">
                  <c15:layout/>
                </c:ext>
                <c:ext xmlns:c16="http://schemas.microsoft.com/office/drawing/2014/chart" uri="{C3380CC4-5D6E-409C-BE32-E72D297353CC}">
                  <c16:uniqueId val="{00000001-5BFE-4D3A-82FC-7C1FACD50896}"/>
                </c:ext>
              </c:extLst>
            </c:dLbl>
            <c:dLbl>
              <c:idx val="7"/>
              <c:layout>
                <c:manualLayout>
                  <c:x val="-7.3123760670383439E-2"/>
                  <c:y val="-5.9748103869217771E-2"/>
                </c:manualLayout>
              </c:layout>
              <c:showLegendKey val="0"/>
              <c:showVal val="0"/>
              <c:showCatName val="1"/>
              <c:showSerName val="0"/>
              <c:showPercent val="1"/>
              <c:showBubbleSize val="0"/>
              <c:extLst>
                <c:ext xmlns:c15="http://schemas.microsoft.com/office/drawing/2012/chart" uri="{CE6537A1-D6FC-4f65-9D91-7224C49458BB}">
                  <c15:layout/>
                </c:ext>
                <c:ext xmlns:c16="http://schemas.microsoft.com/office/drawing/2014/chart" uri="{C3380CC4-5D6E-409C-BE32-E72D297353CC}">
                  <c16:uniqueId val="{00000002-5BFE-4D3A-82FC-7C1FACD50896}"/>
                </c:ext>
              </c:extLst>
            </c:dLbl>
            <c:dLbl>
              <c:idx val="9"/>
              <c:layout>
                <c:manualLayout>
                  <c:x val="5.550929780738274E-3"/>
                  <c:y val="-6.0530172581930441E-2"/>
                </c:manualLayout>
              </c:layout>
              <c:showLegendKey val="0"/>
              <c:showVal val="0"/>
              <c:showCatName val="1"/>
              <c:showSerName val="0"/>
              <c:showPercent val="1"/>
              <c:showBubbleSize val="0"/>
              <c:extLst>
                <c:ext xmlns:c15="http://schemas.microsoft.com/office/drawing/2012/chart" uri="{CE6537A1-D6FC-4f65-9D91-7224C49458BB}">
                  <c15:layout>
                    <c:manualLayout>
                      <c:w val="0.24331575538902767"/>
                      <c:h val="0.1061571125265393"/>
                    </c:manualLayout>
                  </c15:layout>
                </c:ext>
                <c:ext xmlns:c16="http://schemas.microsoft.com/office/drawing/2014/chart" uri="{C3380CC4-5D6E-409C-BE32-E72D297353CC}">
                  <c16:uniqueId val="{00000000-FACC-4FD6-B94B-ABA61A2D6DF9}"/>
                </c:ext>
              </c:extLst>
            </c:dLbl>
            <c:dLbl>
              <c:idx val="10"/>
              <c:layout>
                <c:manualLayout>
                  <c:x val="0.12409086376619885"/>
                  <c:y val="-3.2376314555835256E-2"/>
                </c:manualLayout>
              </c:layout>
              <c:showLegendKey val="0"/>
              <c:showVal val="0"/>
              <c:showCatName val="1"/>
              <c:showSerName val="0"/>
              <c:showPercent val="1"/>
              <c:showBubbleSize val="0"/>
              <c:extLst>
                <c:ext xmlns:c15="http://schemas.microsoft.com/office/drawing/2012/chart" uri="{CE6537A1-D6FC-4f65-9D91-7224C49458BB}">
                  <c15:layout/>
                </c:ext>
                <c:ext xmlns:c16="http://schemas.microsoft.com/office/drawing/2014/chart" uri="{C3380CC4-5D6E-409C-BE32-E72D297353CC}">
                  <c16:uniqueId val="{00000001-48AB-4A79-AE03-FC5BC2B6C191}"/>
                </c:ext>
              </c:extLst>
            </c:dLbl>
            <c:spPr>
              <a:noFill/>
              <a:ln>
                <a:noFill/>
              </a:ln>
              <a:effectLst/>
            </c:spPr>
            <c:txPr>
              <a:bodyPr/>
              <a:lstStyle/>
              <a:p>
                <a:pPr>
                  <a:defRPr sz="1200" b="1">
                    <a:latin typeface="Arial" pitchFamily="34" charset="0"/>
                    <a:cs typeface="Arial" pitchFamily="34" charset="0"/>
                  </a:defRPr>
                </a:pPr>
                <a:endParaRPr lang="pt-BR"/>
              </a:p>
            </c:txPr>
            <c:showLegendKey val="0"/>
            <c:showVal val="0"/>
            <c:showCatName val="1"/>
            <c:showSerName val="0"/>
            <c:showPercent val="1"/>
            <c:showBubbleSize val="0"/>
            <c:showLeaderLines val="1"/>
            <c:extLst>
              <c:ext xmlns:c15="http://schemas.microsoft.com/office/drawing/2012/chart" uri="{CE6537A1-D6FC-4f65-9D91-7224C49458BB}">
                <c15:layout/>
              </c:ext>
            </c:extLst>
          </c:dLbls>
          <c:cat>
            <c:strRef>
              <c:f>'[Relatório Interno de ações Campus 30.04.2016.xlsx]Plan2'!$B$4:$B$14</c:f>
              <c:strCache>
                <c:ptCount val="11"/>
                <c:pt idx="0">
                  <c:v>EVENTOS</c:v>
                </c:pt>
                <c:pt idx="1">
                  <c:v>ESPORTE E CULTURA</c:v>
                </c:pt>
                <c:pt idx="2">
                  <c:v>PROGRAMA</c:v>
                </c:pt>
                <c:pt idx="3">
                  <c:v>PROJETO</c:v>
                </c:pt>
                <c:pt idx="4">
                  <c:v>CURSOS</c:v>
                </c:pt>
                <c:pt idx="5">
                  <c:v>PARCERIAS</c:v>
                </c:pt>
                <c:pt idx="6">
                  <c:v>ESTÁGIO</c:v>
                </c:pt>
                <c:pt idx="7">
                  <c:v>VISITAS TÉCNICAS</c:v>
                </c:pt>
                <c:pt idx="8">
                  <c:v>EGRESSOS </c:v>
                </c:pt>
                <c:pt idx="9">
                  <c:v>EMPREENDEDORISMO</c:v>
                </c:pt>
                <c:pt idx="10">
                  <c:v>ESTRUTURAÇÃO</c:v>
                </c:pt>
              </c:strCache>
            </c:strRef>
          </c:cat>
          <c:val>
            <c:numRef>
              <c:f>'[Relatório Interno de ações Campus 30.04.2016.xlsx]Plan2'!$C$4:$C$14</c:f>
              <c:numCache>
                <c:formatCode>General</c:formatCode>
                <c:ptCount val="11"/>
                <c:pt idx="0">
                  <c:v>67</c:v>
                </c:pt>
                <c:pt idx="1">
                  <c:v>18</c:v>
                </c:pt>
                <c:pt idx="2">
                  <c:v>2</c:v>
                </c:pt>
                <c:pt idx="3">
                  <c:v>70</c:v>
                </c:pt>
                <c:pt idx="4">
                  <c:v>36</c:v>
                </c:pt>
                <c:pt idx="5">
                  <c:v>7</c:v>
                </c:pt>
                <c:pt idx="6">
                  <c:v>7</c:v>
                </c:pt>
                <c:pt idx="7">
                  <c:v>3</c:v>
                </c:pt>
                <c:pt idx="8">
                  <c:v>9</c:v>
                </c:pt>
                <c:pt idx="9">
                  <c:v>9</c:v>
                </c:pt>
                <c:pt idx="10">
                  <c:v>3</c:v>
                </c:pt>
              </c:numCache>
            </c:numRef>
          </c:val>
          <c:extLst>
            <c:ext xmlns:c16="http://schemas.microsoft.com/office/drawing/2014/chart" uri="{C3380CC4-5D6E-409C-BE32-E72D297353CC}">
              <c16:uniqueId val="{00000001-FACC-4FD6-B94B-ABA61A2D6DF9}"/>
            </c:ext>
          </c:extLst>
        </c:ser>
        <c:dLbls>
          <c:showLegendKey val="0"/>
          <c:showVal val="0"/>
          <c:showCatName val="0"/>
          <c:showSerName val="0"/>
          <c:showPercent val="0"/>
          <c:showBubbleSize val="0"/>
          <c:showLeaderLines val="1"/>
        </c:dLbls>
        <c:firstSliceAng val="0"/>
      </c:pieChart>
    </c:plotArea>
    <c:plotVisOnly val="1"/>
    <c:dispBlanksAs val="gap"/>
    <c:showDLblsOverMax val="0"/>
  </c:chart>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pt-BR"/>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8.8052136686797622E-2"/>
          <c:y val="5.8336236127036645E-2"/>
          <c:w val="0.79865316107331241"/>
          <c:h val="0.85626392828719877"/>
        </c:manualLayout>
      </c:layout>
      <c:pieChart>
        <c:varyColors val="1"/>
        <c:ser>
          <c:idx val="0"/>
          <c:order val="0"/>
          <c:dLbls>
            <c:dLbl>
              <c:idx val="0"/>
              <c:layout>
                <c:manualLayout>
                  <c:x val="-6.6122393143537808E-2"/>
                  <c:y val="0.11700949684818072"/>
                </c:manualLayout>
              </c:layout>
              <c:showLegendKey val="0"/>
              <c:showVal val="0"/>
              <c:showCatName val="1"/>
              <c:showSerName val="0"/>
              <c:showPercent val="1"/>
              <c:showBubbleSize val="0"/>
              <c:extLst>
                <c:ext xmlns:c15="http://schemas.microsoft.com/office/drawing/2012/chart" uri="{CE6537A1-D6FC-4f65-9D91-7224C49458BB}">
                  <c15:layout/>
                </c:ext>
                <c:ext xmlns:c16="http://schemas.microsoft.com/office/drawing/2014/chart" uri="{C3380CC4-5D6E-409C-BE32-E72D297353CC}">
                  <c16:uniqueId val="{00000000-8D0F-4D34-A0C9-21299A004BA7}"/>
                </c:ext>
              </c:extLst>
            </c:dLbl>
            <c:dLbl>
              <c:idx val="3"/>
              <c:layout>
                <c:manualLayout>
                  <c:x val="-0.11601187982672044"/>
                  <c:y val="1.7979180207345454E-2"/>
                </c:manualLayout>
              </c:layout>
              <c:showLegendKey val="0"/>
              <c:showVal val="0"/>
              <c:showCatName val="1"/>
              <c:showSerName val="0"/>
              <c:showPercent val="1"/>
              <c:showBubbleSize val="0"/>
              <c:extLst>
                <c:ext xmlns:c15="http://schemas.microsoft.com/office/drawing/2012/chart" uri="{CE6537A1-D6FC-4f65-9D91-7224C49458BB}">
                  <c15:layout/>
                </c:ext>
                <c:ext xmlns:c16="http://schemas.microsoft.com/office/drawing/2014/chart" uri="{C3380CC4-5D6E-409C-BE32-E72D297353CC}">
                  <c16:uniqueId val="{00000001-8D0F-4D34-A0C9-21299A004BA7}"/>
                </c:ext>
              </c:extLst>
            </c:dLbl>
            <c:dLbl>
              <c:idx val="4"/>
              <c:layout>
                <c:manualLayout>
                  <c:x val="-0.11691161273203167"/>
                  <c:y val="-6.5865195080031122E-2"/>
                </c:manualLayout>
              </c:layout>
              <c:showLegendKey val="0"/>
              <c:showVal val="0"/>
              <c:showCatName val="1"/>
              <c:showSerName val="0"/>
              <c:showPercent val="1"/>
              <c:showBubbleSize val="0"/>
              <c:extLst>
                <c:ext xmlns:c15="http://schemas.microsoft.com/office/drawing/2012/chart" uri="{CE6537A1-D6FC-4f65-9D91-7224C49458BB}">
                  <c15:layout/>
                </c:ext>
                <c:ext xmlns:c16="http://schemas.microsoft.com/office/drawing/2014/chart" uri="{C3380CC4-5D6E-409C-BE32-E72D297353CC}">
                  <c16:uniqueId val="{00000002-8D0F-4D34-A0C9-21299A004BA7}"/>
                </c:ext>
              </c:extLst>
            </c:dLbl>
            <c:dLbl>
              <c:idx val="9"/>
              <c:layout/>
              <c:showLegendKey val="0"/>
              <c:showVal val="0"/>
              <c:showCatName val="1"/>
              <c:showSerName val="0"/>
              <c:showPercent val="1"/>
              <c:showBubbleSize val="0"/>
              <c:extLst>
                <c:ext xmlns:c15="http://schemas.microsoft.com/office/drawing/2012/chart" uri="{CE6537A1-D6FC-4f65-9D91-7224C49458BB}">
                  <c15:layout>
                    <c:manualLayout>
                      <c:w val="0.2237864077669903"/>
                      <c:h val="9.0558967419589881E-2"/>
                    </c:manualLayout>
                  </c15:layout>
                </c:ext>
                <c:ext xmlns:c16="http://schemas.microsoft.com/office/drawing/2014/chart" uri="{C3380CC4-5D6E-409C-BE32-E72D297353CC}">
                  <c16:uniqueId val="{00000005-8D0F-4D34-A0C9-21299A004BA7}"/>
                </c:ext>
              </c:extLst>
            </c:dLbl>
            <c:dLbl>
              <c:idx val="11"/>
              <c:layout>
                <c:manualLayout>
                  <c:x val="0.2259866545927269"/>
                  <c:y val="-9.8284305489189802E-2"/>
                </c:manualLayout>
              </c:layout>
              <c:showLegendKey val="0"/>
              <c:showVal val="0"/>
              <c:showCatName val="1"/>
              <c:showSerName val="0"/>
              <c:showPercent val="1"/>
              <c:showBubbleSize val="0"/>
              <c:extLst>
                <c:ext xmlns:c15="http://schemas.microsoft.com/office/drawing/2012/chart" uri="{CE6537A1-D6FC-4f65-9D91-7224C49458BB}">
                  <c15:layout/>
                </c:ext>
                <c:ext xmlns:c16="http://schemas.microsoft.com/office/drawing/2014/chart" uri="{C3380CC4-5D6E-409C-BE32-E72D297353CC}">
                  <c16:uniqueId val="{00000003-8D0F-4D34-A0C9-21299A004BA7}"/>
                </c:ext>
              </c:extLst>
            </c:dLbl>
            <c:spPr>
              <a:noFill/>
              <a:ln>
                <a:noFill/>
              </a:ln>
              <a:effectLst/>
            </c:spPr>
            <c:txPr>
              <a:bodyPr wrap="square" lIns="38100" tIns="19050" rIns="38100" bIns="19050" anchor="ctr">
                <a:spAutoFit/>
              </a:bodyPr>
              <a:lstStyle/>
              <a:p>
                <a:pPr>
                  <a:defRPr sz="1100" b="1"/>
                </a:pPr>
                <a:endParaRPr lang="pt-BR"/>
              </a:p>
            </c:txPr>
            <c:showLegendKey val="0"/>
            <c:showVal val="0"/>
            <c:showCatName val="1"/>
            <c:showSerName val="0"/>
            <c:showPercent val="1"/>
            <c:showBubbleSize val="0"/>
            <c:showLeaderLines val="1"/>
            <c:extLst>
              <c:ext xmlns:c15="http://schemas.microsoft.com/office/drawing/2012/chart" uri="{CE6537A1-D6FC-4f65-9D91-7224C49458BB}">
                <c15:layout/>
              </c:ext>
            </c:extLst>
          </c:dLbls>
          <c:cat>
            <c:strRef>
              <c:f>'[Relatório Interno de ações Campus 03.05.2016.xlsx]TOTAL'!$B$3:$B$14</c:f>
              <c:strCache>
                <c:ptCount val="12"/>
                <c:pt idx="0">
                  <c:v>EVENTOS</c:v>
                </c:pt>
                <c:pt idx="1">
                  <c:v>ESPORTE E CULTURA</c:v>
                </c:pt>
                <c:pt idx="2">
                  <c:v>PROGRAMA</c:v>
                </c:pt>
                <c:pt idx="3">
                  <c:v>PROJETO</c:v>
                </c:pt>
                <c:pt idx="4">
                  <c:v>CURSOS</c:v>
                </c:pt>
                <c:pt idx="5">
                  <c:v>PARCERIAS</c:v>
                </c:pt>
                <c:pt idx="6">
                  <c:v>ESTÁGIO</c:v>
                </c:pt>
                <c:pt idx="7">
                  <c:v>VISITAS TÉCNICAS</c:v>
                </c:pt>
                <c:pt idx="8">
                  <c:v>EGRESSOS </c:v>
                </c:pt>
                <c:pt idx="9">
                  <c:v>EMPREENDEDORISMO</c:v>
                </c:pt>
                <c:pt idx="10">
                  <c:v>ESTRUTURAÇÃO</c:v>
                </c:pt>
                <c:pt idx="11">
                  <c:v>BOLSA FORMAÇÃO</c:v>
                </c:pt>
              </c:strCache>
            </c:strRef>
          </c:cat>
          <c:val>
            <c:numRef>
              <c:f>'[Relatório Interno de ações Campus 03.05.2016.xlsx]TOTAL'!$C$3:$C$14</c:f>
              <c:numCache>
                <c:formatCode>General</c:formatCode>
                <c:ptCount val="12"/>
                <c:pt idx="0">
                  <c:v>67</c:v>
                </c:pt>
                <c:pt idx="1">
                  <c:v>18</c:v>
                </c:pt>
                <c:pt idx="2">
                  <c:v>2</c:v>
                </c:pt>
                <c:pt idx="3">
                  <c:v>70</c:v>
                </c:pt>
                <c:pt idx="4">
                  <c:v>36</c:v>
                </c:pt>
                <c:pt idx="5">
                  <c:v>7</c:v>
                </c:pt>
                <c:pt idx="6">
                  <c:v>7</c:v>
                </c:pt>
                <c:pt idx="7">
                  <c:v>3</c:v>
                </c:pt>
                <c:pt idx="8">
                  <c:v>9</c:v>
                </c:pt>
                <c:pt idx="9">
                  <c:v>9</c:v>
                </c:pt>
                <c:pt idx="10">
                  <c:v>3</c:v>
                </c:pt>
                <c:pt idx="11">
                  <c:v>313</c:v>
                </c:pt>
              </c:numCache>
            </c:numRef>
          </c:val>
          <c:extLst>
            <c:ext xmlns:c16="http://schemas.microsoft.com/office/drawing/2014/chart" uri="{C3380CC4-5D6E-409C-BE32-E72D297353CC}">
              <c16:uniqueId val="{00000004-8D0F-4D34-A0C9-21299A004BA7}"/>
            </c:ext>
          </c:extLst>
        </c:ser>
        <c:dLbls>
          <c:showLegendKey val="0"/>
          <c:showVal val="0"/>
          <c:showCatName val="1"/>
          <c:showSerName val="0"/>
          <c:showPercent val="1"/>
          <c:showBubbleSize val="0"/>
          <c:showLeaderLines val="1"/>
        </c:dLbls>
        <c:firstSliceAng val="0"/>
      </c:pieChart>
    </c:plotArea>
    <c:plotVisOnly val="1"/>
    <c:dispBlanksAs val="gap"/>
    <c:showDLblsOverMax val="0"/>
  </c:chart>
  <c:externalData r:id="rId2">
    <c:autoUpdate val="0"/>
  </c:externalData>
</c:chartSpac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8434" name="AutoShape 1"/>
          <p:cNvSpPr>
            <a:spLocks noChangeArrowheads="1"/>
          </p:cNvSpPr>
          <p:nvPr/>
        </p:nvSpPr>
        <p:spPr bwMode="auto">
          <a:xfrm>
            <a:off x="0" y="0"/>
            <a:ext cx="6858000" cy="9144000"/>
          </a:xfrm>
          <a:prstGeom prst="roundRect">
            <a:avLst>
              <a:gd name="adj" fmla="val 23"/>
            </a:avLst>
          </a:prstGeom>
          <a:solidFill>
            <a:srgbClr val="FFFFFF"/>
          </a:solidFill>
          <a:ln>
            <a:noFill/>
          </a:ln>
          <a:effectLst/>
          <a:extLst/>
        </p:spPr>
        <p:txBody>
          <a:bodyPr wrap="none" anchor="ctr"/>
          <a:lstStyle/>
          <a:p>
            <a:pPr>
              <a:buClr>
                <a:srgbClr val="000000"/>
              </a:buClr>
              <a:buSzPct val="100000"/>
              <a:buFont typeface="Times New Roman" pitchFamily="16" charset="0"/>
              <a:buNone/>
              <a:defRPr/>
            </a:pPr>
            <a:endParaRPr lang="pt-BR">
              <a:latin typeface="Calibri" pitchFamily="32" charset="0"/>
              <a:ea typeface="Microsoft YaHei" charset="-122"/>
            </a:endParaRPr>
          </a:p>
        </p:txBody>
      </p:sp>
      <p:sp>
        <p:nvSpPr>
          <p:cNvPr id="18435" name="AutoShape 2"/>
          <p:cNvSpPr>
            <a:spLocks noChangeArrowheads="1"/>
          </p:cNvSpPr>
          <p:nvPr/>
        </p:nvSpPr>
        <p:spPr bwMode="auto">
          <a:xfrm>
            <a:off x="0" y="0"/>
            <a:ext cx="6858000" cy="9144000"/>
          </a:xfrm>
          <a:prstGeom prst="roundRect">
            <a:avLst>
              <a:gd name="adj" fmla="val 23"/>
            </a:avLst>
          </a:prstGeom>
          <a:solidFill>
            <a:srgbClr val="FFFFFF"/>
          </a:solidFill>
          <a:ln>
            <a:noFill/>
          </a:ln>
          <a:effectLst/>
          <a:extLst/>
        </p:spPr>
        <p:txBody>
          <a:bodyPr wrap="none" anchor="ctr"/>
          <a:lstStyle/>
          <a:p>
            <a:pPr>
              <a:buClr>
                <a:srgbClr val="000000"/>
              </a:buClr>
              <a:buSzPct val="100000"/>
              <a:buFont typeface="Times New Roman" pitchFamily="16" charset="0"/>
              <a:buNone/>
              <a:defRPr/>
            </a:pPr>
            <a:endParaRPr lang="pt-BR">
              <a:latin typeface="Calibri" pitchFamily="32" charset="0"/>
              <a:ea typeface="Microsoft YaHei" charset="-122"/>
            </a:endParaRPr>
          </a:p>
        </p:txBody>
      </p:sp>
      <p:sp>
        <p:nvSpPr>
          <p:cNvPr id="18436" name="Text Box 3"/>
          <p:cNvSpPr txBox="1">
            <a:spLocks noChangeArrowheads="1"/>
          </p:cNvSpPr>
          <p:nvPr/>
        </p:nvSpPr>
        <p:spPr bwMode="auto">
          <a:xfrm>
            <a:off x="0" y="0"/>
            <a:ext cx="2971800" cy="457200"/>
          </a:xfrm>
          <a:prstGeom prst="rect">
            <a:avLst/>
          </a:prstGeom>
          <a:noFill/>
          <a:ln>
            <a:noFill/>
          </a:ln>
          <a:effectLst/>
          <a:extLst/>
        </p:spPr>
        <p:txBody>
          <a:bodyPr wrap="none" anchor="ctr"/>
          <a:lstStyle/>
          <a:p>
            <a:pPr>
              <a:buClr>
                <a:srgbClr val="000000"/>
              </a:buClr>
              <a:buSzPct val="100000"/>
              <a:buFont typeface="Times New Roman" pitchFamily="16" charset="0"/>
              <a:buNone/>
              <a:defRPr/>
            </a:pPr>
            <a:endParaRPr lang="pt-BR">
              <a:latin typeface="Calibri" pitchFamily="32" charset="0"/>
              <a:ea typeface="Microsoft YaHei" charset="-122"/>
            </a:endParaRPr>
          </a:p>
        </p:txBody>
      </p:sp>
      <p:sp>
        <p:nvSpPr>
          <p:cNvPr id="2052" name="Rectangle 4"/>
          <p:cNvSpPr>
            <a:spLocks noGrp="1" noChangeArrowheads="1"/>
          </p:cNvSpPr>
          <p:nvPr>
            <p:ph type="dt"/>
          </p:nvPr>
        </p:nvSpPr>
        <p:spPr bwMode="auto">
          <a:xfrm>
            <a:off x="3884613" y="0"/>
            <a:ext cx="2968625" cy="454025"/>
          </a:xfrm>
          <a:prstGeom prst="rect">
            <a:avLst/>
          </a:prstGeom>
          <a:noFill/>
          <a:ln>
            <a:noFill/>
          </a:ln>
          <a:effectLst/>
          <a:extLst/>
        </p:spPr>
        <p:txBody>
          <a:bodyPr vert="horz" wrap="square" lIns="90000" tIns="46800" rIns="90000" bIns="46800" numCol="1" anchor="t" anchorCtr="0" compatLnSpc="1">
            <a:prstTxWarp prst="textNoShape">
              <a:avLst/>
            </a:prstTxWarp>
          </a:bodyPr>
          <a:lstStyle>
            <a:lvl1pPr algn="r">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Calibri" pitchFamily="32" charset="0"/>
                <a:ea typeface="Microsoft YaHei" charset="-122"/>
                <a:cs typeface="Segoe UI" charset="0"/>
              </a:defRPr>
            </a:lvl1pPr>
          </a:lstStyle>
          <a:p>
            <a:pPr>
              <a:defRPr/>
            </a:pPr>
            <a:endParaRPr lang="pt-BR"/>
          </a:p>
        </p:txBody>
      </p:sp>
      <p:sp>
        <p:nvSpPr>
          <p:cNvPr id="58374" name="Rectangle 5"/>
          <p:cNvSpPr>
            <a:spLocks noGrp="1" noRot="1" noChangeAspect="1" noChangeArrowheads="1"/>
          </p:cNvSpPr>
          <p:nvPr>
            <p:ph type="sldImg"/>
          </p:nvPr>
        </p:nvSpPr>
        <p:spPr bwMode="auto">
          <a:xfrm>
            <a:off x="1143000" y="685800"/>
            <a:ext cx="4568825" cy="3425825"/>
          </a:xfrm>
          <a:prstGeom prst="rect">
            <a:avLst/>
          </a:prstGeom>
          <a:noFill/>
          <a:ln w="12600" cap="sq">
            <a:solidFill>
              <a:srgbClr val="000000"/>
            </a:solidFill>
            <a:miter lim="800000"/>
            <a:headEnd/>
            <a:tailEnd/>
          </a:ln>
        </p:spPr>
      </p:sp>
      <p:sp>
        <p:nvSpPr>
          <p:cNvPr id="2054" name="Rectangle 6"/>
          <p:cNvSpPr>
            <a:spLocks noGrp="1" noChangeArrowheads="1"/>
          </p:cNvSpPr>
          <p:nvPr>
            <p:ph type="body"/>
          </p:nvPr>
        </p:nvSpPr>
        <p:spPr bwMode="auto">
          <a:xfrm>
            <a:off x="685800" y="4343400"/>
            <a:ext cx="5483225" cy="4111625"/>
          </a:xfrm>
          <a:prstGeom prst="rect">
            <a:avLst/>
          </a:prstGeom>
          <a:noFill/>
          <a:ln>
            <a:noFill/>
          </a:ln>
          <a:effectLst/>
          <a:extLst/>
        </p:spPr>
        <p:txBody>
          <a:bodyPr vert="horz" wrap="square" lIns="90000" tIns="46800" rIns="90000" bIns="46800" numCol="1" anchor="t" anchorCtr="0" compatLnSpc="1">
            <a:prstTxWarp prst="textNoShape">
              <a:avLst/>
            </a:prstTxWarp>
          </a:bodyPr>
          <a:lstStyle/>
          <a:p>
            <a:pPr lvl="0"/>
            <a:endParaRPr lang="pt-BR" noProof="0" smtClean="0"/>
          </a:p>
        </p:txBody>
      </p:sp>
      <p:sp>
        <p:nvSpPr>
          <p:cNvPr id="18440" name="Text Box 7"/>
          <p:cNvSpPr txBox="1">
            <a:spLocks noChangeArrowheads="1"/>
          </p:cNvSpPr>
          <p:nvPr/>
        </p:nvSpPr>
        <p:spPr bwMode="auto">
          <a:xfrm>
            <a:off x="0" y="8685213"/>
            <a:ext cx="2971800" cy="457200"/>
          </a:xfrm>
          <a:prstGeom prst="rect">
            <a:avLst/>
          </a:prstGeom>
          <a:noFill/>
          <a:ln>
            <a:noFill/>
          </a:ln>
          <a:effectLst/>
          <a:extLst/>
        </p:spPr>
        <p:txBody>
          <a:bodyPr wrap="none" anchor="ctr"/>
          <a:lstStyle/>
          <a:p>
            <a:pPr>
              <a:buClr>
                <a:srgbClr val="000000"/>
              </a:buClr>
              <a:buSzPct val="100000"/>
              <a:buFont typeface="Times New Roman" pitchFamily="16" charset="0"/>
              <a:buNone/>
              <a:defRPr/>
            </a:pPr>
            <a:endParaRPr lang="pt-BR">
              <a:latin typeface="Calibri" pitchFamily="32" charset="0"/>
              <a:ea typeface="Microsoft YaHei" charset="-122"/>
            </a:endParaRPr>
          </a:p>
        </p:txBody>
      </p:sp>
      <p:sp>
        <p:nvSpPr>
          <p:cNvPr id="2056" name="Rectangle 8"/>
          <p:cNvSpPr>
            <a:spLocks noGrp="1" noChangeArrowheads="1"/>
          </p:cNvSpPr>
          <p:nvPr>
            <p:ph type="sldNum"/>
          </p:nvPr>
        </p:nvSpPr>
        <p:spPr bwMode="auto">
          <a:xfrm>
            <a:off x="3884613" y="8685213"/>
            <a:ext cx="2968625" cy="454025"/>
          </a:xfrm>
          <a:prstGeom prst="rect">
            <a:avLst/>
          </a:prstGeom>
          <a:noFill/>
          <a:ln>
            <a:noFill/>
          </a:ln>
          <a:effectLst/>
          <a:extLst/>
        </p:spPr>
        <p:txBody>
          <a:bodyPr vert="horz" wrap="square" lIns="90000" tIns="46800" rIns="90000" bIns="46800" numCol="1" anchor="b" anchorCtr="0" compatLnSpc="1">
            <a:prstTxWarp prst="textNoShape">
              <a:avLst/>
            </a:prstTxWarp>
          </a:bodyPr>
          <a:lstStyle>
            <a:lvl1pPr algn="r">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Calibri" pitchFamily="32" charset="0"/>
                <a:ea typeface="Microsoft YaHei" charset="-122"/>
                <a:cs typeface="Segoe UI" charset="0"/>
              </a:defRPr>
            </a:lvl1pPr>
          </a:lstStyle>
          <a:p>
            <a:pPr>
              <a:defRPr/>
            </a:pPr>
            <a:fld id="{493400ED-7206-411A-A75B-03ACC49B19CA}" type="slidenum">
              <a:rPr lang="pt-BR"/>
              <a:pPr>
                <a:defRPr/>
              </a:pPr>
              <a:t>‹nº›</a:t>
            </a:fld>
            <a:endParaRPr lang="pt-BR"/>
          </a:p>
        </p:txBody>
      </p:sp>
    </p:spTree>
    <p:extLst>
      <p:ext uri="{BB962C8B-B14F-4D97-AF65-F5344CB8AC3E}">
        <p14:creationId xmlns:p14="http://schemas.microsoft.com/office/powerpoint/2010/main" val="1532853901"/>
      </p:ext>
    </p:extLst>
  </p:cSld>
  <p:clrMap bg1="lt1" tx1="dk1" bg2="lt2" tx2="dk2" accent1="accent1" accent2="accent2" accent3="accent3" accent4="accent4" accent5="accent5" accent6="accent6" hlink="hlink" folHlink="folHlink"/>
  <p:notesStyle>
    <a:lvl1pPr algn="l" defTabSz="449263" rtl="0" eaLnBrk="0" fontAlgn="base" hangingPunct="0">
      <a:spcBef>
        <a:spcPct val="30000"/>
      </a:spcBef>
      <a:spcAft>
        <a:spcPct val="0"/>
      </a:spcAft>
      <a:buClr>
        <a:srgbClr val="000000"/>
      </a:buClr>
      <a:buSzPct val="100000"/>
      <a:buFont typeface="Times New Roman" pitchFamily="18" charset="0"/>
      <a:defRPr sz="1200" kern="1200">
        <a:solidFill>
          <a:srgbClr val="000000"/>
        </a:solidFill>
        <a:latin typeface="Times New Roman" pitchFamily="16" charset="0"/>
        <a:ea typeface="+mn-ea"/>
        <a:cs typeface="+mn-cs"/>
      </a:defRPr>
    </a:lvl1pPr>
    <a:lvl2pPr marL="742950" indent="-285750" algn="l" defTabSz="449263" rtl="0" eaLnBrk="0" fontAlgn="base" hangingPunct="0">
      <a:spcBef>
        <a:spcPct val="30000"/>
      </a:spcBef>
      <a:spcAft>
        <a:spcPct val="0"/>
      </a:spcAft>
      <a:buClr>
        <a:srgbClr val="000000"/>
      </a:buClr>
      <a:buSzPct val="100000"/>
      <a:buFont typeface="Times New Roman" pitchFamily="18" charset="0"/>
      <a:defRPr sz="1200" kern="1200">
        <a:solidFill>
          <a:srgbClr val="000000"/>
        </a:solidFill>
        <a:latin typeface="Times New Roman" pitchFamily="16" charset="0"/>
        <a:ea typeface="+mn-ea"/>
        <a:cs typeface="+mn-cs"/>
      </a:defRPr>
    </a:lvl2pPr>
    <a:lvl3pPr marL="1143000" indent="-228600" algn="l" defTabSz="449263" rtl="0" eaLnBrk="0" fontAlgn="base" hangingPunct="0">
      <a:spcBef>
        <a:spcPct val="30000"/>
      </a:spcBef>
      <a:spcAft>
        <a:spcPct val="0"/>
      </a:spcAft>
      <a:buClr>
        <a:srgbClr val="000000"/>
      </a:buClr>
      <a:buSzPct val="100000"/>
      <a:buFont typeface="Times New Roman" pitchFamily="18" charset="0"/>
      <a:defRPr sz="1200" kern="1200">
        <a:solidFill>
          <a:srgbClr val="000000"/>
        </a:solidFill>
        <a:latin typeface="Times New Roman" pitchFamily="16" charset="0"/>
        <a:ea typeface="+mn-ea"/>
        <a:cs typeface="+mn-cs"/>
      </a:defRPr>
    </a:lvl3pPr>
    <a:lvl4pPr marL="1600200" indent="-228600" algn="l" defTabSz="449263" rtl="0" eaLnBrk="0" fontAlgn="base" hangingPunct="0">
      <a:spcBef>
        <a:spcPct val="30000"/>
      </a:spcBef>
      <a:spcAft>
        <a:spcPct val="0"/>
      </a:spcAft>
      <a:buClr>
        <a:srgbClr val="000000"/>
      </a:buClr>
      <a:buSzPct val="100000"/>
      <a:buFont typeface="Times New Roman" pitchFamily="18" charset="0"/>
      <a:defRPr sz="1200" kern="1200">
        <a:solidFill>
          <a:srgbClr val="000000"/>
        </a:solidFill>
        <a:latin typeface="Times New Roman" pitchFamily="16" charset="0"/>
        <a:ea typeface="+mn-ea"/>
        <a:cs typeface="+mn-cs"/>
      </a:defRPr>
    </a:lvl4pPr>
    <a:lvl5pPr marL="2057400" indent="-228600" algn="l" defTabSz="449263" rtl="0" eaLnBrk="0" fontAlgn="base" hangingPunct="0">
      <a:spcBef>
        <a:spcPct val="30000"/>
      </a:spcBef>
      <a:spcAft>
        <a:spcPct val="0"/>
      </a:spcAft>
      <a:buClr>
        <a:srgbClr val="000000"/>
      </a:buClr>
      <a:buSzPct val="100000"/>
      <a:buFont typeface="Times New Roman" pitchFamily="18" charset="0"/>
      <a:defRPr sz="1200" kern="1200">
        <a:solidFill>
          <a:srgbClr val="000000"/>
        </a:solidFill>
        <a:latin typeface="Times New Roman" pitchFamily="16"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9394" name="Rectangle 8"/>
          <p:cNvSpPr>
            <a:spLocks noGrp="1" noChangeArrowheads="1"/>
          </p:cNvSpPr>
          <p:nvPr>
            <p:ph type="sldNum" sz="quarter"/>
          </p:nvPr>
        </p:nvSpPr>
        <p:spPr>
          <a:noFill/>
          <a:ln>
            <a:miter lim="800000"/>
            <a:headEnd/>
            <a:tailEnd/>
          </a:ln>
        </p:spPr>
        <p:txBody>
          <a:bodyPr/>
          <a:lstStyle/>
          <a:p>
            <a:fld id="{0CACA79A-2404-4C89-A0F2-3DDBCDEAD7BC}" type="slidenum">
              <a:rPr lang="pt-BR" smtClean="0">
                <a:latin typeface="Calibri" pitchFamily="34" charset="0"/>
                <a:ea typeface="Microsoft YaHei" pitchFamily="34" charset="-122"/>
                <a:cs typeface="Segoe UI" pitchFamily="34" charset="0"/>
              </a:rPr>
              <a:pPr/>
              <a:t>31</a:t>
            </a:fld>
            <a:endParaRPr lang="pt-BR" smtClean="0">
              <a:latin typeface="Calibri" pitchFamily="34" charset="0"/>
              <a:ea typeface="Microsoft YaHei" pitchFamily="34" charset="-122"/>
              <a:cs typeface="Segoe UI" pitchFamily="34" charset="0"/>
            </a:endParaRPr>
          </a:p>
        </p:txBody>
      </p:sp>
      <p:sp>
        <p:nvSpPr>
          <p:cNvPr id="59395" name="Rectangle 1"/>
          <p:cNvSpPr>
            <a:spLocks noGrp="1" noRot="1" noChangeAspect="1" noChangeArrowheads="1" noTextEdit="1"/>
          </p:cNvSpPr>
          <p:nvPr>
            <p:ph type="sldImg"/>
          </p:nvPr>
        </p:nvSpPr>
        <p:spPr>
          <a:xfrm>
            <a:off x="1143000" y="685800"/>
            <a:ext cx="4572000" cy="3429000"/>
          </a:xfrm>
          <a:solidFill>
            <a:srgbClr val="FFFFFF"/>
          </a:solidFill>
          <a:ln/>
        </p:spPr>
      </p:sp>
      <p:sp>
        <p:nvSpPr>
          <p:cNvPr id="59396" name="Rectangle 2"/>
          <p:cNvSpPr>
            <a:spLocks noGrp="1" noChangeArrowheads="1"/>
          </p:cNvSpPr>
          <p:nvPr>
            <p:ph type="body" idx="1"/>
          </p:nvPr>
        </p:nvSpPr>
        <p:spPr>
          <a:xfrm>
            <a:off x="685800" y="4343400"/>
            <a:ext cx="5486400" cy="4114800"/>
          </a:xfrm>
          <a:noFill/>
        </p:spPr>
        <p:txBody>
          <a:bodyPr wrap="none" anchor="ctr"/>
          <a:lstStyle/>
          <a:p>
            <a:endParaRPr lang="pt-BR" smtClean="0">
              <a:latin typeface="Times New Roman" pitchFamily="18" charset="0"/>
            </a:endParaRPr>
          </a:p>
        </p:txBody>
      </p:sp>
    </p:spTree>
    <p:extLst>
      <p:ext uri="{BB962C8B-B14F-4D97-AF65-F5344CB8AC3E}">
        <p14:creationId xmlns:p14="http://schemas.microsoft.com/office/powerpoint/2010/main" val="145055984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8466" y="-8468"/>
            <a:ext cx="9169804" cy="6874935"/>
            <a:chOff x="-8466" y="-8468"/>
            <a:chExt cx="9169804" cy="6874935"/>
          </a:xfrm>
        </p:grpSpPr>
        <p:cxnSp>
          <p:nvCxnSpPr>
            <p:cNvPr id="17" name="Straight Connector 16"/>
            <p:cNvCxnSpPr/>
            <p:nvPr/>
          </p:nvCxnSpPr>
          <p:spPr>
            <a:xfrm flipV="1">
              <a:off x="5130830" y="4175605"/>
              <a:ext cx="4022475" cy="2682396"/>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7042707"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sp>
          <p:nvSpPr>
            <p:cNvPr id="19" name="Freeform 18"/>
            <p:cNvSpPr/>
            <p:nvPr/>
          </p:nvSpPr>
          <p:spPr>
            <a:xfrm>
              <a:off x="6891896" y="1"/>
              <a:ext cx="2269442" cy="6866466"/>
            </a:xfrm>
            <a:custGeom>
              <a:avLst/>
              <a:gdLst/>
              <a:ahLst/>
              <a:cxnLst/>
              <a:rect l="l" t="t" r="r" b="b"/>
              <a:pathLst>
                <a:path w="2269442" h="6866466">
                  <a:moveTo>
                    <a:pt x="2023534" y="0"/>
                  </a:moveTo>
                  <a:lnTo>
                    <a:pt x="0" y="6858000"/>
                  </a:lnTo>
                  <a:lnTo>
                    <a:pt x="2269067" y="6866466"/>
                  </a:lnTo>
                  <a:cubicBezTo>
                    <a:pt x="2271889" y="4580466"/>
                    <a:pt x="2257778" y="2294466"/>
                    <a:pt x="2260600" y="8466"/>
                  </a:cubicBezTo>
                  <a:lnTo>
                    <a:pt x="2023534"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0" name="Freeform 19"/>
            <p:cNvSpPr/>
            <p:nvPr/>
          </p:nvSpPr>
          <p:spPr>
            <a:xfrm>
              <a:off x="7205158" y="-8467"/>
              <a:ext cx="1948147" cy="6866467"/>
            </a:xfrm>
            <a:custGeom>
              <a:avLst/>
              <a:gdLst/>
              <a:ahLst/>
              <a:cxnLst/>
              <a:rect l="l" t="t" r="r" b="b"/>
              <a:pathLst>
                <a:path w="1948147" h="6866467">
                  <a:moveTo>
                    <a:pt x="0" y="0"/>
                  </a:moveTo>
                  <a:lnTo>
                    <a:pt x="1202267" y="6866467"/>
                  </a:lnTo>
                  <a:lnTo>
                    <a:pt x="1947333" y="6866467"/>
                  </a:lnTo>
                  <a:cubicBezTo>
                    <a:pt x="1944511" y="4577645"/>
                    <a:pt x="1950155" y="2288822"/>
                    <a:pt x="1947333" y="0"/>
                  </a:cubicBez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1" name="Freeform 20"/>
            <p:cNvSpPr/>
            <p:nvPr/>
          </p:nvSpPr>
          <p:spPr>
            <a:xfrm>
              <a:off x="6637896" y="3920066"/>
              <a:ext cx="2513565" cy="2937933"/>
            </a:xfrm>
            <a:custGeom>
              <a:avLst/>
              <a:gdLst/>
              <a:ahLst/>
              <a:cxnLst/>
              <a:rect l="l" t="t" r="r" b="b"/>
              <a:pathLst>
                <a:path w="3259667" h="3810000">
                  <a:moveTo>
                    <a:pt x="0" y="3810000"/>
                  </a:moveTo>
                  <a:lnTo>
                    <a:pt x="3251200" y="0"/>
                  </a:lnTo>
                  <a:cubicBezTo>
                    <a:pt x="3254022" y="1270000"/>
                    <a:pt x="3256845" y="2540000"/>
                    <a:pt x="3259667" y="3810000"/>
                  </a:cubicBezTo>
                  <a:lnTo>
                    <a:pt x="0" y="3810000"/>
                  </a:lnTo>
                  <a:close/>
                </a:path>
              </a:pathLst>
            </a:cu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2" name="Freeform 21"/>
            <p:cNvSpPr/>
            <p:nvPr/>
          </p:nvSpPr>
          <p:spPr>
            <a:xfrm>
              <a:off x="7010429" y="-8467"/>
              <a:ext cx="2142876" cy="6866467"/>
            </a:xfrm>
            <a:custGeom>
              <a:avLst/>
              <a:gdLst/>
              <a:ahLst/>
              <a:cxnLst/>
              <a:rect l="l" t="t" r="r" b="b"/>
              <a:pathLst>
                <a:path w="2853267" h="6866467">
                  <a:moveTo>
                    <a:pt x="0" y="0"/>
                  </a:moveTo>
                  <a:lnTo>
                    <a:pt x="2472267" y="6866467"/>
                  </a:lnTo>
                  <a:lnTo>
                    <a:pt x="2853267" y="6858000"/>
                  </a:lnTo>
                  <a:lnTo>
                    <a:pt x="2853267" y="0"/>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Freeform 22"/>
            <p:cNvSpPr/>
            <p:nvPr/>
          </p:nvSpPr>
          <p:spPr>
            <a:xfrm>
              <a:off x="8295776" y="-8467"/>
              <a:ext cx="857530" cy="6866467"/>
            </a:xfrm>
            <a:custGeom>
              <a:avLst/>
              <a:gdLst/>
              <a:ahLst/>
              <a:cxnLst/>
              <a:rect l="l" t="t" r="r" b="b"/>
              <a:pathLst>
                <a:path w="1286933" h="6866467">
                  <a:moveTo>
                    <a:pt x="1016000" y="0"/>
                  </a:moveTo>
                  <a:lnTo>
                    <a:pt x="0" y="6866467"/>
                  </a:lnTo>
                  <a:lnTo>
                    <a:pt x="1286933" y="6866467"/>
                  </a:lnTo>
                  <a:cubicBezTo>
                    <a:pt x="1284111" y="4577645"/>
                    <a:pt x="1281288" y="2288822"/>
                    <a:pt x="1278466" y="0"/>
                  </a:cubicBezTo>
                  <a:lnTo>
                    <a:pt x="1016000"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Freeform 23"/>
            <p:cNvSpPr/>
            <p:nvPr/>
          </p:nvSpPr>
          <p:spPr>
            <a:xfrm>
              <a:off x="8077231" y="-8468"/>
              <a:ext cx="1066770" cy="6866467"/>
            </a:xfrm>
            <a:custGeom>
              <a:avLst/>
              <a:gdLst/>
              <a:ahLst/>
              <a:cxnLst/>
              <a:rect l="l" t="t" r="r" b="b"/>
              <a:pathLst>
                <a:path w="1270244" h="6866467">
                  <a:moveTo>
                    <a:pt x="0" y="0"/>
                  </a:moveTo>
                  <a:lnTo>
                    <a:pt x="1117600" y="6866467"/>
                  </a:lnTo>
                  <a:lnTo>
                    <a:pt x="1270000" y="6866467"/>
                  </a:lnTo>
                  <a:cubicBezTo>
                    <a:pt x="1272822" y="4574822"/>
                    <a:pt x="1250245" y="2291645"/>
                    <a:pt x="1253067" y="0"/>
                  </a:cubicBez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Freeform 24"/>
            <p:cNvSpPr/>
            <p:nvPr/>
          </p:nvSpPr>
          <p:spPr>
            <a:xfrm>
              <a:off x="8060297" y="4893733"/>
              <a:ext cx="1094086" cy="1964267"/>
            </a:xfrm>
            <a:custGeom>
              <a:avLst/>
              <a:gdLst/>
              <a:ahLst/>
              <a:cxnLst/>
              <a:rect l="l" t="t" r="r" b="b"/>
              <a:pathLst>
                <a:path w="1820333" h="3268133">
                  <a:moveTo>
                    <a:pt x="0" y="3268133"/>
                  </a:moveTo>
                  <a:lnTo>
                    <a:pt x="1811866" y="0"/>
                  </a:lnTo>
                  <a:cubicBezTo>
                    <a:pt x="1814688" y="1086555"/>
                    <a:pt x="1817511" y="2173111"/>
                    <a:pt x="1820333" y="3259666"/>
                  </a:cubicBezTo>
                  <a:lnTo>
                    <a:pt x="0" y="3268133"/>
                  </a:lnTo>
                  <a:close/>
                </a:path>
              </a:pathLst>
            </a:cu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Freeform 27"/>
            <p:cNvSpPr/>
            <p:nvPr/>
          </p:nvSpPr>
          <p:spPr>
            <a:xfrm>
              <a:off x="-8466" y="-8468"/>
              <a:ext cx="863600" cy="5698067"/>
            </a:xfrm>
            <a:custGeom>
              <a:avLst/>
              <a:gdLst/>
              <a:ahLst/>
              <a:cxnLst/>
              <a:rect l="l" t="t" r="r" b="b"/>
              <a:pathLst>
                <a:path w="863600" h="5698067">
                  <a:moveTo>
                    <a:pt x="0" y="8467"/>
                  </a:moveTo>
                  <a:lnTo>
                    <a:pt x="863600" y="0"/>
                  </a:lnTo>
                  <a:lnTo>
                    <a:pt x="863600" y="16934"/>
                  </a:lnTo>
                  <a:lnTo>
                    <a:pt x="0" y="5698067"/>
                  </a:lnTo>
                  <a:lnTo>
                    <a:pt x="0" y="8467"/>
                  </a:lnTo>
                  <a:close/>
                </a:path>
              </a:pathLst>
            </a:cu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130595" y="2404534"/>
            <a:ext cx="5826719" cy="1646302"/>
          </a:xfrm>
        </p:spPr>
        <p:txBody>
          <a:bodyPr anchor="b">
            <a:noAutofit/>
          </a:bodyPr>
          <a:lstStyle>
            <a:lvl1pPr algn="r">
              <a:defRPr sz="5400">
                <a:solidFill>
                  <a:schemeClr val="accent1"/>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1130595" y="4050834"/>
            <a:ext cx="5826719"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pPr>
              <a:defRPr/>
            </a:pPr>
            <a:fld id="{04114396-2BF7-47CF-A05F-22DCEDB39B6A}" type="datetime1">
              <a:rPr lang="pt-BR" smtClean="0"/>
              <a:pPr>
                <a:defRPr/>
              </a:pPr>
              <a:t>03/05/2016</a:t>
            </a:fld>
            <a:endParaRPr lang="pt-BR"/>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pPr>
              <a:defRPr/>
            </a:pPr>
            <a:fld id="{14225E71-F10D-45AA-BD07-E9C2FEB3F562}" type="slidenum">
              <a:rPr lang="pt-BR" smtClean="0"/>
              <a:pPr>
                <a:defRPr/>
              </a:pPr>
              <a:t>‹nº›</a:t>
            </a:fld>
            <a:endParaRPr lang="pt-BR"/>
          </a:p>
        </p:txBody>
      </p:sp>
    </p:spTree>
    <p:extLst>
      <p:ext uri="{BB962C8B-B14F-4D97-AF65-F5344CB8AC3E}">
        <p14:creationId xmlns:p14="http://schemas.microsoft.com/office/powerpoint/2010/main" val="2987228281"/>
      </p:ext>
    </p:extLst>
  </p:cSld>
  <p:clrMapOvr>
    <a:masterClrMapping/>
  </p:clrMapOvr>
  <p:hf sldNum="0" hdr="0" ftr="0"/>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0" y="609600"/>
            <a:ext cx="6347714" cy="3403600"/>
          </a:xfrm>
        </p:spPr>
        <p:txBody>
          <a:bodyPr anchor="ctr">
            <a:normAutofit/>
          </a:bodyPr>
          <a:lstStyle>
            <a:lvl1pPr algn="l">
              <a:defRPr sz="44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609600" y="4470400"/>
            <a:ext cx="6347714"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pPr>
              <a:defRPr/>
            </a:pPr>
            <a:fld id="{04114396-2BF7-47CF-A05F-22DCEDB39B6A}" type="datetime1">
              <a:rPr lang="pt-BR" smtClean="0"/>
              <a:pPr>
                <a:defRPr/>
              </a:pPr>
              <a:t>03/05/2016</a:t>
            </a:fld>
            <a:endParaRPr lang="pt-BR"/>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pPr>
              <a:defRPr/>
            </a:pPr>
            <a:fld id="{14225E71-F10D-45AA-BD07-E9C2FEB3F562}" type="slidenum">
              <a:rPr lang="pt-BR" smtClean="0"/>
              <a:pPr>
                <a:defRPr/>
              </a:pPr>
              <a:t>‹nº›</a:t>
            </a:fld>
            <a:endParaRPr lang="pt-BR"/>
          </a:p>
        </p:txBody>
      </p:sp>
    </p:spTree>
    <p:extLst>
      <p:ext uri="{BB962C8B-B14F-4D97-AF65-F5344CB8AC3E}">
        <p14:creationId xmlns:p14="http://schemas.microsoft.com/office/powerpoint/2010/main" val="2585574238"/>
      </p:ext>
    </p:extLst>
  </p:cSld>
  <p:clrMapOvr>
    <a:masterClrMapping/>
  </p:clrMapOvr>
  <p:hf sldNum="0" hdr="0" ftr="0"/>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774885" y="609600"/>
            <a:ext cx="6072182" cy="3022600"/>
          </a:xfrm>
        </p:spPr>
        <p:txBody>
          <a:bodyPr anchor="ctr">
            <a:normAutofit/>
          </a:bodyPr>
          <a:lstStyle>
            <a:lvl1pPr algn="l">
              <a:defRPr sz="4400" b="0" cap="none"/>
            </a:lvl1pPr>
          </a:lstStyle>
          <a:p>
            <a:r>
              <a:rPr lang="en-US" smtClean="0"/>
              <a:t>Click to edit Master title style</a:t>
            </a:r>
            <a:endParaRPr lang="en-US" dirty="0"/>
          </a:p>
        </p:txBody>
      </p:sp>
      <p:sp>
        <p:nvSpPr>
          <p:cNvPr id="23" name="Text Placeholder 9"/>
          <p:cNvSpPr>
            <a:spLocks noGrp="1"/>
          </p:cNvSpPr>
          <p:nvPr>
            <p:ph type="body" sz="quarter" idx="13"/>
          </p:nvPr>
        </p:nvSpPr>
        <p:spPr>
          <a:xfrm>
            <a:off x="1101074" y="3632200"/>
            <a:ext cx="541980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3" name="Text Placeholder 2"/>
          <p:cNvSpPr>
            <a:spLocks noGrp="1"/>
          </p:cNvSpPr>
          <p:nvPr>
            <p:ph type="body" idx="1"/>
          </p:nvPr>
        </p:nvSpPr>
        <p:spPr>
          <a:xfrm>
            <a:off x="609598" y="4470400"/>
            <a:ext cx="6347715"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pPr>
              <a:defRPr/>
            </a:pPr>
            <a:fld id="{04114396-2BF7-47CF-A05F-22DCEDB39B6A}" type="datetime1">
              <a:rPr lang="pt-BR" smtClean="0"/>
              <a:pPr>
                <a:defRPr/>
              </a:pPr>
              <a:t>03/05/2016</a:t>
            </a:fld>
            <a:endParaRPr lang="pt-BR"/>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pPr>
              <a:defRPr/>
            </a:pPr>
            <a:fld id="{14225E71-F10D-45AA-BD07-E9C2FEB3F562}" type="slidenum">
              <a:rPr lang="pt-BR" smtClean="0"/>
              <a:pPr>
                <a:defRPr/>
              </a:pPr>
              <a:t>‹nº›</a:t>
            </a:fld>
            <a:endParaRPr lang="pt-BR"/>
          </a:p>
        </p:txBody>
      </p:sp>
      <p:sp>
        <p:nvSpPr>
          <p:cNvPr id="24" name="TextBox 23"/>
          <p:cNvSpPr txBox="1"/>
          <p:nvPr/>
        </p:nvSpPr>
        <p:spPr>
          <a:xfrm>
            <a:off x="482711" y="790378"/>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6747699" y="2886556"/>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3991362434"/>
      </p:ext>
    </p:extLst>
  </p:cSld>
  <p:clrMapOvr>
    <a:masterClrMapping/>
  </p:clrMapOvr>
  <p:hf sldNum="0" hdr="0" ftr="0"/>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09598" y="1931988"/>
            <a:ext cx="6347715" cy="2595460"/>
          </a:xfrm>
        </p:spPr>
        <p:txBody>
          <a:bodyPr anchor="b">
            <a:normAutofit/>
          </a:bodyPr>
          <a:lstStyle>
            <a:lvl1pPr algn="l">
              <a:defRPr sz="44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609598" y="4527448"/>
            <a:ext cx="6347715"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pPr>
              <a:defRPr/>
            </a:pPr>
            <a:fld id="{04114396-2BF7-47CF-A05F-22DCEDB39B6A}" type="datetime1">
              <a:rPr lang="pt-BR" smtClean="0"/>
              <a:pPr>
                <a:defRPr/>
              </a:pPr>
              <a:t>03/05/2016</a:t>
            </a:fld>
            <a:endParaRPr lang="pt-BR"/>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pPr>
              <a:defRPr/>
            </a:pPr>
            <a:fld id="{14225E71-F10D-45AA-BD07-E9C2FEB3F562}" type="slidenum">
              <a:rPr lang="pt-BR" smtClean="0"/>
              <a:pPr>
                <a:defRPr/>
              </a:pPr>
              <a:t>‹nº›</a:t>
            </a:fld>
            <a:endParaRPr lang="pt-BR"/>
          </a:p>
        </p:txBody>
      </p:sp>
    </p:spTree>
    <p:extLst>
      <p:ext uri="{BB962C8B-B14F-4D97-AF65-F5344CB8AC3E}">
        <p14:creationId xmlns:p14="http://schemas.microsoft.com/office/powerpoint/2010/main" val="4122583755"/>
      </p:ext>
    </p:extLst>
  </p:cSld>
  <p:clrMapOvr>
    <a:masterClrMapping/>
  </p:clrMapOvr>
  <p:hf sldNum="0" hdr="0" ftr="0"/>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774885" y="609600"/>
            <a:ext cx="6072182" cy="3022600"/>
          </a:xfrm>
        </p:spPr>
        <p:txBody>
          <a:bodyPr anchor="ctr">
            <a:normAutofit/>
          </a:bodyPr>
          <a:lstStyle>
            <a:lvl1pPr algn="l">
              <a:defRPr sz="4400" b="0" cap="none"/>
            </a:lvl1pPr>
          </a:lstStyle>
          <a:p>
            <a:r>
              <a:rPr lang="en-US" smtClean="0"/>
              <a:t>Click to edit Master title style</a:t>
            </a:r>
            <a:endParaRPr lang="en-US" dirty="0"/>
          </a:p>
        </p:txBody>
      </p:sp>
      <p:sp>
        <p:nvSpPr>
          <p:cNvPr id="23" name="Text Placeholder 9"/>
          <p:cNvSpPr>
            <a:spLocks noGrp="1"/>
          </p:cNvSpPr>
          <p:nvPr>
            <p:ph type="body" sz="quarter" idx="13"/>
          </p:nvPr>
        </p:nvSpPr>
        <p:spPr>
          <a:xfrm>
            <a:off x="609597" y="4013200"/>
            <a:ext cx="6347716"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3" name="Text Placeholder 2"/>
          <p:cNvSpPr>
            <a:spLocks noGrp="1"/>
          </p:cNvSpPr>
          <p:nvPr>
            <p:ph type="body" idx="1"/>
          </p:nvPr>
        </p:nvSpPr>
        <p:spPr>
          <a:xfrm>
            <a:off x="609598" y="4527448"/>
            <a:ext cx="6347715"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pPr>
              <a:defRPr/>
            </a:pPr>
            <a:fld id="{04114396-2BF7-47CF-A05F-22DCEDB39B6A}" type="datetime1">
              <a:rPr lang="pt-BR" smtClean="0"/>
              <a:pPr>
                <a:defRPr/>
              </a:pPr>
              <a:t>03/05/2016</a:t>
            </a:fld>
            <a:endParaRPr lang="pt-BR"/>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pPr>
              <a:defRPr/>
            </a:pPr>
            <a:fld id="{14225E71-F10D-45AA-BD07-E9C2FEB3F562}" type="slidenum">
              <a:rPr lang="pt-BR" smtClean="0"/>
              <a:pPr>
                <a:defRPr/>
              </a:pPr>
              <a:t>‹nº›</a:t>
            </a:fld>
            <a:endParaRPr lang="pt-BR"/>
          </a:p>
        </p:txBody>
      </p:sp>
      <p:sp>
        <p:nvSpPr>
          <p:cNvPr id="24" name="TextBox 23"/>
          <p:cNvSpPr txBox="1"/>
          <p:nvPr/>
        </p:nvSpPr>
        <p:spPr>
          <a:xfrm>
            <a:off x="482711" y="790378"/>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6747699" y="2886556"/>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316903250"/>
      </p:ext>
    </p:extLst>
  </p:cSld>
  <p:clrMapOvr>
    <a:masterClrMapping/>
  </p:clrMapOvr>
  <p:hf sldNum="0" hdr="0" ftr="0"/>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15848" y="609600"/>
            <a:ext cx="6341465" cy="3022600"/>
          </a:xfrm>
        </p:spPr>
        <p:txBody>
          <a:bodyPr anchor="ctr">
            <a:normAutofit/>
          </a:bodyPr>
          <a:lstStyle>
            <a:lvl1pPr algn="l">
              <a:defRPr sz="4400" b="0" cap="none"/>
            </a:lvl1pPr>
          </a:lstStyle>
          <a:p>
            <a:r>
              <a:rPr lang="en-US" smtClean="0"/>
              <a:t>Click to edit Master title style</a:t>
            </a:r>
            <a:endParaRPr lang="en-US" dirty="0"/>
          </a:p>
        </p:txBody>
      </p:sp>
      <p:sp>
        <p:nvSpPr>
          <p:cNvPr id="23" name="Text Placeholder 9"/>
          <p:cNvSpPr>
            <a:spLocks noGrp="1"/>
          </p:cNvSpPr>
          <p:nvPr>
            <p:ph type="body" sz="quarter" idx="13"/>
          </p:nvPr>
        </p:nvSpPr>
        <p:spPr>
          <a:xfrm>
            <a:off x="609597" y="4013200"/>
            <a:ext cx="6347716"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3" name="Text Placeholder 2"/>
          <p:cNvSpPr>
            <a:spLocks noGrp="1"/>
          </p:cNvSpPr>
          <p:nvPr>
            <p:ph type="body" idx="1"/>
          </p:nvPr>
        </p:nvSpPr>
        <p:spPr>
          <a:xfrm>
            <a:off x="609598" y="4527448"/>
            <a:ext cx="6347715"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pPr>
              <a:defRPr/>
            </a:pPr>
            <a:fld id="{04114396-2BF7-47CF-A05F-22DCEDB39B6A}" type="datetime1">
              <a:rPr lang="pt-BR" smtClean="0"/>
              <a:pPr>
                <a:defRPr/>
              </a:pPr>
              <a:t>03/05/2016</a:t>
            </a:fld>
            <a:endParaRPr lang="pt-BR"/>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pPr>
              <a:defRPr/>
            </a:pPr>
            <a:fld id="{14225E71-F10D-45AA-BD07-E9C2FEB3F562}" type="slidenum">
              <a:rPr lang="pt-BR" smtClean="0"/>
              <a:pPr>
                <a:defRPr/>
              </a:pPr>
              <a:t>‹nº›</a:t>
            </a:fld>
            <a:endParaRPr lang="pt-BR"/>
          </a:p>
        </p:txBody>
      </p:sp>
    </p:spTree>
    <p:extLst>
      <p:ext uri="{BB962C8B-B14F-4D97-AF65-F5344CB8AC3E}">
        <p14:creationId xmlns:p14="http://schemas.microsoft.com/office/powerpoint/2010/main" val="3550962747"/>
      </p:ext>
    </p:extLst>
  </p:cSld>
  <p:clrMapOvr>
    <a:masterClrMapping/>
  </p:clrMapOvr>
  <p:hf sldNum="0" hdr="0" ftr="0"/>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pPr>
              <a:defRPr/>
            </a:pPr>
            <a:fld id="{04114396-2BF7-47CF-A05F-22DCEDB39B6A}" type="datetime1">
              <a:rPr lang="pt-BR" smtClean="0"/>
              <a:pPr>
                <a:defRPr/>
              </a:pPr>
              <a:t>03/05/2016</a:t>
            </a:fld>
            <a:endParaRPr lang="pt-BR"/>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pPr>
              <a:defRPr/>
            </a:pPr>
            <a:fld id="{14225E71-F10D-45AA-BD07-E9C2FEB3F562}" type="slidenum">
              <a:rPr lang="pt-BR" smtClean="0"/>
              <a:pPr>
                <a:defRPr/>
              </a:pPr>
              <a:t>‹nº›</a:t>
            </a:fld>
            <a:endParaRPr lang="pt-BR"/>
          </a:p>
        </p:txBody>
      </p:sp>
    </p:spTree>
    <p:extLst>
      <p:ext uri="{BB962C8B-B14F-4D97-AF65-F5344CB8AC3E}">
        <p14:creationId xmlns:p14="http://schemas.microsoft.com/office/powerpoint/2010/main" val="73660144"/>
      </p:ext>
    </p:extLst>
  </p:cSld>
  <p:clrMapOvr>
    <a:masterClrMapping/>
  </p:clrMapOvr>
  <p:hf sldNum="0" hdr="0" ftr="0"/>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5977312" y="609600"/>
            <a:ext cx="978812" cy="5251451"/>
          </a:xfrm>
        </p:spPr>
        <p:txBody>
          <a:bodyPr vert="eaVert" anchor="ctr"/>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609599" y="609600"/>
            <a:ext cx="5195026" cy="5251451"/>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pPr>
              <a:defRPr/>
            </a:pPr>
            <a:fld id="{04114396-2BF7-47CF-A05F-22DCEDB39B6A}" type="datetime1">
              <a:rPr lang="pt-BR" smtClean="0"/>
              <a:pPr>
                <a:defRPr/>
              </a:pPr>
              <a:t>03/05/2016</a:t>
            </a:fld>
            <a:endParaRPr lang="pt-BR"/>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pPr>
              <a:defRPr/>
            </a:pPr>
            <a:fld id="{14225E71-F10D-45AA-BD07-E9C2FEB3F562}" type="slidenum">
              <a:rPr lang="pt-BR" smtClean="0"/>
              <a:pPr>
                <a:defRPr/>
              </a:pPr>
              <a:t>‹nº›</a:t>
            </a:fld>
            <a:endParaRPr lang="pt-BR"/>
          </a:p>
        </p:txBody>
      </p:sp>
    </p:spTree>
    <p:extLst>
      <p:ext uri="{BB962C8B-B14F-4D97-AF65-F5344CB8AC3E}">
        <p14:creationId xmlns:p14="http://schemas.microsoft.com/office/powerpoint/2010/main" val="347115095"/>
      </p:ext>
    </p:extLst>
  </p:cSld>
  <p:clrMapOvr>
    <a:masterClrMapping/>
  </p:clrMapOvr>
  <p:hf sldNum="0" hdr="0" ftr="0"/>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pPr>
              <a:defRPr/>
            </a:pPr>
            <a:fld id="{04114396-2BF7-47CF-A05F-22DCEDB39B6A}" type="datetime1">
              <a:rPr lang="pt-BR" smtClean="0"/>
              <a:pPr>
                <a:defRPr/>
              </a:pPr>
              <a:t>03/05/2016</a:t>
            </a:fld>
            <a:endParaRPr lang="pt-BR"/>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pPr>
              <a:defRPr/>
            </a:pPr>
            <a:fld id="{14225E71-F10D-45AA-BD07-E9C2FEB3F562}" type="slidenum">
              <a:rPr lang="pt-BR" smtClean="0"/>
              <a:pPr>
                <a:defRPr/>
              </a:pPr>
              <a:t>‹nº›</a:t>
            </a:fld>
            <a:endParaRPr lang="pt-BR"/>
          </a:p>
        </p:txBody>
      </p:sp>
    </p:spTree>
    <p:extLst>
      <p:ext uri="{BB962C8B-B14F-4D97-AF65-F5344CB8AC3E}">
        <p14:creationId xmlns:p14="http://schemas.microsoft.com/office/powerpoint/2010/main" val="1822005001"/>
      </p:ext>
    </p:extLst>
  </p:cSld>
  <p:clrMapOvr>
    <a:masterClrMapping/>
  </p:clrMapOvr>
  <p:hf sldNum="0" hdr="0" ftr="0"/>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09598" y="2700868"/>
            <a:ext cx="6347715" cy="1826581"/>
          </a:xfrm>
        </p:spPr>
        <p:txBody>
          <a:bodyPr anchor="b"/>
          <a:lstStyle>
            <a:lvl1pPr algn="l">
              <a:defRPr sz="40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609598" y="4527448"/>
            <a:ext cx="6347715"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pPr>
              <a:defRPr/>
            </a:pPr>
            <a:fld id="{04114396-2BF7-47CF-A05F-22DCEDB39B6A}" type="datetime1">
              <a:rPr lang="pt-BR" smtClean="0"/>
              <a:pPr>
                <a:defRPr/>
              </a:pPr>
              <a:t>03/05/2016</a:t>
            </a:fld>
            <a:endParaRPr lang="pt-BR"/>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pPr>
              <a:defRPr/>
            </a:pPr>
            <a:fld id="{14225E71-F10D-45AA-BD07-E9C2FEB3F562}" type="slidenum">
              <a:rPr lang="pt-BR" smtClean="0"/>
              <a:pPr>
                <a:defRPr/>
              </a:pPr>
              <a:t>‹nº›</a:t>
            </a:fld>
            <a:endParaRPr lang="pt-BR"/>
          </a:p>
        </p:txBody>
      </p:sp>
    </p:spTree>
    <p:extLst>
      <p:ext uri="{BB962C8B-B14F-4D97-AF65-F5344CB8AC3E}">
        <p14:creationId xmlns:p14="http://schemas.microsoft.com/office/powerpoint/2010/main" val="3531154989"/>
      </p:ext>
    </p:extLst>
  </p:cSld>
  <p:clrMapOvr>
    <a:masterClrMapping/>
  </p:clrMapOvr>
  <p:hf sldNum="0" hdr="0" ftr="0"/>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609600"/>
            <a:ext cx="6347714" cy="1320800"/>
          </a:xfrm>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609600" y="2160589"/>
            <a:ext cx="3088109" cy="3880772"/>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3869204" y="2160590"/>
            <a:ext cx="3088110" cy="388077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pPr>
              <a:defRPr/>
            </a:pPr>
            <a:fld id="{04114396-2BF7-47CF-A05F-22DCEDB39B6A}" type="datetime1">
              <a:rPr lang="pt-BR" smtClean="0"/>
              <a:pPr>
                <a:defRPr/>
              </a:pPr>
              <a:t>03/05/2016</a:t>
            </a:fld>
            <a:endParaRPr lang="pt-BR"/>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pPr>
              <a:defRPr/>
            </a:pPr>
            <a:fld id="{14225E71-F10D-45AA-BD07-E9C2FEB3F562}" type="slidenum">
              <a:rPr lang="pt-BR" smtClean="0"/>
              <a:pPr>
                <a:defRPr/>
              </a:pPr>
              <a:t>‹nº›</a:t>
            </a:fld>
            <a:endParaRPr lang="pt-BR"/>
          </a:p>
        </p:txBody>
      </p:sp>
    </p:spTree>
    <p:extLst>
      <p:ext uri="{BB962C8B-B14F-4D97-AF65-F5344CB8AC3E}">
        <p14:creationId xmlns:p14="http://schemas.microsoft.com/office/powerpoint/2010/main" val="3182042720"/>
      </p:ext>
    </p:extLst>
  </p:cSld>
  <p:clrMapOvr>
    <a:masterClrMapping/>
  </p:clrMapOvr>
  <p:hf sldNum="0" hdr="0" ftr="0"/>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599" y="609600"/>
            <a:ext cx="6347713" cy="1320800"/>
          </a:xfrm>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609599" y="2160983"/>
            <a:ext cx="309067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09599" y="2737246"/>
            <a:ext cx="3090672" cy="3304117"/>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3866640" y="2160983"/>
            <a:ext cx="309067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3866640" y="2737246"/>
            <a:ext cx="3090672" cy="3304117"/>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pPr>
              <a:defRPr/>
            </a:pPr>
            <a:fld id="{04114396-2BF7-47CF-A05F-22DCEDB39B6A}" type="datetime1">
              <a:rPr lang="pt-BR" smtClean="0"/>
              <a:pPr>
                <a:defRPr/>
              </a:pPr>
              <a:t>03/05/2016</a:t>
            </a:fld>
            <a:endParaRPr lang="pt-BR"/>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pPr>
              <a:defRPr/>
            </a:pPr>
            <a:fld id="{14225E71-F10D-45AA-BD07-E9C2FEB3F562}" type="slidenum">
              <a:rPr lang="pt-BR" smtClean="0"/>
              <a:pPr>
                <a:defRPr/>
              </a:pPr>
              <a:t>‹nº›</a:t>
            </a:fld>
            <a:endParaRPr lang="pt-BR"/>
          </a:p>
        </p:txBody>
      </p:sp>
    </p:spTree>
    <p:extLst>
      <p:ext uri="{BB962C8B-B14F-4D97-AF65-F5344CB8AC3E}">
        <p14:creationId xmlns:p14="http://schemas.microsoft.com/office/powerpoint/2010/main" val="2023125106"/>
      </p:ext>
    </p:extLst>
  </p:cSld>
  <p:clrMapOvr>
    <a:masterClrMapping/>
  </p:clrMapOvr>
  <p:hf sldNum="0" hdr="0" ftr="0"/>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09599" y="609600"/>
            <a:ext cx="6347714" cy="1320800"/>
          </a:xfrm>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pPr>
              <a:defRPr/>
            </a:pPr>
            <a:fld id="{04114396-2BF7-47CF-A05F-22DCEDB39B6A}" type="datetime1">
              <a:rPr lang="pt-BR" smtClean="0"/>
              <a:pPr>
                <a:defRPr/>
              </a:pPr>
              <a:t>03/05/2016</a:t>
            </a:fld>
            <a:endParaRPr lang="pt-BR"/>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pPr>
              <a:defRPr/>
            </a:pPr>
            <a:fld id="{14225E71-F10D-45AA-BD07-E9C2FEB3F562}" type="slidenum">
              <a:rPr lang="pt-BR" smtClean="0"/>
              <a:pPr>
                <a:defRPr/>
              </a:pPr>
              <a:t>‹nº›</a:t>
            </a:fld>
            <a:endParaRPr lang="pt-BR"/>
          </a:p>
        </p:txBody>
      </p:sp>
    </p:spTree>
    <p:extLst>
      <p:ext uri="{BB962C8B-B14F-4D97-AF65-F5344CB8AC3E}">
        <p14:creationId xmlns:p14="http://schemas.microsoft.com/office/powerpoint/2010/main" val="2795718683"/>
      </p:ext>
    </p:extLst>
  </p:cSld>
  <p:clrMapOvr>
    <a:masterClrMapping/>
  </p:clrMapOvr>
  <p:hf sldNum="0" hdr="0" ftr="0"/>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fld id="{04114396-2BF7-47CF-A05F-22DCEDB39B6A}" type="datetime1">
              <a:rPr lang="pt-BR" smtClean="0"/>
              <a:pPr>
                <a:defRPr/>
              </a:pPr>
              <a:t>03/05/2016</a:t>
            </a:fld>
            <a:endParaRPr lang="pt-BR"/>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pPr>
              <a:defRPr/>
            </a:pPr>
            <a:fld id="{14225E71-F10D-45AA-BD07-E9C2FEB3F562}" type="slidenum">
              <a:rPr lang="pt-BR" smtClean="0"/>
              <a:pPr>
                <a:defRPr/>
              </a:pPr>
              <a:t>‹nº›</a:t>
            </a:fld>
            <a:endParaRPr lang="pt-BR"/>
          </a:p>
        </p:txBody>
      </p:sp>
    </p:spTree>
    <p:extLst>
      <p:ext uri="{BB962C8B-B14F-4D97-AF65-F5344CB8AC3E}">
        <p14:creationId xmlns:p14="http://schemas.microsoft.com/office/powerpoint/2010/main" val="1108119962"/>
      </p:ext>
    </p:extLst>
  </p:cSld>
  <p:clrMapOvr>
    <a:masterClrMapping/>
  </p:clrMapOvr>
  <p:hf sldNum="0" hdr="0" ftr="0"/>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599" y="1498604"/>
            <a:ext cx="2790182" cy="1278466"/>
          </a:xfrm>
        </p:spPr>
        <p:txBody>
          <a:bodyPr anchor="b">
            <a:normAutofit/>
          </a:bodyPr>
          <a:lstStyle>
            <a:lvl1pPr>
              <a:defRPr sz="2000"/>
            </a:lvl1pPr>
          </a:lstStyle>
          <a:p>
            <a:r>
              <a:rPr lang="en-US" smtClean="0"/>
              <a:t>Click to edit Master title style</a:t>
            </a:r>
            <a:endParaRPr lang="en-US" dirty="0"/>
          </a:p>
        </p:txBody>
      </p:sp>
      <p:sp>
        <p:nvSpPr>
          <p:cNvPr id="3" name="Content Placeholder 2"/>
          <p:cNvSpPr>
            <a:spLocks noGrp="1"/>
          </p:cNvSpPr>
          <p:nvPr>
            <p:ph idx="1"/>
          </p:nvPr>
        </p:nvSpPr>
        <p:spPr>
          <a:xfrm>
            <a:off x="3571275" y="514925"/>
            <a:ext cx="3386037" cy="5526437"/>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609599" y="2777069"/>
            <a:ext cx="2790182" cy="2584449"/>
          </a:xfrm>
        </p:spPr>
        <p:txBody>
          <a:bodyPr>
            <a:normAutofit/>
          </a:bodyPr>
          <a:lstStyle>
            <a:lvl1pPr marL="0" indent="0">
              <a:buNone/>
              <a:defRPr sz="14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smtClean="0"/>
              <a:t>Click to edit Master text styles</a:t>
            </a:r>
          </a:p>
        </p:txBody>
      </p:sp>
      <p:sp>
        <p:nvSpPr>
          <p:cNvPr id="5" name="Date Placeholder 4"/>
          <p:cNvSpPr>
            <a:spLocks noGrp="1"/>
          </p:cNvSpPr>
          <p:nvPr>
            <p:ph type="dt" sz="half" idx="10"/>
          </p:nvPr>
        </p:nvSpPr>
        <p:spPr/>
        <p:txBody>
          <a:bodyPr/>
          <a:lstStyle/>
          <a:p>
            <a:pPr>
              <a:defRPr/>
            </a:pPr>
            <a:fld id="{04114396-2BF7-47CF-A05F-22DCEDB39B6A}" type="datetime1">
              <a:rPr lang="pt-BR" smtClean="0"/>
              <a:pPr>
                <a:defRPr/>
              </a:pPr>
              <a:t>03/05/2016</a:t>
            </a:fld>
            <a:endParaRPr lang="pt-BR"/>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pPr>
              <a:defRPr/>
            </a:pPr>
            <a:fld id="{14225E71-F10D-45AA-BD07-E9C2FEB3F562}" type="slidenum">
              <a:rPr lang="pt-BR" smtClean="0"/>
              <a:pPr>
                <a:defRPr/>
              </a:pPr>
              <a:t>‹nº›</a:t>
            </a:fld>
            <a:endParaRPr lang="pt-BR"/>
          </a:p>
        </p:txBody>
      </p:sp>
    </p:spTree>
    <p:extLst>
      <p:ext uri="{BB962C8B-B14F-4D97-AF65-F5344CB8AC3E}">
        <p14:creationId xmlns:p14="http://schemas.microsoft.com/office/powerpoint/2010/main" val="1697313667"/>
      </p:ext>
    </p:extLst>
  </p:cSld>
  <p:clrMapOvr>
    <a:masterClrMapping/>
  </p:clrMapOvr>
  <p:hf sldNum="0" hdr="0" ftr="0"/>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599" y="4800600"/>
            <a:ext cx="6347714" cy="566738"/>
          </a:xfrm>
        </p:spPr>
        <p:txBody>
          <a:bodyPr anchor="b">
            <a:normAutofit/>
          </a:bodyPr>
          <a:lstStyle>
            <a:lvl1pPr algn="l">
              <a:defRPr sz="24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609599" y="609600"/>
            <a:ext cx="6347714"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609599" y="5367338"/>
            <a:ext cx="6347714"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pPr>
              <a:defRPr/>
            </a:pPr>
            <a:fld id="{04114396-2BF7-47CF-A05F-22DCEDB39B6A}" type="datetime1">
              <a:rPr lang="pt-BR" smtClean="0"/>
              <a:pPr>
                <a:defRPr/>
              </a:pPr>
              <a:t>03/05/2016</a:t>
            </a:fld>
            <a:endParaRPr lang="pt-BR"/>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pPr>
              <a:defRPr/>
            </a:pPr>
            <a:fld id="{14225E71-F10D-45AA-BD07-E9C2FEB3F562}" type="slidenum">
              <a:rPr lang="pt-BR" smtClean="0"/>
              <a:pPr>
                <a:defRPr/>
              </a:pPr>
              <a:t>‹nº›</a:t>
            </a:fld>
            <a:endParaRPr lang="pt-BR"/>
          </a:p>
        </p:txBody>
      </p:sp>
    </p:spTree>
    <p:extLst>
      <p:ext uri="{BB962C8B-B14F-4D97-AF65-F5344CB8AC3E}">
        <p14:creationId xmlns:p14="http://schemas.microsoft.com/office/powerpoint/2010/main" val="3997472350"/>
      </p:ext>
    </p:extLst>
  </p:cSld>
  <p:clrMapOvr>
    <a:masterClrMapping/>
  </p:clrMapOvr>
  <p:hf sldNum="0" hdr="0" ftr="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17" name="Group 16"/>
          <p:cNvGrpSpPr/>
          <p:nvPr/>
        </p:nvGrpSpPr>
        <p:grpSpPr>
          <a:xfrm>
            <a:off x="-8467" y="-8468"/>
            <a:ext cx="9169805" cy="6874935"/>
            <a:chOff x="-8467" y="-8468"/>
            <a:chExt cx="9169805" cy="6874935"/>
          </a:xfrm>
        </p:grpSpPr>
        <p:sp>
          <p:nvSpPr>
            <p:cNvPr id="7" name="Freeform 6"/>
            <p:cNvSpPr/>
            <p:nvPr/>
          </p:nvSpPr>
          <p:spPr>
            <a:xfrm>
              <a:off x="-8467" y="4013200"/>
              <a:ext cx="457200" cy="2853267"/>
            </a:xfrm>
            <a:custGeom>
              <a:avLst/>
              <a:gdLst/>
              <a:ahLst/>
              <a:cxnLst/>
              <a:rect l="l" t="t" r="r" b="b"/>
              <a:pathLst>
                <a:path w="457200" h="2853267">
                  <a:moveTo>
                    <a:pt x="0" y="0"/>
                  </a:moveTo>
                  <a:lnTo>
                    <a:pt x="457200" y="2853267"/>
                  </a:lnTo>
                  <a:lnTo>
                    <a:pt x="0" y="2844800"/>
                  </a:lnTo>
                  <a:cubicBezTo>
                    <a:pt x="2822" y="1905000"/>
                    <a:pt x="5645" y="965200"/>
                    <a:pt x="0" y="0"/>
                  </a:cubicBezTo>
                  <a:close/>
                </a:path>
              </a:pathLst>
            </a:cu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cxnSp>
          <p:nvCxnSpPr>
            <p:cNvPr id="8" name="Straight Connector 7"/>
            <p:cNvCxnSpPr/>
            <p:nvPr/>
          </p:nvCxnSpPr>
          <p:spPr>
            <a:xfrm flipV="1">
              <a:off x="5130830" y="4175605"/>
              <a:ext cx="4022475" cy="2682396"/>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cxnSp>
          <p:nvCxnSpPr>
            <p:cNvPr id="9" name="Straight Connector 8"/>
            <p:cNvCxnSpPr/>
            <p:nvPr/>
          </p:nvCxnSpPr>
          <p:spPr>
            <a:xfrm>
              <a:off x="7042707"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sp>
          <p:nvSpPr>
            <p:cNvPr id="10" name="Freeform 9"/>
            <p:cNvSpPr/>
            <p:nvPr/>
          </p:nvSpPr>
          <p:spPr>
            <a:xfrm>
              <a:off x="6891896" y="1"/>
              <a:ext cx="2269442" cy="6866466"/>
            </a:xfrm>
            <a:custGeom>
              <a:avLst/>
              <a:gdLst/>
              <a:ahLst/>
              <a:cxnLst/>
              <a:rect l="l" t="t" r="r" b="b"/>
              <a:pathLst>
                <a:path w="2269442" h="6866466">
                  <a:moveTo>
                    <a:pt x="2023534" y="0"/>
                  </a:moveTo>
                  <a:lnTo>
                    <a:pt x="0" y="6858000"/>
                  </a:lnTo>
                  <a:lnTo>
                    <a:pt x="2269067" y="6866466"/>
                  </a:lnTo>
                  <a:cubicBezTo>
                    <a:pt x="2271889" y="4580466"/>
                    <a:pt x="2257778" y="2294466"/>
                    <a:pt x="2260600" y="8466"/>
                  </a:cubicBezTo>
                  <a:lnTo>
                    <a:pt x="2023534"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1" name="Freeform 10"/>
            <p:cNvSpPr/>
            <p:nvPr/>
          </p:nvSpPr>
          <p:spPr>
            <a:xfrm>
              <a:off x="7205158" y="-8467"/>
              <a:ext cx="1948147" cy="6866467"/>
            </a:xfrm>
            <a:custGeom>
              <a:avLst/>
              <a:gdLst/>
              <a:ahLst/>
              <a:cxnLst/>
              <a:rect l="l" t="t" r="r" b="b"/>
              <a:pathLst>
                <a:path w="1948147" h="6866467">
                  <a:moveTo>
                    <a:pt x="0" y="0"/>
                  </a:moveTo>
                  <a:lnTo>
                    <a:pt x="1202267" y="6866467"/>
                  </a:lnTo>
                  <a:lnTo>
                    <a:pt x="1947333" y="6866467"/>
                  </a:lnTo>
                  <a:cubicBezTo>
                    <a:pt x="1944511" y="4577645"/>
                    <a:pt x="1950155" y="2288822"/>
                    <a:pt x="1947333" y="0"/>
                  </a:cubicBez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2" name="Freeform 11"/>
            <p:cNvSpPr/>
            <p:nvPr/>
          </p:nvSpPr>
          <p:spPr>
            <a:xfrm>
              <a:off x="6637896" y="3920066"/>
              <a:ext cx="2513565" cy="2937933"/>
            </a:xfrm>
            <a:custGeom>
              <a:avLst/>
              <a:gdLst/>
              <a:ahLst/>
              <a:cxnLst/>
              <a:rect l="l" t="t" r="r" b="b"/>
              <a:pathLst>
                <a:path w="3259667" h="3810000">
                  <a:moveTo>
                    <a:pt x="0" y="3810000"/>
                  </a:moveTo>
                  <a:lnTo>
                    <a:pt x="3251200" y="0"/>
                  </a:lnTo>
                  <a:cubicBezTo>
                    <a:pt x="3254022" y="1270000"/>
                    <a:pt x="3256845" y="2540000"/>
                    <a:pt x="3259667" y="3810000"/>
                  </a:cubicBezTo>
                  <a:lnTo>
                    <a:pt x="0" y="3810000"/>
                  </a:lnTo>
                  <a:close/>
                </a:path>
              </a:pathLst>
            </a:cu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13" name="Freeform 12"/>
            <p:cNvSpPr/>
            <p:nvPr/>
          </p:nvSpPr>
          <p:spPr>
            <a:xfrm>
              <a:off x="7010429" y="-8467"/>
              <a:ext cx="2142876" cy="6866467"/>
            </a:xfrm>
            <a:custGeom>
              <a:avLst/>
              <a:gdLst/>
              <a:ahLst/>
              <a:cxnLst/>
              <a:rect l="l" t="t" r="r" b="b"/>
              <a:pathLst>
                <a:path w="2853267" h="6866467">
                  <a:moveTo>
                    <a:pt x="0" y="0"/>
                  </a:moveTo>
                  <a:lnTo>
                    <a:pt x="2472267" y="6866467"/>
                  </a:lnTo>
                  <a:lnTo>
                    <a:pt x="2853267" y="6858000"/>
                  </a:lnTo>
                  <a:lnTo>
                    <a:pt x="2853267" y="0"/>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4" name="Freeform 13"/>
            <p:cNvSpPr/>
            <p:nvPr/>
          </p:nvSpPr>
          <p:spPr>
            <a:xfrm>
              <a:off x="8295776" y="-8467"/>
              <a:ext cx="857530" cy="6866467"/>
            </a:xfrm>
            <a:custGeom>
              <a:avLst/>
              <a:gdLst/>
              <a:ahLst/>
              <a:cxnLst/>
              <a:rect l="l" t="t" r="r" b="b"/>
              <a:pathLst>
                <a:path w="1286933" h="6866467">
                  <a:moveTo>
                    <a:pt x="1016000" y="0"/>
                  </a:moveTo>
                  <a:lnTo>
                    <a:pt x="0" y="6866467"/>
                  </a:lnTo>
                  <a:lnTo>
                    <a:pt x="1286933" y="6866467"/>
                  </a:lnTo>
                  <a:cubicBezTo>
                    <a:pt x="1284111" y="4577645"/>
                    <a:pt x="1281288" y="2288822"/>
                    <a:pt x="1278466" y="0"/>
                  </a:cubicBezTo>
                  <a:lnTo>
                    <a:pt x="1016000"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5" name="Freeform 14"/>
            <p:cNvSpPr/>
            <p:nvPr/>
          </p:nvSpPr>
          <p:spPr>
            <a:xfrm>
              <a:off x="8077231" y="-8468"/>
              <a:ext cx="1066770" cy="6866467"/>
            </a:xfrm>
            <a:custGeom>
              <a:avLst/>
              <a:gdLst/>
              <a:ahLst/>
              <a:cxnLst/>
              <a:rect l="l" t="t" r="r" b="b"/>
              <a:pathLst>
                <a:path w="1270244" h="6866467">
                  <a:moveTo>
                    <a:pt x="0" y="0"/>
                  </a:moveTo>
                  <a:lnTo>
                    <a:pt x="1117600" y="6866467"/>
                  </a:lnTo>
                  <a:lnTo>
                    <a:pt x="1270000" y="6866467"/>
                  </a:lnTo>
                  <a:cubicBezTo>
                    <a:pt x="1272822" y="4574822"/>
                    <a:pt x="1250245" y="2291645"/>
                    <a:pt x="1253067" y="0"/>
                  </a:cubicBez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16" name="Freeform 15"/>
            <p:cNvSpPr/>
            <p:nvPr/>
          </p:nvSpPr>
          <p:spPr>
            <a:xfrm>
              <a:off x="8060297" y="4893733"/>
              <a:ext cx="1094086" cy="1964267"/>
            </a:xfrm>
            <a:custGeom>
              <a:avLst/>
              <a:gdLst/>
              <a:ahLst/>
              <a:cxnLst/>
              <a:rect l="l" t="t" r="r" b="b"/>
              <a:pathLst>
                <a:path w="1820333" h="3268133">
                  <a:moveTo>
                    <a:pt x="0" y="3268133"/>
                  </a:moveTo>
                  <a:lnTo>
                    <a:pt x="1811866" y="0"/>
                  </a:lnTo>
                  <a:cubicBezTo>
                    <a:pt x="1814688" y="1086555"/>
                    <a:pt x="1817511" y="2173111"/>
                    <a:pt x="1820333" y="3259666"/>
                  </a:cubicBezTo>
                  <a:lnTo>
                    <a:pt x="0" y="3268133"/>
                  </a:lnTo>
                  <a:close/>
                </a:path>
              </a:pathLst>
            </a:cu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09599" y="609600"/>
            <a:ext cx="6347713" cy="1320800"/>
          </a:xfrm>
          <a:prstGeom prst="rect">
            <a:avLst/>
          </a:prstGeom>
        </p:spPr>
        <p:txBody>
          <a:bodyPr vert="horz" lIns="91440" tIns="45720" rIns="91440" bIns="45720" rtlCol="0" anchor="t">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609599" y="2160590"/>
            <a:ext cx="6347714" cy="388077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5405258" y="6041363"/>
            <a:ext cx="684132" cy="365125"/>
          </a:xfrm>
          <a:prstGeom prst="rect">
            <a:avLst/>
          </a:prstGeom>
        </p:spPr>
        <p:txBody>
          <a:bodyPr vert="horz" lIns="91440" tIns="45720" rIns="91440" bIns="45720" rtlCol="0" anchor="ctr"/>
          <a:lstStyle>
            <a:lvl1pPr algn="r">
              <a:defRPr sz="900">
                <a:solidFill>
                  <a:schemeClr val="tx1">
                    <a:tint val="75000"/>
                  </a:schemeClr>
                </a:solidFill>
              </a:defRPr>
            </a:lvl1pPr>
          </a:lstStyle>
          <a:p>
            <a:pPr>
              <a:defRPr/>
            </a:pPr>
            <a:fld id="{04114396-2BF7-47CF-A05F-22DCEDB39B6A}" type="datetime1">
              <a:rPr lang="pt-BR" smtClean="0"/>
              <a:pPr>
                <a:defRPr/>
              </a:pPr>
              <a:t>03/05/2016</a:t>
            </a:fld>
            <a:endParaRPr lang="pt-BR"/>
          </a:p>
        </p:txBody>
      </p:sp>
      <p:sp>
        <p:nvSpPr>
          <p:cNvPr id="5" name="Footer Placeholder 4"/>
          <p:cNvSpPr>
            <a:spLocks noGrp="1"/>
          </p:cNvSpPr>
          <p:nvPr>
            <p:ph type="ftr" sz="quarter" idx="3"/>
          </p:nvPr>
        </p:nvSpPr>
        <p:spPr>
          <a:xfrm>
            <a:off x="609599" y="6041363"/>
            <a:ext cx="4622973"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444676" y="6041363"/>
            <a:ext cx="512638" cy="365125"/>
          </a:xfrm>
          <a:prstGeom prst="rect">
            <a:avLst/>
          </a:prstGeom>
        </p:spPr>
        <p:txBody>
          <a:bodyPr vert="horz" lIns="91440" tIns="45720" rIns="91440" bIns="45720" rtlCol="0" anchor="ctr"/>
          <a:lstStyle>
            <a:lvl1pPr algn="r">
              <a:defRPr sz="900">
                <a:solidFill>
                  <a:schemeClr val="accent1"/>
                </a:solidFill>
              </a:defRPr>
            </a:lvl1pPr>
          </a:lstStyle>
          <a:p>
            <a:pPr>
              <a:defRPr/>
            </a:pPr>
            <a:fld id="{14225E71-F10D-45AA-BD07-E9C2FEB3F562}" type="slidenum">
              <a:rPr lang="pt-BR" smtClean="0"/>
              <a:pPr>
                <a:defRPr/>
              </a:pPr>
              <a:t>‹nº›</a:t>
            </a:fld>
            <a:endParaRPr lang="pt-BR"/>
          </a:p>
        </p:txBody>
      </p:sp>
    </p:spTree>
    <p:extLst>
      <p:ext uri="{BB962C8B-B14F-4D97-AF65-F5344CB8AC3E}">
        <p14:creationId xmlns:p14="http://schemas.microsoft.com/office/powerpoint/2010/main" val="271028227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Lst>
  <p:hf sldNum="0" hdr="0" ftr="0"/>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e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8" Type="http://schemas.openxmlformats.org/officeDocument/2006/relationships/hyperlink" Target="mailto:observatorio.trabalho@ifpa.edu.br" TargetMode="External"/><Relationship Id="rId3" Type="http://schemas.openxmlformats.org/officeDocument/2006/relationships/hyperlink" Target="mailto:direx.proext@ifpa.edu.br" TargetMode="External"/><Relationship Id="rId7" Type="http://schemas.openxmlformats.org/officeDocument/2006/relationships/hyperlink" Target="mailto:coordenacao.egressos@ifpa.edu.br" TargetMode="External"/><Relationship Id="rId12" Type="http://schemas.openxmlformats.org/officeDocument/2006/relationships/hyperlink" Target="mailto:dielig.teixeira@ifpa.edu.br" TargetMode="External"/><Relationship Id="rId2" Type="http://schemas.openxmlformats.org/officeDocument/2006/relationships/image" Target="../media/image2.png"/><Relationship Id="rId1" Type="http://schemas.openxmlformats.org/officeDocument/2006/relationships/slideLayout" Target="../slideLayouts/slideLayout7.xml"/><Relationship Id="rId6" Type="http://schemas.openxmlformats.org/officeDocument/2006/relationships/hyperlink" Target="mailto:coordenacao.desporto@ifpa.edu.br" TargetMode="External"/><Relationship Id="rId11" Type="http://schemas.openxmlformats.org/officeDocument/2006/relationships/hyperlink" Target="mailto:assistente.proex@ifpa.edu.br" TargetMode="External"/><Relationship Id="rId5" Type="http://schemas.openxmlformats.org/officeDocument/2006/relationships/hyperlink" Target="mailto:coordenacao.extensao@ifpa.edu.br" TargetMode="External"/><Relationship Id="rId10" Type="http://schemas.openxmlformats.org/officeDocument/2006/relationships/hyperlink" Target="mailto:regina.krelling@ifpa.edu.br" TargetMode="External"/><Relationship Id="rId4" Type="http://schemas.openxmlformats.org/officeDocument/2006/relationships/hyperlink" Target="mailto:pronatec@ifpa.edu.br" TargetMode="External"/><Relationship Id="rId9" Type="http://schemas.openxmlformats.org/officeDocument/2006/relationships/hyperlink" Target="mailto:marlon.franca@ifpa.edu.br" TargetMode="External"/></Relationships>
</file>

<file path=ppt/slides/_rels/slide20.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7.xml"/><Relationship Id="rId4" Type="http://schemas.openxmlformats.org/officeDocument/2006/relationships/image" Target="../media/image12.png"/></Relationships>
</file>

<file path=ppt/slides/_rels/slide2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2" Type="http://schemas.openxmlformats.org/officeDocument/2006/relationships/image" Target="../media/image15.emf"/><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2" Type="http://schemas.openxmlformats.org/officeDocument/2006/relationships/image" Target="../media/image16.emf"/><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2" Type="http://schemas.openxmlformats.org/officeDocument/2006/relationships/image" Target="../media/image17.wmf"/><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2" Type="http://schemas.openxmlformats.org/officeDocument/2006/relationships/image" Target="../media/image18.wmf"/><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2" Type="http://schemas.openxmlformats.org/officeDocument/2006/relationships/image" Target="../media/image19.emf"/><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aixaDeTexto 3"/>
          <p:cNvSpPr txBox="1"/>
          <p:nvPr/>
        </p:nvSpPr>
        <p:spPr>
          <a:xfrm>
            <a:off x="683568" y="4077072"/>
            <a:ext cx="7858125" cy="1077218"/>
          </a:xfrm>
          <a:prstGeom prst="rect">
            <a:avLst/>
          </a:prstGeom>
          <a:noFill/>
        </p:spPr>
        <p:txBody>
          <a:bodyPr>
            <a:spAutoFit/>
          </a:bodyPr>
          <a:lstStyle/>
          <a:p>
            <a:pPr algn="ctr">
              <a:buClr>
                <a:srgbClr val="000000"/>
              </a:buClr>
              <a:buSzPct val="100000"/>
              <a:buFont typeface="Times New Roman" pitchFamily="16" charset="0"/>
              <a:buNone/>
              <a:defRPr/>
            </a:pPr>
            <a:r>
              <a:rPr lang="pt-BR" sz="3600" b="1" dirty="0" smtClean="0">
                <a:solidFill>
                  <a:schemeClr val="accent5"/>
                </a:solidFill>
                <a:latin typeface="Open Sans Semibold" panose="020B0706030804020204" pitchFamily="34" charset="0"/>
                <a:ea typeface="Open Sans Semibold" panose="020B0706030804020204" pitchFamily="34" charset="0"/>
                <a:cs typeface="Open Sans Semibold" panose="020B0706030804020204" pitchFamily="34" charset="0"/>
              </a:rPr>
              <a:t>1º ENCONTRO COORDENADORES DE CURSO </a:t>
            </a:r>
            <a:endParaRPr lang="pt-BR" sz="3600" b="1" dirty="0">
              <a:solidFill>
                <a:schemeClr val="accent5"/>
              </a:solidFill>
              <a:latin typeface="Open Sans Semibold" panose="020B0706030804020204" pitchFamily="34" charset="0"/>
              <a:ea typeface="Open Sans Semibold" panose="020B0706030804020204" pitchFamily="34" charset="0"/>
              <a:cs typeface="Open Sans Semibold" panose="020B0706030804020204" pitchFamily="34" charset="0"/>
            </a:endParaRPr>
          </a:p>
          <a:p>
            <a:pPr algn="ctr">
              <a:buClr>
                <a:srgbClr val="000000"/>
              </a:buClr>
              <a:buSzPct val="100000"/>
              <a:buFont typeface="Times New Roman" pitchFamily="16" charset="0"/>
              <a:buNone/>
              <a:defRPr/>
            </a:pPr>
            <a:r>
              <a:rPr lang="pt-BR" sz="2800" dirty="0" smtClean="0">
                <a:solidFill>
                  <a:schemeClr val="tx1">
                    <a:lumMod val="95000"/>
                    <a:lumOff val="5000"/>
                  </a:schemeClr>
                </a:solidFill>
                <a:latin typeface="Open Sans Light" panose="020B0306030504020204" pitchFamily="34" charset="0"/>
                <a:ea typeface="Open Sans Light" panose="020B0306030504020204" pitchFamily="34" charset="0"/>
                <a:cs typeface="Open Sans Light" panose="020B0306030504020204" pitchFamily="34" charset="0"/>
              </a:rPr>
              <a:t>2016</a:t>
            </a:r>
            <a:endParaRPr lang="pt-BR" sz="2800" dirty="0">
              <a:solidFill>
                <a:schemeClr val="tx1">
                  <a:lumMod val="95000"/>
                  <a:lumOff val="5000"/>
                </a:schemeClr>
              </a:solidFill>
              <a:latin typeface="Open Sans Light" panose="020B0306030504020204" pitchFamily="34" charset="0"/>
              <a:ea typeface="Open Sans Light" panose="020B0306030504020204" pitchFamily="34" charset="0"/>
              <a:cs typeface="Open Sans Light" panose="020B0306030504020204" pitchFamily="34" charset="0"/>
            </a:endParaRPr>
          </a:p>
        </p:txBody>
      </p:sp>
      <p:pic>
        <p:nvPicPr>
          <p:cNvPr id="2" name="Pictur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812430" y="116632"/>
            <a:ext cx="3024336" cy="3664959"/>
          </a:xfrm>
          <a:prstGeom prst="rect">
            <a:avLst/>
          </a:prstGeom>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Data 1"/>
          <p:cNvSpPr>
            <a:spLocks noGrp="1"/>
          </p:cNvSpPr>
          <p:nvPr>
            <p:ph type="dt" sz="half" idx="10"/>
          </p:nvPr>
        </p:nvSpPr>
        <p:spPr>
          <a:xfrm>
            <a:off x="7910174" y="6164973"/>
            <a:ext cx="910298" cy="365125"/>
          </a:xfrm>
        </p:spPr>
        <p:txBody>
          <a:bodyPr/>
          <a:lstStyle/>
          <a:p>
            <a:pPr>
              <a:defRPr/>
            </a:pPr>
            <a:fld id="{04114396-2BF7-47CF-A05F-22DCEDB39B6A}" type="datetime1">
              <a:rPr lang="pt-BR" smtClean="0"/>
              <a:pPr>
                <a:defRPr/>
              </a:pPr>
              <a:t>03/05/2016</a:t>
            </a:fld>
            <a:endParaRPr lang="pt-BR" dirty="0"/>
          </a:p>
        </p:txBody>
      </p:sp>
      <p:sp>
        <p:nvSpPr>
          <p:cNvPr id="3" name="Retângulo 2"/>
          <p:cNvSpPr/>
          <p:nvPr/>
        </p:nvSpPr>
        <p:spPr>
          <a:xfrm>
            <a:off x="539552" y="476672"/>
            <a:ext cx="7560840" cy="481670"/>
          </a:xfrm>
          <a:prstGeom prst="rect">
            <a:avLst/>
          </a:prstGeom>
        </p:spPr>
        <p:txBody>
          <a:bodyPr wrap="square">
            <a:spAutoFit/>
          </a:bodyPr>
          <a:lstStyle/>
          <a:p>
            <a:pPr>
              <a:lnSpc>
                <a:spcPct val="115000"/>
              </a:lnSpc>
              <a:spcAft>
                <a:spcPts val="1000"/>
              </a:spcAft>
            </a:pPr>
            <a:r>
              <a:rPr lang="pt-BR" sz="2200" b="1" dirty="0" smtClean="0">
                <a:solidFill>
                  <a:schemeClr val="tx1"/>
                </a:solidFill>
                <a:latin typeface="Arial" panose="020B0604020202020204" pitchFamily="34" charset="0"/>
                <a:ea typeface="Calibri" panose="020F0502020204030204" pitchFamily="34" charset="0"/>
              </a:rPr>
              <a:t>2. </a:t>
            </a:r>
            <a:r>
              <a:rPr lang="pt-BR" sz="2200" b="1" dirty="0">
                <a:solidFill>
                  <a:schemeClr val="tx1"/>
                </a:solidFill>
                <a:latin typeface="Arial" panose="020B0604020202020204" pitchFamily="34" charset="0"/>
                <a:ea typeface="Calibri" panose="020F0502020204030204" pitchFamily="34" charset="0"/>
              </a:rPr>
              <a:t>BASE LEGAL EXISTENTE PARA A EXTENSÃO</a:t>
            </a:r>
            <a:r>
              <a:rPr lang="pt-BR" sz="2200" b="1" dirty="0">
                <a:solidFill>
                  <a:schemeClr val="tx1"/>
                </a:solidFill>
              </a:rPr>
              <a:t> </a:t>
            </a:r>
            <a:r>
              <a:rPr lang="pt-BR" sz="2200" b="1" dirty="0">
                <a:solidFill>
                  <a:schemeClr val="tx1"/>
                </a:solidFill>
                <a:latin typeface="Arial" panose="020B0604020202020204" pitchFamily="34" charset="0"/>
                <a:ea typeface="Calibri" panose="020F0502020204030204" pitchFamily="34" charset="0"/>
                <a:cs typeface="Times New Roman" panose="02020603050405020304" pitchFamily="18" charset="0"/>
              </a:rPr>
              <a:t> </a:t>
            </a:r>
            <a:endParaRPr lang="pt-BR" sz="2200" b="1" dirty="0">
              <a:solidFill>
                <a:schemeClr val="tx1"/>
              </a:solidFill>
              <a:ea typeface="Calibri" panose="020F0502020204030204" pitchFamily="34" charset="0"/>
              <a:cs typeface="Times New Roman" panose="02020603050405020304" pitchFamily="18" charset="0"/>
            </a:endParaRPr>
          </a:p>
        </p:txBody>
      </p:sp>
      <p:sp>
        <p:nvSpPr>
          <p:cNvPr id="6" name="Rectangle 4"/>
          <p:cNvSpPr>
            <a:spLocks noChangeArrowheads="1"/>
          </p:cNvSpPr>
          <p:nvPr/>
        </p:nvSpPr>
        <p:spPr bwMode="auto">
          <a:xfrm>
            <a:off x="539552" y="1329712"/>
            <a:ext cx="8064896" cy="480131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pt-BR"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rPr>
              <a:t>LEI Nº 11.892/2008</a:t>
            </a:r>
            <a:endParaRPr kumimoji="0" lang="pt-BR" altLang="pt-BR" i="0" u="none" strike="noStrike" cap="none" normalizeH="0" baseline="0" dirty="0" smtClean="0">
              <a:ln>
                <a:noFill/>
              </a:ln>
              <a:solidFill>
                <a:schemeClr val="tx1"/>
              </a:solidFill>
              <a:effectLst/>
              <a:latin typeface="Arial" panose="020B0604020202020204"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pt-BR"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rPr>
              <a:t>SEÇÃO II</a:t>
            </a:r>
          </a:p>
          <a:p>
            <a:pPr marL="0" marR="0" lvl="0" indent="0" algn="ctr" defTabSz="914400" rtl="0" eaLnBrk="0" fontAlgn="base" latinLnBrk="0" hangingPunct="0">
              <a:lnSpc>
                <a:spcPct val="100000"/>
              </a:lnSpc>
              <a:spcBef>
                <a:spcPct val="0"/>
              </a:spcBef>
              <a:spcAft>
                <a:spcPct val="0"/>
              </a:spcAft>
              <a:buClrTx/>
              <a:buSzTx/>
              <a:buFontTx/>
              <a:buNone/>
              <a:tabLst/>
            </a:pPr>
            <a:endParaRPr kumimoji="0" lang="pt-BR" altLang="pt-BR" i="0" u="none" strike="noStrike" cap="none" normalizeH="0" baseline="0" dirty="0" smtClean="0">
              <a:ln>
                <a:noFill/>
              </a:ln>
              <a:solidFill>
                <a:schemeClr val="tx1"/>
              </a:solidFill>
              <a:effectLst/>
              <a:latin typeface="Arial" panose="020B0604020202020204"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n-US" altLang="pt-BR" b="1"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rPr>
              <a:t>Art. 6º - Os IFs </a:t>
            </a:r>
            <a:r>
              <a:rPr kumimoji="0" lang="en-US" altLang="pt-BR" b="1" i="0" u="none" strike="noStrike" cap="none" normalizeH="0" baseline="0" dirty="0" err="1" smtClean="0">
                <a:ln>
                  <a:noFill/>
                </a:ln>
                <a:solidFill>
                  <a:schemeClr val="tx1"/>
                </a:solidFill>
                <a:effectLst/>
                <a:latin typeface="Arial" panose="020B0604020202020204" pitchFamily="34" charset="0"/>
                <a:ea typeface="Calibri" panose="020F0502020204030204" pitchFamily="34" charset="0"/>
              </a:rPr>
              <a:t>têm</a:t>
            </a:r>
            <a:r>
              <a:rPr kumimoji="0" lang="en-US" altLang="pt-BR" b="1"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rPr>
              <a:t> por finalidades e características</a:t>
            </a:r>
            <a:r>
              <a:rPr kumimoji="0" lang="en-US" altLang="pt-BR"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rPr>
              <a:t>:</a:t>
            </a:r>
          </a:p>
          <a:p>
            <a:pPr marL="0" marR="0" lvl="0" indent="0" algn="just" defTabSz="914400" rtl="0" eaLnBrk="0" fontAlgn="base" latinLnBrk="0" hangingPunct="0">
              <a:lnSpc>
                <a:spcPct val="100000"/>
              </a:lnSpc>
              <a:spcBef>
                <a:spcPct val="0"/>
              </a:spcBef>
              <a:spcAft>
                <a:spcPct val="0"/>
              </a:spcAft>
              <a:buClrTx/>
              <a:buSzTx/>
              <a:buFontTx/>
              <a:buNone/>
              <a:tabLst/>
            </a:pPr>
            <a:endParaRPr kumimoji="0" lang="pt-BR" altLang="pt-BR" b="0" i="0" u="none" strike="noStrike" cap="none" normalizeH="0" baseline="0" dirty="0" smtClean="0">
              <a:ln>
                <a:noFill/>
              </a:ln>
              <a:solidFill>
                <a:schemeClr val="tx1"/>
              </a:solidFill>
              <a:effectLst/>
              <a:latin typeface="Arial" panose="020B0604020202020204"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n-US" altLang="pt-BR"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rPr>
              <a:t>IV - </a:t>
            </a:r>
            <a:r>
              <a:rPr kumimoji="0" lang="en-US" altLang="pt-BR" b="1" u="none" strike="noStrike" cap="none" normalizeH="0" baseline="0" dirty="0" smtClean="0">
                <a:ln>
                  <a:noFill/>
                </a:ln>
                <a:solidFill>
                  <a:schemeClr val="tx1"/>
                </a:solidFill>
                <a:effectLst/>
                <a:latin typeface="Arial" panose="020B0604020202020204" pitchFamily="34" charset="0"/>
                <a:ea typeface="Calibri" panose="020F0502020204030204" pitchFamily="34" charset="0"/>
              </a:rPr>
              <a:t>orientar sua oferta formativa</a:t>
            </a:r>
            <a:r>
              <a:rPr kumimoji="0" lang="en-US" altLang="pt-BR" b="0" i="0" u="none" strike="noStrike" cap="none" normalizeH="0" baseline="0" dirty="0" smtClean="0">
                <a:ln>
                  <a:noFill/>
                </a:ln>
                <a:solidFill>
                  <a:srgbClr val="666666"/>
                </a:solidFill>
                <a:effectLst/>
                <a:latin typeface="Arial" panose="020B0604020202020204" pitchFamily="34" charset="0"/>
                <a:ea typeface="Calibri" panose="020F0502020204030204" pitchFamily="34" charset="0"/>
              </a:rPr>
              <a:t> em benefício da </a:t>
            </a:r>
            <a:r>
              <a:rPr kumimoji="0" lang="en-US" altLang="pt-BR" b="1"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rPr>
              <a:t>consolidação e fortalecimento dos arranjos produtivos, sociais e culturais locais</a:t>
            </a:r>
            <a:r>
              <a:rPr kumimoji="0" lang="en-US" altLang="pt-BR"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rPr>
              <a:t>, </a:t>
            </a:r>
            <a:r>
              <a:rPr kumimoji="0" lang="en-US" altLang="pt-BR" b="0" i="0" u="none" strike="noStrike" cap="none" normalizeH="0" baseline="0" dirty="0" smtClean="0">
                <a:ln>
                  <a:noFill/>
                </a:ln>
                <a:solidFill>
                  <a:srgbClr val="666666"/>
                </a:solidFill>
                <a:effectLst/>
                <a:latin typeface="Arial" panose="020B0604020202020204" pitchFamily="34" charset="0"/>
                <a:ea typeface="Calibri" panose="020F0502020204030204" pitchFamily="34" charset="0"/>
              </a:rPr>
              <a:t>identificados com base no mapeamento das potencialidades de desenvolvimento socioeconômico e cultural no âmbito de atuação do IF;</a:t>
            </a:r>
            <a:endParaRPr kumimoji="0" lang="pt-BR" altLang="pt-BR" b="0" i="0" u="none" strike="noStrike" cap="none" normalizeH="0" baseline="0" dirty="0" smtClean="0">
              <a:ln>
                <a:noFill/>
              </a:ln>
              <a:solidFill>
                <a:schemeClr val="tx1"/>
              </a:solidFill>
              <a:effectLst/>
              <a:latin typeface="Arial" panose="020B0604020202020204"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n-US" altLang="pt-BR"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rPr>
              <a:t>VII - </a:t>
            </a:r>
            <a:r>
              <a:rPr kumimoji="0" lang="en-US" altLang="pt-BR" b="1"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rPr>
              <a:t>desenvolver programas de extensão e de divulgação científica e tecnológica</a:t>
            </a:r>
            <a:r>
              <a:rPr kumimoji="0" lang="en-US" altLang="pt-BR"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rPr>
              <a:t>; </a:t>
            </a:r>
          </a:p>
          <a:p>
            <a:pPr marL="0" marR="0" lvl="0" indent="0" algn="just" defTabSz="914400" rtl="0" eaLnBrk="0" fontAlgn="base" latinLnBrk="0" hangingPunct="0">
              <a:lnSpc>
                <a:spcPct val="100000"/>
              </a:lnSpc>
              <a:spcBef>
                <a:spcPct val="0"/>
              </a:spcBef>
              <a:spcAft>
                <a:spcPct val="0"/>
              </a:spcAft>
              <a:buClrTx/>
              <a:buSzTx/>
              <a:buFontTx/>
              <a:buNone/>
              <a:tabLst/>
            </a:pPr>
            <a:r>
              <a:rPr kumimoji="0" lang="en-US" altLang="pt-BR"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rPr>
              <a:t>VIII   -   </a:t>
            </a:r>
            <a:r>
              <a:rPr kumimoji="0" lang="en-US" altLang="pt-BR" b="0" i="0" u="none" strike="noStrike" cap="none" normalizeH="0" baseline="0" dirty="0" smtClean="0">
                <a:ln>
                  <a:noFill/>
                </a:ln>
                <a:solidFill>
                  <a:srgbClr val="666666"/>
                </a:solidFill>
                <a:effectLst/>
                <a:latin typeface="Arial" panose="020B0604020202020204" pitchFamily="34" charset="0"/>
                <a:ea typeface="Calibri" panose="020F0502020204030204" pitchFamily="34" charset="0"/>
              </a:rPr>
              <a:t>realizar   e   estimular   </a:t>
            </a:r>
            <a:r>
              <a:rPr kumimoji="0" lang="en-US" altLang="pt-BR" b="1"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rPr>
              <a:t>a   pesquisa   aplicada</a:t>
            </a:r>
            <a:r>
              <a:rPr kumimoji="0" lang="en-US" altLang="pt-BR" b="0" i="0" u="none" strike="noStrike" cap="none" normalizeH="0" baseline="0" dirty="0" smtClean="0">
                <a:ln>
                  <a:noFill/>
                </a:ln>
                <a:solidFill>
                  <a:srgbClr val="666666"/>
                </a:solidFill>
                <a:effectLst/>
                <a:latin typeface="Arial" panose="020B0604020202020204" pitchFamily="34" charset="0"/>
                <a:ea typeface="Calibri" panose="020F0502020204030204" pitchFamily="34" charset="0"/>
              </a:rPr>
              <a:t>,   </a:t>
            </a:r>
            <a:r>
              <a:rPr kumimoji="0" lang="en-US" altLang="pt-BR" b="1"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rPr>
              <a:t>a   produção   cultural,        o empreendedorismo,    o    cooperativismo    e    o    desenvolvimento    científico e tecnológico</a:t>
            </a:r>
            <a:r>
              <a:rPr kumimoji="0" lang="en-US" altLang="pt-BR"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rPr>
              <a:t>;</a:t>
            </a:r>
            <a:endParaRPr kumimoji="0" lang="pt-BR" altLang="pt-BR" b="0" i="0" u="none" strike="noStrike" cap="none" normalizeH="0" baseline="0" dirty="0" smtClean="0">
              <a:ln>
                <a:noFill/>
              </a:ln>
              <a:solidFill>
                <a:schemeClr val="tx1"/>
              </a:solidFill>
              <a:effectLst/>
              <a:latin typeface="Arial" panose="020B0604020202020204"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n-US" altLang="pt-BR"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rPr>
              <a:t>IX - </a:t>
            </a:r>
            <a:r>
              <a:rPr kumimoji="0" lang="en-US" altLang="pt-BR" b="0" i="0" u="none" strike="noStrike" cap="none" normalizeH="0" baseline="0" dirty="0" smtClean="0">
                <a:ln>
                  <a:noFill/>
                </a:ln>
                <a:solidFill>
                  <a:srgbClr val="666666"/>
                </a:solidFill>
                <a:effectLst/>
                <a:latin typeface="Arial" panose="020B0604020202020204" pitchFamily="34" charset="0"/>
                <a:ea typeface="Calibri" panose="020F0502020204030204" pitchFamily="34" charset="0"/>
              </a:rPr>
              <a:t>promover a </a:t>
            </a:r>
            <a:r>
              <a:rPr kumimoji="0" lang="en-US" altLang="pt-BR" b="1"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rPr>
              <a:t>produção, o desenvolvimento e a transferência de tecnologias sociais</a:t>
            </a:r>
            <a:r>
              <a:rPr kumimoji="0" lang="en-US" altLang="pt-BR"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rPr>
              <a:t>, </a:t>
            </a:r>
            <a:r>
              <a:rPr kumimoji="0" lang="en-US" altLang="pt-BR" b="0" i="0" u="none" strike="noStrike" cap="none" normalizeH="0" baseline="0" dirty="0" smtClean="0">
                <a:ln>
                  <a:noFill/>
                </a:ln>
                <a:solidFill>
                  <a:srgbClr val="666666"/>
                </a:solidFill>
                <a:effectLst/>
                <a:latin typeface="Arial" panose="020B0604020202020204" pitchFamily="34" charset="0"/>
                <a:ea typeface="Calibri" panose="020F0502020204030204" pitchFamily="34" charset="0"/>
              </a:rPr>
              <a:t>notadamente as voltadas à preservação do meio ambiente.</a:t>
            </a:r>
            <a:r>
              <a:rPr kumimoji="0" lang="pt-BR" altLang="pt-BR" b="0" i="0" u="none" strike="noStrike" cap="none" normalizeH="0" baseline="0" dirty="0" smtClean="0">
                <a:ln>
                  <a:noFill/>
                </a:ln>
                <a:solidFill>
                  <a:schemeClr val="tx1"/>
                </a:solidFill>
                <a:effectLst/>
                <a:latin typeface="Arial" panose="020B0604020202020204" pitchFamily="34" charset="0"/>
              </a:rPr>
              <a:t> </a:t>
            </a:r>
          </a:p>
        </p:txBody>
      </p:sp>
    </p:spTree>
    <p:extLst>
      <p:ext uri="{BB962C8B-B14F-4D97-AF65-F5344CB8AC3E}">
        <p14:creationId xmlns:p14="http://schemas.microsoft.com/office/powerpoint/2010/main" val="1050710409"/>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Data 1"/>
          <p:cNvSpPr>
            <a:spLocks noGrp="1"/>
          </p:cNvSpPr>
          <p:nvPr>
            <p:ph type="dt" sz="half" idx="10"/>
          </p:nvPr>
        </p:nvSpPr>
        <p:spPr/>
        <p:txBody>
          <a:bodyPr/>
          <a:lstStyle/>
          <a:p>
            <a:pPr>
              <a:defRPr/>
            </a:pPr>
            <a:fld id="{04114396-2BF7-47CF-A05F-22DCEDB39B6A}" type="datetime1">
              <a:rPr lang="pt-BR" smtClean="0"/>
              <a:pPr>
                <a:defRPr/>
              </a:pPr>
              <a:t>03/05/2016</a:t>
            </a:fld>
            <a:endParaRPr lang="pt-BR"/>
          </a:p>
        </p:txBody>
      </p:sp>
      <p:sp>
        <p:nvSpPr>
          <p:cNvPr id="3" name="Retângulo 2"/>
          <p:cNvSpPr/>
          <p:nvPr/>
        </p:nvSpPr>
        <p:spPr>
          <a:xfrm>
            <a:off x="395536" y="1340768"/>
            <a:ext cx="8280920" cy="5324535"/>
          </a:xfrm>
          <a:prstGeom prst="rect">
            <a:avLst/>
          </a:prstGeom>
        </p:spPr>
        <p:txBody>
          <a:bodyPr wrap="square">
            <a:spAutoFit/>
          </a:bodyPr>
          <a:lstStyle/>
          <a:p>
            <a:r>
              <a:rPr lang="pt-BR" sz="2000" dirty="0">
                <a:solidFill>
                  <a:schemeClr val="tx1"/>
                </a:solidFill>
                <a:latin typeface="Arial" panose="020B0604020202020204" pitchFamily="34" charset="0"/>
                <a:cs typeface="Arial" panose="020B0604020202020204" pitchFamily="34" charset="0"/>
              </a:rPr>
              <a:t>Art. 7º - Observadas as finalidades e características, são objetivos dos </a:t>
            </a:r>
            <a:r>
              <a:rPr lang="pt-BR" sz="2000" dirty="0" err="1">
                <a:solidFill>
                  <a:schemeClr val="tx1"/>
                </a:solidFill>
                <a:latin typeface="Arial" panose="020B0604020202020204" pitchFamily="34" charset="0"/>
                <a:cs typeface="Arial" panose="020B0604020202020204" pitchFamily="34" charset="0"/>
              </a:rPr>
              <a:t>IFs</a:t>
            </a:r>
            <a:r>
              <a:rPr lang="pt-BR" sz="2000" dirty="0">
                <a:solidFill>
                  <a:schemeClr val="tx1"/>
                </a:solidFill>
                <a:latin typeface="Arial" panose="020B0604020202020204" pitchFamily="34" charset="0"/>
                <a:cs typeface="Arial" panose="020B0604020202020204" pitchFamily="34" charset="0"/>
              </a:rPr>
              <a:t>:</a:t>
            </a:r>
          </a:p>
          <a:p>
            <a:endParaRPr lang="pt-BR" sz="2000" dirty="0">
              <a:solidFill>
                <a:schemeClr val="tx1"/>
              </a:solidFill>
              <a:latin typeface="Arial" panose="020B0604020202020204" pitchFamily="34" charset="0"/>
              <a:cs typeface="Arial" panose="020B0604020202020204" pitchFamily="34" charset="0"/>
            </a:endParaRPr>
          </a:p>
          <a:p>
            <a:pPr algn="just"/>
            <a:r>
              <a:rPr lang="pt-BR" sz="2000" dirty="0">
                <a:solidFill>
                  <a:schemeClr val="tx1"/>
                </a:solidFill>
                <a:latin typeface="Arial" panose="020B0604020202020204" pitchFamily="34" charset="0"/>
                <a:cs typeface="Arial" panose="020B0604020202020204" pitchFamily="34" charset="0"/>
              </a:rPr>
              <a:t>II - </a:t>
            </a:r>
            <a:r>
              <a:rPr lang="pt-BR" sz="2000" b="1" dirty="0">
                <a:solidFill>
                  <a:schemeClr val="tx1"/>
                </a:solidFill>
                <a:latin typeface="Arial" panose="020B0604020202020204" pitchFamily="34" charset="0"/>
                <a:cs typeface="Arial" panose="020B0604020202020204" pitchFamily="34" charset="0"/>
              </a:rPr>
              <a:t>ministrar cursos de formação inicial e continuada </a:t>
            </a:r>
            <a:r>
              <a:rPr lang="pt-BR" sz="2000" dirty="0">
                <a:solidFill>
                  <a:schemeClr val="tx1"/>
                </a:solidFill>
                <a:latin typeface="Arial" panose="020B0604020202020204" pitchFamily="34" charset="0"/>
                <a:cs typeface="Arial" panose="020B0604020202020204" pitchFamily="34" charset="0"/>
              </a:rPr>
              <a:t>de trabalhadores, objetivando a capacitação, o aperfeiçoamento, a especialização e a atualização dos profissionais, </a:t>
            </a:r>
            <a:r>
              <a:rPr lang="pt-BR" sz="2000" b="1" dirty="0">
                <a:solidFill>
                  <a:schemeClr val="tx1"/>
                </a:solidFill>
                <a:latin typeface="Arial" panose="020B0604020202020204" pitchFamily="34" charset="0"/>
                <a:cs typeface="Arial" panose="020B0604020202020204" pitchFamily="34" charset="0"/>
              </a:rPr>
              <a:t>em todos os níveis de escolaridade</a:t>
            </a:r>
            <a:r>
              <a:rPr lang="pt-BR" sz="2000" dirty="0">
                <a:solidFill>
                  <a:schemeClr val="tx1"/>
                </a:solidFill>
                <a:latin typeface="Arial" panose="020B0604020202020204" pitchFamily="34" charset="0"/>
                <a:cs typeface="Arial" panose="020B0604020202020204" pitchFamily="34" charset="0"/>
              </a:rPr>
              <a:t>, nas áreas da educação profissional e tecnológica;</a:t>
            </a:r>
          </a:p>
          <a:p>
            <a:endParaRPr lang="pt-BR" sz="2000" dirty="0">
              <a:solidFill>
                <a:schemeClr val="tx1"/>
              </a:solidFill>
              <a:latin typeface="Arial" panose="020B0604020202020204" pitchFamily="34" charset="0"/>
              <a:cs typeface="Arial" panose="020B0604020202020204" pitchFamily="34" charset="0"/>
            </a:endParaRPr>
          </a:p>
          <a:p>
            <a:pPr algn="just"/>
            <a:r>
              <a:rPr lang="pt-BR" sz="2000" dirty="0">
                <a:solidFill>
                  <a:schemeClr val="tx1"/>
                </a:solidFill>
                <a:latin typeface="Arial" panose="020B0604020202020204" pitchFamily="34" charset="0"/>
                <a:cs typeface="Arial" panose="020B0604020202020204" pitchFamily="34" charset="0"/>
              </a:rPr>
              <a:t>IV	- </a:t>
            </a:r>
            <a:r>
              <a:rPr lang="pt-BR" sz="2000" b="1" dirty="0">
                <a:solidFill>
                  <a:schemeClr val="tx1"/>
                </a:solidFill>
                <a:latin typeface="Arial" panose="020B0604020202020204" pitchFamily="34" charset="0"/>
                <a:cs typeface="Arial" panose="020B0604020202020204" pitchFamily="34" charset="0"/>
              </a:rPr>
              <a:t>desenvolver atividades de extensão </a:t>
            </a:r>
            <a:r>
              <a:rPr lang="pt-BR" sz="2000" dirty="0">
                <a:solidFill>
                  <a:schemeClr val="tx1"/>
                </a:solidFill>
                <a:latin typeface="Arial" panose="020B0604020202020204" pitchFamily="34" charset="0"/>
                <a:cs typeface="Arial" panose="020B0604020202020204" pitchFamily="34" charset="0"/>
              </a:rPr>
              <a:t>de acordo com os princípios e finalidades da educação profissional e tecnológica, </a:t>
            </a:r>
            <a:r>
              <a:rPr lang="pt-BR" sz="2000" b="1" dirty="0">
                <a:solidFill>
                  <a:schemeClr val="tx1"/>
                </a:solidFill>
                <a:latin typeface="Arial" panose="020B0604020202020204" pitchFamily="34" charset="0"/>
                <a:cs typeface="Arial" panose="020B0604020202020204" pitchFamily="34" charset="0"/>
              </a:rPr>
              <a:t>em</a:t>
            </a:r>
            <a:r>
              <a:rPr lang="pt-BR" sz="2000" dirty="0">
                <a:solidFill>
                  <a:schemeClr val="tx1"/>
                </a:solidFill>
                <a:latin typeface="Arial" panose="020B0604020202020204" pitchFamily="34" charset="0"/>
                <a:cs typeface="Arial" panose="020B0604020202020204" pitchFamily="34" charset="0"/>
              </a:rPr>
              <a:t> </a:t>
            </a:r>
            <a:r>
              <a:rPr lang="pt-BR" sz="2000" b="1" dirty="0">
                <a:solidFill>
                  <a:schemeClr val="tx1"/>
                </a:solidFill>
                <a:latin typeface="Arial" panose="020B0604020202020204" pitchFamily="34" charset="0"/>
                <a:cs typeface="Arial" panose="020B0604020202020204" pitchFamily="34" charset="0"/>
              </a:rPr>
              <a:t>articulação com o mundo do trabalho  e os segmentos sociais</a:t>
            </a:r>
            <a:r>
              <a:rPr lang="pt-BR" sz="2000" dirty="0">
                <a:solidFill>
                  <a:schemeClr val="tx1"/>
                </a:solidFill>
                <a:latin typeface="Arial" panose="020B0604020202020204" pitchFamily="34" charset="0"/>
                <a:cs typeface="Arial" panose="020B0604020202020204" pitchFamily="34" charset="0"/>
              </a:rPr>
              <a:t>, e com ênfase na produção, desenvolvimento e difusão de conhecimentos científicos e tecnológicos;</a:t>
            </a:r>
          </a:p>
          <a:p>
            <a:endParaRPr lang="pt-BR" sz="2000" dirty="0">
              <a:solidFill>
                <a:schemeClr val="tx1"/>
              </a:solidFill>
              <a:latin typeface="Arial" panose="020B0604020202020204" pitchFamily="34" charset="0"/>
              <a:cs typeface="Arial" panose="020B0604020202020204" pitchFamily="34" charset="0"/>
            </a:endParaRPr>
          </a:p>
          <a:p>
            <a:r>
              <a:rPr lang="pt-BR" sz="2000" dirty="0">
                <a:solidFill>
                  <a:schemeClr val="tx1"/>
                </a:solidFill>
                <a:latin typeface="Arial" panose="020B0604020202020204" pitchFamily="34" charset="0"/>
                <a:cs typeface="Arial" panose="020B0604020202020204" pitchFamily="34" charset="0"/>
              </a:rPr>
              <a:t>V	</a:t>
            </a:r>
            <a:r>
              <a:rPr lang="pt-BR" sz="2000" b="1" dirty="0">
                <a:solidFill>
                  <a:schemeClr val="tx1"/>
                </a:solidFill>
                <a:latin typeface="Arial" panose="020B0604020202020204" pitchFamily="34" charset="0"/>
                <a:cs typeface="Arial" panose="020B0604020202020204" pitchFamily="34" charset="0"/>
              </a:rPr>
              <a:t>- estimular e apoiar processos educativos </a:t>
            </a:r>
            <a:r>
              <a:rPr lang="pt-BR" sz="2000" dirty="0">
                <a:solidFill>
                  <a:schemeClr val="tx1"/>
                </a:solidFill>
                <a:latin typeface="Arial" panose="020B0604020202020204" pitchFamily="34" charset="0"/>
                <a:cs typeface="Arial" panose="020B0604020202020204" pitchFamily="34" charset="0"/>
              </a:rPr>
              <a:t>que levem à </a:t>
            </a:r>
            <a:r>
              <a:rPr lang="pt-BR" sz="2000" b="1" dirty="0">
                <a:solidFill>
                  <a:schemeClr val="tx1"/>
                </a:solidFill>
                <a:latin typeface="Arial" panose="020B0604020202020204" pitchFamily="34" charset="0"/>
                <a:cs typeface="Arial" panose="020B0604020202020204" pitchFamily="34" charset="0"/>
              </a:rPr>
              <a:t>geração de trabalho e renda</a:t>
            </a:r>
            <a:r>
              <a:rPr lang="pt-BR" sz="2000" dirty="0">
                <a:solidFill>
                  <a:schemeClr val="tx1"/>
                </a:solidFill>
                <a:latin typeface="Arial" panose="020B0604020202020204" pitchFamily="34" charset="0"/>
                <a:cs typeface="Arial" panose="020B0604020202020204" pitchFamily="34" charset="0"/>
              </a:rPr>
              <a:t> e à emancipação do cidadão </a:t>
            </a:r>
            <a:r>
              <a:rPr lang="pt-BR" sz="2000" b="1" dirty="0">
                <a:solidFill>
                  <a:schemeClr val="tx1"/>
                </a:solidFill>
                <a:latin typeface="Arial" panose="020B0604020202020204" pitchFamily="34" charset="0"/>
                <a:cs typeface="Arial" panose="020B0604020202020204" pitchFamily="34" charset="0"/>
              </a:rPr>
              <a:t>na perspectiva do desenvolvimento socioeconômico local e regional</a:t>
            </a:r>
            <a:r>
              <a:rPr lang="pt-BR" sz="2000" dirty="0">
                <a:solidFill>
                  <a:schemeClr val="tx1"/>
                </a:solidFill>
                <a:latin typeface="Arial" panose="020B0604020202020204" pitchFamily="34" charset="0"/>
                <a:cs typeface="Arial" panose="020B0604020202020204" pitchFamily="34" charset="0"/>
              </a:rPr>
              <a:t>;</a:t>
            </a:r>
          </a:p>
        </p:txBody>
      </p:sp>
      <p:sp>
        <p:nvSpPr>
          <p:cNvPr id="4" name="Retângulo 3"/>
          <p:cNvSpPr/>
          <p:nvPr/>
        </p:nvSpPr>
        <p:spPr>
          <a:xfrm>
            <a:off x="395536" y="621062"/>
            <a:ext cx="7560840" cy="481670"/>
          </a:xfrm>
          <a:prstGeom prst="rect">
            <a:avLst/>
          </a:prstGeom>
        </p:spPr>
        <p:txBody>
          <a:bodyPr wrap="square">
            <a:spAutoFit/>
          </a:bodyPr>
          <a:lstStyle/>
          <a:p>
            <a:pPr>
              <a:lnSpc>
                <a:spcPct val="115000"/>
              </a:lnSpc>
              <a:spcAft>
                <a:spcPts val="1000"/>
              </a:spcAft>
            </a:pPr>
            <a:r>
              <a:rPr lang="pt-BR" sz="2200" b="1" dirty="0" smtClean="0">
                <a:solidFill>
                  <a:schemeClr val="tx1"/>
                </a:solidFill>
                <a:latin typeface="Arial" panose="020B0604020202020204" pitchFamily="34" charset="0"/>
                <a:ea typeface="Calibri" panose="020F0502020204030204" pitchFamily="34" charset="0"/>
              </a:rPr>
              <a:t>2. </a:t>
            </a:r>
            <a:r>
              <a:rPr lang="pt-BR" sz="2200" b="1" dirty="0">
                <a:solidFill>
                  <a:schemeClr val="tx1"/>
                </a:solidFill>
                <a:latin typeface="Arial" panose="020B0604020202020204" pitchFamily="34" charset="0"/>
                <a:ea typeface="Calibri" panose="020F0502020204030204" pitchFamily="34" charset="0"/>
              </a:rPr>
              <a:t>BASE LEGAL EXISTENTE PARA A EXTENSÃO</a:t>
            </a:r>
            <a:r>
              <a:rPr lang="pt-BR" sz="2200" b="1" dirty="0">
                <a:solidFill>
                  <a:schemeClr val="tx1"/>
                </a:solidFill>
              </a:rPr>
              <a:t> </a:t>
            </a:r>
            <a:r>
              <a:rPr lang="pt-BR" sz="2200" b="1" dirty="0">
                <a:solidFill>
                  <a:schemeClr val="tx1"/>
                </a:solidFill>
                <a:latin typeface="Arial" panose="020B0604020202020204" pitchFamily="34" charset="0"/>
                <a:ea typeface="Calibri" panose="020F0502020204030204" pitchFamily="34" charset="0"/>
                <a:cs typeface="Times New Roman" panose="02020603050405020304" pitchFamily="18" charset="0"/>
              </a:rPr>
              <a:t> </a:t>
            </a:r>
            <a:endParaRPr lang="pt-BR" sz="2200" b="1" dirty="0">
              <a:solidFill>
                <a:schemeClr val="tx1"/>
              </a:solidFill>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967458758"/>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Data 1"/>
          <p:cNvSpPr>
            <a:spLocks noGrp="1"/>
          </p:cNvSpPr>
          <p:nvPr>
            <p:ph type="dt" sz="half" idx="10"/>
          </p:nvPr>
        </p:nvSpPr>
        <p:spPr>
          <a:xfrm>
            <a:off x="7956375" y="6237312"/>
            <a:ext cx="975447" cy="365125"/>
          </a:xfrm>
        </p:spPr>
        <p:txBody>
          <a:bodyPr/>
          <a:lstStyle/>
          <a:p>
            <a:pPr>
              <a:defRPr/>
            </a:pPr>
            <a:fld id="{04114396-2BF7-47CF-A05F-22DCEDB39B6A}" type="datetime1">
              <a:rPr lang="pt-BR" smtClean="0"/>
              <a:pPr>
                <a:defRPr/>
              </a:pPr>
              <a:t>03/05/2016</a:t>
            </a:fld>
            <a:endParaRPr lang="pt-BR"/>
          </a:p>
        </p:txBody>
      </p:sp>
      <p:sp>
        <p:nvSpPr>
          <p:cNvPr id="5" name="Rectangle 4"/>
          <p:cNvSpPr>
            <a:spLocks noChangeArrowheads="1"/>
          </p:cNvSpPr>
          <p:nvPr/>
        </p:nvSpPr>
        <p:spPr bwMode="auto">
          <a:xfrm>
            <a:off x="362871" y="1280964"/>
            <a:ext cx="8568952" cy="452431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indent="457200" eaLnBrk="0" hangingPunct="0">
              <a:tabLst>
                <a:tab pos="719138" algn="l"/>
              </a:tabLst>
              <a:defRPr>
                <a:solidFill>
                  <a:schemeClr val="tx1"/>
                </a:solidFill>
                <a:latin typeface="Arial" panose="020B0604020202020204" pitchFamily="34" charset="0"/>
              </a:defRPr>
            </a:lvl1pPr>
            <a:lvl2pPr marL="457200" eaLnBrk="0" hangingPunct="0">
              <a:tabLst>
                <a:tab pos="719138" algn="l"/>
              </a:tabLst>
              <a:defRPr>
                <a:solidFill>
                  <a:schemeClr val="tx1"/>
                </a:solidFill>
                <a:latin typeface="Arial" panose="020B0604020202020204" pitchFamily="34" charset="0"/>
              </a:defRPr>
            </a:lvl2pPr>
            <a:lvl3pPr marL="914400" eaLnBrk="0" hangingPunct="0">
              <a:tabLst>
                <a:tab pos="719138" algn="l"/>
              </a:tabLst>
              <a:defRPr>
                <a:solidFill>
                  <a:schemeClr val="tx1"/>
                </a:solidFill>
                <a:latin typeface="Arial" panose="020B0604020202020204" pitchFamily="34" charset="0"/>
              </a:defRPr>
            </a:lvl3pPr>
            <a:lvl4pPr marL="1371600" eaLnBrk="0" hangingPunct="0">
              <a:tabLst>
                <a:tab pos="719138" algn="l"/>
              </a:tabLst>
              <a:defRPr>
                <a:solidFill>
                  <a:schemeClr val="tx1"/>
                </a:solidFill>
                <a:latin typeface="Arial" panose="020B0604020202020204" pitchFamily="34" charset="0"/>
              </a:defRPr>
            </a:lvl4pPr>
            <a:lvl5pPr marL="1828800" eaLnBrk="0" hangingPunct="0">
              <a:tabLst>
                <a:tab pos="719138" algn="l"/>
              </a:tabLst>
              <a:defRPr>
                <a:solidFill>
                  <a:schemeClr val="tx1"/>
                </a:solidFill>
                <a:latin typeface="Arial" panose="020B0604020202020204" pitchFamily="34" charset="0"/>
              </a:defRPr>
            </a:lvl5pPr>
            <a:lvl6pPr eaLnBrk="0" fontAlgn="base" hangingPunct="0">
              <a:spcBef>
                <a:spcPct val="0"/>
              </a:spcBef>
              <a:spcAft>
                <a:spcPct val="0"/>
              </a:spcAft>
              <a:tabLst>
                <a:tab pos="719138" algn="l"/>
              </a:tabLst>
              <a:defRPr>
                <a:solidFill>
                  <a:schemeClr val="tx1"/>
                </a:solidFill>
                <a:latin typeface="Arial" panose="020B0604020202020204" pitchFamily="34" charset="0"/>
              </a:defRPr>
            </a:lvl6pPr>
            <a:lvl7pPr eaLnBrk="0" fontAlgn="base" hangingPunct="0">
              <a:spcBef>
                <a:spcPct val="0"/>
              </a:spcBef>
              <a:spcAft>
                <a:spcPct val="0"/>
              </a:spcAft>
              <a:tabLst>
                <a:tab pos="719138" algn="l"/>
              </a:tabLst>
              <a:defRPr>
                <a:solidFill>
                  <a:schemeClr val="tx1"/>
                </a:solidFill>
                <a:latin typeface="Arial" panose="020B0604020202020204" pitchFamily="34" charset="0"/>
              </a:defRPr>
            </a:lvl7pPr>
            <a:lvl8pPr eaLnBrk="0" fontAlgn="base" hangingPunct="0">
              <a:spcBef>
                <a:spcPct val="0"/>
              </a:spcBef>
              <a:spcAft>
                <a:spcPct val="0"/>
              </a:spcAft>
              <a:tabLst>
                <a:tab pos="719138" algn="l"/>
              </a:tabLst>
              <a:defRPr>
                <a:solidFill>
                  <a:schemeClr val="tx1"/>
                </a:solidFill>
                <a:latin typeface="Arial" panose="020B0604020202020204" pitchFamily="34" charset="0"/>
              </a:defRPr>
            </a:lvl8pPr>
            <a:lvl9pPr eaLnBrk="0" fontAlgn="base" hangingPunct="0">
              <a:spcBef>
                <a:spcPct val="0"/>
              </a:spcBef>
              <a:spcAft>
                <a:spcPct val="0"/>
              </a:spcAft>
              <a:tabLst>
                <a:tab pos="719138" algn="l"/>
              </a:tabLst>
              <a:defRPr>
                <a:solidFill>
                  <a:schemeClr val="tx1"/>
                </a:solidFill>
                <a:latin typeface="Arial" panose="020B0604020202020204" pitchFamily="34" charset="0"/>
              </a:defRPr>
            </a:lvl9pPr>
          </a:lstStyle>
          <a:p>
            <a:pPr marL="0" marR="0" lvl="0" indent="457200" algn="ctr" defTabSz="914400" rtl="0" eaLnBrk="0" fontAlgn="base" latinLnBrk="0" hangingPunct="0">
              <a:lnSpc>
                <a:spcPct val="100000"/>
              </a:lnSpc>
              <a:spcBef>
                <a:spcPct val="0"/>
              </a:spcBef>
              <a:spcAft>
                <a:spcPct val="0"/>
              </a:spcAft>
              <a:buClrTx/>
              <a:buSzTx/>
              <a:buFontTx/>
              <a:buNone/>
              <a:tabLst>
                <a:tab pos="719138" algn="l"/>
              </a:tabLst>
            </a:pPr>
            <a:r>
              <a:rPr kumimoji="0" lang="en-US" altLang="pt-BR" b="1"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rPr>
              <a:t>LEI Nº 12.155/2009</a:t>
            </a:r>
          </a:p>
          <a:p>
            <a:pPr marL="0" marR="0" lvl="0" indent="457200" algn="ctr" defTabSz="914400" rtl="0" eaLnBrk="0" fontAlgn="base" latinLnBrk="0" hangingPunct="0">
              <a:lnSpc>
                <a:spcPct val="100000"/>
              </a:lnSpc>
              <a:spcBef>
                <a:spcPct val="0"/>
              </a:spcBef>
              <a:spcAft>
                <a:spcPct val="0"/>
              </a:spcAft>
              <a:buClrTx/>
              <a:buSzTx/>
              <a:buFontTx/>
              <a:buNone/>
              <a:tabLst>
                <a:tab pos="719138" algn="l"/>
              </a:tabLst>
            </a:pPr>
            <a:endParaRPr kumimoji="0" lang="pt-BR" altLang="pt-BR" b="1" i="0" u="none" strike="noStrike" cap="none" normalizeH="0" baseline="0" dirty="0" smtClean="0">
              <a:ln>
                <a:noFill/>
              </a:ln>
              <a:solidFill>
                <a:schemeClr val="tx1"/>
              </a:solidFill>
              <a:effectLst/>
              <a:latin typeface="Arial" panose="020B0604020202020204" pitchFamily="34" charset="0"/>
            </a:endParaRPr>
          </a:p>
          <a:p>
            <a:pPr marL="0" marR="0" lvl="0" indent="457200" algn="just" defTabSz="914400" rtl="0" eaLnBrk="0" fontAlgn="base" latinLnBrk="0" hangingPunct="0">
              <a:lnSpc>
                <a:spcPct val="100000"/>
              </a:lnSpc>
              <a:spcBef>
                <a:spcPct val="0"/>
              </a:spcBef>
              <a:spcAft>
                <a:spcPct val="0"/>
              </a:spcAft>
              <a:buClrTx/>
              <a:buSzTx/>
              <a:buFontTx/>
              <a:buNone/>
              <a:tabLst>
                <a:tab pos="719138" algn="l"/>
              </a:tabLst>
            </a:pPr>
            <a:r>
              <a:rPr kumimoji="0" lang="en-US" altLang="pt-BR" b="1"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rPr>
              <a:t>Art. 10. </a:t>
            </a:r>
            <a:r>
              <a:rPr kumimoji="0" lang="en-US" altLang="pt-BR" b="0" i="0" u="none" strike="noStrike" cap="none" normalizeH="0" baseline="0" dirty="0" smtClean="0">
                <a:ln>
                  <a:noFill/>
                </a:ln>
                <a:solidFill>
                  <a:srgbClr val="666666"/>
                </a:solidFill>
                <a:effectLst/>
                <a:latin typeface="Arial" panose="020B0604020202020204" pitchFamily="34" charset="0"/>
                <a:ea typeface="Calibri" panose="020F0502020204030204" pitchFamily="34" charset="0"/>
              </a:rPr>
              <a:t>Ficam as instituições federais de educação superior autorizadas a  </a:t>
            </a:r>
            <a:r>
              <a:rPr kumimoji="0" lang="en-US" altLang="pt-BR" b="1"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rPr>
              <a:t>conceder bolsas </a:t>
            </a:r>
            <a:r>
              <a:rPr kumimoji="0" lang="en-US" altLang="pt-BR" b="0" i="0" u="none" strike="noStrike" cap="none" normalizeH="0" baseline="0" dirty="0" smtClean="0">
                <a:ln>
                  <a:noFill/>
                </a:ln>
                <a:solidFill>
                  <a:srgbClr val="666666"/>
                </a:solidFill>
                <a:effectLst/>
                <a:latin typeface="Arial" panose="020B0604020202020204" pitchFamily="34" charset="0"/>
                <a:ea typeface="Calibri" panose="020F0502020204030204" pitchFamily="34" charset="0"/>
              </a:rPr>
              <a:t>a </a:t>
            </a:r>
            <a:r>
              <a:rPr kumimoji="0" lang="en-US" altLang="pt-BR" b="1"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rPr>
              <a:t>estudantes matriculados em cursos de graduação</a:t>
            </a:r>
            <a:r>
              <a:rPr kumimoji="0" lang="en-US" altLang="pt-BR" b="0" i="0" u="none" strike="noStrike" cap="none" normalizeH="0" baseline="0" dirty="0" smtClean="0">
                <a:ln>
                  <a:noFill/>
                </a:ln>
                <a:solidFill>
                  <a:srgbClr val="666666"/>
                </a:solidFill>
                <a:effectLst/>
                <a:latin typeface="Arial" panose="020B0604020202020204" pitchFamily="34" charset="0"/>
                <a:ea typeface="Calibri" panose="020F0502020204030204" pitchFamily="34" charset="0"/>
              </a:rPr>
              <a:t>, para o desenvolvimento de atividades de ensino e </a:t>
            </a:r>
            <a:r>
              <a:rPr kumimoji="0" lang="en-US" altLang="pt-BR" b="1"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rPr>
              <a:t>extensão</a:t>
            </a:r>
            <a:r>
              <a:rPr kumimoji="0" lang="en-US" altLang="pt-BR"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rPr>
              <a:t>…</a:t>
            </a:r>
            <a:endParaRPr kumimoji="0" lang="pt-BR" altLang="pt-BR" b="0" i="0" u="none" strike="noStrike" cap="none" normalizeH="0" baseline="0" dirty="0" smtClean="0">
              <a:ln>
                <a:noFill/>
              </a:ln>
              <a:solidFill>
                <a:schemeClr val="tx1"/>
              </a:solidFill>
              <a:effectLst/>
              <a:latin typeface="Arial" panose="020B0604020202020204" pitchFamily="34" charset="0"/>
            </a:endParaRPr>
          </a:p>
          <a:p>
            <a:pPr marL="0" marR="0" lvl="0" indent="457200" algn="just" defTabSz="914400" rtl="0" eaLnBrk="0" fontAlgn="base" latinLnBrk="0" hangingPunct="0">
              <a:lnSpc>
                <a:spcPct val="100000"/>
              </a:lnSpc>
              <a:spcBef>
                <a:spcPct val="0"/>
              </a:spcBef>
              <a:spcAft>
                <a:spcPct val="0"/>
              </a:spcAft>
              <a:buClrTx/>
              <a:buSzTx/>
              <a:buFontTx/>
              <a:buNone/>
              <a:tabLst>
                <a:tab pos="719138" algn="l"/>
              </a:tabLst>
            </a:pPr>
            <a:endParaRPr kumimoji="0" lang="en-US" altLang="pt-BR" b="1"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endParaRPr>
          </a:p>
          <a:p>
            <a:pPr marL="0" marR="0" lvl="0" indent="457200" algn="ctr" defTabSz="914400" rtl="0" eaLnBrk="0" fontAlgn="base" latinLnBrk="0" hangingPunct="0">
              <a:lnSpc>
                <a:spcPct val="100000"/>
              </a:lnSpc>
              <a:spcBef>
                <a:spcPct val="0"/>
              </a:spcBef>
              <a:spcAft>
                <a:spcPct val="0"/>
              </a:spcAft>
              <a:buClrTx/>
              <a:buSzTx/>
              <a:buFontTx/>
              <a:buNone/>
              <a:tabLst>
                <a:tab pos="719138" algn="l"/>
              </a:tabLst>
            </a:pPr>
            <a:r>
              <a:rPr kumimoji="0" lang="en-US" altLang="pt-BR" b="1"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rPr>
              <a:t>DECRETO Nº 7.416/2010</a:t>
            </a:r>
          </a:p>
          <a:p>
            <a:pPr marL="0" marR="0" lvl="0" indent="457200" algn="just" defTabSz="914400" rtl="0" eaLnBrk="0" fontAlgn="base" latinLnBrk="0" hangingPunct="0">
              <a:lnSpc>
                <a:spcPct val="100000"/>
              </a:lnSpc>
              <a:spcBef>
                <a:spcPct val="0"/>
              </a:spcBef>
              <a:spcAft>
                <a:spcPct val="0"/>
              </a:spcAft>
              <a:buClrTx/>
              <a:buSzTx/>
              <a:buFontTx/>
              <a:buNone/>
              <a:tabLst>
                <a:tab pos="719138" algn="l"/>
              </a:tabLst>
            </a:pPr>
            <a:endParaRPr kumimoji="0" lang="pt-BR" altLang="pt-BR" b="0" i="0" u="none" strike="noStrike" cap="none" normalizeH="0" baseline="0" dirty="0" smtClean="0">
              <a:ln>
                <a:noFill/>
              </a:ln>
              <a:solidFill>
                <a:schemeClr val="tx1"/>
              </a:solidFill>
              <a:effectLst/>
              <a:latin typeface="Arial" panose="020B0604020202020204" pitchFamily="34" charset="0"/>
            </a:endParaRPr>
          </a:p>
          <a:p>
            <a:pPr marL="0" marR="0" lvl="0" indent="457200" algn="just" defTabSz="914400" rtl="0" eaLnBrk="0" fontAlgn="base" latinLnBrk="0" hangingPunct="0">
              <a:lnSpc>
                <a:spcPct val="100000"/>
              </a:lnSpc>
              <a:spcBef>
                <a:spcPct val="0"/>
              </a:spcBef>
              <a:spcAft>
                <a:spcPct val="0"/>
              </a:spcAft>
              <a:buClrTx/>
              <a:buSzTx/>
              <a:buFontTx/>
              <a:buNone/>
              <a:tabLst>
                <a:tab pos="719138" algn="l"/>
              </a:tabLst>
            </a:pPr>
            <a:r>
              <a:rPr kumimoji="0" lang="en-US" altLang="pt-BR" b="1"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rPr>
              <a:t>Art. 1º </a:t>
            </a:r>
            <a:r>
              <a:rPr kumimoji="0" lang="en-US" altLang="pt-BR"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rPr>
              <a:t>A concessão das bolsas </a:t>
            </a:r>
            <a:r>
              <a:rPr kumimoji="0" lang="en-US" altLang="pt-BR" b="0" i="0" u="none" strike="noStrike" cap="none" normalizeH="0" baseline="0" dirty="0" smtClean="0">
                <a:ln>
                  <a:noFill/>
                </a:ln>
                <a:solidFill>
                  <a:srgbClr val="666666"/>
                </a:solidFill>
                <a:effectLst/>
                <a:latin typeface="Arial" panose="020B0604020202020204" pitchFamily="34" charset="0"/>
                <a:ea typeface="Calibri" panose="020F0502020204030204" pitchFamily="34" charset="0"/>
              </a:rPr>
              <a:t>previstas nos arts. 10 e 12 da Lei no 12.155, de 23 de dezembro de 2009, </a:t>
            </a:r>
            <a:r>
              <a:rPr kumimoji="0" lang="en-US" altLang="pt-BR"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rPr>
              <a:t>por instituições federais de educação superior a estudantes de cursos de graduação para desenvolvimento de atividades de ensino e extensão universitária</a:t>
            </a:r>
            <a:r>
              <a:rPr kumimoji="0" lang="en-US" altLang="pt-BR" b="0" i="0" u="none" strike="noStrike" cap="none" normalizeH="0" baseline="0" dirty="0" smtClean="0">
                <a:ln>
                  <a:noFill/>
                </a:ln>
                <a:solidFill>
                  <a:srgbClr val="999999"/>
                </a:solidFill>
                <a:effectLst/>
                <a:latin typeface="Arial" panose="020B0604020202020204" pitchFamily="34" charset="0"/>
                <a:ea typeface="Calibri" panose="020F0502020204030204" pitchFamily="34" charset="0"/>
              </a:rPr>
              <a:t>, </a:t>
            </a:r>
            <a:r>
              <a:rPr kumimoji="0" lang="en-US" altLang="pt-BR" b="0" i="0" u="none" strike="noStrike" cap="none" normalizeH="0" baseline="0" dirty="0" smtClean="0">
                <a:ln>
                  <a:noFill/>
                </a:ln>
                <a:solidFill>
                  <a:srgbClr val="666666"/>
                </a:solidFill>
                <a:effectLst/>
                <a:latin typeface="Arial" panose="020B0604020202020204" pitchFamily="34" charset="0"/>
                <a:ea typeface="Calibri" panose="020F0502020204030204" pitchFamily="34" charset="0"/>
              </a:rPr>
              <a:t>será promovida nas modalidades de:</a:t>
            </a:r>
            <a:endParaRPr kumimoji="0" lang="pt-BR" altLang="pt-BR" b="0" i="0" u="none" strike="noStrike" cap="none" normalizeH="0" baseline="0" dirty="0" smtClean="0">
              <a:ln>
                <a:noFill/>
              </a:ln>
              <a:solidFill>
                <a:schemeClr val="tx1"/>
              </a:solidFill>
              <a:effectLst/>
              <a:latin typeface="Arial" panose="020B0604020202020204" pitchFamily="34" charset="0"/>
            </a:endParaRPr>
          </a:p>
          <a:p>
            <a:pPr marL="457200" marR="0" lvl="1" indent="0" algn="just" defTabSz="914400" rtl="0" eaLnBrk="0" fontAlgn="base" latinLnBrk="0" hangingPunct="0">
              <a:lnSpc>
                <a:spcPct val="100000"/>
              </a:lnSpc>
              <a:spcBef>
                <a:spcPct val="0"/>
              </a:spcBef>
              <a:spcAft>
                <a:spcPct val="0"/>
              </a:spcAft>
              <a:buClrTx/>
              <a:buSzPct val="100000"/>
              <a:buFontTx/>
              <a:buAutoNum type="romanUcPeriod"/>
              <a:tabLst>
                <a:tab pos="719138" algn="l"/>
              </a:tabLst>
            </a:pPr>
            <a:r>
              <a:rPr kumimoji="0" lang="en-US" altLang="pt-BR"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rPr>
              <a:t>-; e</a:t>
            </a:r>
            <a:endParaRPr kumimoji="0" lang="pt-BR" altLang="pt-BR" b="0" i="0" u="none" strike="noStrike" cap="none" normalizeH="0" baseline="0" dirty="0" smtClean="0">
              <a:ln>
                <a:noFill/>
              </a:ln>
              <a:solidFill>
                <a:schemeClr val="tx1"/>
              </a:solidFill>
              <a:effectLst/>
              <a:latin typeface="Arial" panose="020B0604020202020204" pitchFamily="34" charset="0"/>
            </a:endParaRPr>
          </a:p>
          <a:p>
            <a:pPr marL="457200" marR="0" lvl="1" indent="0" algn="just" defTabSz="914400" rtl="0" eaLnBrk="0" fontAlgn="base" latinLnBrk="0" hangingPunct="0">
              <a:lnSpc>
                <a:spcPct val="100000"/>
              </a:lnSpc>
              <a:spcBef>
                <a:spcPct val="0"/>
              </a:spcBef>
              <a:spcAft>
                <a:spcPct val="0"/>
              </a:spcAft>
              <a:buClrTx/>
              <a:buSzPct val="100000"/>
              <a:buFontTx/>
              <a:buAutoNum type="romanUcPeriod"/>
              <a:tabLst>
                <a:tab pos="719138" algn="l"/>
              </a:tabLst>
            </a:pPr>
            <a:r>
              <a:rPr kumimoji="0" lang="en-US" altLang="pt-BR" b="1"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rPr>
              <a:t>- bolsas de extensão, para o desenvolvimento de atividades de extensão universitária destinadas a ampliar e fortalecer a interação das instituições com a sociedade.</a:t>
            </a:r>
            <a:endParaRPr kumimoji="0" lang="en-US" altLang="pt-BR" b="0" i="0" u="none" strike="noStrike" cap="none" normalizeH="0" baseline="0" dirty="0" smtClean="0">
              <a:ln>
                <a:noFill/>
              </a:ln>
              <a:solidFill>
                <a:schemeClr val="tx1"/>
              </a:solidFill>
              <a:effectLst/>
              <a:latin typeface="Arial" panose="020B0604020202020204" pitchFamily="34" charset="0"/>
            </a:endParaRPr>
          </a:p>
        </p:txBody>
      </p:sp>
      <p:sp>
        <p:nvSpPr>
          <p:cNvPr id="7" name="Retângulo 6"/>
          <p:cNvSpPr/>
          <p:nvPr/>
        </p:nvSpPr>
        <p:spPr>
          <a:xfrm>
            <a:off x="395536" y="621062"/>
            <a:ext cx="7560840" cy="481670"/>
          </a:xfrm>
          <a:prstGeom prst="rect">
            <a:avLst/>
          </a:prstGeom>
        </p:spPr>
        <p:txBody>
          <a:bodyPr wrap="square">
            <a:spAutoFit/>
          </a:bodyPr>
          <a:lstStyle/>
          <a:p>
            <a:pPr>
              <a:lnSpc>
                <a:spcPct val="115000"/>
              </a:lnSpc>
              <a:spcAft>
                <a:spcPts val="1000"/>
              </a:spcAft>
            </a:pPr>
            <a:r>
              <a:rPr lang="pt-BR" sz="2200" b="1" dirty="0" smtClean="0">
                <a:solidFill>
                  <a:schemeClr val="tx1"/>
                </a:solidFill>
                <a:latin typeface="Arial" panose="020B0604020202020204" pitchFamily="34" charset="0"/>
                <a:ea typeface="Calibri" panose="020F0502020204030204" pitchFamily="34" charset="0"/>
              </a:rPr>
              <a:t>2. </a:t>
            </a:r>
            <a:r>
              <a:rPr lang="pt-BR" sz="2200" b="1" dirty="0">
                <a:solidFill>
                  <a:schemeClr val="tx1"/>
                </a:solidFill>
                <a:latin typeface="Arial" panose="020B0604020202020204" pitchFamily="34" charset="0"/>
                <a:ea typeface="Calibri" panose="020F0502020204030204" pitchFamily="34" charset="0"/>
              </a:rPr>
              <a:t>BASE LEGAL EXISTENTE PARA A EXTENSÃO</a:t>
            </a:r>
            <a:r>
              <a:rPr lang="pt-BR" sz="2200" b="1" dirty="0">
                <a:solidFill>
                  <a:schemeClr val="tx1"/>
                </a:solidFill>
              </a:rPr>
              <a:t> </a:t>
            </a:r>
            <a:r>
              <a:rPr lang="pt-BR" sz="2200" b="1" dirty="0">
                <a:solidFill>
                  <a:schemeClr val="tx1"/>
                </a:solidFill>
                <a:latin typeface="Arial" panose="020B0604020202020204" pitchFamily="34" charset="0"/>
                <a:ea typeface="Calibri" panose="020F0502020204030204" pitchFamily="34" charset="0"/>
                <a:cs typeface="Times New Roman" panose="02020603050405020304" pitchFamily="18" charset="0"/>
              </a:rPr>
              <a:t> </a:t>
            </a:r>
            <a:endParaRPr lang="pt-BR" sz="2200" b="1" dirty="0">
              <a:solidFill>
                <a:schemeClr val="tx1"/>
              </a:solidFill>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014604197"/>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Data 1"/>
          <p:cNvSpPr>
            <a:spLocks noGrp="1"/>
          </p:cNvSpPr>
          <p:nvPr>
            <p:ph type="dt" sz="half" idx="10"/>
          </p:nvPr>
        </p:nvSpPr>
        <p:spPr>
          <a:xfrm>
            <a:off x="7614310" y="6365699"/>
            <a:ext cx="1134154" cy="365125"/>
          </a:xfrm>
        </p:spPr>
        <p:txBody>
          <a:bodyPr/>
          <a:lstStyle/>
          <a:p>
            <a:pPr>
              <a:defRPr/>
            </a:pPr>
            <a:fld id="{04114396-2BF7-47CF-A05F-22DCEDB39B6A}" type="datetime1">
              <a:rPr lang="pt-BR" smtClean="0"/>
              <a:pPr>
                <a:defRPr/>
              </a:pPr>
              <a:t>03/05/2016</a:t>
            </a:fld>
            <a:endParaRPr lang="pt-BR" dirty="0"/>
          </a:p>
        </p:txBody>
      </p:sp>
      <p:sp>
        <p:nvSpPr>
          <p:cNvPr id="3" name="Retângulo 2"/>
          <p:cNvSpPr/>
          <p:nvPr/>
        </p:nvSpPr>
        <p:spPr>
          <a:xfrm>
            <a:off x="395536" y="621062"/>
            <a:ext cx="7560840" cy="481670"/>
          </a:xfrm>
          <a:prstGeom prst="rect">
            <a:avLst/>
          </a:prstGeom>
        </p:spPr>
        <p:txBody>
          <a:bodyPr wrap="square">
            <a:spAutoFit/>
          </a:bodyPr>
          <a:lstStyle/>
          <a:p>
            <a:pPr>
              <a:lnSpc>
                <a:spcPct val="115000"/>
              </a:lnSpc>
              <a:spcAft>
                <a:spcPts val="1000"/>
              </a:spcAft>
            </a:pPr>
            <a:r>
              <a:rPr lang="pt-BR" sz="2200" b="1" dirty="0" smtClean="0">
                <a:solidFill>
                  <a:schemeClr val="tx1"/>
                </a:solidFill>
                <a:latin typeface="Arial" panose="020B0604020202020204" pitchFamily="34" charset="0"/>
                <a:ea typeface="Calibri" panose="020F0502020204030204" pitchFamily="34" charset="0"/>
              </a:rPr>
              <a:t>2. </a:t>
            </a:r>
            <a:r>
              <a:rPr lang="pt-BR" sz="2200" b="1" dirty="0">
                <a:solidFill>
                  <a:schemeClr val="tx1"/>
                </a:solidFill>
                <a:latin typeface="Arial" panose="020B0604020202020204" pitchFamily="34" charset="0"/>
                <a:ea typeface="Calibri" panose="020F0502020204030204" pitchFamily="34" charset="0"/>
              </a:rPr>
              <a:t>BASE LEGAL EXISTENTE PARA A EXTENSÃO</a:t>
            </a:r>
            <a:r>
              <a:rPr lang="pt-BR" sz="2200" b="1" dirty="0">
                <a:solidFill>
                  <a:schemeClr val="tx1"/>
                </a:solidFill>
              </a:rPr>
              <a:t> </a:t>
            </a:r>
            <a:r>
              <a:rPr lang="pt-BR" sz="2200" b="1" dirty="0">
                <a:solidFill>
                  <a:schemeClr val="tx1"/>
                </a:solidFill>
                <a:latin typeface="Arial" panose="020B0604020202020204" pitchFamily="34" charset="0"/>
                <a:ea typeface="Calibri" panose="020F0502020204030204" pitchFamily="34" charset="0"/>
                <a:cs typeface="Times New Roman" panose="02020603050405020304" pitchFamily="18" charset="0"/>
              </a:rPr>
              <a:t> </a:t>
            </a:r>
            <a:endParaRPr lang="pt-BR" sz="2200" b="1" dirty="0">
              <a:solidFill>
                <a:schemeClr val="tx1"/>
              </a:solidFill>
              <a:ea typeface="Calibri" panose="020F0502020204030204" pitchFamily="34" charset="0"/>
              <a:cs typeface="Times New Roman" panose="02020603050405020304" pitchFamily="18" charset="0"/>
            </a:endParaRPr>
          </a:p>
        </p:txBody>
      </p:sp>
      <p:sp>
        <p:nvSpPr>
          <p:cNvPr id="6" name="Rectangle 4"/>
          <p:cNvSpPr>
            <a:spLocks noChangeArrowheads="1"/>
          </p:cNvSpPr>
          <p:nvPr/>
        </p:nvSpPr>
        <p:spPr bwMode="auto">
          <a:xfrm>
            <a:off x="379331" y="1287386"/>
            <a:ext cx="8566411" cy="50783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pt-BR" b="1"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rPr>
              <a:t>Lei nº 13.005/2014</a:t>
            </a:r>
          </a:p>
          <a:p>
            <a:pPr marL="0" marR="0" lvl="0" indent="0" algn="just" defTabSz="914400" rtl="0" eaLnBrk="0" fontAlgn="base" latinLnBrk="0" hangingPunct="0">
              <a:lnSpc>
                <a:spcPct val="100000"/>
              </a:lnSpc>
              <a:spcBef>
                <a:spcPct val="0"/>
              </a:spcBef>
              <a:spcAft>
                <a:spcPct val="0"/>
              </a:spcAft>
              <a:buClrTx/>
              <a:buSzTx/>
              <a:buFontTx/>
              <a:buNone/>
              <a:tabLst/>
            </a:pPr>
            <a:endParaRPr kumimoji="0" lang="pt-BR" altLang="pt-BR" b="0" i="0" u="none" strike="noStrike" cap="none" normalizeH="0" baseline="0" dirty="0" smtClean="0">
              <a:ln>
                <a:noFill/>
              </a:ln>
              <a:solidFill>
                <a:schemeClr val="tx1"/>
              </a:solidFill>
              <a:effectLst/>
              <a:latin typeface="Arial" panose="020B0604020202020204"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n-US" altLang="pt-BR"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rPr>
              <a:t>Meta 9: </a:t>
            </a:r>
            <a:r>
              <a:rPr kumimoji="0" lang="en-US" altLang="pt-BR" b="1"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rPr>
              <a:t>elevar a taxa de alfabetização da população com 15 (quinze) anos ou mais para 93,5%</a:t>
            </a:r>
            <a:r>
              <a:rPr kumimoji="0" lang="en-US" altLang="pt-BR"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rPr>
              <a:t> (noventa e três inteiros e cinco décimos por cento) até 2015 e, até o final da vigência deste PNE, erradicar o analfabetismo absoluto e reduzir em 50% (cinquenta por cento) a taxa de analfabetismo funcional.</a:t>
            </a:r>
            <a:endParaRPr kumimoji="0" lang="pt-BR" altLang="pt-BR" b="0" i="0" u="none" strike="noStrike" cap="none" normalizeH="0" baseline="0" dirty="0" smtClean="0">
              <a:ln>
                <a:noFill/>
              </a:ln>
              <a:solidFill>
                <a:schemeClr val="tx1"/>
              </a:solidFill>
              <a:effectLst/>
              <a:latin typeface="Arial" panose="020B0604020202020204"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endParaRPr kumimoji="0" lang="en-US" altLang="pt-BR" b="1"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endParaRPr lang="en-US" altLang="pt-BR" b="1" dirty="0">
              <a:solidFill>
                <a:schemeClr val="tx1"/>
              </a:solidFill>
              <a:latin typeface="Arial" panose="020B0604020202020204" pitchFamily="34" charset="0"/>
              <a:ea typeface="Calibri" panose="020F0502020204030204"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n-US" altLang="pt-BR" b="1"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rPr>
              <a:t>Estratégias:</a:t>
            </a:r>
            <a:endParaRPr kumimoji="0" lang="pt-BR" altLang="pt-BR" b="0" i="0" u="none" strike="noStrike" cap="none" normalizeH="0" baseline="0" dirty="0" smtClean="0">
              <a:ln>
                <a:noFill/>
              </a:ln>
              <a:solidFill>
                <a:schemeClr val="tx1"/>
              </a:solidFill>
              <a:effectLst/>
              <a:latin typeface="Arial" panose="020B0604020202020204"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n-US" altLang="pt-BR" b="1"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rPr>
              <a:t>...</a:t>
            </a:r>
            <a:endParaRPr kumimoji="0" lang="pt-BR" altLang="pt-BR" b="0" i="0" u="none" strike="noStrike" cap="none" normalizeH="0" baseline="0" dirty="0" smtClean="0">
              <a:ln>
                <a:noFill/>
              </a:ln>
              <a:solidFill>
                <a:schemeClr val="tx1"/>
              </a:solidFill>
              <a:effectLst/>
              <a:latin typeface="Arial" panose="020B0604020202020204"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n-US" altLang="pt-BR" b="1"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rPr>
              <a:t>9.11) implementar programas de capacitação tecnológica da população jovem e adulta, direcionados para os segmentos com baixos níveis de escolarização  formal e para os (as) alunos (as) com deficiência, </a:t>
            </a:r>
            <a:r>
              <a:rPr kumimoji="0" lang="en-US" altLang="pt-BR" b="1" i="0" u="none" strike="noStrike" cap="none" normalizeH="0" baseline="0" dirty="0" err="1" smtClean="0">
                <a:ln>
                  <a:noFill/>
                </a:ln>
                <a:solidFill>
                  <a:schemeClr val="tx1"/>
                </a:solidFill>
                <a:effectLst/>
                <a:latin typeface="Arial" panose="020B0604020202020204" pitchFamily="34" charset="0"/>
                <a:ea typeface="Calibri" panose="020F0502020204030204" pitchFamily="34" charset="0"/>
              </a:rPr>
              <a:t>articulando</a:t>
            </a:r>
            <a:r>
              <a:rPr kumimoji="0" lang="en-US" altLang="pt-BR" b="1"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rPr>
              <a:t> os sistemas de ensino, a </a:t>
            </a:r>
            <a:r>
              <a:rPr kumimoji="0" lang="en-US" altLang="pt-BR" b="1" i="0" u="none" strike="noStrike" cap="none" normalizeH="0" baseline="0" dirty="0" err="1" smtClean="0">
                <a:ln>
                  <a:noFill/>
                </a:ln>
                <a:solidFill>
                  <a:srgbClr val="FF0000"/>
                </a:solidFill>
                <a:effectLst/>
                <a:latin typeface="Arial" panose="020B0604020202020204" pitchFamily="34" charset="0"/>
                <a:ea typeface="Calibri" panose="020F0502020204030204" pitchFamily="34" charset="0"/>
              </a:rPr>
              <a:t>Rede</a:t>
            </a:r>
            <a:r>
              <a:rPr kumimoji="0" lang="en-US" altLang="pt-BR" b="1" i="0" u="none" strike="noStrike" cap="none" normalizeH="0" baseline="0" dirty="0" smtClean="0">
                <a:ln>
                  <a:noFill/>
                </a:ln>
                <a:solidFill>
                  <a:srgbClr val="FF0000"/>
                </a:solidFill>
                <a:effectLst/>
                <a:latin typeface="Arial" panose="020B0604020202020204" pitchFamily="34" charset="0"/>
                <a:ea typeface="Calibri" panose="020F0502020204030204" pitchFamily="34" charset="0"/>
              </a:rPr>
              <a:t> Federal de Educação </a:t>
            </a:r>
            <a:r>
              <a:rPr kumimoji="0" lang="en-US" altLang="pt-BR" b="1" i="0" u="none" strike="noStrike" cap="none" normalizeH="0" baseline="0" dirty="0" err="1" smtClean="0">
                <a:ln>
                  <a:noFill/>
                </a:ln>
                <a:solidFill>
                  <a:srgbClr val="FF0000"/>
                </a:solidFill>
                <a:effectLst/>
                <a:latin typeface="Arial" panose="020B0604020202020204" pitchFamily="34" charset="0"/>
                <a:ea typeface="Calibri" panose="020F0502020204030204" pitchFamily="34" charset="0"/>
              </a:rPr>
              <a:t>Profissional</a:t>
            </a:r>
            <a:r>
              <a:rPr kumimoji="0" lang="en-US" altLang="pt-BR" b="1" i="0" u="none" strike="noStrike" cap="none" normalizeH="0" baseline="0" dirty="0" smtClean="0">
                <a:ln>
                  <a:noFill/>
                </a:ln>
                <a:solidFill>
                  <a:srgbClr val="FF0000"/>
                </a:solidFill>
                <a:effectLst/>
                <a:latin typeface="Arial" panose="020B0604020202020204" pitchFamily="34" charset="0"/>
                <a:ea typeface="Calibri" panose="020F0502020204030204" pitchFamily="34" charset="0"/>
              </a:rPr>
              <a:t>, Científica e Tecnológica</a:t>
            </a:r>
            <a:r>
              <a:rPr kumimoji="0" lang="en-US" altLang="pt-BR" b="1"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rPr>
              <a:t>, as universidades, as </a:t>
            </a:r>
            <a:r>
              <a:rPr kumimoji="0" lang="en-US" altLang="pt-BR" b="1" i="0" u="none" strike="noStrike" cap="none" normalizeH="0" baseline="0" dirty="0" err="1" smtClean="0">
                <a:ln>
                  <a:noFill/>
                </a:ln>
                <a:solidFill>
                  <a:schemeClr val="tx1"/>
                </a:solidFill>
                <a:effectLst/>
                <a:latin typeface="Arial" panose="020B0604020202020204" pitchFamily="34" charset="0"/>
                <a:ea typeface="Calibri" panose="020F0502020204030204" pitchFamily="34" charset="0"/>
              </a:rPr>
              <a:t>cooperativas</a:t>
            </a:r>
            <a:r>
              <a:rPr kumimoji="0" lang="en-US" altLang="pt-BR" b="1"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rPr>
              <a:t> e as </a:t>
            </a:r>
            <a:r>
              <a:rPr kumimoji="0" lang="en-US" altLang="pt-BR" b="1" i="0" u="none" strike="noStrike" cap="none" normalizeH="0" baseline="0" dirty="0" err="1" smtClean="0">
                <a:ln>
                  <a:noFill/>
                </a:ln>
                <a:solidFill>
                  <a:schemeClr val="tx1"/>
                </a:solidFill>
                <a:effectLst/>
                <a:latin typeface="Arial" panose="020B0604020202020204" pitchFamily="34" charset="0"/>
                <a:ea typeface="Calibri" panose="020F0502020204030204" pitchFamily="34" charset="0"/>
              </a:rPr>
              <a:t>associações</a:t>
            </a:r>
            <a:r>
              <a:rPr kumimoji="0" lang="en-US" altLang="pt-BR" b="1"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rPr>
              <a:t>, por meio de </a:t>
            </a:r>
            <a:r>
              <a:rPr kumimoji="0" lang="en-US" altLang="pt-BR" b="1" i="0" u="none" strike="noStrike" cap="none" normalizeH="0" baseline="0" dirty="0" smtClean="0">
                <a:ln>
                  <a:noFill/>
                </a:ln>
                <a:solidFill>
                  <a:srgbClr val="FF0000"/>
                </a:solidFill>
                <a:effectLst/>
                <a:latin typeface="Arial" panose="020B0604020202020204" pitchFamily="34" charset="0"/>
                <a:ea typeface="Calibri" panose="020F0502020204030204" pitchFamily="34" charset="0"/>
              </a:rPr>
              <a:t>ações de extensão </a:t>
            </a:r>
            <a:r>
              <a:rPr kumimoji="0" lang="en-US" altLang="pt-BR" b="1" i="0" u="none" strike="noStrike" cap="none" normalizeH="0" baseline="0" dirty="0" err="1" smtClean="0">
                <a:ln>
                  <a:noFill/>
                </a:ln>
                <a:solidFill>
                  <a:schemeClr val="tx1"/>
                </a:solidFill>
                <a:effectLst/>
                <a:latin typeface="Arial" panose="020B0604020202020204" pitchFamily="34" charset="0"/>
                <a:ea typeface="Calibri" panose="020F0502020204030204" pitchFamily="34" charset="0"/>
              </a:rPr>
              <a:t>desenvolvidas</a:t>
            </a:r>
            <a:r>
              <a:rPr kumimoji="0" lang="en-US" altLang="pt-BR" b="1"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rPr>
              <a:t> em </a:t>
            </a:r>
            <a:r>
              <a:rPr kumimoji="0" lang="en-US" altLang="pt-BR" b="1" i="0" u="none" strike="noStrike" cap="none" normalizeH="0" baseline="0" dirty="0" err="1" smtClean="0">
                <a:ln>
                  <a:noFill/>
                </a:ln>
                <a:solidFill>
                  <a:schemeClr val="tx1"/>
                </a:solidFill>
                <a:effectLst/>
                <a:latin typeface="Arial" panose="020B0604020202020204" pitchFamily="34" charset="0"/>
                <a:ea typeface="Calibri" panose="020F0502020204030204" pitchFamily="34" charset="0"/>
              </a:rPr>
              <a:t>centros</a:t>
            </a:r>
            <a:r>
              <a:rPr kumimoji="0" lang="en-US" altLang="pt-BR" b="1"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rPr>
              <a:t> </a:t>
            </a:r>
            <a:r>
              <a:rPr kumimoji="0" lang="en-US" altLang="pt-BR" b="1" i="0" u="none" strike="noStrike" cap="none" normalizeH="0" baseline="0" dirty="0" err="1" smtClean="0">
                <a:ln>
                  <a:noFill/>
                </a:ln>
                <a:solidFill>
                  <a:schemeClr val="tx1"/>
                </a:solidFill>
                <a:effectLst/>
                <a:latin typeface="Arial" panose="020B0604020202020204" pitchFamily="34" charset="0"/>
                <a:ea typeface="Calibri" panose="020F0502020204030204" pitchFamily="34" charset="0"/>
              </a:rPr>
              <a:t>vocacionais</a:t>
            </a:r>
            <a:r>
              <a:rPr kumimoji="0" lang="en-US" altLang="pt-BR" b="1"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rPr>
              <a:t> </a:t>
            </a:r>
            <a:r>
              <a:rPr kumimoji="0" lang="en-US" altLang="pt-BR" b="1" i="0" u="none" strike="noStrike" cap="none" normalizeH="0" baseline="0" dirty="0" err="1" smtClean="0">
                <a:ln>
                  <a:noFill/>
                </a:ln>
                <a:solidFill>
                  <a:schemeClr val="tx1"/>
                </a:solidFill>
                <a:effectLst/>
                <a:latin typeface="Arial" panose="020B0604020202020204" pitchFamily="34" charset="0"/>
                <a:ea typeface="Calibri" panose="020F0502020204030204" pitchFamily="34" charset="0"/>
              </a:rPr>
              <a:t>tecnológicos</a:t>
            </a:r>
            <a:r>
              <a:rPr kumimoji="0" lang="en-US" altLang="pt-BR" b="1"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rPr>
              <a:t>, com tecnologias assistivas que </a:t>
            </a:r>
            <a:r>
              <a:rPr kumimoji="0" lang="en-US" altLang="pt-BR" b="1" i="0" u="none" strike="noStrike" cap="none" normalizeH="0" baseline="0" dirty="0" err="1" smtClean="0">
                <a:ln>
                  <a:noFill/>
                </a:ln>
                <a:solidFill>
                  <a:schemeClr val="tx1"/>
                </a:solidFill>
                <a:effectLst/>
                <a:latin typeface="Arial" panose="020B0604020202020204" pitchFamily="34" charset="0"/>
                <a:ea typeface="Calibri" panose="020F0502020204030204" pitchFamily="34" charset="0"/>
              </a:rPr>
              <a:t>favoreçam</a:t>
            </a:r>
            <a:r>
              <a:rPr kumimoji="0" lang="en-US" altLang="pt-BR" b="1"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rPr>
              <a:t> a </a:t>
            </a:r>
            <a:r>
              <a:rPr kumimoji="0" lang="en-US" altLang="pt-BR" b="1" i="0" u="none" strike="noStrike" cap="none" normalizeH="0" baseline="0" dirty="0" err="1" smtClean="0">
                <a:ln>
                  <a:noFill/>
                </a:ln>
                <a:solidFill>
                  <a:schemeClr val="tx1"/>
                </a:solidFill>
                <a:effectLst/>
                <a:latin typeface="Arial" panose="020B0604020202020204" pitchFamily="34" charset="0"/>
                <a:ea typeface="Calibri" panose="020F0502020204030204" pitchFamily="34" charset="0"/>
              </a:rPr>
              <a:t>efetiva</a:t>
            </a:r>
            <a:r>
              <a:rPr kumimoji="0" lang="en-US" altLang="pt-BR" b="1"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rPr>
              <a:t> </a:t>
            </a:r>
            <a:r>
              <a:rPr kumimoji="0" lang="en-US" altLang="pt-BR" b="1" i="0" u="none" strike="noStrike" cap="none" normalizeH="0" baseline="0" dirty="0" err="1" smtClean="0">
                <a:ln>
                  <a:noFill/>
                </a:ln>
                <a:solidFill>
                  <a:schemeClr val="tx1"/>
                </a:solidFill>
                <a:effectLst/>
                <a:latin typeface="Arial" panose="020B0604020202020204" pitchFamily="34" charset="0"/>
                <a:ea typeface="Calibri" panose="020F0502020204030204" pitchFamily="34" charset="0"/>
              </a:rPr>
              <a:t>inclusão</a:t>
            </a:r>
            <a:r>
              <a:rPr kumimoji="0" lang="en-US" altLang="pt-BR" b="1"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rPr>
              <a:t> social e </a:t>
            </a:r>
            <a:r>
              <a:rPr kumimoji="0" lang="en-US" altLang="pt-BR" b="1" i="0" u="none" strike="noStrike" cap="none" normalizeH="0" baseline="0" dirty="0" err="1" smtClean="0">
                <a:ln>
                  <a:noFill/>
                </a:ln>
                <a:solidFill>
                  <a:schemeClr val="tx1"/>
                </a:solidFill>
                <a:effectLst/>
                <a:latin typeface="Arial" panose="020B0604020202020204" pitchFamily="34" charset="0"/>
                <a:ea typeface="Calibri" panose="020F0502020204030204" pitchFamily="34" charset="0"/>
              </a:rPr>
              <a:t>produtiva</a:t>
            </a:r>
            <a:r>
              <a:rPr kumimoji="0" lang="en-US" altLang="pt-BR" b="1"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rPr>
              <a:t> </a:t>
            </a:r>
            <a:r>
              <a:rPr kumimoji="0" lang="en-US" altLang="pt-BR" b="1" i="0" u="none" strike="noStrike" cap="none" normalizeH="0" baseline="0" dirty="0" err="1" smtClean="0">
                <a:ln>
                  <a:noFill/>
                </a:ln>
                <a:solidFill>
                  <a:schemeClr val="tx1"/>
                </a:solidFill>
                <a:effectLst/>
                <a:latin typeface="Arial" panose="020B0604020202020204" pitchFamily="34" charset="0"/>
                <a:ea typeface="Calibri" panose="020F0502020204030204" pitchFamily="34" charset="0"/>
              </a:rPr>
              <a:t>dessa</a:t>
            </a:r>
            <a:r>
              <a:rPr kumimoji="0" lang="en-US" altLang="pt-BR" b="1"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rPr>
              <a:t> população</a:t>
            </a:r>
            <a:r>
              <a:rPr lang="pt-BR" altLang="pt-BR" dirty="0">
                <a:solidFill>
                  <a:schemeClr val="tx1"/>
                </a:solidFill>
                <a:latin typeface="Arial" panose="020B0604020202020204" pitchFamily="34" charset="0"/>
              </a:rPr>
              <a:t>.</a:t>
            </a:r>
            <a:endParaRPr kumimoji="0" lang="pt-BR" altLang="pt-BR" b="0" i="0" u="none" strike="noStrike" cap="none" normalizeH="0" baseline="0" dirty="0" smtClean="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4111704700"/>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Data 1"/>
          <p:cNvSpPr>
            <a:spLocks noGrp="1"/>
          </p:cNvSpPr>
          <p:nvPr>
            <p:ph type="dt" sz="half" idx="10"/>
          </p:nvPr>
        </p:nvSpPr>
        <p:spPr>
          <a:xfrm>
            <a:off x="7956376" y="6309320"/>
            <a:ext cx="864096" cy="365125"/>
          </a:xfrm>
        </p:spPr>
        <p:txBody>
          <a:bodyPr/>
          <a:lstStyle/>
          <a:p>
            <a:pPr>
              <a:defRPr/>
            </a:pPr>
            <a:fld id="{04114396-2BF7-47CF-A05F-22DCEDB39B6A}" type="datetime1">
              <a:rPr lang="pt-BR" smtClean="0"/>
              <a:pPr>
                <a:defRPr/>
              </a:pPr>
              <a:t>03/05/2016</a:t>
            </a:fld>
            <a:endParaRPr lang="pt-BR"/>
          </a:p>
        </p:txBody>
      </p:sp>
      <p:sp>
        <p:nvSpPr>
          <p:cNvPr id="3" name="Retângulo 2"/>
          <p:cNvSpPr/>
          <p:nvPr/>
        </p:nvSpPr>
        <p:spPr>
          <a:xfrm>
            <a:off x="395536" y="621062"/>
            <a:ext cx="7560840" cy="481670"/>
          </a:xfrm>
          <a:prstGeom prst="rect">
            <a:avLst/>
          </a:prstGeom>
        </p:spPr>
        <p:txBody>
          <a:bodyPr wrap="square">
            <a:spAutoFit/>
          </a:bodyPr>
          <a:lstStyle/>
          <a:p>
            <a:pPr>
              <a:lnSpc>
                <a:spcPct val="115000"/>
              </a:lnSpc>
              <a:spcAft>
                <a:spcPts val="1000"/>
              </a:spcAft>
            </a:pPr>
            <a:r>
              <a:rPr lang="pt-BR" sz="2200" b="1" dirty="0" smtClean="0">
                <a:solidFill>
                  <a:schemeClr val="tx1"/>
                </a:solidFill>
                <a:latin typeface="Arial" panose="020B0604020202020204" pitchFamily="34" charset="0"/>
                <a:ea typeface="Calibri" panose="020F0502020204030204" pitchFamily="34" charset="0"/>
              </a:rPr>
              <a:t>2. </a:t>
            </a:r>
            <a:r>
              <a:rPr lang="pt-BR" sz="2200" b="1" dirty="0">
                <a:solidFill>
                  <a:schemeClr val="tx1"/>
                </a:solidFill>
                <a:latin typeface="Arial" panose="020B0604020202020204" pitchFamily="34" charset="0"/>
                <a:ea typeface="Calibri" panose="020F0502020204030204" pitchFamily="34" charset="0"/>
              </a:rPr>
              <a:t>BASE LEGAL EXISTENTE PARA A EXTENSÃO</a:t>
            </a:r>
            <a:r>
              <a:rPr lang="pt-BR" sz="2200" b="1" dirty="0">
                <a:solidFill>
                  <a:schemeClr val="tx1"/>
                </a:solidFill>
              </a:rPr>
              <a:t> </a:t>
            </a:r>
            <a:r>
              <a:rPr lang="pt-BR" sz="2200" b="1" dirty="0">
                <a:solidFill>
                  <a:schemeClr val="tx1"/>
                </a:solidFill>
                <a:latin typeface="Arial" panose="020B0604020202020204" pitchFamily="34" charset="0"/>
                <a:ea typeface="Calibri" panose="020F0502020204030204" pitchFamily="34" charset="0"/>
                <a:cs typeface="Times New Roman" panose="02020603050405020304" pitchFamily="18" charset="0"/>
              </a:rPr>
              <a:t> </a:t>
            </a:r>
            <a:endParaRPr lang="pt-BR" sz="2200" b="1" dirty="0">
              <a:solidFill>
                <a:schemeClr val="tx1"/>
              </a:solidFill>
              <a:ea typeface="Calibri" panose="020F0502020204030204" pitchFamily="34" charset="0"/>
              <a:cs typeface="Times New Roman" panose="02020603050405020304" pitchFamily="18" charset="0"/>
            </a:endParaRPr>
          </a:p>
        </p:txBody>
      </p:sp>
      <p:sp>
        <p:nvSpPr>
          <p:cNvPr id="6" name="Rectangle 4"/>
          <p:cNvSpPr>
            <a:spLocks noChangeArrowheads="1"/>
          </p:cNvSpPr>
          <p:nvPr/>
        </p:nvSpPr>
        <p:spPr bwMode="auto">
          <a:xfrm>
            <a:off x="251520" y="1197647"/>
            <a:ext cx="8388932" cy="501675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hangingPunct="0">
              <a:tabLst>
                <a:tab pos="228600" algn="l"/>
                <a:tab pos="604838" algn="l"/>
              </a:tabLst>
              <a:defRPr>
                <a:solidFill>
                  <a:schemeClr val="tx1"/>
                </a:solidFill>
                <a:latin typeface="Arial" panose="020B0604020202020204" pitchFamily="34" charset="0"/>
              </a:defRPr>
            </a:lvl1pPr>
            <a:lvl2pPr marL="457200" eaLnBrk="0" hangingPunct="0">
              <a:tabLst>
                <a:tab pos="228600" algn="l"/>
                <a:tab pos="604838" algn="l"/>
              </a:tabLst>
              <a:defRPr>
                <a:solidFill>
                  <a:schemeClr val="tx1"/>
                </a:solidFill>
                <a:latin typeface="Arial" panose="020B0604020202020204" pitchFamily="34" charset="0"/>
              </a:defRPr>
            </a:lvl2pPr>
            <a:lvl3pPr marL="914400" eaLnBrk="0" hangingPunct="0">
              <a:tabLst>
                <a:tab pos="228600" algn="l"/>
                <a:tab pos="604838" algn="l"/>
              </a:tabLst>
              <a:defRPr>
                <a:solidFill>
                  <a:schemeClr val="tx1"/>
                </a:solidFill>
                <a:latin typeface="Arial" panose="020B0604020202020204" pitchFamily="34" charset="0"/>
              </a:defRPr>
            </a:lvl3pPr>
            <a:lvl4pPr marL="1371600" eaLnBrk="0" hangingPunct="0">
              <a:tabLst>
                <a:tab pos="228600" algn="l"/>
                <a:tab pos="604838" algn="l"/>
              </a:tabLst>
              <a:defRPr>
                <a:solidFill>
                  <a:schemeClr val="tx1"/>
                </a:solidFill>
                <a:latin typeface="Arial" panose="020B0604020202020204" pitchFamily="34" charset="0"/>
              </a:defRPr>
            </a:lvl4pPr>
            <a:lvl5pPr marL="1828800" eaLnBrk="0" hangingPunct="0">
              <a:tabLst>
                <a:tab pos="228600" algn="l"/>
                <a:tab pos="604838" algn="l"/>
              </a:tabLst>
              <a:defRPr>
                <a:solidFill>
                  <a:schemeClr val="tx1"/>
                </a:solidFill>
                <a:latin typeface="Arial" panose="020B0604020202020204" pitchFamily="34" charset="0"/>
              </a:defRPr>
            </a:lvl5pPr>
            <a:lvl6pPr eaLnBrk="0" fontAlgn="base" hangingPunct="0">
              <a:spcBef>
                <a:spcPct val="0"/>
              </a:spcBef>
              <a:spcAft>
                <a:spcPct val="0"/>
              </a:spcAft>
              <a:tabLst>
                <a:tab pos="228600" algn="l"/>
                <a:tab pos="604838" algn="l"/>
              </a:tabLst>
              <a:defRPr>
                <a:solidFill>
                  <a:schemeClr val="tx1"/>
                </a:solidFill>
                <a:latin typeface="Arial" panose="020B0604020202020204" pitchFamily="34" charset="0"/>
              </a:defRPr>
            </a:lvl6pPr>
            <a:lvl7pPr eaLnBrk="0" fontAlgn="base" hangingPunct="0">
              <a:spcBef>
                <a:spcPct val="0"/>
              </a:spcBef>
              <a:spcAft>
                <a:spcPct val="0"/>
              </a:spcAft>
              <a:tabLst>
                <a:tab pos="228600" algn="l"/>
                <a:tab pos="604838" algn="l"/>
              </a:tabLst>
              <a:defRPr>
                <a:solidFill>
                  <a:schemeClr val="tx1"/>
                </a:solidFill>
                <a:latin typeface="Arial" panose="020B0604020202020204" pitchFamily="34" charset="0"/>
              </a:defRPr>
            </a:lvl7pPr>
            <a:lvl8pPr eaLnBrk="0" fontAlgn="base" hangingPunct="0">
              <a:spcBef>
                <a:spcPct val="0"/>
              </a:spcBef>
              <a:spcAft>
                <a:spcPct val="0"/>
              </a:spcAft>
              <a:tabLst>
                <a:tab pos="228600" algn="l"/>
                <a:tab pos="604838" algn="l"/>
              </a:tabLst>
              <a:defRPr>
                <a:solidFill>
                  <a:schemeClr val="tx1"/>
                </a:solidFill>
                <a:latin typeface="Arial" panose="020B0604020202020204" pitchFamily="34" charset="0"/>
              </a:defRPr>
            </a:lvl8pPr>
            <a:lvl9pPr eaLnBrk="0" fontAlgn="base" hangingPunct="0">
              <a:spcBef>
                <a:spcPct val="0"/>
              </a:spcBef>
              <a:spcAft>
                <a:spcPct val="0"/>
              </a:spcAft>
              <a:tabLst>
                <a:tab pos="228600" algn="l"/>
                <a:tab pos="604838" algn="l"/>
              </a:tabLst>
              <a:defRPr>
                <a:solidFill>
                  <a:schemeClr val="tx1"/>
                </a:solidFill>
                <a:latin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tab pos="228600" algn="l"/>
                <a:tab pos="604838" algn="l"/>
              </a:tabLst>
            </a:pPr>
            <a:r>
              <a:rPr kumimoji="0" lang="en-US" altLang="pt-BR" sz="2000" b="1"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rPr>
              <a:t>LEI Nº 13.005/2014</a:t>
            </a:r>
          </a:p>
          <a:p>
            <a:pPr marL="0" marR="0" lvl="0" indent="0" algn="ctr" defTabSz="914400" rtl="0" eaLnBrk="0" fontAlgn="base" latinLnBrk="0" hangingPunct="0">
              <a:lnSpc>
                <a:spcPct val="100000"/>
              </a:lnSpc>
              <a:spcBef>
                <a:spcPct val="0"/>
              </a:spcBef>
              <a:spcAft>
                <a:spcPct val="0"/>
              </a:spcAft>
              <a:buClrTx/>
              <a:buSzTx/>
              <a:buFontTx/>
              <a:buNone/>
              <a:tabLst>
                <a:tab pos="228600" algn="l"/>
                <a:tab pos="604838" algn="l"/>
              </a:tabLst>
            </a:pPr>
            <a:endParaRPr kumimoji="0" lang="pt-BR" altLang="pt-BR" sz="2000" b="0" i="0" u="none" strike="noStrike" cap="none" normalizeH="0" baseline="0" dirty="0" smtClean="0">
              <a:ln>
                <a:noFill/>
              </a:ln>
              <a:solidFill>
                <a:schemeClr val="tx1"/>
              </a:solidFill>
              <a:effectLst/>
              <a:latin typeface="Arial" panose="020B0604020202020204"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tab pos="228600" algn="l"/>
                <a:tab pos="604838" algn="l"/>
              </a:tabLst>
            </a:pPr>
            <a:r>
              <a:rPr kumimoji="0" lang="en-US" altLang="pt-BR" sz="20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rPr>
              <a:t>Meta 12: </a:t>
            </a:r>
            <a:r>
              <a:rPr kumimoji="0" lang="en-US" altLang="pt-BR" sz="2000" b="1"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rPr>
              <a:t>elevar a taxa </a:t>
            </a:r>
            <a:r>
              <a:rPr kumimoji="0" lang="en-US" altLang="pt-BR" sz="2000" b="1" i="0" u="none" strike="noStrike" cap="none" normalizeH="0" baseline="0" dirty="0" err="1" smtClean="0">
                <a:ln>
                  <a:noFill/>
                </a:ln>
                <a:solidFill>
                  <a:schemeClr val="tx1"/>
                </a:solidFill>
                <a:effectLst/>
                <a:latin typeface="Arial" panose="020B0604020202020204" pitchFamily="34" charset="0"/>
                <a:ea typeface="Calibri" panose="020F0502020204030204" pitchFamily="34" charset="0"/>
              </a:rPr>
              <a:t>bruta</a:t>
            </a:r>
            <a:r>
              <a:rPr kumimoji="0" lang="en-US" altLang="pt-BR" sz="2000" b="1"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rPr>
              <a:t> de </a:t>
            </a:r>
            <a:r>
              <a:rPr kumimoji="0" lang="en-US" altLang="pt-BR" sz="2000" b="1" i="0" u="none" strike="noStrike" cap="none" normalizeH="0" baseline="0" dirty="0" err="1" smtClean="0">
                <a:ln>
                  <a:noFill/>
                </a:ln>
                <a:solidFill>
                  <a:schemeClr val="tx1"/>
                </a:solidFill>
                <a:effectLst/>
                <a:latin typeface="Arial" panose="020B0604020202020204" pitchFamily="34" charset="0"/>
                <a:ea typeface="Calibri" panose="020F0502020204030204" pitchFamily="34" charset="0"/>
              </a:rPr>
              <a:t>matrícula</a:t>
            </a:r>
            <a:r>
              <a:rPr kumimoji="0" lang="en-US" altLang="pt-BR" sz="2000" b="1"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rPr>
              <a:t> </a:t>
            </a:r>
            <a:r>
              <a:rPr kumimoji="0" lang="en-US" altLang="pt-BR" sz="2000" b="1" i="0" u="none" strike="noStrike" cap="none" normalizeH="0" baseline="0" dirty="0" err="1" smtClean="0">
                <a:ln>
                  <a:noFill/>
                </a:ln>
                <a:solidFill>
                  <a:schemeClr val="tx1"/>
                </a:solidFill>
                <a:effectLst/>
                <a:latin typeface="Arial" panose="020B0604020202020204" pitchFamily="34" charset="0"/>
                <a:ea typeface="Calibri" panose="020F0502020204030204" pitchFamily="34" charset="0"/>
              </a:rPr>
              <a:t>na</a:t>
            </a:r>
            <a:r>
              <a:rPr kumimoji="0" lang="en-US" altLang="pt-BR" sz="2000" b="1"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rPr>
              <a:t> educação superior para 50% (cinquenta por cento) e a taxa </a:t>
            </a:r>
            <a:r>
              <a:rPr kumimoji="0" lang="en-US" altLang="pt-BR" sz="2000" b="1" i="0" u="none" strike="noStrike" cap="none" normalizeH="0" baseline="0" dirty="0" err="1" smtClean="0">
                <a:ln>
                  <a:noFill/>
                </a:ln>
                <a:solidFill>
                  <a:schemeClr val="tx1"/>
                </a:solidFill>
                <a:effectLst/>
                <a:latin typeface="Arial" panose="020B0604020202020204" pitchFamily="34" charset="0"/>
                <a:ea typeface="Calibri" panose="020F0502020204030204" pitchFamily="34" charset="0"/>
              </a:rPr>
              <a:t>líquida</a:t>
            </a:r>
            <a:r>
              <a:rPr kumimoji="0" lang="en-US" altLang="pt-BR" sz="2000" b="1"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rPr>
              <a:t> para 33%</a:t>
            </a:r>
            <a:r>
              <a:rPr kumimoji="0" lang="en-US" altLang="pt-BR" sz="20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rPr>
              <a:t> (</a:t>
            </a:r>
            <a:r>
              <a:rPr kumimoji="0" lang="en-US" altLang="pt-BR" sz="2000" b="0" i="0" u="none" strike="noStrike" cap="none" normalizeH="0" baseline="0" dirty="0" err="1" smtClean="0">
                <a:ln>
                  <a:noFill/>
                </a:ln>
                <a:solidFill>
                  <a:schemeClr val="tx1"/>
                </a:solidFill>
                <a:effectLst/>
                <a:latin typeface="Arial" panose="020B0604020202020204" pitchFamily="34" charset="0"/>
                <a:ea typeface="Calibri" panose="020F0502020204030204" pitchFamily="34" charset="0"/>
              </a:rPr>
              <a:t>trinta</a:t>
            </a:r>
            <a:r>
              <a:rPr kumimoji="0" lang="en-US" altLang="pt-BR" sz="20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rPr>
              <a:t> e três por cento) da população de 18 (</a:t>
            </a:r>
            <a:r>
              <a:rPr kumimoji="0" lang="en-US" altLang="pt-BR" sz="2000" b="0" i="0" u="none" strike="noStrike" cap="none" normalizeH="0" baseline="0" dirty="0" err="1" smtClean="0">
                <a:ln>
                  <a:noFill/>
                </a:ln>
                <a:solidFill>
                  <a:schemeClr val="tx1"/>
                </a:solidFill>
                <a:effectLst/>
                <a:latin typeface="Arial" panose="020B0604020202020204" pitchFamily="34" charset="0"/>
                <a:ea typeface="Calibri" panose="020F0502020204030204" pitchFamily="34" charset="0"/>
              </a:rPr>
              <a:t>dezoito</a:t>
            </a:r>
            <a:r>
              <a:rPr kumimoji="0" lang="en-US" altLang="pt-BR" sz="20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rPr>
              <a:t>) a 24 (</a:t>
            </a:r>
            <a:r>
              <a:rPr kumimoji="0" lang="en-US" altLang="pt-BR" sz="2000" b="0" i="0" u="none" strike="noStrike" cap="none" normalizeH="0" baseline="0" dirty="0" err="1" smtClean="0">
                <a:ln>
                  <a:noFill/>
                </a:ln>
                <a:solidFill>
                  <a:schemeClr val="tx1"/>
                </a:solidFill>
                <a:effectLst/>
                <a:latin typeface="Arial" panose="020B0604020202020204" pitchFamily="34" charset="0"/>
                <a:ea typeface="Calibri" panose="020F0502020204030204" pitchFamily="34" charset="0"/>
              </a:rPr>
              <a:t>vinte</a:t>
            </a:r>
            <a:r>
              <a:rPr kumimoji="0" lang="en-US" altLang="pt-BR" sz="20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rPr>
              <a:t> e </a:t>
            </a:r>
            <a:r>
              <a:rPr kumimoji="0" lang="en-US" altLang="pt-BR" sz="2000" b="0" i="0" u="none" strike="noStrike" cap="none" normalizeH="0" baseline="0" dirty="0" err="1" smtClean="0">
                <a:ln>
                  <a:noFill/>
                </a:ln>
                <a:solidFill>
                  <a:schemeClr val="tx1"/>
                </a:solidFill>
                <a:effectLst/>
                <a:latin typeface="Arial" panose="020B0604020202020204" pitchFamily="34" charset="0"/>
                <a:ea typeface="Calibri" panose="020F0502020204030204" pitchFamily="34" charset="0"/>
              </a:rPr>
              <a:t>quatro</a:t>
            </a:r>
            <a:r>
              <a:rPr kumimoji="0" lang="en-US" altLang="pt-BR" sz="20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rPr>
              <a:t>) anos, </a:t>
            </a:r>
            <a:r>
              <a:rPr kumimoji="0" lang="en-US" altLang="pt-BR" sz="2000" b="0" i="0" u="none" strike="noStrike" cap="none" normalizeH="0" baseline="0" dirty="0" err="1" smtClean="0">
                <a:ln>
                  <a:noFill/>
                </a:ln>
                <a:solidFill>
                  <a:schemeClr val="tx1"/>
                </a:solidFill>
                <a:effectLst/>
                <a:latin typeface="Arial" panose="020B0604020202020204" pitchFamily="34" charset="0"/>
                <a:ea typeface="Calibri" panose="020F0502020204030204" pitchFamily="34" charset="0"/>
              </a:rPr>
              <a:t>assegurada</a:t>
            </a:r>
            <a:r>
              <a:rPr kumimoji="0" lang="en-US" altLang="pt-BR" sz="20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rPr>
              <a:t> a </a:t>
            </a:r>
            <a:r>
              <a:rPr kumimoji="0" lang="en-US" altLang="pt-BR" sz="2000" b="0" i="0" u="none" strike="noStrike" cap="none" normalizeH="0" baseline="0" dirty="0" err="1" smtClean="0">
                <a:ln>
                  <a:noFill/>
                </a:ln>
                <a:solidFill>
                  <a:schemeClr val="tx1"/>
                </a:solidFill>
                <a:effectLst/>
                <a:latin typeface="Arial" panose="020B0604020202020204" pitchFamily="34" charset="0"/>
                <a:ea typeface="Calibri" panose="020F0502020204030204" pitchFamily="34" charset="0"/>
              </a:rPr>
              <a:t>qualidade</a:t>
            </a:r>
            <a:r>
              <a:rPr kumimoji="0" lang="en-US" altLang="pt-BR" sz="20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rPr>
              <a:t> da oferta e </a:t>
            </a:r>
            <a:r>
              <a:rPr kumimoji="0" lang="en-US" altLang="pt-BR" sz="2000" b="0" i="0" u="none" strike="noStrike" cap="none" normalizeH="0" baseline="0" dirty="0" err="1" smtClean="0">
                <a:ln>
                  <a:noFill/>
                </a:ln>
                <a:solidFill>
                  <a:schemeClr val="tx1"/>
                </a:solidFill>
                <a:effectLst/>
                <a:latin typeface="Arial" panose="020B0604020202020204" pitchFamily="34" charset="0"/>
                <a:ea typeface="Calibri" panose="020F0502020204030204" pitchFamily="34" charset="0"/>
              </a:rPr>
              <a:t>expansão</a:t>
            </a:r>
            <a:r>
              <a:rPr kumimoji="0" lang="en-US" altLang="pt-BR" sz="20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rPr>
              <a:t> para, </a:t>
            </a:r>
            <a:r>
              <a:rPr kumimoji="0" lang="en-US" altLang="pt-BR" sz="2000" b="0" i="0" u="none" strike="noStrike" cap="none" normalizeH="0" baseline="0" dirty="0" err="1" smtClean="0">
                <a:ln>
                  <a:noFill/>
                </a:ln>
                <a:solidFill>
                  <a:schemeClr val="tx1"/>
                </a:solidFill>
                <a:effectLst/>
                <a:latin typeface="Arial" panose="020B0604020202020204" pitchFamily="34" charset="0"/>
                <a:ea typeface="Calibri" panose="020F0502020204030204" pitchFamily="34" charset="0"/>
              </a:rPr>
              <a:t>pelo</a:t>
            </a:r>
            <a:r>
              <a:rPr kumimoji="0" lang="en-US" altLang="pt-BR" sz="20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rPr>
              <a:t> </a:t>
            </a:r>
            <a:r>
              <a:rPr kumimoji="0" lang="en-US" altLang="pt-BR" sz="2000" b="0" i="0" u="none" strike="noStrike" cap="none" normalizeH="0" baseline="0" dirty="0" err="1" smtClean="0">
                <a:ln>
                  <a:noFill/>
                </a:ln>
                <a:solidFill>
                  <a:schemeClr val="tx1"/>
                </a:solidFill>
                <a:effectLst/>
                <a:latin typeface="Arial" panose="020B0604020202020204" pitchFamily="34" charset="0"/>
                <a:ea typeface="Calibri" panose="020F0502020204030204" pitchFamily="34" charset="0"/>
              </a:rPr>
              <a:t>menos</a:t>
            </a:r>
            <a:r>
              <a:rPr kumimoji="0" lang="en-US" altLang="pt-BR" sz="20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rPr>
              <a:t>, 40% (</a:t>
            </a:r>
            <a:r>
              <a:rPr kumimoji="0" lang="en-US" altLang="pt-BR" sz="2000" b="0" i="0" u="none" strike="noStrike" cap="none" normalizeH="0" baseline="0" dirty="0" err="1" smtClean="0">
                <a:ln>
                  <a:noFill/>
                </a:ln>
                <a:solidFill>
                  <a:schemeClr val="tx1"/>
                </a:solidFill>
                <a:effectLst/>
                <a:latin typeface="Arial" panose="020B0604020202020204" pitchFamily="34" charset="0"/>
                <a:ea typeface="Calibri" panose="020F0502020204030204" pitchFamily="34" charset="0"/>
              </a:rPr>
              <a:t>quarenta</a:t>
            </a:r>
            <a:r>
              <a:rPr kumimoji="0" lang="en-US" altLang="pt-BR" sz="20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rPr>
              <a:t> por cento) das </a:t>
            </a:r>
            <a:r>
              <a:rPr kumimoji="0" lang="en-US" altLang="pt-BR" sz="2000" b="0" i="0" u="none" strike="noStrike" cap="none" normalizeH="0" baseline="0" dirty="0" err="1" smtClean="0">
                <a:ln>
                  <a:noFill/>
                </a:ln>
                <a:solidFill>
                  <a:schemeClr val="tx1"/>
                </a:solidFill>
                <a:effectLst/>
                <a:latin typeface="Arial" panose="020B0604020202020204" pitchFamily="34" charset="0"/>
                <a:ea typeface="Calibri" panose="020F0502020204030204" pitchFamily="34" charset="0"/>
              </a:rPr>
              <a:t>novas</a:t>
            </a:r>
            <a:r>
              <a:rPr kumimoji="0" lang="en-US" altLang="pt-BR" sz="20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rPr>
              <a:t> </a:t>
            </a:r>
            <a:r>
              <a:rPr kumimoji="0" lang="en-US" altLang="pt-BR" sz="2000" b="0" i="0" u="none" strike="noStrike" cap="none" normalizeH="0" baseline="0" dirty="0" err="1" smtClean="0">
                <a:ln>
                  <a:noFill/>
                </a:ln>
                <a:solidFill>
                  <a:schemeClr val="tx1"/>
                </a:solidFill>
                <a:effectLst/>
                <a:latin typeface="Arial" panose="020B0604020202020204" pitchFamily="34" charset="0"/>
                <a:ea typeface="Calibri" panose="020F0502020204030204" pitchFamily="34" charset="0"/>
              </a:rPr>
              <a:t>matrículas</a:t>
            </a:r>
            <a:r>
              <a:rPr kumimoji="0" lang="en-US" altLang="pt-BR" sz="20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rPr>
              <a:t>, no </a:t>
            </a:r>
            <a:r>
              <a:rPr kumimoji="0" lang="en-US" altLang="pt-BR" sz="2000" b="0" i="0" u="none" strike="noStrike" cap="none" normalizeH="0" baseline="0" dirty="0" err="1" smtClean="0">
                <a:ln>
                  <a:noFill/>
                </a:ln>
                <a:solidFill>
                  <a:schemeClr val="tx1"/>
                </a:solidFill>
                <a:effectLst/>
                <a:latin typeface="Arial" panose="020B0604020202020204" pitchFamily="34" charset="0"/>
                <a:ea typeface="Calibri" panose="020F0502020204030204" pitchFamily="34" charset="0"/>
              </a:rPr>
              <a:t>segmento</a:t>
            </a:r>
            <a:r>
              <a:rPr kumimoji="0" lang="en-US" altLang="pt-BR" sz="20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rPr>
              <a:t> </a:t>
            </a:r>
            <a:r>
              <a:rPr kumimoji="0" lang="en-US" altLang="pt-BR" sz="2000" b="0" i="0" u="none" strike="noStrike" cap="none" normalizeH="0" baseline="0" dirty="0" err="1" smtClean="0">
                <a:ln>
                  <a:noFill/>
                </a:ln>
                <a:solidFill>
                  <a:schemeClr val="tx1"/>
                </a:solidFill>
                <a:effectLst/>
                <a:latin typeface="Arial" panose="020B0604020202020204" pitchFamily="34" charset="0"/>
                <a:ea typeface="Calibri" panose="020F0502020204030204" pitchFamily="34" charset="0"/>
              </a:rPr>
              <a:t>público</a:t>
            </a:r>
            <a:r>
              <a:rPr kumimoji="0" lang="en-US" altLang="pt-BR" sz="20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rPr>
              <a:t>.</a:t>
            </a:r>
          </a:p>
          <a:p>
            <a:pPr marL="0" marR="0" lvl="0" indent="0" algn="just" defTabSz="914400" rtl="0" eaLnBrk="0" fontAlgn="base" latinLnBrk="0" hangingPunct="0">
              <a:lnSpc>
                <a:spcPct val="100000"/>
              </a:lnSpc>
              <a:spcBef>
                <a:spcPct val="0"/>
              </a:spcBef>
              <a:spcAft>
                <a:spcPct val="0"/>
              </a:spcAft>
              <a:buClrTx/>
              <a:buSzTx/>
              <a:buFontTx/>
              <a:buNone/>
              <a:tabLst>
                <a:tab pos="228600" algn="l"/>
                <a:tab pos="604838" algn="l"/>
              </a:tabLst>
            </a:pPr>
            <a:endParaRPr lang="en-US" altLang="pt-BR" sz="2000" dirty="0"/>
          </a:p>
          <a:p>
            <a:pPr marL="0" marR="0" lvl="0" indent="0" algn="just" defTabSz="914400" rtl="0" eaLnBrk="0" fontAlgn="base" latinLnBrk="0" hangingPunct="0">
              <a:lnSpc>
                <a:spcPct val="100000"/>
              </a:lnSpc>
              <a:spcBef>
                <a:spcPct val="0"/>
              </a:spcBef>
              <a:spcAft>
                <a:spcPct val="0"/>
              </a:spcAft>
              <a:buClrTx/>
              <a:buSzTx/>
              <a:buFontTx/>
              <a:buNone/>
              <a:tabLst>
                <a:tab pos="228600" algn="l"/>
                <a:tab pos="604838" algn="l"/>
              </a:tabLst>
            </a:pPr>
            <a:endParaRPr kumimoji="0" lang="en-US" altLang="pt-BR" sz="2000" b="0" i="0" u="none" strike="noStrike" cap="none" normalizeH="0" baseline="0" dirty="0" smtClean="0">
              <a:ln>
                <a:noFill/>
              </a:ln>
              <a:solidFill>
                <a:schemeClr val="tx1"/>
              </a:solidFill>
              <a:effectLst/>
              <a:latin typeface="Arial" panose="020B0604020202020204"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tab pos="228600" algn="l"/>
                <a:tab pos="604838" algn="l"/>
              </a:tabLst>
            </a:pPr>
            <a:endParaRPr kumimoji="0" lang="pt-BR" altLang="pt-BR" sz="2000" b="0" i="0" u="none" strike="noStrike" cap="none" normalizeH="0" baseline="0" dirty="0" smtClean="0">
              <a:ln>
                <a:noFill/>
              </a:ln>
              <a:solidFill>
                <a:schemeClr val="tx1"/>
              </a:solidFill>
              <a:effectLst/>
              <a:latin typeface="Arial" panose="020B0604020202020204"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tab pos="228600" algn="l"/>
                <a:tab pos="604838" algn="l"/>
              </a:tabLst>
            </a:pPr>
            <a:r>
              <a:rPr kumimoji="0" lang="en-US" altLang="pt-BR" sz="2000" b="1"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rPr>
              <a:t>Estratégias:</a:t>
            </a:r>
            <a:endParaRPr kumimoji="0" lang="pt-BR" altLang="pt-BR" sz="2000" b="0" i="0" u="none" strike="noStrike" cap="none" normalizeH="0" baseline="0" dirty="0" smtClean="0">
              <a:ln>
                <a:noFill/>
              </a:ln>
              <a:solidFill>
                <a:schemeClr val="tx1"/>
              </a:solidFill>
              <a:effectLst/>
              <a:latin typeface="Arial" panose="020B0604020202020204"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tab pos="228600" algn="l"/>
                <a:tab pos="604838" algn="l"/>
              </a:tabLst>
            </a:pPr>
            <a:r>
              <a:rPr kumimoji="0" lang="en-US" altLang="pt-BR" sz="2000" b="1"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rPr>
              <a:t>...</a:t>
            </a:r>
            <a:endParaRPr kumimoji="0" lang="pt-BR" altLang="pt-BR" sz="2000" b="0" i="0" u="none" strike="noStrike" cap="none" normalizeH="0" baseline="0" dirty="0" smtClean="0">
              <a:ln>
                <a:noFill/>
              </a:ln>
              <a:solidFill>
                <a:schemeClr val="tx1"/>
              </a:solidFill>
              <a:effectLst/>
              <a:latin typeface="Arial" panose="020B0604020202020204" pitchFamily="34" charset="0"/>
            </a:endParaRPr>
          </a:p>
          <a:p>
            <a:pPr marL="457200" marR="0" lvl="1" indent="0" algn="just" defTabSz="914400" rtl="0" eaLnBrk="0" fontAlgn="base" latinLnBrk="0" hangingPunct="0">
              <a:lnSpc>
                <a:spcPct val="100000"/>
              </a:lnSpc>
              <a:spcBef>
                <a:spcPct val="0"/>
              </a:spcBef>
              <a:spcAft>
                <a:spcPct val="0"/>
              </a:spcAft>
              <a:buClrTx/>
              <a:buSzTx/>
              <a:buFontTx/>
              <a:buAutoNum type="arabicPeriod"/>
              <a:tabLst>
                <a:tab pos="228600" algn="l"/>
                <a:tab pos="604838" algn="l"/>
              </a:tabLst>
            </a:pPr>
            <a:r>
              <a:rPr kumimoji="0" lang="en-US" altLang="pt-BR" sz="2000" b="1" i="0" u="none" strike="noStrike" cap="none" normalizeH="0" baseline="0" dirty="0" err="1" smtClean="0">
                <a:ln>
                  <a:noFill/>
                </a:ln>
                <a:solidFill>
                  <a:schemeClr val="tx1"/>
                </a:solidFill>
                <a:effectLst/>
                <a:latin typeface="Arial" panose="020B0604020202020204" pitchFamily="34" charset="0"/>
                <a:ea typeface="Calibri" panose="020F0502020204030204" pitchFamily="34" charset="0"/>
              </a:rPr>
              <a:t>assegurar</a:t>
            </a:r>
            <a:r>
              <a:rPr kumimoji="0" lang="en-US" altLang="pt-BR" sz="2000" b="1"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rPr>
              <a:t>, no </a:t>
            </a:r>
            <a:r>
              <a:rPr kumimoji="0" lang="en-US" altLang="pt-BR" sz="2000" b="1" i="0" u="none" strike="noStrike" cap="none" normalizeH="0" baseline="0" dirty="0" err="1" smtClean="0">
                <a:ln>
                  <a:noFill/>
                </a:ln>
                <a:solidFill>
                  <a:schemeClr val="tx1"/>
                </a:solidFill>
                <a:effectLst/>
                <a:latin typeface="Arial" panose="020B0604020202020204" pitchFamily="34" charset="0"/>
                <a:ea typeface="Calibri" panose="020F0502020204030204" pitchFamily="34" charset="0"/>
              </a:rPr>
              <a:t>mínimo</a:t>
            </a:r>
            <a:r>
              <a:rPr kumimoji="0" lang="en-US" altLang="pt-BR" sz="2000" b="1"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rPr>
              <a:t>, 10% (</a:t>
            </a:r>
            <a:r>
              <a:rPr kumimoji="0" lang="en-US" altLang="pt-BR" sz="2000" b="1" i="0" u="none" strike="noStrike" cap="none" normalizeH="0" baseline="0" dirty="0" err="1" smtClean="0">
                <a:ln>
                  <a:noFill/>
                </a:ln>
                <a:solidFill>
                  <a:schemeClr val="tx1"/>
                </a:solidFill>
                <a:effectLst/>
                <a:latin typeface="Arial" panose="020B0604020202020204" pitchFamily="34" charset="0"/>
                <a:ea typeface="Calibri" panose="020F0502020204030204" pitchFamily="34" charset="0"/>
              </a:rPr>
              <a:t>dez</a:t>
            </a:r>
            <a:r>
              <a:rPr kumimoji="0" lang="en-US" altLang="pt-BR" sz="2000" b="1"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rPr>
              <a:t> por cento) do total de </a:t>
            </a:r>
            <a:r>
              <a:rPr kumimoji="0" lang="en-US" altLang="pt-BR" sz="2000" b="1" i="0" u="none" strike="noStrike" cap="none" normalizeH="0" baseline="0" dirty="0" err="1" smtClean="0">
                <a:ln>
                  <a:noFill/>
                </a:ln>
                <a:solidFill>
                  <a:schemeClr val="tx1"/>
                </a:solidFill>
                <a:effectLst/>
                <a:latin typeface="Arial" panose="020B0604020202020204" pitchFamily="34" charset="0"/>
                <a:ea typeface="Calibri" panose="020F0502020204030204" pitchFamily="34" charset="0"/>
              </a:rPr>
              <a:t>créditos</a:t>
            </a:r>
            <a:r>
              <a:rPr kumimoji="0" lang="en-US" altLang="pt-BR" sz="2000" b="1"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rPr>
              <a:t> </a:t>
            </a:r>
            <a:r>
              <a:rPr kumimoji="0" lang="en-US" altLang="pt-BR" sz="2000" b="1" i="0" u="none" strike="noStrike" cap="none" normalizeH="0" baseline="0" dirty="0" err="1" smtClean="0">
                <a:ln>
                  <a:noFill/>
                </a:ln>
                <a:solidFill>
                  <a:schemeClr val="tx1"/>
                </a:solidFill>
                <a:effectLst/>
                <a:latin typeface="Arial" panose="020B0604020202020204" pitchFamily="34" charset="0"/>
                <a:ea typeface="Calibri" panose="020F0502020204030204" pitchFamily="34" charset="0"/>
              </a:rPr>
              <a:t>curriculares</a:t>
            </a:r>
            <a:r>
              <a:rPr kumimoji="0" lang="en-US" altLang="pt-BR" sz="2000" b="1"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rPr>
              <a:t> </a:t>
            </a:r>
            <a:r>
              <a:rPr kumimoji="0" lang="en-US" altLang="pt-BR" sz="2000" b="1" i="0" u="none" strike="noStrike" cap="none" normalizeH="0" baseline="0" dirty="0" err="1" smtClean="0">
                <a:ln>
                  <a:noFill/>
                </a:ln>
                <a:solidFill>
                  <a:schemeClr val="tx1"/>
                </a:solidFill>
                <a:effectLst/>
                <a:latin typeface="Arial" panose="020B0604020202020204" pitchFamily="34" charset="0"/>
                <a:ea typeface="Calibri" panose="020F0502020204030204" pitchFamily="34" charset="0"/>
              </a:rPr>
              <a:t>exigidos</a:t>
            </a:r>
            <a:r>
              <a:rPr kumimoji="0" lang="en-US" altLang="pt-BR" sz="2000" b="1"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rPr>
              <a:t> para a graduação em programas e projetos de extensão universitária, </a:t>
            </a:r>
            <a:r>
              <a:rPr kumimoji="0" lang="en-US" altLang="pt-BR" sz="2000" b="1" i="0" u="none" strike="noStrike" cap="none" normalizeH="0" baseline="0" dirty="0" err="1" smtClean="0">
                <a:ln>
                  <a:noFill/>
                </a:ln>
                <a:solidFill>
                  <a:schemeClr val="tx1"/>
                </a:solidFill>
                <a:effectLst/>
                <a:latin typeface="Arial" panose="020B0604020202020204" pitchFamily="34" charset="0"/>
                <a:ea typeface="Calibri" panose="020F0502020204030204" pitchFamily="34" charset="0"/>
              </a:rPr>
              <a:t>orientando</a:t>
            </a:r>
            <a:r>
              <a:rPr kumimoji="0" lang="en-US" altLang="pt-BR" sz="2000" b="1"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rPr>
              <a:t> sua </a:t>
            </a:r>
            <a:r>
              <a:rPr kumimoji="0" lang="en-US" altLang="pt-BR" sz="2000" b="1" i="0" u="none" strike="noStrike" cap="none" normalizeH="0" baseline="0" dirty="0" err="1" smtClean="0">
                <a:ln>
                  <a:noFill/>
                </a:ln>
                <a:solidFill>
                  <a:schemeClr val="tx1"/>
                </a:solidFill>
                <a:effectLst/>
                <a:latin typeface="Arial" panose="020B0604020202020204" pitchFamily="34" charset="0"/>
                <a:ea typeface="Calibri" panose="020F0502020204030204" pitchFamily="34" charset="0"/>
              </a:rPr>
              <a:t>ação</a:t>
            </a:r>
            <a:r>
              <a:rPr kumimoji="0" lang="en-US" altLang="pt-BR" sz="2000" b="1"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rPr>
              <a:t>, </a:t>
            </a:r>
            <a:r>
              <a:rPr kumimoji="0" lang="en-US" altLang="pt-BR" sz="2000" b="1" i="0" u="none" strike="noStrike" cap="none" normalizeH="0" baseline="0" dirty="0" err="1" smtClean="0">
                <a:ln>
                  <a:noFill/>
                </a:ln>
                <a:solidFill>
                  <a:schemeClr val="tx1"/>
                </a:solidFill>
                <a:effectLst/>
                <a:latin typeface="Arial" panose="020B0604020202020204" pitchFamily="34" charset="0"/>
                <a:ea typeface="Calibri" panose="020F0502020204030204" pitchFamily="34" charset="0"/>
              </a:rPr>
              <a:t>prioritariamente</a:t>
            </a:r>
            <a:r>
              <a:rPr kumimoji="0" lang="en-US" altLang="pt-BR" sz="2000" b="1"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rPr>
              <a:t>, para </a:t>
            </a:r>
            <a:r>
              <a:rPr kumimoji="0" lang="en-US" altLang="pt-BR" sz="2000" b="1" i="0" u="none" strike="noStrike" cap="none" normalizeH="0" baseline="0" dirty="0" err="1" smtClean="0">
                <a:ln>
                  <a:noFill/>
                </a:ln>
                <a:solidFill>
                  <a:schemeClr val="tx1"/>
                </a:solidFill>
                <a:effectLst/>
                <a:latin typeface="Arial" panose="020B0604020202020204" pitchFamily="34" charset="0"/>
                <a:ea typeface="Calibri" panose="020F0502020204030204" pitchFamily="34" charset="0"/>
              </a:rPr>
              <a:t>áreas</a:t>
            </a:r>
            <a:r>
              <a:rPr kumimoji="0" lang="en-US" altLang="pt-BR" sz="2000" b="1"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rPr>
              <a:t> de </a:t>
            </a:r>
            <a:r>
              <a:rPr kumimoji="0" lang="en-US" altLang="pt-BR" sz="2000" b="1" i="0" u="none" strike="noStrike" cap="none" normalizeH="0" baseline="0" dirty="0" err="1" smtClean="0">
                <a:ln>
                  <a:noFill/>
                </a:ln>
                <a:solidFill>
                  <a:schemeClr val="tx1"/>
                </a:solidFill>
                <a:effectLst/>
                <a:latin typeface="Arial" panose="020B0604020202020204" pitchFamily="34" charset="0"/>
                <a:ea typeface="Calibri" panose="020F0502020204030204" pitchFamily="34" charset="0"/>
              </a:rPr>
              <a:t>grande</a:t>
            </a:r>
            <a:r>
              <a:rPr kumimoji="0" lang="en-US" altLang="pt-BR" sz="2000" b="1"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rPr>
              <a:t> </a:t>
            </a:r>
            <a:r>
              <a:rPr kumimoji="0" lang="en-US" altLang="pt-BR" sz="2000" b="1" i="0" u="none" strike="noStrike" cap="none" normalizeH="0" baseline="0" dirty="0" err="1" smtClean="0">
                <a:ln>
                  <a:noFill/>
                </a:ln>
                <a:solidFill>
                  <a:schemeClr val="tx1"/>
                </a:solidFill>
                <a:effectLst/>
                <a:latin typeface="Arial" panose="020B0604020202020204" pitchFamily="34" charset="0"/>
                <a:ea typeface="Calibri" panose="020F0502020204030204" pitchFamily="34" charset="0"/>
              </a:rPr>
              <a:t>pertinência</a:t>
            </a:r>
            <a:r>
              <a:rPr kumimoji="0" lang="en-US" altLang="pt-BR" sz="2000" b="1"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rPr>
              <a:t> social;</a:t>
            </a:r>
            <a:endParaRPr kumimoji="0" lang="en-US" altLang="pt-BR" sz="2000" b="0" i="0" u="none" strike="noStrike" cap="none" normalizeH="0" baseline="0" dirty="0" smtClean="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410193294"/>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Data 1"/>
          <p:cNvSpPr>
            <a:spLocks noGrp="1"/>
          </p:cNvSpPr>
          <p:nvPr>
            <p:ph type="dt" sz="half" idx="10"/>
          </p:nvPr>
        </p:nvSpPr>
        <p:spPr/>
        <p:txBody>
          <a:bodyPr/>
          <a:lstStyle/>
          <a:p>
            <a:pPr>
              <a:defRPr/>
            </a:pPr>
            <a:fld id="{04114396-2BF7-47CF-A05F-22DCEDB39B6A}" type="datetime1">
              <a:rPr lang="pt-BR" smtClean="0"/>
              <a:pPr>
                <a:defRPr/>
              </a:pPr>
              <a:t>03/05/2016</a:t>
            </a:fld>
            <a:endParaRPr lang="pt-BR"/>
          </a:p>
        </p:txBody>
      </p:sp>
      <p:pic>
        <p:nvPicPr>
          <p:cNvPr id="1027"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51720" y="-27384"/>
            <a:ext cx="7160261" cy="6858000"/>
          </a:xfrm>
          <a:prstGeom prst="rect">
            <a:avLst/>
          </a:prstGeom>
          <a:noFill/>
          <a:extLst>
            <a:ext uri="{909E8E84-426E-40DD-AFC4-6F175D3DCCD1}">
              <a14:hiddenFill xmlns:a14="http://schemas.microsoft.com/office/drawing/2010/main">
                <a:solidFill>
                  <a:srgbClr val="FFFFFF"/>
                </a:solidFill>
              </a14:hiddenFill>
            </a:ext>
          </a:extLst>
        </p:spPr>
      </p:pic>
      <p:pic>
        <p:nvPicPr>
          <p:cNvPr id="1029"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2674620" cy="774065"/>
          </a:xfrm>
          <a:prstGeom prst="rect">
            <a:avLst/>
          </a:prstGeom>
          <a:noFill/>
          <a:extLst>
            <a:ext uri="{909E8E84-426E-40DD-AFC4-6F175D3DCCD1}">
              <a14:hiddenFill xmlns:a14="http://schemas.microsoft.com/office/drawing/2010/main">
                <a:solidFill>
                  <a:srgbClr val="FFFFFF"/>
                </a:solidFill>
              </a14:hiddenFill>
            </a:ext>
          </a:extLst>
        </p:spPr>
      </p:pic>
      <p:sp>
        <p:nvSpPr>
          <p:cNvPr id="6" name="Retângulo Arredondado 5"/>
          <p:cNvSpPr/>
          <p:nvPr/>
        </p:nvSpPr>
        <p:spPr>
          <a:xfrm>
            <a:off x="156552" y="1007201"/>
            <a:ext cx="2333556" cy="504056"/>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t-BR" b="1" dirty="0" smtClean="0">
                <a:solidFill>
                  <a:schemeClr val="tx1"/>
                </a:solidFill>
              </a:rPr>
              <a:t>CAPILARIDADE</a:t>
            </a:r>
            <a:endParaRPr lang="pt-BR" b="1" dirty="0">
              <a:solidFill>
                <a:schemeClr val="tx1"/>
              </a:solidFill>
            </a:endParaRPr>
          </a:p>
        </p:txBody>
      </p:sp>
      <p:sp>
        <p:nvSpPr>
          <p:cNvPr id="10" name="Retângulo Arredondado 9"/>
          <p:cNvSpPr/>
          <p:nvPr/>
        </p:nvSpPr>
        <p:spPr>
          <a:xfrm>
            <a:off x="170532" y="1951395"/>
            <a:ext cx="2333556" cy="504056"/>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t-BR" b="1" dirty="0" smtClean="0">
                <a:solidFill>
                  <a:schemeClr val="tx1"/>
                </a:solidFill>
              </a:rPr>
              <a:t>562 UNIDADES</a:t>
            </a:r>
            <a:endParaRPr lang="pt-BR" b="1" dirty="0">
              <a:solidFill>
                <a:schemeClr val="tx1"/>
              </a:solidFill>
            </a:endParaRPr>
          </a:p>
        </p:txBody>
      </p:sp>
      <p:sp>
        <p:nvSpPr>
          <p:cNvPr id="11" name="Retângulo Arredondado 10"/>
          <p:cNvSpPr/>
          <p:nvPr/>
        </p:nvSpPr>
        <p:spPr>
          <a:xfrm>
            <a:off x="851170" y="4725144"/>
            <a:ext cx="2990227" cy="932864"/>
          </a:xfrm>
          <a:prstGeom prst="roundRect">
            <a:avLst/>
          </a:prstGeom>
          <a:solidFill>
            <a:schemeClr val="accent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t-BR" b="1" dirty="0" smtClean="0">
                <a:solidFill>
                  <a:schemeClr val="tx1"/>
                </a:solidFill>
              </a:rPr>
              <a:t>DESENVOLVIMENTO LOCAL E REGIONAL</a:t>
            </a:r>
            <a:endParaRPr lang="pt-BR" b="1" dirty="0">
              <a:solidFill>
                <a:schemeClr val="tx1"/>
              </a:solidFill>
            </a:endParaRPr>
          </a:p>
        </p:txBody>
      </p:sp>
    </p:spTree>
    <p:extLst>
      <p:ext uri="{BB962C8B-B14F-4D97-AF65-F5344CB8AC3E}">
        <p14:creationId xmlns:p14="http://schemas.microsoft.com/office/powerpoint/2010/main" val="2822864354"/>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Data 1"/>
          <p:cNvSpPr>
            <a:spLocks noGrp="1"/>
          </p:cNvSpPr>
          <p:nvPr>
            <p:ph type="dt" sz="half" idx="10"/>
          </p:nvPr>
        </p:nvSpPr>
        <p:spPr/>
        <p:txBody>
          <a:bodyPr/>
          <a:lstStyle/>
          <a:p>
            <a:pPr>
              <a:defRPr/>
            </a:pPr>
            <a:fld id="{04114396-2BF7-47CF-A05F-22DCEDB39B6A}" type="datetime1">
              <a:rPr lang="pt-BR" smtClean="0"/>
              <a:pPr>
                <a:defRPr/>
              </a:pPr>
              <a:t>03/05/2016</a:t>
            </a:fld>
            <a:endParaRPr lang="pt-BR"/>
          </a:p>
        </p:txBody>
      </p:sp>
      <p:sp>
        <p:nvSpPr>
          <p:cNvPr id="4" name="Retângulo 3"/>
          <p:cNvSpPr/>
          <p:nvPr/>
        </p:nvSpPr>
        <p:spPr>
          <a:xfrm>
            <a:off x="251520" y="427700"/>
            <a:ext cx="7560840" cy="481670"/>
          </a:xfrm>
          <a:prstGeom prst="rect">
            <a:avLst/>
          </a:prstGeom>
        </p:spPr>
        <p:txBody>
          <a:bodyPr wrap="square">
            <a:spAutoFit/>
          </a:bodyPr>
          <a:lstStyle/>
          <a:p>
            <a:pPr>
              <a:lnSpc>
                <a:spcPct val="115000"/>
              </a:lnSpc>
              <a:spcAft>
                <a:spcPts val="1000"/>
              </a:spcAft>
            </a:pPr>
            <a:r>
              <a:rPr lang="pt-BR" sz="2200" b="1" dirty="0" smtClean="0">
                <a:solidFill>
                  <a:schemeClr val="tx1"/>
                </a:solidFill>
                <a:latin typeface="Arial" panose="020B0604020202020204" pitchFamily="34" charset="0"/>
                <a:ea typeface="Calibri" panose="020F0502020204030204" pitchFamily="34" charset="0"/>
              </a:rPr>
              <a:t>2. </a:t>
            </a:r>
            <a:r>
              <a:rPr lang="pt-BR" sz="2200" b="1" dirty="0">
                <a:solidFill>
                  <a:schemeClr val="tx1"/>
                </a:solidFill>
                <a:latin typeface="Arial" panose="020B0604020202020204" pitchFamily="34" charset="0"/>
                <a:ea typeface="Calibri" panose="020F0502020204030204" pitchFamily="34" charset="0"/>
              </a:rPr>
              <a:t>BASE LEGAL EXISTENTE PARA A EXTENSÃO</a:t>
            </a:r>
            <a:r>
              <a:rPr lang="pt-BR" sz="2200" b="1" dirty="0">
                <a:solidFill>
                  <a:schemeClr val="tx1"/>
                </a:solidFill>
              </a:rPr>
              <a:t> </a:t>
            </a:r>
            <a:r>
              <a:rPr lang="pt-BR" sz="2200" b="1" dirty="0">
                <a:solidFill>
                  <a:schemeClr val="tx1"/>
                </a:solidFill>
                <a:latin typeface="Arial" panose="020B0604020202020204" pitchFamily="34" charset="0"/>
                <a:ea typeface="Calibri" panose="020F0502020204030204" pitchFamily="34" charset="0"/>
                <a:cs typeface="Times New Roman" panose="02020603050405020304" pitchFamily="18" charset="0"/>
              </a:rPr>
              <a:t> </a:t>
            </a:r>
            <a:endParaRPr lang="pt-BR" sz="2200" b="1" dirty="0">
              <a:solidFill>
                <a:schemeClr val="tx1"/>
              </a:solidFill>
              <a:ea typeface="Calibri" panose="020F0502020204030204" pitchFamily="34" charset="0"/>
              <a:cs typeface="Times New Roman" panose="02020603050405020304" pitchFamily="18" charset="0"/>
            </a:endParaRPr>
          </a:p>
        </p:txBody>
      </p:sp>
      <p:grpSp>
        <p:nvGrpSpPr>
          <p:cNvPr id="5" name="Group 2"/>
          <p:cNvGrpSpPr>
            <a:grpSpLocks/>
          </p:cNvGrpSpPr>
          <p:nvPr/>
        </p:nvGrpSpPr>
        <p:grpSpPr bwMode="auto">
          <a:xfrm>
            <a:off x="4860032" y="849393"/>
            <a:ext cx="4113212" cy="5594350"/>
            <a:chOff x="7753" y="-829"/>
            <a:chExt cx="6477" cy="8812"/>
          </a:xfrm>
        </p:grpSpPr>
        <p:pic>
          <p:nvPicPr>
            <p:cNvPr id="366595"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753" y="-829"/>
              <a:ext cx="6476" cy="8812"/>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4"/>
            <p:cNvSpPr>
              <a:spLocks noChangeArrowheads="1"/>
            </p:cNvSpPr>
            <p:nvPr/>
          </p:nvSpPr>
          <p:spPr bwMode="auto">
            <a:xfrm>
              <a:off x="8125" y="6746"/>
              <a:ext cx="2459" cy="883"/>
            </a:xfrm>
            <a:prstGeom prst="rect">
              <a:avLst/>
            </a:prstGeom>
            <a:noFill/>
            <a:ln w="38100">
              <a:solidFill>
                <a:srgbClr val="FFFFFF"/>
              </a:solidFill>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grpSp>
      <p:pic>
        <p:nvPicPr>
          <p:cNvPr id="8" name="image6.jpeg"/>
          <p:cNvPicPr/>
          <p:nvPr/>
        </p:nvPicPr>
        <p:blipFill>
          <a:blip r:embed="rId3" cstate="print"/>
          <a:stretch>
            <a:fillRect/>
          </a:stretch>
        </p:blipFill>
        <p:spPr>
          <a:xfrm>
            <a:off x="590369" y="4796763"/>
            <a:ext cx="3863340" cy="1609725"/>
          </a:xfrm>
          <a:prstGeom prst="rect">
            <a:avLst/>
          </a:prstGeom>
        </p:spPr>
      </p:pic>
      <p:sp>
        <p:nvSpPr>
          <p:cNvPr id="7" name="Retângulo 6"/>
          <p:cNvSpPr/>
          <p:nvPr/>
        </p:nvSpPr>
        <p:spPr>
          <a:xfrm>
            <a:off x="226873" y="1141895"/>
            <a:ext cx="4572000" cy="3365024"/>
          </a:xfrm>
          <a:prstGeom prst="rect">
            <a:avLst/>
          </a:prstGeom>
        </p:spPr>
        <p:txBody>
          <a:bodyPr>
            <a:spAutoFit/>
          </a:bodyPr>
          <a:lstStyle/>
          <a:p>
            <a:pPr algn="just">
              <a:lnSpc>
                <a:spcPct val="150000"/>
              </a:lnSpc>
            </a:pPr>
            <a:r>
              <a:rPr lang="pt-BR" dirty="0">
                <a:solidFill>
                  <a:schemeClr val="tx1"/>
                </a:solidFill>
                <a:latin typeface="Open Sans Light"/>
              </a:rPr>
              <a:t>Essa publicação tem a pretensão despretensiosa, de falar de ações de extensão para extensionistas, falar de si para si, buscando retratar de forma cotidiana as experiências  desse universo grandioso que se chama extensão na Rede Federal de Educação Profissional, Científica e Tecnológica.</a:t>
            </a:r>
          </a:p>
        </p:txBody>
      </p:sp>
    </p:spTree>
    <p:extLst>
      <p:ext uri="{BB962C8B-B14F-4D97-AF65-F5344CB8AC3E}">
        <p14:creationId xmlns:p14="http://schemas.microsoft.com/office/powerpoint/2010/main" val="595090120"/>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Data 1"/>
          <p:cNvSpPr>
            <a:spLocks noGrp="1"/>
          </p:cNvSpPr>
          <p:nvPr>
            <p:ph type="dt" sz="half" idx="10"/>
          </p:nvPr>
        </p:nvSpPr>
        <p:spPr>
          <a:xfrm>
            <a:off x="7845760" y="6165304"/>
            <a:ext cx="902703" cy="365125"/>
          </a:xfrm>
        </p:spPr>
        <p:txBody>
          <a:bodyPr/>
          <a:lstStyle/>
          <a:p>
            <a:pPr>
              <a:defRPr/>
            </a:pPr>
            <a:fld id="{04114396-2BF7-47CF-A05F-22DCEDB39B6A}" type="datetime1">
              <a:rPr lang="pt-BR" smtClean="0"/>
              <a:pPr>
                <a:defRPr/>
              </a:pPr>
              <a:t>03/05/2016</a:t>
            </a:fld>
            <a:endParaRPr lang="pt-BR" dirty="0"/>
          </a:p>
        </p:txBody>
      </p:sp>
      <p:sp>
        <p:nvSpPr>
          <p:cNvPr id="3" name="Retângulo 2"/>
          <p:cNvSpPr/>
          <p:nvPr/>
        </p:nvSpPr>
        <p:spPr>
          <a:xfrm>
            <a:off x="251520" y="427700"/>
            <a:ext cx="7560840" cy="481670"/>
          </a:xfrm>
          <a:prstGeom prst="rect">
            <a:avLst/>
          </a:prstGeom>
        </p:spPr>
        <p:txBody>
          <a:bodyPr wrap="square">
            <a:spAutoFit/>
          </a:bodyPr>
          <a:lstStyle/>
          <a:p>
            <a:pPr>
              <a:lnSpc>
                <a:spcPct val="115000"/>
              </a:lnSpc>
              <a:spcAft>
                <a:spcPts val="1000"/>
              </a:spcAft>
            </a:pPr>
            <a:r>
              <a:rPr lang="pt-BR" sz="2200" b="1" dirty="0" smtClean="0">
                <a:solidFill>
                  <a:schemeClr val="tx1"/>
                </a:solidFill>
                <a:latin typeface="Arial" panose="020B0604020202020204" pitchFamily="34" charset="0"/>
                <a:ea typeface="Calibri" panose="020F0502020204030204" pitchFamily="34" charset="0"/>
              </a:rPr>
              <a:t>2. </a:t>
            </a:r>
            <a:r>
              <a:rPr lang="pt-BR" sz="2200" b="1" dirty="0">
                <a:solidFill>
                  <a:schemeClr val="tx1"/>
                </a:solidFill>
                <a:latin typeface="Arial" panose="020B0604020202020204" pitchFamily="34" charset="0"/>
                <a:ea typeface="Calibri" panose="020F0502020204030204" pitchFamily="34" charset="0"/>
              </a:rPr>
              <a:t>BASE LEGAL EXISTENTE PARA A EXTENSÃO</a:t>
            </a:r>
            <a:r>
              <a:rPr lang="pt-BR" sz="2200" b="1" dirty="0">
                <a:solidFill>
                  <a:schemeClr val="tx1"/>
                </a:solidFill>
              </a:rPr>
              <a:t> </a:t>
            </a:r>
            <a:r>
              <a:rPr lang="pt-BR" sz="2200" b="1" dirty="0">
                <a:solidFill>
                  <a:schemeClr val="tx1"/>
                </a:solidFill>
                <a:latin typeface="Arial" panose="020B0604020202020204" pitchFamily="34" charset="0"/>
                <a:ea typeface="Calibri" panose="020F0502020204030204" pitchFamily="34" charset="0"/>
                <a:cs typeface="Times New Roman" panose="02020603050405020304" pitchFamily="18" charset="0"/>
              </a:rPr>
              <a:t> </a:t>
            </a:r>
            <a:endParaRPr lang="pt-BR" sz="2200" b="1" dirty="0">
              <a:solidFill>
                <a:schemeClr val="tx1"/>
              </a:solidFill>
              <a:ea typeface="Calibri" panose="020F0502020204030204" pitchFamily="34" charset="0"/>
              <a:cs typeface="Times New Roman" panose="02020603050405020304" pitchFamily="18" charset="0"/>
            </a:endParaRPr>
          </a:p>
        </p:txBody>
      </p:sp>
      <p:sp>
        <p:nvSpPr>
          <p:cNvPr id="4" name="Retângulo 3"/>
          <p:cNvSpPr/>
          <p:nvPr/>
        </p:nvSpPr>
        <p:spPr>
          <a:xfrm>
            <a:off x="395536" y="1562300"/>
            <a:ext cx="7560840" cy="481670"/>
          </a:xfrm>
          <a:prstGeom prst="rect">
            <a:avLst/>
          </a:prstGeom>
        </p:spPr>
        <p:txBody>
          <a:bodyPr wrap="square">
            <a:spAutoFit/>
          </a:bodyPr>
          <a:lstStyle/>
          <a:p>
            <a:pPr>
              <a:lnSpc>
                <a:spcPct val="115000"/>
              </a:lnSpc>
              <a:spcAft>
                <a:spcPts val="1000"/>
              </a:spcAft>
            </a:pPr>
            <a:r>
              <a:rPr lang="pt-BR" sz="2200" b="1" dirty="0" smtClean="0">
                <a:solidFill>
                  <a:srgbClr val="C00000"/>
                </a:solidFill>
                <a:latin typeface="Arial" panose="020B0604020202020204" pitchFamily="34" charset="0"/>
                <a:ea typeface="Calibri" panose="020F0502020204030204" pitchFamily="34" charset="0"/>
              </a:rPr>
              <a:t>2.1. CONCEITO DE EXTENSÃO (FORPROEX)</a:t>
            </a:r>
            <a:r>
              <a:rPr lang="pt-BR" sz="2200" b="1" dirty="0">
                <a:solidFill>
                  <a:srgbClr val="C00000"/>
                </a:solidFill>
                <a:latin typeface="Arial" panose="020B0604020202020204" pitchFamily="34" charset="0"/>
                <a:ea typeface="Calibri" panose="020F0502020204030204" pitchFamily="34" charset="0"/>
                <a:cs typeface="Times New Roman" panose="02020603050405020304" pitchFamily="18" charset="0"/>
              </a:rPr>
              <a:t> </a:t>
            </a:r>
            <a:endParaRPr lang="pt-BR" sz="2200" b="1" dirty="0">
              <a:solidFill>
                <a:srgbClr val="C00000"/>
              </a:solidFill>
              <a:ea typeface="Calibri" panose="020F0502020204030204" pitchFamily="34" charset="0"/>
              <a:cs typeface="Times New Roman" panose="02020603050405020304" pitchFamily="18" charset="0"/>
            </a:endParaRPr>
          </a:p>
        </p:txBody>
      </p:sp>
      <p:sp>
        <p:nvSpPr>
          <p:cNvPr id="6" name="Retângulo 5"/>
          <p:cNvSpPr/>
          <p:nvPr/>
        </p:nvSpPr>
        <p:spPr>
          <a:xfrm>
            <a:off x="539552" y="2696900"/>
            <a:ext cx="7920880" cy="2343655"/>
          </a:xfrm>
          <a:prstGeom prst="rect">
            <a:avLst/>
          </a:prstGeom>
        </p:spPr>
        <p:txBody>
          <a:bodyPr wrap="square">
            <a:spAutoFit/>
          </a:bodyPr>
          <a:lstStyle/>
          <a:p>
            <a:pPr algn="just">
              <a:lnSpc>
                <a:spcPct val="150000"/>
              </a:lnSpc>
            </a:pPr>
            <a:r>
              <a:rPr lang="pt-BR" sz="2000" dirty="0">
                <a:solidFill>
                  <a:schemeClr val="tx1"/>
                </a:solidFill>
                <a:latin typeface="Arial" panose="020B0604020202020204" pitchFamily="34" charset="0"/>
                <a:cs typeface="Arial" panose="020B0604020202020204" pitchFamily="34" charset="0"/>
              </a:rPr>
              <a:t>A Extensão Universitária, sob o princípio </a:t>
            </a:r>
            <a:r>
              <a:rPr lang="pt-BR" sz="2000" dirty="0" smtClean="0">
                <a:solidFill>
                  <a:schemeClr val="tx1"/>
                </a:solidFill>
                <a:latin typeface="Arial" panose="020B0604020202020204" pitchFamily="34" charset="0"/>
                <a:cs typeface="Arial" panose="020B0604020202020204" pitchFamily="34" charset="0"/>
              </a:rPr>
              <a:t> constitucional </a:t>
            </a:r>
            <a:r>
              <a:rPr lang="pt-BR" sz="2000" dirty="0">
                <a:solidFill>
                  <a:schemeClr val="tx1"/>
                </a:solidFill>
                <a:latin typeface="Arial" panose="020B0604020202020204" pitchFamily="34" charset="0"/>
                <a:cs typeface="Arial" panose="020B0604020202020204" pitchFamily="34" charset="0"/>
              </a:rPr>
              <a:t>da </a:t>
            </a:r>
            <a:r>
              <a:rPr lang="pt-BR" sz="2000" dirty="0" err="1">
                <a:solidFill>
                  <a:schemeClr val="tx1"/>
                </a:solidFill>
                <a:latin typeface="Arial" panose="020B0604020202020204" pitchFamily="34" charset="0"/>
                <a:cs typeface="Arial" panose="020B0604020202020204" pitchFamily="34" charset="0"/>
              </a:rPr>
              <a:t>indissociabilidade</a:t>
            </a:r>
            <a:r>
              <a:rPr lang="pt-BR" sz="2000" dirty="0">
                <a:solidFill>
                  <a:schemeClr val="tx1"/>
                </a:solidFill>
                <a:latin typeface="Arial" panose="020B0604020202020204" pitchFamily="34" charset="0"/>
                <a:cs typeface="Arial" panose="020B0604020202020204" pitchFamily="34" charset="0"/>
              </a:rPr>
              <a:t> entre ensino</a:t>
            </a:r>
            <a:r>
              <a:rPr lang="pt-BR" sz="2000" dirty="0" smtClean="0">
                <a:solidFill>
                  <a:schemeClr val="tx1"/>
                </a:solidFill>
                <a:latin typeface="Arial" panose="020B0604020202020204" pitchFamily="34" charset="0"/>
                <a:cs typeface="Arial" panose="020B0604020202020204" pitchFamily="34" charset="0"/>
              </a:rPr>
              <a:t>, pesquisa </a:t>
            </a:r>
            <a:r>
              <a:rPr lang="pt-BR" sz="2000" dirty="0">
                <a:solidFill>
                  <a:schemeClr val="tx1"/>
                </a:solidFill>
                <a:latin typeface="Arial" panose="020B0604020202020204" pitchFamily="34" charset="0"/>
                <a:cs typeface="Arial" panose="020B0604020202020204" pitchFamily="34" charset="0"/>
              </a:rPr>
              <a:t>e extensão, é um processo interdisciplinar, educativo, cultural, científico e </a:t>
            </a:r>
            <a:r>
              <a:rPr lang="pt-BR" sz="2000" dirty="0" smtClean="0">
                <a:solidFill>
                  <a:schemeClr val="tx1"/>
                </a:solidFill>
                <a:latin typeface="Arial" panose="020B0604020202020204" pitchFamily="34" charset="0"/>
                <a:cs typeface="Arial" panose="020B0604020202020204" pitchFamily="34" charset="0"/>
              </a:rPr>
              <a:t>político que </a:t>
            </a:r>
            <a:r>
              <a:rPr lang="pt-BR" sz="2000" dirty="0">
                <a:solidFill>
                  <a:schemeClr val="tx1"/>
                </a:solidFill>
                <a:latin typeface="Arial" panose="020B0604020202020204" pitchFamily="34" charset="0"/>
                <a:cs typeface="Arial" panose="020B0604020202020204" pitchFamily="34" charset="0"/>
              </a:rPr>
              <a:t>promove a interação transformadora entre Universidade e outros setores </a:t>
            </a:r>
            <a:r>
              <a:rPr lang="pt-BR" sz="2000" dirty="0" smtClean="0">
                <a:solidFill>
                  <a:schemeClr val="tx1"/>
                </a:solidFill>
                <a:latin typeface="Arial" panose="020B0604020202020204" pitchFamily="34" charset="0"/>
                <a:cs typeface="Arial" panose="020B0604020202020204" pitchFamily="34" charset="0"/>
              </a:rPr>
              <a:t>da sociedade</a:t>
            </a:r>
            <a:r>
              <a:rPr lang="pt-BR" sz="2000" dirty="0">
                <a:solidFill>
                  <a:schemeClr val="tx1"/>
                </a:solidFill>
                <a:latin typeface="Arial" panose="020B0604020202020204" pitchFamily="34" charset="0"/>
                <a:cs typeface="Arial" panose="020B0604020202020204" pitchFamily="34" charset="0"/>
              </a:rPr>
              <a:t>.</a:t>
            </a: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ço Reservado para Data 1"/>
          <p:cNvSpPr txBox="1">
            <a:spLocks/>
          </p:cNvSpPr>
          <p:nvPr/>
        </p:nvSpPr>
        <p:spPr>
          <a:xfrm>
            <a:off x="7760700" y="6274874"/>
            <a:ext cx="1059772" cy="365125"/>
          </a:xfrm>
          <a:prstGeom prst="rect">
            <a:avLst/>
          </a:prstGeom>
        </p:spPr>
        <p:txBody>
          <a:bodyPr vert="horz" lIns="91440" tIns="45720" rIns="91440" bIns="45720" rtlCol="0" anchor="ctr"/>
          <a:lstStyle>
            <a:defPPr>
              <a:defRPr lang="en-GB"/>
            </a:defPPr>
            <a:lvl1pPr algn="r" defTabSz="449263" rtl="0" fontAlgn="base">
              <a:spcBef>
                <a:spcPct val="0"/>
              </a:spcBef>
              <a:spcAft>
                <a:spcPct val="0"/>
              </a:spcAft>
              <a:defRPr sz="900" kern="1200">
                <a:solidFill>
                  <a:schemeClr val="tx1">
                    <a:tint val="75000"/>
                  </a:schemeClr>
                </a:solidFill>
                <a:latin typeface="Calibri" pitchFamily="34" charset="0"/>
                <a:ea typeface="Microsoft YaHei" pitchFamily="34" charset="-122"/>
                <a:cs typeface="+mn-cs"/>
              </a:defRPr>
            </a:lvl1pPr>
            <a:lvl2pPr marL="742950" indent="-285750" algn="l" defTabSz="449263" rtl="0" fontAlgn="base">
              <a:spcBef>
                <a:spcPct val="0"/>
              </a:spcBef>
              <a:spcAft>
                <a:spcPct val="0"/>
              </a:spcAft>
              <a:defRPr kern="1200">
                <a:solidFill>
                  <a:schemeClr val="bg1"/>
                </a:solidFill>
                <a:latin typeface="Calibri" pitchFamily="34" charset="0"/>
                <a:ea typeface="Microsoft YaHei" pitchFamily="34" charset="-122"/>
                <a:cs typeface="+mn-cs"/>
              </a:defRPr>
            </a:lvl2pPr>
            <a:lvl3pPr marL="1143000" indent="-228600" algn="l" defTabSz="449263" rtl="0" fontAlgn="base">
              <a:spcBef>
                <a:spcPct val="0"/>
              </a:spcBef>
              <a:spcAft>
                <a:spcPct val="0"/>
              </a:spcAft>
              <a:defRPr kern="1200">
                <a:solidFill>
                  <a:schemeClr val="bg1"/>
                </a:solidFill>
                <a:latin typeface="Calibri" pitchFamily="34" charset="0"/>
                <a:ea typeface="Microsoft YaHei" pitchFamily="34" charset="-122"/>
                <a:cs typeface="+mn-cs"/>
              </a:defRPr>
            </a:lvl3pPr>
            <a:lvl4pPr marL="1600200" indent="-228600" algn="l" defTabSz="449263" rtl="0" fontAlgn="base">
              <a:spcBef>
                <a:spcPct val="0"/>
              </a:spcBef>
              <a:spcAft>
                <a:spcPct val="0"/>
              </a:spcAft>
              <a:defRPr kern="1200">
                <a:solidFill>
                  <a:schemeClr val="bg1"/>
                </a:solidFill>
                <a:latin typeface="Calibri" pitchFamily="34" charset="0"/>
                <a:ea typeface="Microsoft YaHei" pitchFamily="34" charset="-122"/>
                <a:cs typeface="+mn-cs"/>
              </a:defRPr>
            </a:lvl4pPr>
            <a:lvl5pPr marL="2057400" indent="-228600" algn="l" defTabSz="449263" rtl="0" fontAlgn="base">
              <a:spcBef>
                <a:spcPct val="0"/>
              </a:spcBef>
              <a:spcAft>
                <a:spcPct val="0"/>
              </a:spcAft>
              <a:defRPr kern="1200">
                <a:solidFill>
                  <a:schemeClr val="bg1"/>
                </a:solidFill>
                <a:latin typeface="Calibri" pitchFamily="34" charset="0"/>
                <a:ea typeface="Microsoft YaHei" pitchFamily="34" charset="-122"/>
                <a:cs typeface="+mn-cs"/>
              </a:defRPr>
            </a:lvl5pPr>
            <a:lvl6pPr marL="2286000" algn="l" defTabSz="914400" rtl="0" eaLnBrk="1" latinLnBrk="0" hangingPunct="1">
              <a:defRPr kern="1200">
                <a:solidFill>
                  <a:schemeClr val="bg1"/>
                </a:solidFill>
                <a:latin typeface="Calibri" pitchFamily="34" charset="0"/>
                <a:ea typeface="Microsoft YaHei" pitchFamily="34" charset="-122"/>
                <a:cs typeface="+mn-cs"/>
              </a:defRPr>
            </a:lvl6pPr>
            <a:lvl7pPr marL="2743200" algn="l" defTabSz="914400" rtl="0" eaLnBrk="1" latinLnBrk="0" hangingPunct="1">
              <a:defRPr kern="1200">
                <a:solidFill>
                  <a:schemeClr val="bg1"/>
                </a:solidFill>
                <a:latin typeface="Calibri" pitchFamily="34" charset="0"/>
                <a:ea typeface="Microsoft YaHei" pitchFamily="34" charset="-122"/>
                <a:cs typeface="+mn-cs"/>
              </a:defRPr>
            </a:lvl7pPr>
            <a:lvl8pPr marL="3200400" algn="l" defTabSz="914400" rtl="0" eaLnBrk="1" latinLnBrk="0" hangingPunct="1">
              <a:defRPr kern="1200">
                <a:solidFill>
                  <a:schemeClr val="bg1"/>
                </a:solidFill>
                <a:latin typeface="Calibri" pitchFamily="34" charset="0"/>
                <a:ea typeface="Microsoft YaHei" pitchFamily="34" charset="-122"/>
                <a:cs typeface="+mn-cs"/>
              </a:defRPr>
            </a:lvl8pPr>
            <a:lvl9pPr marL="3657600" algn="l" defTabSz="914400" rtl="0" eaLnBrk="1" latinLnBrk="0" hangingPunct="1">
              <a:defRPr kern="1200">
                <a:solidFill>
                  <a:schemeClr val="bg1"/>
                </a:solidFill>
                <a:latin typeface="Calibri" pitchFamily="34" charset="0"/>
                <a:ea typeface="Microsoft YaHei" pitchFamily="34" charset="-122"/>
                <a:cs typeface="+mn-cs"/>
              </a:defRPr>
            </a:lvl9pPr>
          </a:lstStyle>
          <a:p>
            <a:pPr>
              <a:defRPr/>
            </a:pPr>
            <a:fld id="{04114396-2BF7-47CF-A05F-22DCEDB39B6A}" type="datetime1">
              <a:rPr lang="pt-BR" smtClean="0"/>
              <a:pPr>
                <a:defRPr/>
              </a:pPr>
              <a:t>03/05/2016</a:t>
            </a:fld>
            <a:endParaRPr lang="pt-BR" dirty="0"/>
          </a:p>
        </p:txBody>
      </p:sp>
      <p:sp>
        <p:nvSpPr>
          <p:cNvPr id="4" name="Retângulo 3"/>
          <p:cNvSpPr/>
          <p:nvPr/>
        </p:nvSpPr>
        <p:spPr>
          <a:xfrm>
            <a:off x="251520" y="427700"/>
            <a:ext cx="7560840" cy="481670"/>
          </a:xfrm>
          <a:prstGeom prst="rect">
            <a:avLst/>
          </a:prstGeom>
        </p:spPr>
        <p:txBody>
          <a:bodyPr wrap="square">
            <a:spAutoFit/>
          </a:bodyPr>
          <a:lstStyle/>
          <a:p>
            <a:pPr>
              <a:lnSpc>
                <a:spcPct val="115000"/>
              </a:lnSpc>
              <a:spcAft>
                <a:spcPts val="1000"/>
              </a:spcAft>
            </a:pPr>
            <a:r>
              <a:rPr lang="pt-BR" sz="2200" b="1" dirty="0" smtClean="0">
                <a:solidFill>
                  <a:schemeClr val="tx1"/>
                </a:solidFill>
                <a:latin typeface="Arial" panose="020B0604020202020204" pitchFamily="34" charset="0"/>
                <a:ea typeface="Calibri" panose="020F0502020204030204" pitchFamily="34" charset="0"/>
              </a:rPr>
              <a:t>2. </a:t>
            </a:r>
            <a:r>
              <a:rPr lang="pt-BR" sz="2200" b="1" dirty="0">
                <a:solidFill>
                  <a:schemeClr val="tx1"/>
                </a:solidFill>
                <a:latin typeface="Arial" panose="020B0604020202020204" pitchFamily="34" charset="0"/>
                <a:ea typeface="Calibri" panose="020F0502020204030204" pitchFamily="34" charset="0"/>
              </a:rPr>
              <a:t>BASE LEGAL EXISTENTE PARA A EXTENSÃO</a:t>
            </a:r>
            <a:r>
              <a:rPr lang="pt-BR" sz="2200" b="1" dirty="0">
                <a:solidFill>
                  <a:schemeClr val="tx1"/>
                </a:solidFill>
              </a:rPr>
              <a:t> </a:t>
            </a:r>
            <a:r>
              <a:rPr lang="pt-BR" sz="2200" b="1" dirty="0">
                <a:solidFill>
                  <a:schemeClr val="tx1"/>
                </a:solidFill>
                <a:latin typeface="Arial" panose="020B0604020202020204" pitchFamily="34" charset="0"/>
                <a:ea typeface="Calibri" panose="020F0502020204030204" pitchFamily="34" charset="0"/>
                <a:cs typeface="Times New Roman" panose="02020603050405020304" pitchFamily="18" charset="0"/>
              </a:rPr>
              <a:t> </a:t>
            </a:r>
            <a:endParaRPr lang="pt-BR" sz="2200" b="1" dirty="0">
              <a:solidFill>
                <a:schemeClr val="tx1"/>
              </a:solidFill>
              <a:ea typeface="Calibri" panose="020F0502020204030204" pitchFamily="34" charset="0"/>
              <a:cs typeface="Times New Roman" panose="02020603050405020304" pitchFamily="18" charset="0"/>
            </a:endParaRPr>
          </a:p>
        </p:txBody>
      </p:sp>
      <p:sp>
        <p:nvSpPr>
          <p:cNvPr id="5" name="Retângulo 4"/>
          <p:cNvSpPr/>
          <p:nvPr/>
        </p:nvSpPr>
        <p:spPr>
          <a:xfrm>
            <a:off x="357158" y="1214422"/>
            <a:ext cx="7560840" cy="481670"/>
          </a:xfrm>
          <a:prstGeom prst="rect">
            <a:avLst/>
          </a:prstGeom>
        </p:spPr>
        <p:txBody>
          <a:bodyPr wrap="square">
            <a:spAutoFit/>
          </a:bodyPr>
          <a:lstStyle/>
          <a:p>
            <a:pPr>
              <a:lnSpc>
                <a:spcPct val="115000"/>
              </a:lnSpc>
              <a:spcAft>
                <a:spcPts val="1000"/>
              </a:spcAft>
            </a:pPr>
            <a:r>
              <a:rPr lang="pt-BR" sz="2200" b="1" dirty="0" smtClean="0">
                <a:solidFill>
                  <a:srgbClr val="C00000"/>
                </a:solidFill>
                <a:latin typeface="Arial" panose="020B0604020202020204" pitchFamily="34" charset="0"/>
                <a:ea typeface="Calibri" panose="020F0502020204030204" pitchFamily="34" charset="0"/>
              </a:rPr>
              <a:t>2.2. CONCEITO DE EXTENSÃO (FORPROEXT)</a:t>
            </a:r>
            <a:r>
              <a:rPr lang="pt-BR" sz="2200" b="1" dirty="0">
                <a:solidFill>
                  <a:srgbClr val="C00000"/>
                </a:solidFill>
                <a:latin typeface="Arial" panose="020B0604020202020204" pitchFamily="34" charset="0"/>
                <a:ea typeface="Calibri" panose="020F0502020204030204" pitchFamily="34" charset="0"/>
                <a:cs typeface="Times New Roman" panose="02020603050405020304" pitchFamily="18" charset="0"/>
              </a:rPr>
              <a:t> </a:t>
            </a:r>
            <a:endParaRPr lang="pt-BR" sz="2200" b="1" dirty="0">
              <a:solidFill>
                <a:srgbClr val="C00000"/>
              </a:solidFill>
              <a:ea typeface="Calibri" panose="020F0502020204030204" pitchFamily="34" charset="0"/>
              <a:cs typeface="Times New Roman" panose="02020603050405020304" pitchFamily="18" charset="0"/>
            </a:endParaRPr>
          </a:p>
        </p:txBody>
      </p:sp>
      <p:sp>
        <p:nvSpPr>
          <p:cNvPr id="6" name="Retângulo 5"/>
          <p:cNvSpPr/>
          <p:nvPr/>
        </p:nvSpPr>
        <p:spPr>
          <a:xfrm>
            <a:off x="611560" y="2125846"/>
            <a:ext cx="7491206" cy="3970318"/>
          </a:xfrm>
          <a:prstGeom prst="rect">
            <a:avLst/>
          </a:prstGeom>
        </p:spPr>
        <p:txBody>
          <a:bodyPr wrap="square">
            <a:spAutoFit/>
          </a:bodyPr>
          <a:lstStyle/>
          <a:p>
            <a:pPr algn="just">
              <a:lnSpc>
                <a:spcPct val="150000"/>
              </a:lnSpc>
            </a:pPr>
            <a:r>
              <a:rPr lang="pt-BR" sz="2400" dirty="0">
                <a:solidFill>
                  <a:schemeClr val="tx1"/>
                </a:solidFill>
                <a:latin typeface="Open Sans Light"/>
              </a:rPr>
              <a:t>Processo educativo, cultural</a:t>
            </a:r>
            <a:r>
              <a:rPr lang="pt-BR" sz="2400" dirty="0" smtClean="0">
                <a:solidFill>
                  <a:schemeClr val="tx1"/>
                </a:solidFill>
                <a:latin typeface="Open Sans Light"/>
              </a:rPr>
              <a:t>, político, </a:t>
            </a:r>
            <a:r>
              <a:rPr lang="pt-BR" sz="2400" dirty="0">
                <a:solidFill>
                  <a:schemeClr val="tx1"/>
                </a:solidFill>
                <a:latin typeface="Open Sans Light"/>
              </a:rPr>
              <a:t>social, científico e </a:t>
            </a:r>
            <a:r>
              <a:rPr lang="pt-BR" sz="2400" dirty="0" smtClean="0">
                <a:solidFill>
                  <a:schemeClr val="tx1"/>
                </a:solidFill>
                <a:latin typeface="Open Sans Light"/>
              </a:rPr>
              <a:t>tecnológico que </a:t>
            </a:r>
            <a:r>
              <a:rPr lang="pt-BR" sz="2400" dirty="0">
                <a:solidFill>
                  <a:schemeClr val="tx1"/>
                </a:solidFill>
                <a:latin typeface="Open Sans Light"/>
              </a:rPr>
              <a:t>promove a interação entre as instituições, os </a:t>
            </a:r>
            <a:r>
              <a:rPr lang="pt-BR" sz="2400" dirty="0" smtClean="0">
                <a:solidFill>
                  <a:schemeClr val="tx1"/>
                </a:solidFill>
                <a:latin typeface="Open Sans Light"/>
              </a:rPr>
              <a:t>segmentos sociais </a:t>
            </a:r>
            <a:r>
              <a:rPr lang="pt-BR" sz="2400" dirty="0">
                <a:solidFill>
                  <a:schemeClr val="tx1"/>
                </a:solidFill>
                <a:latin typeface="Open Sans Light"/>
              </a:rPr>
              <a:t>e o mundo do trabalho com ênfase na produção</a:t>
            </a:r>
            <a:r>
              <a:rPr lang="pt-BR" sz="2400" dirty="0" smtClean="0">
                <a:solidFill>
                  <a:schemeClr val="tx1"/>
                </a:solidFill>
                <a:latin typeface="Open Sans Light"/>
              </a:rPr>
              <a:t>, desenvolvimento </a:t>
            </a:r>
            <a:r>
              <a:rPr lang="pt-BR" sz="2400" dirty="0">
                <a:solidFill>
                  <a:schemeClr val="tx1"/>
                </a:solidFill>
                <a:latin typeface="Open Sans Light"/>
              </a:rPr>
              <a:t>e difusão de conhecimentos científicos </a:t>
            </a:r>
            <a:r>
              <a:rPr lang="pt-BR" sz="2400" dirty="0" smtClean="0">
                <a:solidFill>
                  <a:schemeClr val="tx1"/>
                </a:solidFill>
                <a:latin typeface="Open Sans Light"/>
              </a:rPr>
              <a:t>e tecnológicos </a:t>
            </a:r>
            <a:r>
              <a:rPr lang="pt-BR" sz="2400" dirty="0">
                <a:solidFill>
                  <a:schemeClr val="tx1"/>
                </a:solidFill>
                <a:latin typeface="Open Sans Light"/>
              </a:rPr>
              <a:t>visando o desenvolvimento </a:t>
            </a:r>
            <a:r>
              <a:rPr lang="pt-BR" sz="2400" dirty="0" err="1" smtClean="0">
                <a:solidFill>
                  <a:schemeClr val="tx1"/>
                </a:solidFill>
                <a:latin typeface="Open Sans Light"/>
              </a:rPr>
              <a:t>sócio-econômico</a:t>
            </a:r>
            <a:r>
              <a:rPr lang="pt-BR" sz="2400" dirty="0" smtClean="0">
                <a:solidFill>
                  <a:schemeClr val="tx1"/>
                </a:solidFill>
                <a:latin typeface="Open Sans Light"/>
              </a:rPr>
              <a:t> sustentável </a:t>
            </a:r>
            <a:r>
              <a:rPr lang="pt-BR" sz="2400" dirty="0">
                <a:solidFill>
                  <a:schemeClr val="tx1"/>
                </a:solidFill>
                <a:latin typeface="Open Sans Light"/>
              </a:rPr>
              <a:t>local e regional.</a:t>
            </a:r>
          </a:p>
        </p:txBody>
      </p:sp>
    </p:spTree>
    <p:extLst>
      <p:ext uri="{BB962C8B-B14F-4D97-AF65-F5344CB8AC3E}">
        <p14:creationId xmlns:p14="http://schemas.microsoft.com/office/powerpoint/2010/main" val="890915948"/>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tângulo 2"/>
          <p:cNvSpPr/>
          <p:nvPr/>
        </p:nvSpPr>
        <p:spPr>
          <a:xfrm>
            <a:off x="219331" y="332656"/>
            <a:ext cx="7560840" cy="481670"/>
          </a:xfrm>
          <a:prstGeom prst="rect">
            <a:avLst/>
          </a:prstGeom>
        </p:spPr>
        <p:txBody>
          <a:bodyPr wrap="square">
            <a:spAutoFit/>
          </a:bodyPr>
          <a:lstStyle/>
          <a:p>
            <a:pPr>
              <a:lnSpc>
                <a:spcPct val="115000"/>
              </a:lnSpc>
              <a:spcAft>
                <a:spcPts val="1000"/>
              </a:spcAft>
            </a:pPr>
            <a:r>
              <a:rPr lang="pt-BR" sz="2200" b="1" dirty="0" smtClean="0">
                <a:solidFill>
                  <a:schemeClr val="tx1"/>
                </a:solidFill>
                <a:latin typeface="Arial" panose="020B0604020202020204" pitchFamily="34" charset="0"/>
                <a:ea typeface="Calibri" panose="020F0502020204030204" pitchFamily="34" charset="0"/>
              </a:rPr>
              <a:t>2. </a:t>
            </a:r>
            <a:r>
              <a:rPr lang="pt-BR" sz="2200" b="1" dirty="0">
                <a:solidFill>
                  <a:schemeClr val="tx1"/>
                </a:solidFill>
                <a:latin typeface="Arial" panose="020B0604020202020204" pitchFamily="34" charset="0"/>
                <a:ea typeface="Calibri" panose="020F0502020204030204" pitchFamily="34" charset="0"/>
              </a:rPr>
              <a:t>BASE LEGAL EXISTENTE PARA A EXTENSÃO</a:t>
            </a:r>
            <a:r>
              <a:rPr lang="pt-BR" sz="2200" b="1" dirty="0">
                <a:solidFill>
                  <a:schemeClr val="tx1"/>
                </a:solidFill>
              </a:rPr>
              <a:t> </a:t>
            </a:r>
            <a:r>
              <a:rPr lang="pt-BR" sz="2200" b="1" dirty="0">
                <a:solidFill>
                  <a:schemeClr val="tx1"/>
                </a:solidFill>
                <a:latin typeface="Arial" panose="020B0604020202020204" pitchFamily="34" charset="0"/>
                <a:ea typeface="Calibri" panose="020F0502020204030204" pitchFamily="34" charset="0"/>
                <a:cs typeface="Times New Roman" panose="02020603050405020304" pitchFamily="18" charset="0"/>
              </a:rPr>
              <a:t> </a:t>
            </a:r>
            <a:endParaRPr lang="pt-BR" sz="2200" b="1" dirty="0">
              <a:solidFill>
                <a:schemeClr val="tx1"/>
              </a:solidFill>
              <a:ea typeface="Calibri" panose="020F0502020204030204" pitchFamily="34" charset="0"/>
              <a:cs typeface="Times New Roman" panose="02020603050405020304" pitchFamily="18" charset="0"/>
            </a:endParaRPr>
          </a:p>
        </p:txBody>
      </p:sp>
      <p:pic>
        <p:nvPicPr>
          <p:cNvPr id="2051"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709941" y="2017001"/>
            <a:ext cx="3258988" cy="4433887"/>
          </a:xfrm>
          <a:prstGeom prst="rect">
            <a:avLst/>
          </a:prstGeom>
          <a:noFill/>
          <a:extLst>
            <a:ext uri="{909E8E84-426E-40DD-AFC4-6F175D3DCCD1}">
              <a14:hiddenFill xmlns:a14="http://schemas.microsoft.com/office/drawing/2010/main">
                <a:solidFill>
                  <a:srgbClr val="FFFFFF"/>
                </a:solidFill>
              </a14:hiddenFill>
            </a:ext>
          </a:extLst>
        </p:spPr>
      </p:pic>
      <p:sp>
        <p:nvSpPr>
          <p:cNvPr id="7" name="Retângulo Arredondado 6"/>
          <p:cNvSpPr/>
          <p:nvPr/>
        </p:nvSpPr>
        <p:spPr>
          <a:xfrm>
            <a:off x="2195736" y="1175153"/>
            <a:ext cx="4320480" cy="576064"/>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t-BR" b="1" dirty="0" smtClean="0">
                <a:solidFill>
                  <a:schemeClr val="tx1"/>
                </a:solidFill>
              </a:rPr>
              <a:t>DIMENSÕES DA EXTENSÃO</a:t>
            </a:r>
            <a:endParaRPr lang="pt-BR" b="1" dirty="0">
              <a:solidFill>
                <a:schemeClr val="tx1"/>
              </a:solidFill>
            </a:endParaRPr>
          </a:p>
        </p:txBody>
      </p:sp>
      <p:sp>
        <p:nvSpPr>
          <p:cNvPr id="10" name="Pentágono 9"/>
          <p:cNvSpPr/>
          <p:nvPr/>
        </p:nvSpPr>
        <p:spPr>
          <a:xfrm>
            <a:off x="251520" y="2093505"/>
            <a:ext cx="5153738" cy="432048"/>
          </a:xfrm>
          <a:prstGeom prst="homePlate">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pt-BR" b="1" dirty="0" smtClean="0">
                <a:solidFill>
                  <a:schemeClr val="tx1"/>
                </a:solidFill>
              </a:rPr>
              <a:t>Desenvolvimento Tecnológico</a:t>
            </a:r>
            <a:endParaRPr lang="pt-BR" b="1" dirty="0">
              <a:solidFill>
                <a:schemeClr val="tx1"/>
              </a:solidFill>
            </a:endParaRPr>
          </a:p>
        </p:txBody>
      </p:sp>
      <p:sp>
        <p:nvSpPr>
          <p:cNvPr id="12" name="Pentágono 11"/>
          <p:cNvSpPr/>
          <p:nvPr/>
        </p:nvSpPr>
        <p:spPr>
          <a:xfrm>
            <a:off x="232759" y="2710588"/>
            <a:ext cx="5153738" cy="432048"/>
          </a:xfrm>
          <a:prstGeom prst="homePlate">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pt-BR" b="1" dirty="0" smtClean="0">
                <a:solidFill>
                  <a:schemeClr val="tx1"/>
                </a:solidFill>
              </a:rPr>
              <a:t>Projetos Sociais</a:t>
            </a:r>
            <a:endParaRPr lang="pt-BR" b="1" dirty="0">
              <a:solidFill>
                <a:schemeClr val="tx1"/>
              </a:solidFill>
            </a:endParaRPr>
          </a:p>
        </p:txBody>
      </p:sp>
      <p:sp>
        <p:nvSpPr>
          <p:cNvPr id="13" name="Pentágono 12"/>
          <p:cNvSpPr/>
          <p:nvPr/>
        </p:nvSpPr>
        <p:spPr>
          <a:xfrm>
            <a:off x="232759" y="3310724"/>
            <a:ext cx="5153738" cy="432048"/>
          </a:xfrm>
          <a:prstGeom prst="homePlate">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pt-BR" b="1" dirty="0" smtClean="0">
                <a:solidFill>
                  <a:schemeClr val="tx1"/>
                </a:solidFill>
              </a:rPr>
              <a:t>Estágios e Empregos</a:t>
            </a:r>
            <a:endParaRPr lang="pt-BR" b="1" dirty="0">
              <a:solidFill>
                <a:schemeClr val="tx1"/>
              </a:solidFill>
            </a:endParaRPr>
          </a:p>
        </p:txBody>
      </p:sp>
      <p:sp>
        <p:nvSpPr>
          <p:cNvPr id="14" name="Pentágono 13"/>
          <p:cNvSpPr/>
          <p:nvPr/>
        </p:nvSpPr>
        <p:spPr>
          <a:xfrm>
            <a:off x="232759" y="3946230"/>
            <a:ext cx="5153738" cy="432048"/>
          </a:xfrm>
          <a:prstGeom prst="homePlate">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pt-BR" b="1" dirty="0" smtClean="0">
                <a:solidFill>
                  <a:schemeClr val="tx1"/>
                </a:solidFill>
              </a:rPr>
              <a:t>Cursos de Extensão ou FIC</a:t>
            </a:r>
            <a:endParaRPr lang="pt-BR" b="1" dirty="0">
              <a:solidFill>
                <a:schemeClr val="tx1"/>
              </a:solidFill>
            </a:endParaRPr>
          </a:p>
        </p:txBody>
      </p:sp>
      <p:sp>
        <p:nvSpPr>
          <p:cNvPr id="15" name="Pentágono 14"/>
          <p:cNvSpPr/>
          <p:nvPr/>
        </p:nvSpPr>
        <p:spPr>
          <a:xfrm>
            <a:off x="232759" y="4564931"/>
            <a:ext cx="5153738" cy="432048"/>
          </a:xfrm>
          <a:prstGeom prst="homePlate">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1600" b="1" dirty="0">
                <a:solidFill>
                  <a:schemeClr val="tx1"/>
                </a:solidFill>
              </a:rPr>
              <a:t>Projetos </a:t>
            </a:r>
            <a:r>
              <a:rPr lang="en-US" sz="1600" b="1" dirty="0" smtClean="0">
                <a:solidFill>
                  <a:schemeClr val="tx1"/>
                </a:solidFill>
              </a:rPr>
              <a:t>Culturais, </a:t>
            </a:r>
            <a:r>
              <a:rPr lang="en-US" sz="1600" b="1" dirty="0" err="1" smtClean="0">
                <a:solidFill>
                  <a:schemeClr val="tx1"/>
                </a:solidFill>
              </a:rPr>
              <a:t>Artísticos</a:t>
            </a:r>
            <a:r>
              <a:rPr lang="en-US" sz="1600" b="1" dirty="0" smtClean="0">
                <a:solidFill>
                  <a:schemeClr val="tx1"/>
                </a:solidFill>
              </a:rPr>
              <a:t>, Científico, </a:t>
            </a:r>
            <a:r>
              <a:rPr lang="en-US" sz="1600" b="1" dirty="0" err="1" smtClean="0">
                <a:solidFill>
                  <a:schemeClr val="tx1"/>
                </a:solidFill>
              </a:rPr>
              <a:t>Tecnológicos</a:t>
            </a:r>
            <a:r>
              <a:rPr lang="en-US" sz="1600" b="1" dirty="0" smtClean="0">
                <a:solidFill>
                  <a:schemeClr val="tx1"/>
                </a:solidFill>
              </a:rPr>
              <a:t> </a:t>
            </a:r>
            <a:r>
              <a:rPr lang="en-US" sz="1600" b="1" dirty="0">
                <a:solidFill>
                  <a:schemeClr val="tx1"/>
                </a:solidFill>
              </a:rPr>
              <a:t>e </a:t>
            </a:r>
            <a:r>
              <a:rPr lang="en-US" sz="1600" b="1" dirty="0" err="1" smtClean="0">
                <a:solidFill>
                  <a:schemeClr val="tx1"/>
                </a:solidFill>
              </a:rPr>
              <a:t>Esportivos</a:t>
            </a:r>
            <a:endParaRPr lang="pt-BR" sz="1600" b="1" dirty="0">
              <a:solidFill>
                <a:schemeClr val="tx1"/>
              </a:solidFill>
            </a:endParaRPr>
          </a:p>
        </p:txBody>
      </p:sp>
      <p:sp>
        <p:nvSpPr>
          <p:cNvPr id="16" name="Pentágono 15"/>
          <p:cNvSpPr/>
          <p:nvPr/>
        </p:nvSpPr>
        <p:spPr>
          <a:xfrm>
            <a:off x="232759" y="5183632"/>
            <a:ext cx="5153738" cy="432048"/>
          </a:xfrm>
          <a:prstGeom prst="homePlate">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b="1" dirty="0" err="1">
                <a:solidFill>
                  <a:schemeClr val="tx1"/>
                </a:solidFill>
              </a:rPr>
              <a:t>Visitas</a:t>
            </a:r>
            <a:r>
              <a:rPr lang="en-US" b="1" dirty="0">
                <a:solidFill>
                  <a:schemeClr val="tx1"/>
                </a:solidFill>
              </a:rPr>
              <a:t> </a:t>
            </a:r>
            <a:r>
              <a:rPr lang="en-US" b="1" dirty="0" err="1">
                <a:solidFill>
                  <a:schemeClr val="tx1"/>
                </a:solidFill>
              </a:rPr>
              <a:t>Técnicas</a:t>
            </a:r>
            <a:endParaRPr lang="pt-BR" dirty="0">
              <a:solidFill>
                <a:schemeClr val="tx1"/>
              </a:solidFill>
            </a:endParaRPr>
          </a:p>
        </p:txBody>
      </p:sp>
      <p:sp>
        <p:nvSpPr>
          <p:cNvPr id="17" name="Pentágono 16"/>
          <p:cNvSpPr/>
          <p:nvPr/>
        </p:nvSpPr>
        <p:spPr>
          <a:xfrm>
            <a:off x="247473" y="5764904"/>
            <a:ext cx="5153738" cy="432048"/>
          </a:xfrm>
          <a:prstGeom prst="homePlate">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pt-BR" b="1" dirty="0">
                <a:solidFill>
                  <a:schemeClr val="tx1"/>
                </a:solidFill>
              </a:rPr>
              <a:t>Empreendedorismo e Associativismo</a:t>
            </a:r>
          </a:p>
        </p:txBody>
      </p:sp>
      <p:sp>
        <p:nvSpPr>
          <p:cNvPr id="18" name="Pentágono 17"/>
          <p:cNvSpPr/>
          <p:nvPr/>
        </p:nvSpPr>
        <p:spPr>
          <a:xfrm>
            <a:off x="247473" y="6346176"/>
            <a:ext cx="5153738" cy="432048"/>
          </a:xfrm>
          <a:prstGeom prst="homePlate">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b="1" dirty="0" err="1">
                <a:solidFill>
                  <a:schemeClr val="tx1"/>
                </a:solidFill>
              </a:rPr>
              <a:t>Acompanhamento</a:t>
            </a:r>
            <a:r>
              <a:rPr lang="en-US" b="1" dirty="0">
                <a:solidFill>
                  <a:schemeClr val="tx1"/>
                </a:solidFill>
              </a:rPr>
              <a:t> de </a:t>
            </a:r>
            <a:r>
              <a:rPr lang="en-US" b="1" dirty="0" err="1">
                <a:solidFill>
                  <a:schemeClr val="tx1"/>
                </a:solidFill>
              </a:rPr>
              <a:t>Egressos</a:t>
            </a:r>
            <a:endParaRPr lang="pt-BR" dirty="0">
              <a:solidFill>
                <a:schemeClr val="tx1"/>
              </a:solidFill>
            </a:endParaRPr>
          </a:p>
        </p:txBody>
      </p:sp>
    </p:spTree>
    <p:extLst>
      <p:ext uri="{BB962C8B-B14F-4D97-AF65-F5344CB8AC3E}">
        <p14:creationId xmlns:p14="http://schemas.microsoft.com/office/powerpoint/2010/main" val="280549681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01" name="Rectangle 1"/>
          <p:cNvSpPr>
            <a:spLocks noChangeArrowheads="1"/>
          </p:cNvSpPr>
          <p:nvPr/>
        </p:nvSpPr>
        <p:spPr bwMode="auto">
          <a:xfrm>
            <a:off x="285720" y="500042"/>
            <a:ext cx="7416824" cy="646331"/>
          </a:xfrm>
          <a:prstGeom prst="rect">
            <a:avLst/>
          </a:prstGeom>
          <a:noFill/>
          <a:ln w="9525">
            <a:noFill/>
            <a:miter lim="800000"/>
            <a:headEnd/>
            <a:tailEnd/>
          </a:ln>
        </p:spPr>
        <p:txBody>
          <a:bodyPr wrap="square" anchor="ctr">
            <a:spAutoFit/>
          </a:bodyPr>
          <a:lstStyle/>
          <a:p>
            <a:pPr defTabSz="914400"/>
            <a:r>
              <a:rPr lang="pt-BR" sz="2000" b="1" dirty="0" smtClean="0">
                <a:solidFill>
                  <a:schemeClr val="accent5"/>
                </a:solidFill>
                <a:latin typeface="Open Sans Semibold" panose="020B0706030804020204" pitchFamily="34" charset="0"/>
                <a:ea typeface="Open Sans Semibold" panose="020B0706030804020204" pitchFamily="34" charset="0"/>
                <a:cs typeface="Open Sans Semibold" panose="020B0706030804020204" pitchFamily="34" charset="0"/>
              </a:rPr>
              <a:t>IDENTIFICAÇÃO DA EQUIPE DA PROEX</a:t>
            </a:r>
            <a:endParaRPr lang="pt-BR" sz="2000" dirty="0">
              <a:solidFill>
                <a:schemeClr val="accent5"/>
              </a:solidFill>
              <a:latin typeface="Open Sans Semibold" panose="020B0706030804020204" pitchFamily="34" charset="0"/>
              <a:ea typeface="Open Sans Semibold" panose="020B0706030804020204" pitchFamily="34" charset="0"/>
              <a:cs typeface="Open Sans Semibold" panose="020B0706030804020204" pitchFamily="34" charset="0"/>
            </a:endParaRPr>
          </a:p>
          <a:p>
            <a:pPr defTabSz="914400" eaLnBrk="0" hangingPunct="0"/>
            <a:endParaRPr lang="pt-BR" sz="1600" b="1" dirty="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endParaRPr>
          </a:p>
        </p:txBody>
      </p:sp>
      <p:pic>
        <p:nvPicPr>
          <p:cNvPr id="6" name="Picture 6"/>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00025" y="115888"/>
            <a:ext cx="865188" cy="339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7" name="Tabela 6"/>
          <p:cNvGraphicFramePr>
            <a:graphicFrameLocks noGrp="1"/>
          </p:cNvGraphicFramePr>
          <p:nvPr>
            <p:extLst>
              <p:ext uri="{D42A27DB-BD31-4B8C-83A1-F6EECF244321}">
                <p14:modId xmlns:p14="http://schemas.microsoft.com/office/powerpoint/2010/main" val="1234757598"/>
              </p:ext>
            </p:extLst>
          </p:nvPr>
        </p:nvGraphicFramePr>
        <p:xfrm>
          <a:off x="285720" y="1214422"/>
          <a:ext cx="7488832" cy="5081500"/>
        </p:xfrm>
        <a:graphic>
          <a:graphicData uri="http://schemas.openxmlformats.org/drawingml/2006/table">
            <a:tbl>
              <a:tblPr/>
              <a:tblGrid>
                <a:gridCol w="2092273">
                  <a:extLst>
                    <a:ext uri="{9D8B030D-6E8A-4147-A177-3AD203B41FA5}">
                      <a16:colId xmlns:a16="http://schemas.microsoft.com/office/drawing/2014/main" val="20000"/>
                    </a:ext>
                  </a:extLst>
                </a:gridCol>
                <a:gridCol w="1759748">
                  <a:extLst>
                    <a:ext uri="{9D8B030D-6E8A-4147-A177-3AD203B41FA5}">
                      <a16:colId xmlns:a16="http://schemas.microsoft.com/office/drawing/2014/main" val="20001"/>
                    </a:ext>
                  </a:extLst>
                </a:gridCol>
                <a:gridCol w="2645448">
                  <a:extLst>
                    <a:ext uri="{9D8B030D-6E8A-4147-A177-3AD203B41FA5}">
                      <a16:colId xmlns:a16="http://schemas.microsoft.com/office/drawing/2014/main" val="20002"/>
                    </a:ext>
                  </a:extLst>
                </a:gridCol>
                <a:gridCol w="991363">
                  <a:extLst>
                    <a:ext uri="{9D8B030D-6E8A-4147-A177-3AD203B41FA5}">
                      <a16:colId xmlns:a16="http://schemas.microsoft.com/office/drawing/2014/main" val="20003"/>
                    </a:ext>
                  </a:extLst>
                </a:gridCol>
              </a:tblGrid>
              <a:tr h="478807">
                <a:tc>
                  <a:txBody>
                    <a:bodyPr/>
                    <a:lstStyle/>
                    <a:p>
                      <a:pPr algn="ctr">
                        <a:lnSpc>
                          <a:spcPct val="115000"/>
                        </a:lnSpc>
                        <a:spcAft>
                          <a:spcPts val="0"/>
                        </a:spcAft>
                      </a:pPr>
                      <a:r>
                        <a:rPr lang="pt-BR" sz="1200" b="1" dirty="0">
                          <a:solidFill>
                            <a:schemeClr val="bg1"/>
                          </a:solidFill>
                          <a:latin typeface="Arial"/>
                          <a:ea typeface="Calibri"/>
                          <a:cs typeface="Times New Roman"/>
                        </a:rPr>
                        <a:t>EQUIPE</a:t>
                      </a:r>
                      <a:endParaRPr lang="pt-BR" sz="1200" dirty="0">
                        <a:solidFill>
                          <a:schemeClr val="bg1"/>
                        </a:solidFill>
                        <a:latin typeface="Calibri"/>
                        <a:ea typeface="Calibri"/>
                        <a:cs typeface="Times New Roman"/>
                      </a:endParaRPr>
                    </a:p>
                  </a:txBody>
                  <a:tcPr marL="68303" marR="6830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6600"/>
                    </a:solidFill>
                  </a:tcPr>
                </a:tc>
                <a:tc>
                  <a:txBody>
                    <a:bodyPr/>
                    <a:lstStyle/>
                    <a:p>
                      <a:pPr algn="ctr">
                        <a:lnSpc>
                          <a:spcPct val="115000"/>
                        </a:lnSpc>
                        <a:spcAft>
                          <a:spcPts val="0"/>
                        </a:spcAft>
                      </a:pPr>
                      <a:r>
                        <a:rPr lang="pt-BR" sz="1200" b="1" dirty="0">
                          <a:solidFill>
                            <a:schemeClr val="bg1"/>
                          </a:solidFill>
                          <a:latin typeface="Arial"/>
                          <a:ea typeface="Calibri"/>
                          <a:cs typeface="Times New Roman"/>
                        </a:rPr>
                        <a:t>FUNÇÃO</a:t>
                      </a:r>
                      <a:endParaRPr lang="pt-BR" sz="1200" dirty="0">
                        <a:solidFill>
                          <a:schemeClr val="bg1"/>
                        </a:solidFill>
                        <a:latin typeface="Calibri"/>
                        <a:ea typeface="Calibri"/>
                        <a:cs typeface="Times New Roman"/>
                      </a:endParaRPr>
                    </a:p>
                  </a:txBody>
                  <a:tcPr marL="68303" marR="6830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6600"/>
                    </a:solidFill>
                  </a:tcPr>
                </a:tc>
                <a:tc>
                  <a:txBody>
                    <a:bodyPr/>
                    <a:lstStyle/>
                    <a:p>
                      <a:pPr algn="ctr">
                        <a:lnSpc>
                          <a:spcPct val="115000"/>
                        </a:lnSpc>
                        <a:spcAft>
                          <a:spcPts val="0"/>
                        </a:spcAft>
                      </a:pPr>
                      <a:r>
                        <a:rPr lang="pt-BR" sz="1200" b="1" dirty="0">
                          <a:solidFill>
                            <a:schemeClr val="bg1"/>
                          </a:solidFill>
                          <a:latin typeface="Arial"/>
                          <a:ea typeface="Calibri"/>
                          <a:cs typeface="Times New Roman"/>
                        </a:rPr>
                        <a:t>EMAIL</a:t>
                      </a:r>
                      <a:endParaRPr lang="pt-BR" sz="1200" dirty="0">
                        <a:solidFill>
                          <a:schemeClr val="bg1"/>
                        </a:solidFill>
                        <a:latin typeface="Calibri"/>
                        <a:ea typeface="Calibri"/>
                        <a:cs typeface="Times New Roman"/>
                      </a:endParaRPr>
                    </a:p>
                  </a:txBody>
                  <a:tcPr marL="68303" marR="6830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6600"/>
                    </a:solidFill>
                  </a:tcPr>
                </a:tc>
                <a:tc>
                  <a:txBody>
                    <a:bodyPr/>
                    <a:lstStyle/>
                    <a:p>
                      <a:pPr algn="ctr">
                        <a:lnSpc>
                          <a:spcPct val="115000"/>
                        </a:lnSpc>
                        <a:spcAft>
                          <a:spcPts val="0"/>
                        </a:spcAft>
                      </a:pPr>
                      <a:r>
                        <a:rPr lang="pt-BR" sz="1200" b="1" dirty="0">
                          <a:solidFill>
                            <a:schemeClr val="bg1"/>
                          </a:solidFill>
                          <a:latin typeface="Arial"/>
                          <a:ea typeface="Calibri"/>
                          <a:cs typeface="Times New Roman"/>
                        </a:rPr>
                        <a:t>TELEFONE</a:t>
                      </a:r>
                      <a:endParaRPr lang="pt-BR" sz="1200" dirty="0">
                        <a:solidFill>
                          <a:schemeClr val="bg1"/>
                        </a:solidFill>
                        <a:latin typeface="Calibri"/>
                        <a:ea typeface="Calibri"/>
                        <a:cs typeface="Times New Roman"/>
                      </a:endParaRPr>
                    </a:p>
                  </a:txBody>
                  <a:tcPr marL="68303" marR="6830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6600"/>
                    </a:solidFill>
                  </a:tcPr>
                </a:tc>
                <a:extLst>
                  <a:ext uri="{0D108BD9-81ED-4DB2-BD59-A6C34878D82A}">
                    <a16:rowId xmlns:a16="http://schemas.microsoft.com/office/drawing/2014/main" val="10000"/>
                  </a:ext>
                </a:extLst>
              </a:tr>
              <a:tr h="372770">
                <a:tc>
                  <a:txBody>
                    <a:bodyPr/>
                    <a:lstStyle/>
                    <a:p>
                      <a:pPr algn="ctr">
                        <a:lnSpc>
                          <a:spcPct val="115000"/>
                        </a:lnSpc>
                        <a:spcAft>
                          <a:spcPts val="0"/>
                        </a:spcAft>
                      </a:pPr>
                      <a:r>
                        <a:rPr lang="pt-BR" sz="1100" dirty="0">
                          <a:latin typeface="Arial"/>
                          <a:ea typeface="Calibri"/>
                          <a:cs typeface="Times New Roman"/>
                        </a:rPr>
                        <a:t>Mary Lucy Mendes Guimarães</a:t>
                      </a:r>
                      <a:endParaRPr lang="pt-BR" sz="1100" dirty="0">
                        <a:latin typeface="Calibri"/>
                        <a:ea typeface="Calibri"/>
                        <a:cs typeface="Times New Roman"/>
                      </a:endParaRPr>
                    </a:p>
                  </a:txBody>
                  <a:tcPr marL="68303" marR="6830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pt-BR" sz="1100">
                          <a:latin typeface="Arial"/>
                          <a:ea typeface="Calibri"/>
                          <a:cs typeface="Times New Roman"/>
                        </a:rPr>
                        <a:t>Pró-Reitora</a:t>
                      </a:r>
                      <a:endParaRPr lang="pt-BR" sz="1100">
                        <a:latin typeface="Calibri"/>
                        <a:ea typeface="Calibri"/>
                        <a:cs typeface="Times New Roman"/>
                      </a:endParaRPr>
                    </a:p>
                  </a:txBody>
                  <a:tcPr marL="68303" marR="6830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pt-BR" sz="1100" u="sng" kern="1200" dirty="0">
                          <a:solidFill>
                            <a:srgbClr val="FF0000"/>
                          </a:solidFill>
                          <a:latin typeface="Arial"/>
                          <a:ea typeface="Calibri"/>
                          <a:cs typeface="Times New Roman"/>
                          <a:hlinkClick r:id="rId3"/>
                        </a:rPr>
                        <a:t>proreitor.proex@ifpa.edu.br</a:t>
                      </a:r>
                    </a:p>
                  </a:txBody>
                  <a:tcPr marL="68303" marR="6830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pt-BR" sz="1100">
                          <a:latin typeface="Arial"/>
                          <a:ea typeface="Calibri"/>
                          <a:cs typeface="Times New Roman"/>
                        </a:rPr>
                        <a:t>99350-9298</a:t>
                      </a:r>
                      <a:endParaRPr lang="pt-BR" sz="1100">
                        <a:latin typeface="Calibri"/>
                        <a:ea typeface="Calibri"/>
                        <a:cs typeface="Times New Roman"/>
                      </a:endParaRPr>
                    </a:p>
                  </a:txBody>
                  <a:tcPr marL="68303" marR="6830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r h="372770">
                <a:tc>
                  <a:txBody>
                    <a:bodyPr/>
                    <a:lstStyle/>
                    <a:p>
                      <a:pPr algn="ctr">
                        <a:lnSpc>
                          <a:spcPct val="115000"/>
                        </a:lnSpc>
                        <a:spcAft>
                          <a:spcPts val="0"/>
                        </a:spcAft>
                      </a:pPr>
                      <a:r>
                        <a:rPr lang="pt-BR" sz="1100" dirty="0">
                          <a:latin typeface="Arial"/>
                          <a:ea typeface="Calibri"/>
                          <a:cs typeface="Times New Roman"/>
                        </a:rPr>
                        <a:t>Cleber Silva e Silva</a:t>
                      </a:r>
                      <a:endParaRPr lang="pt-BR" sz="1100" dirty="0">
                        <a:latin typeface="Calibri"/>
                        <a:ea typeface="Calibri"/>
                        <a:cs typeface="Times New Roman"/>
                      </a:endParaRPr>
                    </a:p>
                  </a:txBody>
                  <a:tcPr marL="68303" marR="6830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pt-BR" sz="1100">
                          <a:latin typeface="Arial"/>
                          <a:ea typeface="Calibri"/>
                          <a:cs typeface="Times New Roman"/>
                        </a:rPr>
                        <a:t>Diretor de Extensão</a:t>
                      </a:r>
                      <a:endParaRPr lang="pt-BR" sz="1100">
                        <a:latin typeface="Calibri"/>
                        <a:ea typeface="Calibri"/>
                        <a:cs typeface="Times New Roman"/>
                      </a:endParaRPr>
                    </a:p>
                  </a:txBody>
                  <a:tcPr marL="68303" marR="6830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pt-BR" sz="1100" u="sng" dirty="0" smtClean="0">
                          <a:solidFill>
                            <a:srgbClr val="FF0000"/>
                          </a:solidFill>
                          <a:latin typeface="Arial"/>
                          <a:ea typeface="Calibri"/>
                          <a:cs typeface="Times New Roman"/>
                          <a:hlinkClick r:id="rId3"/>
                        </a:rPr>
                        <a:t>direx.proex@ifpa.edu.br</a:t>
                      </a:r>
                      <a:r>
                        <a:rPr lang="pt-BR" sz="1100" dirty="0" smtClean="0">
                          <a:solidFill>
                            <a:srgbClr val="FF0000"/>
                          </a:solidFill>
                          <a:latin typeface="Arial"/>
                          <a:ea typeface="Calibri"/>
                          <a:cs typeface="Times New Roman"/>
                        </a:rPr>
                        <a:t>    </a:t>
                      </a:r>
                      <a:endParaRPr lang="pt-BR" sz="1100" dirty="0">
                        <a:solidFill>
                          <a:srgbClr val="FF0000"/>
                        </a:solidFill>
                        <a:latin typeface="Calibri"/>
                        <a:ea typeface="Calibri"/>
                        <a:cs typeface="Times New Roman"/>
                      </a:endParaRPr>
                    </a:p>
                  </a:txBody>
                  <a:tcPr marL="68303" marR="6830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1100">
                          <a:latin typeface="Arial"/>
                          <a:ea typeface="Calibri"/>
                          <a:cs typeface="Times New Roman"/>
                        </a:rPr>
                        <a:t>98087-0598</a:t>
                      </a:r>
                      <a:endParaRPr lang="pt-BR" sz="1100">
                        <a:latin typeface="Calibri"/>
                        <a:ea typeface="Calibri"/>
                        <a:cs typeface="Times New Roman"/>
                      </a:endParaRPr>
                    </a:p>
                  </a:txBody>
                  <a:tcPr marL="68303" marR="6830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r h="372770">
                <a:tc>
                  <a:txBody>
                    <a:bodyPr/>
                    <a:lstStyle/>
                    <a:p>
                      <a:pPr algn="ctr">
                        <a:lnSpc>
                          <a:spcPct val="115000"/>
                        </a:lnSpc>
                        <a:spcAft>
                          <a:spcPts val="0"/>
                        </a:spcAft>
                      </a:pPr>
                      <a:r>
                        <a:rPr lang="pt-BR" sz="1100" dirty="0">
                          <a:latin typeface="Arial"/>
                          <a:ea typeface="Calibri"/>
                          <a:cs typeface="Times New Roman"/>
                        </a:rPr>
                        <a:t>Fabrício Medeiros Alho</a:t>
                      </a:r>
                      <a:endParaRPr lang="pt-BR" sz="1100" dirty="0">
                        <a:latin typeface="Calibri"/>
                        <a:ea typeface="Calibri"/>
                        <a:cs typeface="Times New Roman"/>
                      </a:endParaRPr>
                    </a:p>
                  </a:txBody>
                  <a:tcPr marL="68303" marR="6830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pt-BR" sz="1100" dirty="0">
                          <a:latin typeface="Arial"/>
                          <a:ea typeface="Calibri"/>
                          <a:cs typeface="Times New Roman"/>
                        </a:rPr>
                        <a:t>Coordenador </a:t>
                      </a:r>
                      <a:r>
                        <a:rPr lang="pt-BR" sz="1100" dirty="0" smtClean="0">
                          <a:latin typeface="Arial"/>
                          <a:ea typeface="Calibri"/>
                          <a:cs typeface="Times New Roman"/>
                        </a:rPr>
                        <a:t>Geral</a:t>
                      </a:r>
                      <a:r>
                        <a:rPr lang="pt-BR" sz="1100" baseline="0" dirty="0" smtClean="0">
                          <a:latin typeface="Arial"/>
                          <a:ea typeface="Calibri"/>
                          <a:cs typeface="Times New Roman"/>
                        </a:rPr>
                        <a:t> </a:t>
                      </a:r>
                      <a:r>
                        <a:rPr lang="pt-BR" sz="1100" dirty="0" smtClean="0">
                          <a:latin typeface="Arial"/>
                          <a:ea typeface="Calibri"/>
                          <a:cs typeface="Times New Roman"/>
                        </a:rPr>
                        <a:t>PRONATEC</a:t>
                      </a:r>
                      <a:endParaRPr lang="pt-BR" sz="1100" dirty="0">
                        <a:latin typeface="Calibri"/>
                        <a:ea typeface="Calibri"/>
                        <a:cs typeface="Times New Roman"/>
                      </a:endParaRPr>
                    </a:p>
                  </a:txBody>
                  <a:tcPr marL="68303" marR="6830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pt-BR" sz="1100" u="sng" dirty="0">
                          <a:solidFill>
                            <a:srgbClr val="FF0000"/>
                          </a:solidFill>
                          <a:latin typeface="Arial"/>
                          <a:ea typeface="Calibri"/>
                          <a:cs typeface="Times New Roman"/>
                          <a:hlinkClick r:id="rId4"/>
                        </a:rPr>
                        <a:t>pronatec@ifpa.edu.br</a:t>
                      </a:r>
                      <a:r>
                        <a:rPr lang="pt-BR" sz="1100" dirty="0">
                          <a:solidFill>
                            <a:srgbClr val="FF0000"/>
                          </a:solidFill>
                          <a:latin typeface="Arial"/>
                          <a:ea typeface="Calibri"/>
                          <a:cs typeface="Times New Roman"/>
                        </a:rPr>
                        <a:t> </a:t>
                      </a:r>
                      <a:endParaRPr lang="pt-BR" sz="1100" dirty="0">
                        <a:solidFill>
                          <a:srgbClr val="FF0000"/>
                        </a:solidFill>
                        <a:latin typeface="Calibri"/>
                        <a:ea typeface="Calibri"/>
                        <a:cs typeface="Times New Roman"/>
                      </a:endParaRPr>
                    </a:p>
                  </a:txBody>
                  <a:tcPr marL="68303" marR="6830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pt-BR" sz="1100" dirty="0">
                          <a:latin typeface="Arial"/>
                          <a:ea typeface="Calibri"/>
                          <a:cs typeface="Times New Roman"/>
                        </a:rPr>
                        <a:t>99110 0598</a:t>
                      </a:r>
                      <a:endParaRPr lang="pt-BR" sz="1100" dirty="0">
                        <a:latin typeface="Calibri"/>
                        <a:ea typeface="Calibri"/>
                        <a:cs typeface="Times New Roman"/>
                      </a:endParaRPr>
                    </a:p>
                  </a:txBody>
                  <a:tcPr marL="68303" marR="6830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3"/>
                  </a:ext>
                </a:extLst>
              </a:tr>
              <a:tr h="379668">
                <a:tc>
                  <a:txBody>
                    <a:bodyPr/>
                    <a:lstStyle/>
                    <a:p>
                      <a:pPr algn="ctr">
                        <a:lnSpc>
                          <a:spcPct val="115000"/>
                        </a:lnSpc>
                        <a:spcAft>
                          <a:spcPts val="0"/>
                        </a:spcAft>
                      </a:pPr>
                      <a:r>
                        <a:rPr lang="pt-BR" sz="1100">
                          <a:latin typeface="Arial"/>
                          <a:ea typeface="Calibri"/>
                          <a:cs typeface="Times New Roman"/>
                        </a:rPr>
                        <a:t>Cibele Rossana Funck Donato</a:t>
                      </a:r>
                      <a:endParaRPr lang="pt-BR" sz="1100">
                        <a:latin typeface="Calibri"/>
                        <a:ea typeface="Calibri"/>
                        <a:cs typeface="Times New Roman"/>
                      </a:endParaRPr>
                    </a:p>
                  </a:txBody>
                  <a:tcPr marL="68303" marR="6830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pt-BR" sz="1100" dirty="0">
                          <a:latin typeface="Arial"/>
                          <a:ea typeface="Calibri"/>
                          <a:cs typeface="Times New Roman"/>
                        </a:rPr>
                        <a:t>Coordenadora de </a:t>
                      </a:r>
                      <a:r>
                        <a:rPr lang="pt-BR" sz="1100" dirty="0" smtClean="0">
                          <a:latin typeface="Arial"/>
                          <a:ea typeface="Calibri"/>
                          <a:cs typeface="Times New Roman"/>
                        </a:rPr>
                        <a:t>Extensão e Estágio</a:t>
                      </a:r>
                      <a:endParaRPr lang="pt-BR" sz="1100" dirty="0">
                        <a:latin typeface="Calibri"/>
                        <a:ea typeface="Calibri"/>
                        <a:cs typeface="Times New Roman"/>
                      </a:endParaRPr>
                    </a:p>
                  </a:txBody>
                  <a:tcPr marL="68303" marR="6830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pt-BR" sz="1100" u="sng" dirty="0">
                          <a:solidFill>
                            <a:srgbClr val="FF0000"/>
                          </a:solidFill>
                          <a:latin typeface="Arial"/>
                          <a:ea typeface="Calibri"/>
                          <a:cs typeface="Times New Roman"/>
                          <a:hlinkClick r:id="rId5"/>
                        </a:rPr>
                        <a:t>coordenacao.extensao@ifpa.edu.br</a:t>
                      </a:r>
                      <a:r>
                        <a:rPr lang="pt-BR" sz="1100" dirty="0">
                          <a:solidFill>
                            <a:srgbClr val="FF0000"/>
                          </a:solidFill>
                          <a:latin typeface="Arial"/>
                          <a:ea typeface="Calibri"/>
                          <a:cs typeface="Times New Roman"/>
                        </a:rPr>
                        <a:t> </a:t>
                      </a:r>
                      <a:endParaRPr lang="pt-BR" sz="1100" dirty="0">
                        <a:solidFill>
                          <a:srgbClr val="FF0000"/>
                        </a:solidFill>
                        <a:latin typeface="Calibri"/>
                        <a:ea typeface="Calibri"/>
                        <a:cs typeface="Times New Roman"/>
                      </a:endParaRPr>
                    </a:p>
                  </a:txBody>
                  <a:tcPr marL="68303" marR="6830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pt-BR" sz="1100">
                          <a:latin typeface="Arial"/>
                          <a:ea typeface="Calibri"/>
                          <a:cs typeface="Times New Roman"/>
                        </a:rPr>
                        <a:t>99138-4546</a:t>
                      </a:r>
                      <a:endParaRPr lang="pt-BR" sz="1100">
                        <a:latin typeface="Calibri"/>
                        <a:ea typeface="Calibri"/>
                        <a:cs typeface="Times New Roman"/>
                      </a:endParaRPr>
                    </a:p>
                  </a:txBody>
                  <a:tcPr marL="68303" marR="6830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4"/>
                  </a:ext>
                </a:extLst>
              </a:tr>
              <a:tr h="559155">
                <a:tc>
                  <a:txBody>
                    <a:bodyPr/>
                    <a:lstStyle/>
                    <a:p>
                      <a:pPr algn="ctr">
                        <a:lnSpc>
                          <a:spcPct val="115000"/>
                        </a:lnSpc>
                        <a:spcAft>
                          <a:spcPts val="0"/>
                        </a:spcAft>
                      </a:pPr>
                      <a:r>
                        <a:rPr lang="pt-BR" sz="1100">
                          <a:latin typeface="Arial"/>
                          <a:ea typeface="Calibri"/>
                          <a:cs typeface="Times New Roman"/>
                        </a:rPr>
                        <a:t>Andrea Azevedo dos Santos</a:t>
                      </a:r>
                      <a:endParaRPr lang="pt-BR" sz="1100">
                        <a:latin typeface="Calibri"/>
                        <a:ea typeface="Calibri"/>
                        <a:cs typeface="Times New Roman"/>
                      </a:endParaRPr>
                    </a:p>
                  </a:txBody>
                  <a:tcPr marL="68303" marR="6830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pt-BR" sz="1100" dirty="0">
                          <a:latin typeface="Arial"/>
                          <a:ea typeface="Calibri"/>
                          <a:cs typeface="Times New Roman"/>
                        </a:rPr>
                        <a:t>Coordenadora de </a:t>
                      </a:r>
                      <a:r>
                        <a:rPr lang="pt-BR" sz="1100" dirty="0" smtClean="0">
                          <a:latin typeface="Arial"/>
                          <a:ea typeface="Calibri"/>
                          <a:cs typeface="Times New Roman"/>
                        </a:rPr>
                        <a:t>Arte,</a:t>
                      </a:r>
                      <a:r>
                        <a:rPr lang="pt-BR" sz="1100" baseline="0" dirty="0" smtClean="0">
                          <a:latin typeface="Arial"/>
                          <a:ea typeface="Calibri"/>
                          <a:cs typeface="Times New Roman"/>
                        </a:rPr>
                        <a:t> Cultura e Desporto</a:t>
                      </a:r>
                      <a:endParaRPr lang="pt-BR" sz="1100" dirty="0">
                        <a:latin typeface="Calibri"/>
                        <a:ea typeface="Calibri"/>
                        <a:cs typeface="Times New Roman"/>
                      </a:endParaRPr>
                    </a:p>
                  </a:txBody>
                  <a:tcPr marL="68303" marR="6830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pt-BR" sz="1100" u="sng" dirty="0">
                          <a:solidFill>
                            <a:srgbClr val="FF0000"/>
                          </a:solidFill>
                          <a:latin typeface="Arial"/>
                          <a:ea typeface="Calibri"/>
                          <a:cs typeface="Times New Roman"/>
                          <a:hlinkClick r:id="rId6"/>
                        </a:rPr>
                        <a:t>coordenacao.desporto@ifpa.edu.br</a:t>
                      </a:r>
                      <a:r>
                        <a:rPr lang="pt-BR" sz="1100" dirty="0">
                          <a:solidFill>
                            <a:srgbClr val="FF0000"/>
                          </a:solidFill>
                          <a:latin typeface="Arial"/>
                          <a:ea typeface="Calibri"/>
                          <a:cs typeface="Times New Roman"/>
                        </a:rPr>
                        <a:t> </a:t>
                      </a:r>
                      <a:endParaRPr lang="pt-BR" sz="1100" dirty="0">
                        <a:solidFill>
                          <a:srgbClr val="FF0000"/>
                        </a:solidFill>
                        <a:latin typeface="Calibri"/>
                        <a:ea typeface="Calibri"/>
                        <a:cs typeface="Times New Roman"/>
                      </a:endParaRPr>
                    </a:p>
                  </a:txBody>
                  <a:tcPr marL="68303" marR="6830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pt-BR" sz="1100">
                          <a:latin typeface="Arial"/>
                          <a:ea typeface="Calibri"/>
                          <a:cs typeface="Times New Roman"/>
                        </a:rPr>
                        <a:t>98194-8281</a:t>
                      </a:r>
                      <a:endParaRPr lang="pt-BR" sz="1100">
                        <a:latin typeface="Calibri"/>
                        <a:ea typeface="Calibri"/>
                        <a:cs typeface="Times New Roman"/>
                      </a:endParaRPr>
                    </a:p>
                  </a:txBody>
                  <a:tcPr marL="68303" marR="6830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5"/>
                  </a:ext>
                </a:extLst>
              </a:tr>
              <a:tr h="681290">
                <a:tc>
                  <a:txBody>
                    <a:bodyPr/>
                    <a:lstStyle/>
                    <a:p>
                      <a:pPr algn="ctr">
                        <a:lnSpc>
                          <a:spcPct val="115000"/>
                        </a:lnSpc>
                        <a:spcAft>
                          <a:spcPts val="0"/>
                        </a:spcAft>
                      </a:pPr>
                      <a:r>
                        <a:rPr lang="pt-BR" sz="1100">
                          <a:latin typeface="Arial"/>
                          <a:ea typeface="Calibri"/>
                          <a:cs typeface="Times New Roman"/>
                        </a:rPr>
                        <a:t>Fernanda Lima</a:t>
                      </a:r>
                      <a:endParaRPr lang="pt-BR" sz="1100">
                        <a:latin typeface="Calibri"/>
                        <a:ea typeface="Calibri"/>
                        <a:cs typeface="Times New Roman"/>
                      </a:endParaRPr>
                    </a:p>
                  </a:txBody>
                  <a:tcPr marL="68303" marR="6830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pt-BR" sz="1100">
                          <a:latin typeface="Arial"/>
                          <a:ea typeface="Calibri"/>
                          <a:cs typeface="Times New Roman"/>
                        </a:rPr>
                        <a:t>Coordenadora de Egressos e Observatório</a:t>
                      </a:r>
                      <a:endParaRPr lang="pt-BR" sz="1100">
                        <a:latin typeface="Calibri"/>
                        <a:ea typeface="Calibri"/>
                        <a:cs typeface="Times New Roman"/>
                      </a:endParaRPr>
                    </a:p>
                  </a:txBody>
                  <a:tcPr marL="68303" marR="6830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pt-BR" sz="1100" u="sng" dirty="0">
                          <a:solidFill>
                            <a:srgbClr val="FF0000"/>
                          </a:solidFill>
                          <a:latin typeface="Arial"/>
                          <a:ea typeface="Calibri"/>
                          <a:cs typeface="Times New Roman"/>
                          <a:hlinkClick r:id="rId7"/>
                        </a:rPr>
                        <a:t>coordenacao.egressos@ifpa.edu.br</a:t>
                      </a:r>
                      <a:endParaRPr lang="pt-BR" sz="1100" dirty="0">
                        <a:solidFill>
                          <a:srgbClr val="FF0000"/>
                        </a:solidFill>
                        <a:latin typeface="Calibri"/>
                        <a:ea typeface="Calibri"/>
                        <a:cs typeface="Times New Roman"/>
                      </a:endParaRPr>
                    </a:p>
                    <a:p>
                      <a:pPr algn="ctr">
                        <a:lnSpc>
                          <a:spcPct val="115000"/>
                        </a:lnSpc>
                        <a:spcAft>
                          <a:spcPts val="0"/>
                        </a:spcAft>
                      </a:pPr>
                      <a:r>
                        <a:rPr lang="pt-BR" sz="1100" u="sng" dirty="0">
                          <a:solidFill>
                            <a:srgbClr val="FF0000"/>
                          </a:solidFill>
                          <a:latin typeface="Arial"/>
                          <a:ea typeface="Calibri"/>
                          <a:cs typeface="Times New Roman"/>
                          <a:hlinkClick r:id="rId8"/>
                        </a:rPr>
                        <a:t>observatorio.trabalho@ifpa.edu.br</a:t>
                      </a:r>
                      <a:r>
                        <a:rPr lang="pt-BR" sz="1100" dirty="0">
                          <a:solidFill>
                            <a:srgbClr val="FF0000"/>
                          </a:solidFill>
                          <a:latin typeface="Arial"/>
                          <a:ea typeface="Calibri"/>
                          <a:cs typeface="Times New Roman"/>
                        </a:rPr>
                        <a:t> </a:t>
                      </a:r>
                      <a:endParaRPr lang="pt-BR" sz="1100" dirty="0">
                        <a:solidFill>
                          <a:srgbClr val="FF0000"/>
                        </a:solidFill>
                        <a:latin typeface="Calibri"/>
                        <a:ea typeface="Calibri"/>
                        <a:cs typeface="Times New Roman"/>
                      </a:endParaRPr>
                    </a:p>
                  </a:txBody>
                  <a:tcPr marL="68303" marR="6830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pt-BR" sz="1100">
                          <a:latin typeface="Arial"/>
                          <a:ea typeface="Calibri"/>
                          <a:cs typeface="Times New Roman"/>
                        </a:rPr>
                        <a:t>98822-0227</a:t>
                      </a:r>
                      <a:endParaRPr lang="pt-BR" sz="1100">
                        <a:latin typeface="Calibri"/>
                        <a:ea typeface="Calibri"/>
                        <a:cs typeface="Times New Roman"/>
                      </a:endParaRPr>
                    </a:p>
                  </a:txBody>
                  <a:tcPr marL="68303" marR="6830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6"/>
                  </a:ext>
                </a:extLst>
              </a:tr>
              <a:tr h="559155">
                <a:tc>
                  <a:txBody>
                    <a:bodyPr/>
                    <a:lstStyle/>
                    <a:p>
                      <a:pPr algn="ctr">
                        <a:lnSpc>
                          <a:spcPct val="115000"/>
                        </a:lnSpc>
                        <a:spcAft>
                          <a:spcPts val="0"/>
                        </a:spcAft>
                      </a:pPr>
                      <a:r>
                        <a:rPr lang="pt-BR" sz="1100" dirty="0">
                          <a:latin typeface="Arial"/>
                          <a:ea typeface="Calibri"/>
                          <a:cs typeface="Times New Roman"/>
                        </a:rPr>
                        <a:t>Marlon Carlos França</a:t>
                      </a:r>
                      <a:endParaRPr lang="pt-BR" sz="1100" dirty="0">
                        <a:latin typeface="Calibri"/>
                        <a:ea typeface="Calibri"/>
                        <a:cs typeface="Times New Roman"/>
                      </a:endParaRPr>
                    </a:p>
                  </a:txBody>
                  <a:tcPr marL="68303" marR="6830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pt-BR" sz="1100">
                          <a:latin typeface="Arial"/>
                          <a:ea typeface="Calibri"/>
                          <a:cs typeface="Times New Roman"/>
                        </a:rPr>
                        <a:t>Coordenação Relações Internacionais</a:t>
                      </a:r>
                      <a:endParaRPr lang="pt-BR" sz="1100">
                        <a:latin typeface="Calibri"/>
                        <a:ea typeface="Calibri"/>
                        <a:cs typeface="Times New Roman"/>
                      </a:endParaRPr>
                    </a:p>
                  </a:txBody>
                  <a:tcPr marL="68303" marR="6830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pt-BR" sz="1100" u="sng" dirty="0">
                          <a:solidFill>
                            <a:srgbClr val="FF0000"/>
                          </a:solidFill>
                          <a:latin typeface="Arial"/>
                          <a:ea typeface="Calibri"/>
                          <a:cs typeface="Times New Roman"/>
                          <a:hlinkClick r:id="rId9"/>
                        </a:rPr>
                        <a:t>marlon.franca@ifpa.edu.br</a:t>
                      </a:r>
                      <a:r>
                        <a:rPr lang="pt-BR" sz="1100" dirty="0">
                          <a:solidFill>
                            <a:srgbClr val="FF0000"/>
                          </a:solidFill>
                          <a:latin typeface="Arial"/>
                          <a:ea typeface="Calibri"/>
                          <a:cs typeface="Times New Roman"/>
                        </a:rPr>
                        <a:t> </a:t>
                      </a:r>
                      <a:endParaRPr lang="pt-BR" sz="1100" dirty="0">
                        <a:solidFill>
                          <a:srgbClr val="FF0000"/>
                        </a:solidFill>
                        <a:latin typeface="Calibri"/>
                        <a:ea typeface="Calibri"/>
                        <a:cs typeface="Times New Roman"/>
                      </a:endParaRPr>
                    </a:p>
                  </a:txBody>
                  <a:tcPr marL="68303" marR="6830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pt-BR" sz="1100" dirty="0">
                          <a:latin typeface="Arial"/>
                          <a:ea typeface="Calibri"/>
                          <a:cs typeface="Times New Roman"/>
                        </a:rPr>
                        <a:t>99136-1522</a:t>
                      </a:r>
                      <a:endParaRPr lang="pt-BR" sz="1100" dirty="0">
                        <a:latin typeface="Calibri"/>
                        <a:ea typeface="Calibri"/>
                        <a:cs typeface="Times New Roman"/>
                      </a:endParaRPr>
                    </a:p>
                  </a:txBody>
                  <a:tcPr marL="68303" marR="6830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7"/>
                  </a:ext>
                </a:extLst>
              </a:tr>
              <a:tr h="559155">
                <a:tc>
                  <a:txBody>
                    <a:bodyPr/>
                    <a:lstStyle/>
                    <a:p>
                      <a:pPr algn="ctr">
                        <a:lnSpc>
                          <a:spcPct val="115000"/>
                        </a:lnSpc>
                        <a:spcAft>
                          <a:spcPts val="0"/>
                        </a:spcAft>
                      </a:pPr>
                      <a:r>
                        <a:rPr lang="pt-BR" sz="1100">
                          <a:latin typeface="Arial"/>
                          <a:ea typeface="Calibri"/>
                          <a:cs typeface="Times New Roman"/>
                        </a:rPr>
                        <a:t>Regina Krelling</a:t>
                      </a:r>
                      <a:endParaRPr lang="pt-BR" sz="1100">
                        <a:latin typeface="Calibri"/>
                        <a:ea typeface="Calibri"/>
                        <a:cs typeface="Times New Roman"/>
                      </a:endParaRPr>
                    </a:p>
                  </a:txBody>
                  <a:tcPr marL="68303" marR="6830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pt-BR" sz="1100" dirty="0" smtClean="0">
                          <a:latin typeface="Arial"/>
                          <a:ea typeface="Calibri"/>
                          <a:cs typeface="Times New Roman"/>
                        </a:rPr>
                        <a:t>Representante </a:t>
                      </a:r>
                      <a:r>
                        <a:rPr lang="pt-BR" sz="1100" dirty="0">
                          <a:latin typeface="Arial"/>
                          <a:ea typeface="Calibri"/>
                          <a:cs typeface="Times New Roman"/>
                        </a:rPr>
                        <a:t>Idiomas Sem Fronteiras</a:t>
                      </a:r>
                      <a:endParaRPr lang="pt-BR" sz="1100" dirty="0">
                        <a:latin typeface="Calibri"/>
                        <a:ea typeface="Calibri"/>
                        <a:cs typeface="Times New Roman"/>
                      </a:endParaRPr>
                    </a:p>
                  </a:txBody>
                  <a:tcPr marL="68303" marR="6830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pt-BR" sz="1100" u="sng" dirty="0">
                          <a:solidFill>
                            <a:srgbClr val="FF0000"/>
                          </a:solidFill>
                          <a:latin typeface="Arial"/>
                          <a:ea typeface="Calibri"/>
                          <a:cs typeface="Times New Roman"/>
                          <a:hlinkClick r:id="rId10"/>
                        </a:rPr>
                        <a:t>regina.krelling@ifpa.edu.br</a:t>
                      </a:r>
                      <a:r>
                        <a:rPr lang="pt-BR" sz="1100" dirty="0">
                          <a:solidFill>
                            <a:srgbClr val="FF0000"/>
                          </a:solidFill>
                          <a:latin typeface="Arial"/>
                          <a:ea typeface="Calibri"/>
                          <a:cs typeface="Times New Roman"/>
                        </a:rPr>
                        <a:t> </a:t>
                      </a:r>
                      <a:endParaRPr lang="pt-BR" sz="1100" dirty="0">
                        <a:solidFill>
                          <a:srgbClr val="FF0000"/>
                        </a:solidFill>
                        <a:latin typeface="Calibri"/>
                        <a:ea typeface="Calibri"/>
                        <a:cs typeface="Times New Roman"/>
                      </a:endParaRPr>
                    </a:p>
                  </a:txBody>
                  <a:tcPr marL="68303" marR="6830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pt-BR" sz="1100" dirty="0">
                          <a:latin typeface="Arial"/>
                          <a:ea typeface="Calibri"/>
                          <a:cs typeface="Times New Roman"/>
                        </a:rPr>
                        <a:t>98300-,5483</a:t>
                      </a:r>
                      <a:endParaRPr lang="pt-BR" sz="1100" dirty="0">
                        <a:latin typeface="Calibri"/>
                        <a:ea typeface="Calibri"/>
                        <a:cs typeface="Times New Roman"/>
                      </a:endParaRPr>
                    </a:p>
                  </a:txBody>
                  <a:tcPr marL="68303" marR="6830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8"/>
                  </a:ext>
                </a:extLst>
              </a:tr>
              <a:tr h="372770">
                <a:tc>
                  <a:txBody>
                    <a:bodyPr/>
                    <a:lstStyle/>
                    <a:p>
                      <a:pPr algn="ctr">
                        <a:lnSpc>
                          <a:spcPct val="115000"/>
                        </a:lnSpc>
                        <a:spcAft>
                          <a:spcPts val="0"/>
                        </a:spcAft>
                      </a:pPr>
                      <a:r>
                        <a:rPr lang="pt-BR" sz="1100">
                          <a:latin typeface="Arial"/>
                          <a:ea typeface="Calibri"/>
                          <a:cs typeface="Times New Roman"/>
                        </a:rPr>
                        <a:t>Marcilene Maciel</a:t>
                      </a:r>
                      <a:endParaRPr lang="pt-BR" sz="1100">
                        <a:latin typeface="Calibri"/>
                        <a:ea typeface="Calibri"/>
                        <a:cs typeface="Times New Roman"/>
                      </a:endParaRPr>
                    </a:p>
                  </a:txBody>
                  <a:tcPr marL="68303" marR="6830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pt-BR" sz="1100">
                          <a:latin typeface="Arial"/>
                          <a:ea typeface="Calibri"/>
                          <a:cs typeface="Times New Roman"/>
                        </a:rPr>
                        <a:t>Assistente da Pró-reitoria</a:t>
                      </a:r>
                      <a:endParaRPr lang="pt-BR" sz="1100">
                        <a:latin typeface="Calibri"/>
                        <a:ea typeface="Calibri"/>
                        <a:cs typeface="Times New Roman"/>
                      </a:endParaRPr>
                    </a:p>
                  </a:txBody>
                  <a:tcPr marL="68303" marR="6830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pt-BR" sz="1100" u="sng" dirty="0">
                          <a:solidFill>
                            <a:srgbClr val="FF0000"/>
                          </a:solidFill>
                          <a:latin typeface="Arial"/>
                          <a:ea typeface="Calibri"/>
                          <a:cs typeface="Times New Roman"/>
                          <a:hlinkClick r:id="rId11"/>
                        </a:rPr>
                        <a:t>assistente.proex@ifpa.edu.br</a:t>
                      </a:r>
                      <a:r>
                        <a:rPr lang="pt-BR" sz="1100" dirty="0">
                          <a:solidFill>
                            <a:srgbClr val="FF0000"/>
                          </a:solidFill>
                          <a:latin typeface="Arial"/>
                          <a:ea typeface="Calibri"/>
                          <a:cs typeface="Times New Roman"/>
                        </a:rPr>
                        <a:t> </a:t>
                      </a:r>
                      <a:endParaRPr lang="pt-BR" sz="1100" dirty="0">
                        <a:solidFill>
                          <a:srgbClr val="FF0000"/>
                        </a:solidFill>
                        <a:latin typeface="Calibri"/>
                        <a:ea typeface="Calibri"/>
                        <a:cs typeface="Times New Roman"/>
                      </a:endParaRPr>
                    </a:p>
                  </a:txBody>
                  <a:tcPr marL="68303" marR="6830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pt-BR" sz="1100" dirty="0">
                          <a:latin typeface="Arial"/>
                          <a:ea typeface="Calibri"/>
                          <a:cs typeface="Times New Roman"/>
                        </a:rPr>
                        <a:t>99210-0670</a:t>
                      </a:r>
                      <a:endParaRPr lang="pt-BR" sz="1100" dirty="0">
                        <a:latin typeface="Calibri"/>
                        <a:ea typeface="Calibri"/>
                        <a:cs typeface="Times New Roman"/>
                      </a:endParaRPr>
                    </a:p>
                  </a:txBody>
                  <a:tcPr marL="68303" marR="6830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9"/>
                  </a:ext>
                </a:extLst>
              </a:tr>
              <a:tr h="372770">
                <a:tc>
                  <a:txBody>
                    <a:bodyPr/>
                    <a:lstStyle/>
                    <a:p>
                      <a:pPr algn="ctr">
                        <a:lnSpc>
                          <a:spcPct val="115000"/>
                        </a:lnSpc>
                        <a:spcAft>
                          <a:spcPts val="0"/>
                        </a:spcAft>
                      </a:pPr>
                      <a:r>
                        <a:rPr lang="pt-BR" sz="1100" dirty="0" err="1" smtClean="0">
                          <a:latin typeface="Arial"/>
                          <a:ea typeface="Calibri"/>
                          <a:cs typeface="Times New Roman"/>
                        </a:rPr>
                        <a:t>Ylana</a:t>
                      </a:r>
                      <a:r>
                        <a:rPr lang="pt-BR" sz="1100" baseline="0" dirty="0" smtClean="0">
                          <a:latin typeface="Arial"/>
                          <a:ea typeface="Calibri"/>
                          <a:cs typeface="Times New Roman"/>
                        </a:rPr>
                        <a:t> Alves</a:t>
                      </a:r>
                      <a:endParaRPr lang="pt-BR" sz="1100" dirty="0">
                        <a:latin typeface="Calibri"/>
                        <a:ea typeface="Calibri"/>
                        <a:cs typeface="Times New Roman"/>
                      </a:endParaRPr>
                    </a:p>
                  </a:txBody>
                  <a:tcPr marL="68303" marR="6830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pt-BR" sz="1100" dirty="0" smtClean="0">
                          <a:latin typeface="Arial"/>
                          <a:ea typeface="Calibri"/>
                          <a:cs typeface="Times New Roman"/>
                        </a:rPr>
                        <a:t>Colaboradora externa</a:t>
                      </a:r>
                      <a:endParaRPr lang="pt-BR" sz="1100" dirty="0">
                        <a:latin typeface="Calibri"/>
                        <a:ea typeface="Calibri"/>
                        <a:cs typeface="Times New Roman"/>
                      </a:endParaRPr>
                    </a:p>
                  </a:txBody>
                  <a:tcPr marL="68303" marR="6830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pt-BR" sz="1100" u="sng" dirty="0">
                          <a:solidFill>
                            <a:srgbClr val="FF0000"/>
                          </a:solidFill>
                          <a:latin typeface="Arial"/>
                          <a:ea typeface="Calibri"/>
                          <a:cs typeface="Times New Roman"/>
                          <a:hlinkClick r:id="rId12"/>
                        </a:rPr>
                        <a:t>dielig.teixeira@ifpa.edu.br</a:t>
                      </a:r>
                      <a:r>
                        <a:rPr lang="pt-BR" sz="1100" dirty="0">
                          <a:solidFill>
                            <a:srgbClr val="FF0000"/>
                          </a:solidFill>
                          <a:latin typeface="Arial"/>
                          <a:ea typeface="Calibri"/>
                          <a:cs typeface="Times New Roman"/>
                        </a:rPr>
                        <a:t> </a:t>
                      </a:r>
                      <a:endParaRPr lang="pt-BR" sz="1100" dirty="0">
                        <a:solidFill>
                          <a:srgbClr val="FF0000"/>
                        </a:solidFill>
                        <a:latin typeface="Calibri"/>
                        <a:ea typeface="Calibri"/>
                        <a:cs typeface="Times New Roman"/>
                      </a:endParaRPr>
                    </a:p>
                  </a:txBody>
                  <a:tcPr marL="68303" marR="6830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pt-BR" sz="1100" dirty="0">
                          <a:latin typeface="Arial"/>
                          <a:ea typeface="Calibri"/>
                          <a:cs typeface="Times New Roman"/>
                        </a:rPr>
                        <a:t>98387-4856</a:t>
                      </a:r>
                      <a:endParaRPr lang="pt-BR" sz="1100" dirty="0">
                        <a:latin typeface="Calibri"/>
                        <a:ea typeface="Calibri"/>
                        <a:cs typeface="Times New Roman"/>
                      </a:endParaRPr>
                    </a:p>
                  </a:txBody>
                  <a:tcPr marL="68303" marR="6830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10"/>
                  </a:ext>
                </a:extLst>
              </a:tr>
            </a:tbl>
          </a:graphicData>
        </a:graphic>
      </p:graphicFrame>
    </p:spTree>
  </p:cSld>
  <p:clrMapOvr>
    <a:masterClrMapping/>
  </p:clrMapOvr>
  <p:transition>
    <p:wipe dir="u"/>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Data 1"/>
          <p:cNvSpPr>
            <a:spLocks noGrp="1"/>
          </p:cNvSpPr>
          <p:nvPr>
            <p:ph type="dt" sz="half" idx="10"/>
          </p:nvPr>
        </p:nvSpPr>
        <p:spPr>
          <a:xfrm>
            <a:off x="7843979" y="6248595"/>
            <a:ext cx="984836" cy="365125"/>
          </a:xfrm>
        </p:spPr>
        <p:txBody>
          <a:bodyPr/>
          <a:lstStyle/>
          <a:p>
            <a:pPr>
              <a:defRPr/>
            </a:pPr>
            <a:fld id="{04114396-2BF7-47CF-A05F-22DCEDB39B6A}" type="datetime1">
              <a:rPr lang="pt-BR" smtClean="0"/>
              <a:pPr>
                <a:defRPr/>
              </a:pPr>
              <a:t>03/05/2016</a:t>
            </a:fld>
            <a:endParaRPr lang="pt-BR" dirty="0"/>
          </a:p>
        </p:txBody>
      </p:sp>
      <p:pic>
        <p:nvPicPr>
          <p:cNvPr id="3079" name="image5.jpe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778724" y="0"/>
            <a:ext cx="1416050" cy="1925638"/>
          </a:xfrm>
          <a:prstGeom prst="rect">
            <a:avLst/>
          </a:prstGeom>
          <a:noFill/>
          <a:extLst>
            <a:ext uri="{909E8E84-426E-40DD-AFC4-6F175D3DCCD1}">
              <a14:hiddenFill xmlns:a14="http://schemas.microsoft.com/office/drawing/2010/main">
                <a:solidFill>
                  <a:srgbClr val="FFFFFF"/>
                </a:solidFill>
              </a14:hiddenFill>
            </a:ext>
          </a:extLst>
        </p:spPr>
      </p:pic>
      <p:sp>
        <p:nvSpPr>
          <p:cNvPr id="9" name="Rectangle 8"/>
          <p:cNvSpPr>
            <a:spLocks noChangeArrowheads="1"/>
          </p:cNvSpPr>
          <p:nvPr/>
        </p:nvSpPr>
        <p:spPr bwMode="auto">
          <a:xfrm>
            <a:off x="152400" y="15240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pt-BR"/>
          </a:p>
        </p:txBody>
      </p:sp>
      <p:sp>
        <p:nvSpPr>
          <p:cNvPr id="11" name="Rectangle 11"/>
          <p:cNvSpPr>
            <a:spLocks noChangeArrowheads="1"/>
          </p:cNvSpPr>
          <p:nvPr/>
        </p:nvSpPr>
        <p:spPr bwMode="auto">
          <a:xfrm rot="10800000" flipV="1">
            <a:off x="244048" y="2671060"/>
            <a:ext cx="7424295" cy="147732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hangingPunct="0">
              <a:tabLst>
                <a:tab pos="904875" algn="l"/>
              </a:tabLst>
              <a:defRPr>
                <a:solidFill>
                  <a:schemeClr val="tx1"/>
                </a:solidFill>
                <a:latin typeface="Arial" panose="020B0604020202020204" pitchFamily="34" charset="0"/>
              </a:defRPr>
            </a:lvl1pPr>
            <a:lvl2pPr marL="457200" eaLnBrk="0" hangingPunct="0">
              <a:tabLst>
                <a:tab pos="904875" algn="l"/>
              </a:tabLst>
              <a:defRPr>
                <a:solidFill>
                  <a:schemeClr val="tx1"/>
                </a:solidFill>
                <a:latin typeface="Arial" panose="020B0604020202020204" pitchFamily="34" charset="0"/>
              </a:defRPr>
            </a:lvl2pPr>
            <a:lvl3pPr marL="914400" eaLnBrk="0" hangingPunct="0">
              <a:tabLst>
                <a:tab pos="904875" algn="l"/>
              </a:tabLst>
              <a:defRPr>
                <a:solidFill>
                  <a:schemeClr val="tx1"/>
                </a:solidFill>
                <a:latin typeface="Arial" panose="020B0604020202020204" pitchFamily="34" charset="0"/>
              </a:defRPr>
            </a:lvl3pPr>
            <a:lvl4pPr marL="1371600" eaLnBrk="0" hangingPunct="0">
              <a:tabLst>
                <a:tab pos="904875" algn="l"/>
              </a:tabLst>
              <a:defRPr>
                <a:solidFill>
                  <a:schemeClr val="tx1"/>
                </a:solidFill>
                <a:latin typeface="Arial" panose="020B0604020202020204" pitchFamily="34" charset="0"/>
              </a:defRPr>
            </a:lvl4pPr>
            <a:lvl5pPr marL="1828800" eaLnBrk="0" hangingPunct="0">
              <a:tabLst>
                <a:tab pos="904875" algn="l"/>
              </a:tabLst>
              <a:defRPr>
                <a:solidFill>
                  <a:schemeClr val="tx1"/>
                </a:solidFill>
                <a:latin typeface="Arial" panose="020B0604020202020204" pitchFamily="34" charset="0"/>
              </a:defRPr>
            </a:lvl5pPr>
            <a:lvl6pPr eaLnBrk="0" fontAlgn="base" hangingPunct="0">
              <a:spcBef>
                <a:spcPct val="0"/>
              </a:spcBef>
              <a:spcAft>
                <a:spcPct val="0"/>
              </a:spcAft>
              <a:tabLst>
                <a:tab pos="904875" algn="l"/>
              </a:tabLst>
              <a:defRPr>
                <a:solidFill>
                  <a:schemeClr val="tx1"/>
                </a:solidFill>
                <a:latin typeface="Arial" panose="020B0604020202020204" pitchFamily="34" charset="0"/>
              </a:defRPr>
            </a:lvl6pPr>
            <a:lvl7pPr eaLnBrk="0" fontAlgn="base" hangingPunct="0">
              <a:spcBef>
                <a:spcPct val="0"/>
              </a:spcBef>
              <a:spcAft>
                <a:spcPct val="0"/>
              </a:spcAft>
              <a:tabLst>
                <a:tab pos="904875" algn="l"/>
              </a:tabLst>
              <a:defRPr>
                <a:solidFill>
                  <a:schemeClr val="tx1"/>
                </a:solidFill>
                <a:latin typeface="Arial" panose="020B0604020202020204" pitchFamily="34" charset="0"/>
              </a:defRPr>
            </a:lvl7pPr>
            <a:lvl8pPr eaLnBrk="0" fontAlgn="base" hangingPunct="0">
              <a:spcBef>
                <a:spcPct val="0"/>
              </a:spcBef>
              <a:spcAft>
                <a:spcPct val="0"/>
              </a:spcAft>
              <a:tabLst>
                <a:tab pos="904875" algn="l"/>
              </a:tabLst>
              <a:defRPr>
                <a:solidFill>
                  <a:schemeClr val="tx1"/>
                </a:solidFill>
                <a:latin typeface="Arial" panose="020B0604020202020204" pitchFamily="34" charset="0"/>
              </a:defRPr>
            </a:lvl8pPr>
            <a:lvl9pPr eaLnBrk="0" fontAlgn="base" hangingPunct="0">
              <a:spcBef>
                <a:spcPct val="0"/>
              </a:spcBef>
              <a:spcAft>
                <a:spcPct val="0"/>
              </a:spcAft>
              <a:tabLst>
                <a:tab pos="904875" algn="l"/>
              </a:tabLst>
              <a:defRPr>
                <a:solidFill>
                  <a:schemeClr val="tx1"/>
                </a:solidFill>
                <a:latin typeface="Arial" panose="020B0604020202020204" pitchFamily="34" charset="0"/>
              </a:defRPr>
            </a:lvl9pPr>
          </a:lstStyle>
          <a:p>
            <a:pPr marL="0" marR="0" lvl="0" indent="0" algn="just" defTabSz="914400" rtl="0" eaLnBrk="0" fontAlgn="base" latinLnBrk="0" hangingPunct="0">
              <a:lnSpc>
                <a:spcPct val="100000"/>
              </a:lnSpc>
              <a:spcBef>
                <a:spcPct val="0"/>
              </a:spcBef>
              <a:spcAft>
                <a:spcPct val="0"/>
              </a:spcAft>
              <a:buClrTx/>
              <a:buSzTx/>
              <a:buFontTx/>
              <a:buNone/>
              <a:tabLst>
                <a:tab pos="904875" algn="l"/>
              </a:tabLst>
            </a:pPr>
            <a:r>
              <a:rPr lang="en-US" altLang="pt-BR" b="1" dirty="0" smtClean="0">
                <a:ea typeface="Calibri" panose="020F0502020204030204" pitchFamily="34" charset="0"/>
                <a:cs typeface="Calibri" panose="020F0502020204030204" pitchFamily="34" charset="0"/>
              </a:rPr>
              <a:t>Programas e/ou P</a:t>
            </a:r>
            <a:r>
              <a:rPr kumimoji="0" lang="en-US" altLang="pt-BR" sz="1800" b="1" i="0" u="none" strike="noStrike" cap="none" normalizeH="0" baseline="0" dirty="0" smtClean="0">
                <a:ln>
                  <a:noFill/>
                </a:ln>
                <a:solidFill>
                  <a:schemeClr val="tx1"/>
                </a:solidFill>
                <a:effectLst/>
                <a:ea typeface="Calibri" panose="020F0502020204030204" pitchFamily="34" charset="0"/>
                <a:cs typeface="Calibri" panose="020F0502020204030204" pitchFamily="34" charset="0"/>
              </a:rPr>
              <a:t>rojetos de pesquisa aplicada </a:t>
            </a:r>
            <a:r>
              <a:rPr kumimoji="0" lang="en-US" altLang="pt-BR" sz="18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Calibri" panose="020F0502020204030204" pitchFamily="34" charset="0"/>
              </a:rPr>
              <a:t>no desenvolvimento e </a:t>
            </a:r>
            <a:r>
              <a:rPr kumimoji="0" lang="en-US" altLang="pt-BR" sz="1800" b="0" i="0" u="none" strike="noStrike" cap="none" normalizeH="0" baseline="0" dirty="0" err="1" smtClean="0">
                <a:ln>
                  <a:noFill/>
                </a:ln>
                <a:solidFill>
                  <a:schemeClr val="tx1"/>
                </a:solidFill>
                <a:effectLst/>
                <a:latin typeface="Arial" panose="020B0604020202020204" pitchFamily="34" charset="0"/>
                <a:ea typeface="Calibri" panose="020F0502020204030204" pitchFamily="34" charset="0"/>
                <a:cs typeface="Calibri" panose="020F0502020204030204" pitchFamily="34" charset="0"/>
              </a:rPr>
              <a:t>aperfeiçoamento</a:t>
            </a:r>
            <a:r>
              <a:rPr kumimoji="0" lang="en-US" altLang="pt-BR" sz="18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Calibri" panose="020F0502020204030204" pitchFamily="34" charset="0"/>
              </a:rPr>
              <a:t> tecnológico de </a:t>
            </a:r>
            <a:r>
              <a:rPr kumimoji="0" lang="en-US" altLang="pt-BR" sz="1800" b="1" i="0" u="none" strike="noStrike" cap="none" normalizeH="0" baseline="0" dirty="0" err="1" smtClean="0">
                <a:ln>
                  <a:noFill/>
                </a:ln>
                <a:solidFill>
                  <a:schemeClr val="tx1"/>
                </a:solidFill>
                <a:effectLst/>
                <a:latin typeface="Arial" panose="020B0604020202020204" pitchFamily="34" charset="0"/>
                <a:ea typeface="Calibri" panose="020F0502020204030204" pitchFamily="34" charset="0"/>
                <a:cs typeface="Calibri" panose="020F0502020204030204" pitchFamily="34" charset="0"/>
              </a:rPr>
              <a:t>produtos</a:t>
            </a:r>
            <a:r>
              <a:rPr kumimoji="0" lang="en-US" altLang="pt-BR" sz="1800" b="1"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Calibri" panose="020F0502020204030204" pitchFamily="34" charset="0"/>
              </a:rPr>
              <a:t> e </a:t>
            </a:r>
            <a:r>
              <a:rPr kumimoji="0" lang="en-US" altLang="pt-BR" sz="1800" b="1" i="0" u="none" strike="noStrike" cap="none" normalizeH="0" baseline="0" dirty="0" err="1" smtClean="0">
                <a:ln>
                  <a:noFill/>
                </a:ln>
                <a:solidFill>
                  <a:schemeClr val="tx1"/>
                </a:solidFill>
                <a:effectLst/>
                <a:latin typeface="Arial" panose="020B0604020202020204" pitchFamily="34" charset="0"/>
                <a:ea typeface="Calibri" panose="020F0502020204030204" pitchFamily="34" charset="0"/>
                <a:cs typeface="Calibri" panose="020F0502020204030204" pitchFamily="34" charset="0"/>
              </a:rPr>
              <a:t>processos</a:t>
            </a:r>
            <a:r>
              <a:rPr kumimoji="0" lang="en-US" altLang="pt-BR" sz="18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Calibri" panose="020F0502020204030204" pitchFamily="34" charset="0"/>
              </a:rPr>
              <a:t>, </a:t>
            </a:r>
            <a:r>
              <a:rPr kumimoji="0" lang="en-US" altLang="pt-BR" sz="1800" b="0" i="0" u="none" strike="noStrike" cap="none" normalizeH="0" baseline="0" dirty="0" err="1" smtClean="0">
                <a:ln>
                  <a:noFill/>
                </a:ln>
                <a:solidFill>
                  <a:schemeClr val="tx1"/>
                </a:solidFill>
                <a:effectLst/>
                <a:latin typeface="Arial" panose="020B0604020202020204" pitchFamily="34" charset="0"/>
                <a:ea typeface="Calibri" panose="020F0502020204030204" pitchFamily="34" charset="0"/>
                <a:cs typeface="Calibri" panose="020F0502020204030204" pitchFamily="34" charset="0"/>
              </a:rPr>
              <a:t>bem</a:t>
            </a:r>
            <a:r>
              <a:rPr kumimoji="0" lang="en-US" altLang="pt-BR" sz="18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Calibri" panose="020F0502020204030204" pitchFamily="34" charset="0"/>
              </a:rPr>
              <a:t> </a:t>
            </a:r>
            <a:r>
              <a:rPr kumimoji="0" lang="en-US" altLang="pt-BR" sz="1800" b="0" i="0" u="none" strike="noStrike" cap="none" normalizeH="0" baseline="0" dirty="0" err="1" smtClean="0">
                <a:ln>
                  <a:noFill/>
                </a:ln>
                <a:solidFill>
                  <a:schemeClr val="tx1"/>
                </a:solidFill>
                <a:effectLst/>
                <a:latin typeface="Arial" panose="020B0604020202020204" pitchFamily="34" charset="0"/>
                <a:ea typeface="Calibri" panose="020F0502020204030204" pitchFamily="34" charset="0"/>
                <a:cs typeface="Calibri" panose="020F0502020204030204" pitchFamily="34" charset="0"/>
              </a:rPr>
              <a:t>como</a:t>
            </a:r>
            <a:r>
              <a:rPr kumimoji="0" lang="en-US" altLang="pt-BR" sz="18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Calibri" panose="020F0502020204030204" pitchFamily="34" charset="0"/>
              </a:rPr>
              <a:t> a </a:t>
            </a:r>
            <a:r>
              <a:rPr kumimoji="0" lang="en-US" altLang="pt-BR" sz="1800" b="1" i="0" u="none" strike="noStrike" cap="none" normalizeH="0" baseline="0" dirty="0" err="1" smtClean="0">
                <a:ln>
                  <a:noFill/>
                </a:ln>
                <a:solidFill>
                  <a:schemeClr val="tx1"/>
                </a:solidFill>
                <a:effectLst/>
                <a:latin typeface="Arial" panose="020B0604020202020204" pitchFamily="34" charset="0"/>
                <a:ea typeface="Calibri" panose="020F0502020204030204" pitchFamily="34" charset="0"/>
                <a:cs typeface="Calibri" panose="020F0502020204030204" pitchFamily="34" charset="0"/>
              </a:rPr>
              <a:t>prestação</a:t>
            </a:r>
            <a:r>
              <a:rPr kumimoji="0" lang="en-US" altLang="pt-BR" sz="1800" b="1"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Calibri" panose="020F0502020204030204" pitchFamily="34" charset="0"/>
              </a:rPr>
              <a:t> de </a:t>
            </a:r>
            <a:r>
              <a:rPr kumimoji="0" lang="en-US" altLang="pt-BR" sz="1800" b="1" i="0" u="none" strike="noStrike" cap="none" normalizeH="0" baseline="0" dirty="0" err="1" smtClean="0">
                <a:ln>
                  <a:noFill/>
                </a:ln>
                <a:solidFill>
                  <a:schemeClr val="tx1"/>
                </a:solidFill>
                <a:effectLst/>
                <a:latin typeface="Arial" panose="020B0604020202020204" pitchFamily="34" charset="0"/>
                <a:ea typeface="Calibri" panose="020F0502020204030204" pitchFamily="34" charset="0"/>
                <a:cs typeface="Calibri" panose="020F0502020204030204" pitchFamily="34" charset="0"/>
              </a:rPr>
              <a:t>serviços</a:t>
            </a:r>
            <a:r>
              <a:rPr kumimoji="0" lang="en-US" altLang="pt-BR" sz="1800" b="1"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Calibri" panose="020F0502020204030204" pitchFamily="34" charset="0"/>
              </a:rPr>
              <a:t> </a:t>
            </a:r>
            <a:r>
              <a:rPr kumimoji="0" lang="en-US" altLang="pt-BR" sz="18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Calibri" panose="020F0502020204030204" pitchFamily="34" charset="0"/>
              </a:rPr>
              <a:t>em </a:t>
            </a:r>
            <a:r>
              <a:rPr kumimoji="0" lang="en-US" altLang="pt-BR" sz="1800" b="0" i="0" u="none" strike="noStrike" cap="none" normalizeH="0" baseline="0" dirty="0" err="1" smtClean="0">
                <a:ln>
                  <a:noFill/>
                </a:ln>
                <a:solidFill>
                  <a:schemeClr val="tx1"/>
                </a:solidFill>
                <a:effectLst/>
                <a:latin typeface="Arial" panose="020B0604020202020204" pitchFamily="34" charset="0"/>
                <a:ea typeface="Calibri" panose="020F0502020204030204" pitchFamily="34" charset="0"/>
                <a:cs typeface="Calibri" panose="020F0502020204030204" pitchFamily="34" charset="0"/>
              </a:rPr>
              <a:t>parceria</a:t>
            </a:r>
            <a:r>
              <a:rPr kumimoji="0" lang="en-US" altLang="pt-BR" sz="18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Calibri" panose="020F0502020204030204" pitchFamily="34" charset="0"/>
              </a:rPr>
              <a:t> com instituições públicas ou </a:t>
            </a:r>
            <a:r>
              <a:rPr kumimoji="0" lang="en-US" altLang="pt-BR" sz="1800" b="0" i="0" u="none" strike="noStrike" cap="none" normalizeH="0" baseline="0" dirty="0" err="1" smtClean="0">
                <a:ln>
                  <a:noFill/>
                </a:ln>
                <a:solidFill>
                  <a:schemeClr val="tx1"/>
                </a:solidFill>
                <a:effectLst/>
                <a:latin typeface="Arial" panose="020B0604020202020204" pitchFamily="34" charset="0"/>
                <a:ea typeface="Calibri" panose="020F0502020204030204" pitchFamily="34" charset="0"/>
                <a:cs typeface="Calibri" panose="020F0502020204030204" pitchFamily="34" charset="0"/>
              </a:rPr>
              <a:t>privadas</a:t>
            </a:r>
            <a:r>
              <a:rPr kumimoji="0" lang="en-US" altLang="pt-BR" sz="18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Calibri" panose="020F0502020204030204" pitchFamily="34" charset="0"/>
              </a:rPr>
              <a:t> </a:t>
            </a:r>
            <a:r>
              <a:rPr kumimoji="0" lang="en-US" altLang="pt-BR" sz="1800" b="0" i="0" u="none" strike="noStrike" cap="none" normalizeH="0" baseline="0" dirty="0" err="1" smtClean="0">
                <a:ln>
                  <a:noFill/>
                </a:ln>
                <a:solidFill>
                  <a:schemeClr val="tx1"/>
                </a:solidFill>
                <a:effectLst/>
                <a:latin typeface="Arial" panose="020B0604020202020204" pitchFamily="34" charset="0"/>
                <a:ea typeface="Calibri" panose="020F0502020204030204" pitchFamily="34" charset="0"/>
                <a:cs typeface="Calibri" panose="020F0502020204030204" pitchFamily="34" charset="0"/>
              </a:rPr>
              <a:t>nacionais</a:t>
            </a:r>
            <a:r>
              <a:rPr kumimoji="0" lang="en-US" altLang="pt-BR" sz="18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Calibri" panose="020F0502020204030204" pitchFamily="34" charset="0"/>
              </a:rPr>
              <a:t> e </a:t>
            </a:r>
            <a:r>
              <a:rPr kumimoji="0" lang="en-US" altLang="pt-BR" sz="1800" b="0" i="0" u="none" strike="noStrike" cap="none" normalizeH="0" baseline="0" dirty="0" err="1" smtClean="0">
                <a:ln>
                  <a:noFill/>
                </a:ln>
                <a:solidFill>
                  <a:schemeClr val="tx1"/>
                </a:solidFill>
                <a:effectLst/>
                <a:latin typeface="Arial" panose="020B0604020202020204" pitchFamily="34" charset="0"/>
                <a:ea typeface="Calibri" panose="020F0502020204030204" pitchFamily="34" charset="0"/>
                <a:cs typeface="Calibri" panose="020F0502020204030204" pitchFamily="34" charset="0"/>
              </a:rPr>
              <a:t>internacionais</a:t>
            </a:r>
            <a:r>
              <a:rPr kumimoji="0" lang="en-US" altLang="pt-BR" sz="18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Calibri" panose="020F0502020204030204" pitchFamily="34" charset="0"/>
              </a:rPr>
              <a:t> com interface de </a:t>
            </a:r>
            <a:r>
              <a:rPr kumimoji="0" lang="en-US" altLang="pt-BR" sz="1800" b="0" i="0" u="none" strike="noStrike" cap="none" normalizeH="0" baseline="0" dirty="0" err="1" smtClean="0">
                <a:ln>
                  <a:noFill/>
                </a:ln>
                <a:solidFill>
                  <a:schemeClr val="tx1"/>
                </a:solidFill>
                <a:effectLst/>
                <a:latin typeface="Arial" panose="020B0604020202020204" pitchFamily="34" charset="0"/>
                <a:ea typeface="Calibri" panose="020F0502020204030204" pitchFamily="34" charset="0"/>
                <a:cs typeface="Calibri" panose="020F0502020204030204" pitchFamily="34" charset="0"/>
              </a:rPr>
              <a:t>aplicação</a:t>
            </a:r>
            <a:r>
              <a:rPr kumimoji="0" lang="en-US" altLang="pt-BR" sz="18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Calibri" panose="020F0502020204030204" pitchFamily="34" charset="0"/>
              </a:rPr>
              <a:t> no </a:t>
            </a:r>
            <a:r>
              <a:rPr kumimoji="0" lang="en-US" altLang="pt-BR" sz="1800" b="0" i="0" u="none" strike="noStrike" cap="none" normalizeH="0" baseline="0" dirty="0" err="1" smtClean="0">
                <a:ln>
                  <a:noFill/>
                </a:ln>
                <a:solidFill>
                  <a:schemeClr val="tx1"/>
                </a:solidFill>
                <a:effectLst/>
                <a:latin typeface="Arial" panose="020B0604020202020204" pitchFamily="34" charset="0"/>
                <a:ea typeface="Calibri" panose="020F0502020204030204" pitchFamily="34" charset="0"/>
                <a:cs typeface="Calibri" panose="020F0502020204030204" pitchFamily="34" charset="0"/>
              </a:rPr>
              <a:t>mundo</a:t>
            </a:r>
            <a:r>
              <a:rPr kumimoji="0" lang="en-US" altLang="pt-BR" sz="18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Calibri" panose="020F0502020204030204" pitchFamily="34" charset="0"/>
              </a:rPr>
              <a:t> </a:t>
            </a:r>
            <a:r>
              <a:rPr kumimoji="0" lang="en-US" altLang="pt-BR" sz="1800" b="0" i="0" u="none" strike="noStrike" cap="none" normalizeH="0" baseline="0" dirty="0" err="1" smtClean="0">
                <a:ln>
                  <a:noFill/>
                </a:ln>
                <a:solidFill>
                  <a:schemeClr val="tx1"/>
                </a:solidFill>
                <a:effectLst/>
                <a:latin typeface="Arial" panose="020B0604020202020204" pitchFamily="34" charset="0"/>
                <a:ea typeface="Calibri" panose="020F0502020204030204" pitchFamily="34" charset="0"/>
                <a:cs typeface="Calibri" panose="020F0502020204030204" pitchFamily="34" charset="0"/>
              </a:rPr>
              <a:t>produtivo</a:t>
            </a:r>
            <a:r>
              <a:rPr kumimoji="0" lang="en-US" altLang="pt-BR" sz="18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Calibri" panose="020F0502020204030204" pitchFamily="34" charset="0"/>
              </a:rPr>
              <a:t>.</a:t>
            </a:r>
            <a:endParaRPr kumimoji="0" lang="pt-BR" altLang="pt-BR" sz="1800" b="0" i="0" u="none" strike="noStrike" cap="none" normalizeH="0" baseline="0" dirty="0" smtClean="0">
              <a:ln>
                <a:noFill/>
              </a:ln>
              <a:solidFill>
                <a:schemeClr val="tx1"/>
              </a:solidFill>
              <a:effectLst/>
              <a:latin typeface="Arial" panose="020B0604020202020204" pitchFamily="34" charset="0"/>
            </a:endParaRPr>
          </a:p>
        </p:txBody>
      </p:sp>
      <p:sp>
        <p:nvSpPr>
          <p:cNvPr id="12" name="Rectangle 13"/>
          <p:cNvSpPr>
            <a:spLocks noChangeArrowheads="1"/>
          </p:cNvSpPr>
          <p:nvPr/>
        </p:nvSpPr>
        <p:spPr bwMode="auto">
          <a:xfrm rot="10800000" flipV="1">
            <a:off x="151415" y="5058538"/>
            <a:ext cx="7516928" cy="147732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hangingPunct="0">
              <a:tabLst>
                <a:tab pos="904875" algn="l"/>
              </a:tabLst>
              <a:defRPr>
                <a:solidFill>
                  <a:schemeClr val="tx1"/>
                </a:solidFill>
                <a:latin typeface="Arial" panose="020B0604020202020204" pitchFamily="34" charset="0"/>
              </a:defRPr>
            </a:lvl1pPr>
            <a:lvl2pPr marL="457200" eaLnBrk="0" hangingPunct="0">
              <a:tabLst>
                <a:tab pos="904875" algn="l"/>
              </a:tabLst>
              <a:defRPr>
                <a:solidFill>
                  <a:schemeClr val="tx1"/>
                </a:solidFill>
                <a:latin typeface="Arial" panose="020B0604020202020204" pitchFamily="34" charset="0"/>
              </a:defRPr>
            </a:lvl2pPr>
            <a:lvl3pPr marL="914400" eaLnBrk="0" hangingPunct="0">
              <a:tabLst>
                <a:tab pos="904875" algn="l"/>
              </a:tabLst>
              <a:defRPr>
                <a:solidFill>
                  <a:schemeClr val="tx1"/>
                </a:solidFill>
                <a:latin typeface="Arial" panose="020B0604020202020204" pitchFamily="34" charset="0"/>
              </a:defRPr>
            </a:lvl3pPr>
            <a:lvl4pPr marL="1371600" eaLnBrk="0" hangingPunct="0">
              <a:tabLst>
                <a:tab pos="904875" algn="l"/>
              </a:tabLst>
              <a:defRPr>
                <a:solidFill>
                  <a:schemeClr val="tx1"/>
                </a:solidFill>
                <a:latin typeface="Arial" panose="020B0604020202020204" pitchFamily="34" charset="0"/>
              </a:defRPr>
            </a:lvl4pPr>
            <a:lvl5pPr marL="1828800" eaLnBrk="0" hangingPunct="0">
              <a:tabLst>
                <a:tab pos="904875" algn="l"/>
              </a:tabLst>
              <a:defRPr>
                <a:solidFill>
                  <a:schemeClr val="tx1"/>
                </a:solidFill>
                <a:latin typeface="Arial" panose="020B0604020202020204" pitchFamily="34" charset="0"/>
              </a:defRPr>
            </a:lvl5pPr>
            <a:lvl6pPr eaLnBrk="0" fontAlgn="base" hangingPunct="0">
              <a:spcBef>
                <a:spcPct val="0"/>
              </a:spcBef>
              <a:spcAft>
                <a:spcPct val="0"/>
              </a:spcAft>
              <a:tabLst>
                <a:tab pos="904875" algn="l"/>
              </a:tabLst>
              <a:defRPr>
                <a:solidFill>
                  <a:schemeClr val="tx1"/>
                </a:solidFill>
                <a:latin typeface="Arial" panose="020B0604020202020204" pitchFamily="34" charset="0"/>
              </a:defRPr>
            </a:lvl6pPr>
            <a:lvl7pPr eaLnBrk="0" fontAlgn="base" hangingPunct="0">
              <a:spcBef>
                <a:spcPct val="0"/>
              </a:spcBef>
              <a:spcAft>
                <a:spcPct val="0"/>
              </a:spcAft>
              <a:tabLst>
                <a:tab pos="904875" algn="l"/>
              </a:tabLst>
              <a:defRPr>
                <a:solidFill>
                  <a:schemeClr val="tx1"/>
                </a:solidFill>
                <a:latin typeface="Arial" panose="020B0604020202020204" pitchFamily="34" charset="0"/>
              </a:defRPr>
            </a:lvl7pPr>
            <a:lvl8pPr eaLnBrk="0" fontAlgn="base" hangingPunct="0">
              <a:spcBef>
                <a:spcPct val="0"/>
              </a:spcBef>
              <a:spcAft>
                <a:spcPct val="0"/>
              </a:spcAft>
              <a:tabLst>
                <a:tab pos="904875" algn="l"/>
              </a:tabLst>
              <a:defRPr>
                <a:solidFill>
                  <a:schemeClr val="tx1"/>
                </a:solidFill>
                <a:latin typeface="Arial" panose="020B0604020202020204" pitchFamily="34" charset="0"/>
              </a:defRPr>
            </a:lvl8pPr>
            <a:lvl9pPr eaLnBrk="0" fontAlgn="base" hangingPunct="0">
              <a:spcBef>
                <a:spcPct val="0"/>
              </a:spcBef>
              <a:spcAft>
                <a:spcPct val="0"/>
              </a:spcAft>
              <a:tabLst>
                <a:tab pos="904875" algn="l"/>
              </a:tabLst>
              <a:defRPr>
                <a:solidFill>
                  <a:schemeClr val="tx1"/>
                </a:solidFill>
                <a:latin typeface="Arial" panose="020B0604020202020204" pitchFamily="34" charset="0"/>
              </a:defRPr>
            </a:lvl9pPr>
          </a:lstStyle>
          <a:p>
            <a:pPr marL="0" marR="0" lvl="0" indent="0" algn="just" defTabSz="914400" rtl="0" eaLnBrk="0" fontAlgn="base" latinLnBrk="0" hangingPunct="0">
              <a:lnSpc>
                <a:spcPct val="100000"/>
              </a:lnSpc>
              <a:spcBef>
                <a:spcPct val="0"/>
              </a:spcBef>
              <a:spcAft>
                <a:spcPct val="0"/>
              </a:spcAft>
              <a:buClrTx/>
              <a:buSzTx/>
              <a:buFontTx/>
              <a:buNone/>
              <a:tabLst>
                <a:tab pos="904875" algn="l"/>
              </a:tabLst>
            </a:pPr>
            <a:r>
              <a:rPr lang="en-US" altLang="pt-BR" b="1" dirty="0">
                <a:ea typeface="Calibri" panose="020F0502020204030204" pitchFamily="34" charset="0"/>
                <a:cs typeface="Calibri" panose="020F0502020204030204" pitchFamily="34" charset="0"/>
              </a:rPr>
              <a:t>P</a:t>
            </a:r>
            <a:r>
              <a:rPr kumimoji="0" lang="en-US" altLang="pt-BR" sz="1800" b="1" i="0" u="none" strike="noStrike" cap="none" normalizeH="0" baseline="0" dirty="0" smtClean="0">
                <a:ln>
                  <a:noFill/>
                </a:ln>
                <a:solidFill>
                  <a:schemeClr val="tx1"/>
                </a:solidFill>
                <a:effectLst/>
                <a:ea typeface="Calibri" panose="020F0502020204030204" pitchFamily="34" charset="0"/>
                <a:cs typeface="Calibri" panose="020F0502020204030204" pitchFamily="34" charset="0"/>
              </a:rPr>
              <a:t>rojetos que </a:t>
            </a:r>
            <a:r>
              <a:rPr kumimoji="0" lang="en-US" altLang="pt-BR" sz="1800" b="1" i="0" u="none" strike="noStrike" cap="none" normalizeH="0" baseline="0" dirty="0" err="1" smtClean="0">
                <a:ln>
                  <a:noFill/>
                </a:ln>
                <a:solidFill>
                  <a:schemeClr val="tx1"/>
                </a:solidFill>
                <a:effectLst/>
                <a:ea typeface="Calibri" panose="020F0502020204030204" pitchFamily="34" charset="0"/>
                <a:cs typeface="Calibri" panose="020F0502020204030204" pitchFamily="34" charset="0"/>
              </a:rPr>
              <a:t>agregam</a:t>
            </a:r>
            <a:r>
              <a:rPr kumimoji="0" lang="en-US" altLang="pt-BR" sz="1800" b="1" i="0" u="none" strike="noStrike" cap="none" normalizeH="0" baseline="0" dirty="0" smtClean="0">
                <a:ln>
                  <a:noFill/>
                </a:ln>
                <a:solidFill>
                  <a:schemeClr val="tx1"/>
                </a:solidFill>
                <a:effectLst/>
                <a:ea typeface="Calibri" panose="020F0502020204030204" pitchFamily="34" charset="0"/>
                <a:cs typeface="Calibri" panose="020F0502020204030204" pitchFamily="34" charset="0"/>
              </a:rPr>
              <a:t> um </a:t>
            </a:r>
            <a:r>
              <a:rPr kumimoji="0" lang="en-US" altLang="pt-BR" sz="1800" b="1" i="0" u="none" strike="noStrike" cap="none" normalizeH="0" baseline="0" dirty="0" err="1" smtClean="0">
                <a:ln>
                  <a:noFill/>
                </a:ln>
                <a:solidFill>
                  <a:schemeClr val="tx1"/>
                </a:solidFill>
                <a:effectLst/>
                <a:ea typeface="Calibri" panose="020F0502020204030204" pitchFamily="34" charset="0"/>
                <a:cs typeface="Calibri" panose="020F0502020204030204" pitchFamily="34" charset="0"/>
              </a:rPr>
              <a:t>conjunto</a:t>
            </a:r>
            <a:r>
              <a:rPr kumimoji="0" lang="en-US" altLang="pt-BR" sz="1800" b="1" i="0" u="none" strike="noStrike" cap="none" normalizeH="0" baseline="0" dirty="0" smtClean="0">
                <a:ln>
                  <a:noFill/>
                </a:ln>
                <a:solidFill>
                  <a:schemeClr val="tx1"/>
                </a:solidFill>
                <a:effectLst/>
                <a:ea typeface="Calibri" panose="020F0502020204030204" pitchFamily="34" charset="0"/>
                <a:cs typeface="Calibri" panose="020F0502020204030204" pitchFamily="34" charset="0"/>
              </a:rPr>
              <a:t> de ações</a:t>
            </a:r>
            <a:r>
              <a:rPr kumimoji="0" lang="en-US" altLang="pt-BR" sz="18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Calibri" panose="020F0502020204030204" pitchFamily="34" charset="0"/>
              </a:rPr>
              <a:t>, </a:t>
            </a:r>
            <a:r>
              <a:rPr kumimoji="0" lang="en-US" altLang="pt-BR" sz="1800" b="1" i="0" u="none" strike="noStrike" cap="none" normalizeH="0" baseline="0" dirty="0" err="1" smtClean="0">
                <a:ln>
                  <a:noFill/>
                </a:ln>
                <a:solidFill>
                  <a:schemeClr val="tx1"/>
                </a:solidFill>
                <a:effectLst/>
                <a:latin typeface="Arial" panose="020B0604020202020204" pitchFamily="34" charset="0"/>
                <a:ea typeface="Calibri" panose="020F0502020204030204" pitchFamily="34" charset="0"/>
                <a:cs typeface="Calibri" panose="020F0502020204030204" pitchFamily="34" charset="0"/>
              </a:rPr>
              <a:t>técnicas</a:t>
            </a:r>
            <a:r>
              <a:rPr kumimoji="0" lang="en-US" altLang="pt-BR" sz="1800" b="1"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Calibri" panose="020F0502020204030204" pitchFamily="34" charset="0"/>
              </a:rPr>
              <a:t> e </a:t>
            </a:r>
            <a:r>
              <a:rPr kumimoji="0" lang="en-US" altLang="pt-BR" sz="1800" b="1" i="0" u="none" strike="noStrike" cap="none" normalizeH="0" baseline="0" dirty="0" err="1" smtClean="0">
                <a:ln>
                  <a:noFill/>
                </a:ln>
                <a:solidFill>
                  <a:schemeClr val="tx1"/>
                </a:solidFill>
                <a:effectLst/>
                <a:latin typeface="Arial" panose="020B0604020202020204" pitchFamily="34" charset="0"/>
                <a:ea typeface="Calibri" panose="020F0502020204030204" pitchFamily="34" charset="0"/>
                <a:cs typeface="Calibri" panose="020F0502020204030204" pitchFamily="34" charset="0"/>
              </a:rPr>
              <a:t>metodologias</a:t>
            </a:r>
            <a:r>
              <a:rPr kumimoji="0" lang="en-US" altLang="pt-BR" sz="1800" b="1"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Calibri" panose="020F0502020204030204" pitchFamily="34" charset="0"/>
              </a:rPr>
              <a:t> </a:t>
            </a:r>
            <a:r>
              <a:rPr kumimoji="0" lang="en-US" altLang="pt-BR" sz="1800" b="1" i="0" u="none" strike="noStrike" cap="none" normalizeH="0" baseline="0" dirty="0" err="1" smtClean="0">
                <a:ln>
                  <a:noFill/>
                </a:ln>
                <a:solidFill>
                  <a:schemeClr val="tx1"/>
                </a:solidFill>
                <a:effectLst/>
                <a:latin typeface="Arial" panose="020B0604020202020204" pitchFamily="34" charset="0"/>
                <a:ea typeface="Calibri" panose="020F0502020204030204" pitchFamily="34" charset="0"/>
                <a:cs typeface="Calibri" panose="020F0502020204030204" pitchFamily="34" charset="0"/>
              </a:rPr>
              <a:t>transformadoras</a:t>
            </a:r>
            <a:r>
              <a:rPr kumimoji="0" lang="en-US" altLang="pt-BR" sz="18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Calibri" panose="020F0502020204030204" pitchFamily="34" charset="0"/>
              </a:rPr>
              <a:t>, </a:t>
            </a:r>
            <a:r>
              <a:rPr kumimoji="0" lang="en-US" altLang="pt-BR" sz="1800" b="0" i="0" u="none" strike="noStrike" cap="none" normalizeH="0" baseline="0" dirty="0" err="1" smtClean="0">
                <a:ln>
                  <a:noFill/>
                </a:ln>
                <a:solidFill>
                  <a:schemeClr val="tx1"/>
                </a:solidFill>
                <a:effectLst/>
                <a:latin typeface="Arial" panose="020B0604020202020204" pitchFamily="34" charset="0"/>
                <a:ea typeface="Calibri" panose="020F0502020204030204" pitchFamily="34" charset="0"/>
                <a:cs typeface="Calibri" panose="020F0502020204030204" pitchFamily="34" charset="0"/>
              </a:rPr>
              <a:t>desenvolvidas</a:t>
            </a:r>
            <a:r>
              <a:rPr kumimoji="0" lang="en-US" altLang="pt-BR" sz="18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Calibri" panose="020F0502020204030204" pitchFamily="34" charset="0"/>
              </a:rPr>
              <a:t> e/ou </a:t>
            </a:r>
            <a:r>
              <a:rPr kumimoji="0" lang="en-US" altLang="pt-BR" sz="1800" b="0" i="0" u="none" strike="noStrike" cap="none" normalizeH="0" baseline="0" dirty="0" err="1" smtClean="0">
                <a:ln>
                  <a:noFill/>
                </a:ln>
                <a:solidFill>
                  <a:schemeClr val="tx1"/>
                </a:solidFill>
                <a:effectLst/>
                <a:latin typeface="Arial" panose="020B0604020202020204" pitchFamily="34" charset="0"/>
                <a:ea typeface="Calibri" panose="020F0502020204030204" pitchFamily="34" charset="0"/>
                <a:cs typeface="Calibri" panose="020F0502020204030204" pitchFamily="34" charset="0"/>
              </a:rPr>
              <a:t>aplicadas</a:t>
            </a:r>
            <a:r>
              <a:rPr kumimoji="0" lang="en-US" altLang="pt-BR" sz="18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Calibri" panose="020F0502020204030204" pitchFamily="34" charset="0"/>
              </a:rPr>
              <a:t> </a:t>
            </a:r>
            <a:r>
              <a:rPr kumimoji="0" lang="en-US" altLang="pt-BR" sz="1800" b="0" i="0" u="none" strike="noStrike" cap="none" normalizeH="0" baseline="0" dirty="0" err="1" smtClean="0">
                <a:ln>
                  <a:noFill/>
                </a:ln>
                <a:solidFill>
                  <a:schemeClr val="tx1"/>
                </a:solidFill>
                <a:effectLst/>
                <a:latin typeface="Arial" panose="020B0604020202020204" pitchFamily="34" charset="0"/>
                <a:ea typeface="Calibri" panose="020F0502020204030204" pitchFamily="34" charset="0"/>
                <a:cs typeface="Calibri" panose="020F0502020204030204" pitchFamily="34" charset="0"/>
              </a:rPr>
              <a:t>na</a:t>
            </a:r>
            <a:r>
              <a:rPr kumimoji="0" lang="en-US" altLang="pt-BR" sz="18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Calibri" panose="020F0502020204030204" pitchFamily="34" charset="0"/>
              </a:rPr>
              <a:t> interação com a população e </a:t>
            </a:r>
            <a:r>
              <a:rPr kumimoji="0" lang="en-US" altLang="pt-BR" sz="1800" b="0" i="0" u="none" strike="noStrike" cap="none" normalizeH="0" baseline="0" dirty="0" err="1" smtClean="0">
                <a:ln>
                  <a:noFill/>
                </a:ln>
                <a:solidFill>
                  <a:schemeClr val="tx1"/>
                </a:solidFill>
                <a:effectLst/>
                <a:latin typeface="Arial" panose="020B0604020202020204" pitchFamily="34" charset="0"/>
                <a:ea typeface="Calibri" panose="020F0502020204030204" pitchFamily="34" charset="0"/>
                <a:cs typeface="Calibri" panose="020F0502020204030204" pitchFamily="34" charset="0"/>
              </a:rPr>
              <a:t>apropriadas</a:t>
            </a:r>
            <a:r>
              <a:rPr kumimoji="0" lang="en-US" altLang="pt-BR" sz="18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Calibri" panose="020F0502020204030204" pitchFamily="34" charset="0"/>
              </a:rPr>
              <a:t> por </a:t>
            </a:r>
            <a:r>
              <a:rPr kumimoji="0" lang="en-US" altLang="pt-BR" sz="1800" b="0" i="0" u="none" strike="noStrike" cap="none" normalizeH="0" baseline="0" dirty="0" err="1" smtClean="0">
                <a:ln>
                  <a:noFill/>
                </a:ln>
                <a:solidFill>
                  <a:schemeClr val="tx1"/>
                </a:solidFill>
                <a:effectLst/>
                <a:latin typeface="Arial" panose="020B0604020202020204" pitchFamily="34" charset="0"/>
                <a:ea typeface="Calibri" panose="020F0502020204030204" pitchFamily="34" charset="0"/>
                <a:cs typeface="Calibri" panose="020F0502020204030204" pitchFamily="34" charset="0"/>
              </a:rPr>
              <a:t>ela</a:t>
            </a:r>
            <a:r>
              <a:rPr kumimoji="0" lang="en-US" altLang="pt-BR" sz="18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Calibri" panose="020F0502020204030204" pitchFamily="34" charset="0"/>
              </a:rPr>
              <a:t>, que </a:t>
            </a:r>
            <a:r>
              <a:rPr kumimoji="0" lang="en-US" altLang="pt-BR" sz="1800" b="0" i="0" u="none" strike="noStrike" cap="none" normalizeH="0" baseline="0" dirty="0" err="1" smtClean="0">
                <a:ln>
                  <a:noFill/>
                </a:ln>
                <a:solidFill>
                  <a:schemeClr val="tx1"/>
                </a:solidFill>
                <a:effectLst/>
                <a:latin typeface="Arial" panose="020B0604020202020204" pitchFamily="34" charset="0"/>
                <a:ea typeface="Calibri" panose="020F0502020204030204" pitchFamily="34" charset="0"/>
                <a:cs typeface="Calibri" panose="020F0502020204030204" pitchFamily="34" charset="0"/>
              </a:rPr>
              <a:t>representam</a:t>
            </a:r>
            <a:r>
              <a:rPr kumimoji="0" lang="en-US" altLang="pt-BR" sz="18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Calibri" panose="020F0502020204030204" pitchFamily="34" charset="0"/>
              </a:rPr>
              <a:t> </a:t>
            </a:r>
            <a:r>
              <a:rPr kumimoji="0" lang="en-US" altLang="pt-BR" sz="1800" b="1" i="0" u="none" strike="noStrike" cap="none" normalizeH="0" baseline="0" dirty="0" err="1" smtClean="0">
                <a:ln>
                  <a:noFill/>
                </a:ln>
                <a:solidFill>
                  <a:schemeClr val="tx1"/>
                </a:solidFill>
                <a:effectLst/>
                <a:latin typeface="Arial" panose="020B0604020202020204" pitchFamily="34" charset="0"/>
                <a:ea typeface="Calibri" panose="020F0502020204030204" pitchFamily="34" charset="0"/>
                <a:cs typeface="Calibri" panose="020F0502020204030204" pitchFamily="34" charset="0"/>
              </a:rPr>
              <a:t>soluções</a:t>
            </a:r>
            <a:r>
              <a:rPr kumimoji="0" lang="en-US" altLang="pt-BR" sz="1800" b="1"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Calibri" panose="020F0502020204030204" pitchFamily="34" charset="0"/>
              </a:rPr>
              <a:t> para </a:t>
            </a:r>
            <a:r>
              <a:rPr kumimoji="0" lang="en-US" altLang="pt-BR" sz="1800" b="1" i="0" u="none" strike="noStrike" cap="none" normalizeH="0" baseline="0" dirty="0" err="1" smtClean="0">
                <a:ln>
                  <a:noFill/>
                </a:ln>
                <a:solidFill>
                  <a:schemeClr val="tx1"/>
                </a:solidFill>
                <a:effectLst/>
                <a:latin typeface="Arial" panose="020B0604020202020204" pitchFamily="34" charset="0"/>
                <a:ea typeface="Calibri" panose="020F0502020204030204" pitchFamily="34" charset="0"/>
                <a:cs typeface="Calibri" panose="020F0502020204030204" pitchFamily="34" charset="0"/>
              </a:rPr>
              <a:t>inclusão</a:t>
            </a:r>
            <a:r>
              <a:rPr kumimoji="0" lang="en-US" altLang="pt-BR" sz="1800" b="1"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Calibri" panose="020F0502020204030204" pitchFamily="34" charset="0"/>
              </a:rPr>
              <a:t> social, </a:t>
            </a:r>
            <a:r>
              <a:rPr kumimoji="0" lang="en-US" altLang="pt-BR" sz="1800" b="1" i="0" u="none" strike="noStrike" cap="none" normalizeH="0" baseline="0" dirty="0" err="1" smtClean="0">
                <a:ln>
                  <a:noFill/>
                </a:ln>
                <a:solidFill>
                  <a:schemeClr val="tx1"/>
                </a:solidFill>
                <a:effectLst/>
                <a:latin typeface="Arial" panose="020B0604020202020204" pitchFamily="34" charset="0"/>
                <a:ea typeface="Calibri" panose="020F0502020204030204" pitchFamily="34" charset="0"/>
                <a:cs typeface="Calibri" panose="020F0502020204030204" pitchFamily="34" charset="0"/>
              </a:rPr>
              <a:t>relações</a:t>
            </a:r>
            <a:r>
              <a:rPr kumimoji="0" lang="en-US" altLang="pt-BR" sz="1800" b="1"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Calibri" panose="020F0502020204030204" pitchFamily="34" charset="0"/>
              </a:rPr>
              <a:t> </a:t>
            </a:r>
            <a:r>
              <a:rPr kumimoji="0" lang="en-US" altLang="pt-BR" sz="1800" b="1" i="0" u="none" strike="noStrike" cap="none" normalizeH="0" baseline="0" dirty="0" err="1" smtClean="0">
                <a:ln>
                  <a:noFill/>
                </a:ln>
                <a:solidFill>
                  <a:schemeClr val="tx1"/>
                </a:solidFill>
                <a:effectLst/>
                <a:latin typeface="Arial" panose="020B0604020202020204" pitchFamily="34" charset="0"/>
                <a:ea typeface="Calibri" panose="020F0502020204030204" pitchFamily="34" charset="0"/>
                <a:cs typeface="Calibri" panose="020F0502020204030204" pitchFamily="34" charset="0"/>
              </a:rPr>
              <a:t>etnorraciais</a:t>
            </a:r>
            <a:r>
              <a:rPr kumimoji="0" lang="en-US" altLang="pt-BR" sz="1800" b="1"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Calibri" panose="020F0502020204030204" pitchFamily="34" charset="0"/>
              </a:rPr>
              <a:t>, </a:t>
            </a:r>
            <a:r>
              <a:rPr kumimoji="0" lang="en-US" altLang="pt-BR" sz="1800" b="1" i="0" u="none" strike="noStrike" cap="none" normalizeH="0" baseline="0" dirty="0" err="1" smtClean="0">
                <a:ln>
                  <a:noFill/>
                </a:ln>
                <a:solidFill>
                  <a:schemeClr val="tx1"/>
                </a:solidFill>
                <a:effectLst/>
                <a:latin typeface="Arial" panose="020B0604020202020204" pitchFamily="34" charset="0"/>
                <a:ea typeface="Calibri" panose="020F0502020204030204" pitchFamily="34" charset="0"/>
                <a:cs typeface="Calibri" panose="020F0502020204030204" pitchFamily="34" charset="0"/>
              </a:rPr>
              <a:t>geração</a:t>
            </a:r>
            <a:r>
              <a:rPr kumimoji="0" lang="en-US" altLang="pt-BR" sz="1800" b="1"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Calibri" panose="020F0502020204030204" pitchFamily="34" charset="0"/>
              </a:rPr>
              <a:t> de </a:t>
            </a:r>
            <a:r>
              <a:rPr kumimoji="0" lang="en-US" altLang="pt-BR" sz="1800" b="1" i="0" u="none" strike="noStrike" cap="none" normalizeH="0" baseline="0" dirty="0" err="1" smtClean="0">
                <a:ln>
                  <a:noFill/>
                </a:ln>
                <a:solidFill>
                  <a:schemeClr val="tx1"/>
                </a:solidFill>
                <a:effectLst/>
                <a:latin typeface="Arial" panose="020B0604020202020204" pitchFamily="34" charset="0"/>
                <a:ea typeface="Calibri" panose="020F0502020204030204" pitchFamily="34" charset="0"/>
                <a:cs typeface="Calibri" panose="020F0502020204030204" pitchFamily="34" charset="0"/>
              </a:rPr>
              <a:t>oportunidades</a:t>
            </a:r>
            <a:r>
              <a:rPr kumimoji="0" lang="en-US" altLang="pt-BR" sz="1800" b="1"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Calibri" panose="020F0502020204030204" pitchFamily="34" charset="0"/>
              </a:rPr>
              <a:t> e </a:t>
            </a:r>
            <a:r>
              <a:rPr kumimoji="0" lang="en-US" altLang="pt-BR" sz="1800" b="1" i="0" u="none" strike="noStrike" cap="none" normalizeH="0" baseline="0" dirty="0" err="1" smtClean="0">
                <a:ln>
                  <a:noFill/>
                </a:ln>
                <a:solidFill>
                  <a:schemeClr val="tx1"/>
                </a:solidFill>
                <a:effectLst/>
                <a:latin typeface="Arial" panose="020B0604020202020204" pitchFamily="34" charset="0"/>
                <a:ea typeface="Calibri" panose="020F0502020204030204" pitchFamily="34" charset="0"/>
                <a:cs typeface="Calibri" panose="020F0502020204030204" pitchFamily="34" charset="0"/>
              </a:rPr>
              <a:t>melhorias</a:t>
            </a:r>
            <a:r>
              <a:rPr kumimoji="0" lang="en-US" altLang="pt-BR" sz="1800" b="1"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Calibri" panose="020F0502020204030204" pitchFamily="34" charset="0"/>
              </a:rPr>
              <a:t> das condições de </a:t>
            </a:r>
            <a:r>
              <a:rPr kumimoji="0" lang="en-US" altLang="pt-BR" sz="1800" b="1" i="0" u="none" strike="noStrike" cap="none" normalizeH="0" baseline="0" dirty="0" err="1" smtClean="0">
                <a:ln>
                  <a:noFill/>
                </a:ln>
                <a:solidFill>
                  <a:schemeClr val="tx1"/>
                </a:solidFill>
                <a:effectLst/>
                <a:latin typeface="Arial" panose="020B0604020202020204" pitchFamily="34" charset="0"/>
                <a:ea typeface="Calibri" panose="020F0502020204030204" pitchFamily="34" charset="0"/>
                <a:cs typeface="Calibri" panose="020F0502020204030204" pitchFamily="34" charset="0"/>
              </a:rPr>
              <a:t>vida</a:t>
            </a:r>
            <a:r>
              <a:rPr kumimoji="0" lang="en-US" altLang="pt-BR" sz="18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Calibri" panose="020F0502020204030204" pitchFamily="34" charset="0"/>
              </a:rPr>
              <a:t>.</a:t>
            </a:r>
            <a:endParaRPr kumimoji="0" lang="en-US" altLang="pt-BR" sz="1800" b="0" i="0" u="none" strike="noStrike" cap="none" normalizeH="0" baseline="0" dirty="0" smtClean="0">
              <a:ln>
                <a:noFill/>
              </a:ln>
              <a:solidFill>
                <a:schemeClr val="tx1"/>
              </a:solidFill>
              <a:effectLst/>
              <a:latin typeface="Arial" panose="020B0604020202020204" pitchFamily="34" charset="0"/>
            </a:endParaRPr>
          </a:p>
        </p:txBody>
      </p:sp>
      <p:sp>
        <p:nvSpPr>
          <p:cNvPr id="14" name="Retângulo 13"/>
          <p:cNvSpPr/>
          <p:nvPr/>
        </p:nvSpPr>
        <p:spPr>
          <a:xfrm>
            <a:off x="219331" y="332656"/>
            <a:ext cx="7560840" cy="481670"/>
          </a:xfrm>
          <a:prstGeom prst="rect">
            <a:avLst/>
          </a:prstGeom>
        </p:spPr>
        <p:txBody>
          <a:bodyPr wrap="square">
            <a:spAutoFit/>
          </a:bodyPr>
          <a:lstStyle/>
          <a:p>
            <a:pPr>
              <a:lnSpc>
                <a:spcPct val="115000"/>
              </a:lnSpc>
              <a:spcAft>
                <a:spcPts val="1000"/>
              </a:spcAft>
            </a:pPr>
            <a:r>
              <a:rPr lang="pt-BR" sz="2200" b="1" dirty="0" smtClean="0">
                <a:solidFill>
                  <a:schemeClr val="tx1"/>
                </a:solidFill>
                <a:latin typeface="Arial" panose="020B0604020202020204" pitchFamily="34" charset="0"/>
                <a:ea typeface="Calibri" panose="020F0502020204030204" pitchFamily="34" charset="0"/>
              </a:rPr>
              <a:t>2. </a:t>
            </a:r>
            <a:r>
              <a:rPr lang="pt-BR" sz="2200" b="1" dirty="0">
                <a:solidFill>
                  <a:schemeClr val="tx1"/>
                </a:solidFill>
                <a:latin typeface="Arial" panose="020B0604020202020204" pitchFamily="34" charset="0"/>
                <a:ea typeface="Calibri" panose="020F0502020204030204" pitchFamily="34" charset="0"/>
              </a:rPr>
              <a:t>BASE LEGAL EXISTENTE PARA A EXTENSÃO</a:t>
            </a:r>
            <a:r>
              <a:rPr lang="pt-BR" sz="2200" b="1" dirty="0">
                <a:solidFill>
                  <a:schemeClr val="tx1"/>
                </a:solidFill>
              </a:rPr>
              <a:t> </a:t>
            </a:r>
            <a:r>
              <a:rPr lang="pt-BR" sz="2200" b="1" dirty="0">
                <a:solidFill>
                  <a:schemeClr val="tx1"/>
                </a:solidFill>
                <a:latin typeface="Arial" panose="020B0604020202020204" pitchFamily="34" charset="0"/>
                <a:ea typeface="Calibri" panose="020F0502020204030204" pitchFamily="34" charset="0"/>
                <a:cs typeface="Times New Roman" panose="02020603050405020304" pitchFamily="18" charset="0"/>
              </a:rPr>
              <a:t> </a:t>
            </a:r>
            <a:endParaRPr lang="pt-BR" sz="2200" b="1" dirty="0">
              <a:solidFill>
                <a:schemeClr val="tx1"/>
              </a:solidFill>
              <a:ea typeface="Calibri" panose="020F0502020204030204" pitchFamily="34" charset="0"/>
              <a:cs typeface="Times New Roman" panose="02020603050405020304" pitchFamily="18" charset="0"/>
            </a:endParaRPr>
          </a:p>
        </p:txBody>
      </p:sp>
      <p:sp>
        <p:nvSpPr>
          <p:cNvPr id="15" name="Retângulo Arredondado 14"/>
          <p:cNvSpPr/>
          <p:nvPr/>
        </p:nvSpPr>
        <p:spPr>
          <a:xfrm>
            <a:off x="2195736" y="1175153"/>
            <a:ext cx="4320480" cy="576064"/>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t-BR" b="1" dirty="0" smtClean="0">
                <a:solidFill>
                  <a:schemeClr val="tx1"/>
                </a:solidFill>
              </a:rPr>
              <a:t>DIMENSÕES DA EXTENSÃO</a:t>
            </a:r>
            <a:endParaRPr lang="pt-BR" b="1" dirty="0">
              <a:solidFill>
                <a:schemeClr val="tx1"/>
              </a:solidFill>
            </a:endParaRPr>
          </a:p>
        </p:txBody>
      </p:sp>
      <p:sp>
        <p:nvSpPr>
          <p:cNvPr id="16" name="Pentágono 15"/>
          <p:cNvSpPr/>
          <p:nvPr/>
        </p:nvSpPr>
        <p:spPr>
          <a:xfrm>
            <a:off x="251520" y="2093505"/>
            <a:ext cx="5153738" cy="432048"/>
          </a:xfrm>
          <a:prstGeom prst="homePlate">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pt-BR" b="1" dirty="0" smtClean="0">
                <a:solidFill>
                  <a:schemeClr val="tx1"/>
                </a:solidFill>
              </a:rPr>
              <a:t>Desenvolvimento Tecnológico</a:t>
            </a:r>
            <a:endParaRPr lang="pt-BR" b="1" dirty="0">
              <a:solidFill>
                <a:schemeClr val="tx1"/>
              </a:solidFill>
            </a:endParaRPr>
          </a:p>
        </p:txBody>
      </p:sp>
      <p:sp>
        <p:nvSpPr>
          <p:cNvPr id="17" name="Pentágono 16"/>
          <p:cNvSpPr/>
          <p:nvPr/>
        </p:nvSpPr>
        <p:spPr>
          <a:xfrm>
            <a:off x="244048" y="4397099"/>
            <a:ext cx="5153738" cy="432048"/>
          </a:xfrm>
          <a:prstGeom prst="homePlate">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pt-BR" b="1" dirty="0" smtClean="0">
                <a:solidFill>
                  <a:schemeClr val="tx1"/>
                </a:solidFill>
              </a:rPr>
              <a:t>Projetos Sociais</a:t>
            </a:r>
            <a:endParaRPr lang="pt-BR" b="1" dirty="0">
              <a:solidFill>
                <a:schemeClr val="tx1"/>
              </a:solidFill>
            </a:endParaRPr>
          </a:p>
        </p:txBody>
      </p:sp>
    </p:spTree>
    <p:extLst>
      <p:ext uri="{BB962C8B-B14F-4D97-AF65-F5344CB8AC3E}">
        <p14:creationId xmlns:p14="http://schemas.microsoft.com/office/powerpoint/2010/main" val="514142484"/>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Data 1"/>
          <p:cNvSpPr>
            <a:spLocks noGrp="1"/>
          </p:cNvSpPr>
          <p:nvPr>
            <p:ph type="dt" sz="half" idx="10"/>
          </p:nvPr>
        </p:nvSpPr>
        <p:spPr>
          <a:xfrm>
            <a:off x="7776300" y="6223925"/>
            <a:ext cx="972164" cy="365125"/>
          </a:xfrm>
        </p:spPr>
        <p:txBody>
          <a:bodyPr/>
          <a:lstStyle/>
          <a:p>
            <a:pPr>
              <a:defRPr/>
            </a:pPr>
            <a:fld id="{04114396-2BF7-47CF-A05F-22DCEDB39B6A}" type="datetime1">
              <a:rPr lang="pt-BR" smtClean="0"/>
              <a:pPr>
                <a:defRPr/>
              </a:pPr>
              <a:t>03/05/2016</a:t>
            </a:fld>
            <a:endParaRPr lang="pt-BR"/>
          </a:p>
        </p:txBody>
      </p:sp>
      <p:sp>
        <p:nvSpPr>
          <p:cNvPr id="3" name="Retângulo 2"/>
          <p:cNvSpPr/>
          <p:nvPr/>
        </p:nvSpPr>
        <p:spPr>
          <a:xfrm>
            <a:off x="219331" y="332656"/>
            <a:ext cx="7560840" cy="481670"/>
          </a:xfrm>
          <a:prstGeom prst="rect">
            <a:avLst/>
          </a:prstGeom>
        </p:spPr>
        <p:txBody>
          <a:bodyPr wrap="square">
            <a:spAutoFit/>
          </a:bodyPr>
          <a:lstStyle/>
          <a:p>
            <a:pPr>
              <a:lnSpc>
                <a:spcPct val="115000"/>
              </a:lnSpc>
              <a:spcAft>
                <a:spcPts val="1000"/>
              </a:spcAft>
            </a:pPr>
            <a:r>
              <a:rPr lang="pt-BR" sz="2200" b="1" dirty="0" smtClean="0">
                <a:solidFill>
                  <a:schemeClr val="tx1"/>
                </a:solidFill>
                <a:latin typeface="Arial" panose="020B0604020202020204" pitchFamily="34" charset="0"/>
                <a:ea typeface="Calibri" panose="020F0502020204030204" pitchFamily="34" charset="0"/>
              </a:rPr>
              <a:t>2. </a:t>
            </a:r>
            <a:r>
              <a:rPr lang="pt-BR" sz="2200" b="1" dirty="0">
                <a:solidFill>
                  <a:schemeClr val="tx1"/>
                </a:solidFill>
                <a:latin typeface="Arial" panose="020B0604020202020204" pitchFamily="34" charset="0"/>
                <a:ea typeface="Calibri" panose="020F0502020204030204" pitchFamily="34" charset="0"/>
              </a:rPr>
              <a:t>BASE LEGAL EXISTENTE PARA A EXTENSÃO</a:t>
            </a:r>
            <a:r>
              <a:rPr lang="pt-BR" sz="2200" b="1" dirty="0">
                <a:solidFill>
                  <a:schemeClr val="tx1"/>
                </a:solidFill>
              </a:rPr>
              <a:t> </a:t>
            </a:r>
            <a:r>
              <a:rPr lang="pt-BR" sz="2200" b="1" dirty="0">
                <a:solidFill>
                  <a:schemeClr val="tx1"/>
                </a:solidFill>
                <a:latin typeface="Arial" panose="020B0604020202020204" pitchFamily="34" charset="0"/>
                <a:ea typeface="Calibri" panose="020F0502020204030204" pitchFamily="34" charset="0"/>
                <a:cs typeface="Times New Roman" panose="02020603050405020304" pitchFamily="18" charset="0"/>
              </a:rPr>
              <a:t> </a:t>
            </a:r>
            <a:endParaRPr lang="pt-BR" sz="2200" b="1" dirty="0">
              <a:solidFill>
                <a:schemeClr val="tx1"/>
              </a:solidFill>
              <a:ea typeface="Calibri" panose="020F0502020204030204" pitchFamily="34" charset="0"/>
              <a:cs typeface="Times New Roman" panose="02020603050405020304" pitchFamily="18" charset="0"/>
            </a:endParaRPr>
          </a:p>
        </p:txBody>
      </p:sp>
      <p:sp>
        <p:nvSpPr>
          <p:cNvPr id="4" name="Retângulo Arredondado 3"/>
          <p:cNvSpPr/>
          <p:nvPr/>
        </p:nvSpPr>
        <p:spPr>
          <a:xfrm>
            <a:off x="2181803" y="1060744"/>
            <a:ext cx="4320480" cy="576064"/>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t-BR" b="1" dirty="0" smtClean="0">
                <a:solidFill>
                  <a:schemeClr val="tx1"/>
                </a:solidFill>
              </a:rPr>
              <a:t>DIMENSÕES DA EXTENSÃO</a:t>
            </a:r>
            <a:endParaRPr lang="pt-BR" b="1" dirty="0">
              <a:solidFill>
                <a:schemeClr val="tx1"/>
              </a:solidFill>
            </a:endParaRPr>
          </a:p>
        </p:txBody>
      </p:sp>
      <p:sp>
        <p:nvSpPr>
          <p:cNvPr id="5" name="Pentágono 4"/>
          <p:cNvSpPr/>
          <p:nvPr/>
        </p:nvSpPr>
        <p:spPr>
          <a:xfrm>
            <a:off x="214641" y="2057792"/>
            <a:ext cx="5153738" cy="432048"/>
          </a:xfrm>
          <a:prstGeom prst="homePlate">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pt-BR" b="1" dirty="0" smtClean="0">
                <a:solidFill>
                  <a:schemeClr val="tx1"/>
                </a:solidFill>
              </a:rPr>
              <a:t>Estágios e Empregos</a:t>
            </a:r>
            <a:endParaRPr lang="pt-BR" b="1" dirty="0">
              <a:solidFill>
                <a:schemeClr val="tx1"/>
              </a:solidFill>
            </a:endParaRPr>
          </a:p>
        </p:txBody>
      </p:sp>
      <p:sp>
        <p:nvSpPr>
          <p:cNvPr id="6" name="Pentágono 5"/>
          <p:cNvSpPr/>
          <p:nvPr/>
        </p:nvSpPr>
        <p:spPr>
          <a:xfrm>
            <a:off x="229816" y="4250406"/>
            <a:ext cx="5153738" cy="432048"/>
          </a:xfrm>
          <a:prstGeom prst="homePlate">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pt-BR" b="1" dirty="0" smtClean="0">
                <a:solidFill>
                  <a:schemeClr val="tx1"/>
                </a:solidFill>
              </a:rPr>
              <a:t>Cursos de Extensão ou FIC</a:t>
            </a:r>
            <a:endParaRPr lang="pt-BR" b="1" dirty="0">
              <a:solidFill>
                <a:schemeClr val="tx1"/>
              </a:solidFill>
            </a:endParaRPr>
          </a:p>
        </p:txBody>
      </p:sp>
      <p:sp>
        <p:nvSpPr>
          <p:cNvPr id="7" name="Retângulo 6"/>
          <p:cNvSpPr/>
          <p:nvPr/>
        </p:nvSpPr>
        <p:spPr>
          <a:xfrm>
            <a:off x="223654" y="2859958"/>
            <a:ext cx="8236778" cy="823302"/>
          </a:xfrm>
          <a:prstGeom prst="rect">
            <a:avLst/>
          </a:prstGeom>
        </p:spPr>
        <p:txBody>
          <a:bodyPr wrap="square">
            <a:spAutoFit/>
          </a:bodyPr>
          <a:lstStyle/>
          <a:p>
            <a:pPr marL="0" marR="550545" lvl="2" indent="0" algn="just">
              <a:lnSpc>
                <a:spcPts val="1940"/>
              </a:lnSpc>
              <a:spcBef>
                <a:spcPts val="985"/>
              </a:spcBef>
              <a:spcAft>
                <a:spcPts val="0"/>
              </a:spcAft>
            </a:pPr>
            <a:r>
              <a:rPr lang="en-US" dirty="0" err="1" smtClean="0">
                <a:solidFill>
                  <a:schemeClr val="tx1"/>
                </a:solidFill>
                <a:latin typeface="Arial" panose="020B0604020202020204" pitchFamily="34" charset="0"/>
                <a:ea typeface="Calibri" panose="020F0502020204030204" pitchFamily="34" charset="0"/>
                <a:cs typeface="Arial" panose="020B0604020202020204" pitchFamily="34" charset="0"/>
              </a:rPr>
              <a:t>Compreende</a:t>
            </a:r>
            <a:r>
              <a:rPr lang="en-US" dirty="0" smtClean="0">
                <a:solidFill>
                  <a:schemeClr val="tx1"/>
                </a:solidFill>
                <a:latin typeface="Arial" panose="020B0604020202020204" pitchFamily="34" charset="0"/>
                <a:ea typeface="Calibri" panose="020F0502020204030204" pitchFamily="34" charset="0"/>
                <a:cs typeface="Arial" panose="020B0604020202020204" pitchFamily="34" charset="0"/>
              </a:rPr>
              <a:t> </a:t>
            </a:r>
            <a:r>
              <a:rPr lang="en-US" dirty="0" err="1">
                <a:solidFill>
                  <a:schemeClr val="tx1"/>
                </a:solidFill>
                <a:latin typeface="Arial" panose="020B0604020202020204" pitchFamily="34" charset="0"/>
                <a:ea typeface="Calibri" panose="020F0502020204030204" pitchFamily="34" charset="0"/>
                <a:cs typeface="Arial" panose="020B0604020202020204" pitchFamily="34" charset="0"/>
              </a:rPr>
              <a:t>todas</a:t>
            </a:r>
            <a:r>
              <a:rPr lang="en-US" dirty="0">
                <a:solidFill>
                  <a:schemeClr val="tx1"/>
                </a:solidFill>
                <a:latin typeface="Arial" panose="020B0604020202020204" pitchFamily="34" charset="0"/>
                <a:ea typeface="Calibri" panose="020F0502020204030204" pitchFamily="34" charset="0"/>
                <a:cs typeface="Arial" panose="020B0604020202020204" pitchFamily="34" charset="0"/>
              </a:rPr>
              <a:t> </a:t>
            </a:r>
            <a:r>
              <a:rPr lang="en-US" b="1" dirty="0">
                <a:solidFill>
                  <a:schemeClr val="tx1"/>
                </a:solidFill>
                <a:latin typeface="Arial" panose="020B0604020202020204" pitchFamily="34" charset="0"/>
                <a:ea typeface="Calibri" panose="020F0502020204030204" pitchFamily="34" charset="0"/>
                <a:cs typeface="Arial" panose="020B0604020202020204" pitchFamily="34" charset="0"/>
              </a:rPr>
              <a:t>as atividades de </a:t>
            </a:r>
            <a:r>
              <a:rPr lang="en-US" b="1" dirty="0" err="1">
                <a:solidFill>
                  <a:schemeClr val="tx1"/>
                </a:solidFill>
                <a:latin typeface="Arial" panose="020B0604020202020204" pitchFamily="34" charset="0"/>
                <a:ea typeface="Calibri" panose="020F0502020204030204" pitchFamily="34" charset="0"/>
                <a:cs typeface="Arial" panose="020B0604020202020204" pitchFamily="34" charset="0"/>
              </a:rPr>
              <a:t>prospecção</a:t>
            </a:r>
            <a:r>
              <a:rPr lang="en-US" b="1" dirty="0">
                <a:solidFill>
                  <a:schemeClr val="tx1"/>
                </a:solidFill>
                <a:latin typeface="Arial" panose="020B0604020202020204" pitchFamily="34" charset="0"/>
                <a:ea typeface="Calibri" panose="020F0502020204030204" pitchFamily="34" charset="0"/>
                <a:cs typeface="Arial" panose="020B0604020202020204" pitchFamily="34" charset="0"/>
              </a:rPr>
              <a:t> de </a:t>
            </a:r>
            <a:r>
              <a:rPr lang="en-US" b="1" dirty="0" err="1" smtClean="0">
                <a:solidFill>
                  <a:schemeClr val="tx1"/>
                </a:solidFill>
                <a:latin typeface="Arial" panose="020B0604020202020204" pitchFamily="34" charset="0"/>
                <a:ea typeface="Calibri" panose="020F0502020204030204" pitchFamily="34" charset="0"/>
                <a:cs typeface="Arial" panose="020B0604020202020204" pitchFamily="34" charset="0"/>
              </a:rPr>
              <a:t>oportunidades</a:t>
            </a:r>
            <a:r>
              <a:rPr lang="en-US" b="1" dirty="0" smtClean="0">
                <a:solidFill>
                  <a:schemeClr val="tx1"/>
                </a:solidFill>
                <a:latin typeface="Arial" panose="020B0604020202020204" pitchFamily="34" charset="0"/>
                <a:ea typeface="Calibri" panose="020F0502020204030204" pitchFamily="34" charset="0"/>
                <a:cs typeface="Arial" panose="020B0604020202020204" pitchFamily="34" charset="0"/>
              </a:rPr>
              <a:t> </a:t>
            </a:r>
            <a:r>
              <a:rPr lang="en-US" b="1" dirty="0">
                <a:solidFill>
                  <a:schemeClr val="tx1"/>
                </a:solidFill>
                <a:latin typeface="Arial" panose="020B0604020202020204" pitchFamily="34" charset="0"/>
                <a:ea typeface="Calibri" panose="020F0502020204030204" pitchFamily="34" charset="0"/>
                <a:cs typeface="Arial" panose="020B0604020202020204" pitchFamily="34" charset="0"/>
              </a:rPr>
              <a:t>de </a:t>
            </a:r>
            <a:r>
              <a:rPr lang="en-US" b="1" dirty="0" err="1">
                <a:solidFill>
                  <a:schemeClr val="tx1"/>
                </a:solidFill>
                <a:latin typeface="Arial" panose="020B0604020202020204" pitchFamily="34" charset="0"/>
                <a:ea typeface="Calibri" panose="020F0502020204030204" pitchFamily="34" charset="0"/>
                <a:cs typeface="Arial" panose="020B0604020202020204" pitchFamily="34" charset="0"/>
              </a:rPr>
              <a:t>estágio</a:t>
            </a:r>
            <a:r>
              <a:rPr lang="en-US" b="1" dirty="0">
                <a:solidFill>
                  <a:schemeClr val="tx1"/>
                </a:solidFill>
                <a:latin typeface="Arial" panose="020B0604020202020204" pitchFamily="34" charset="0"/>
                <a:ea typeface="Calibri" panose="020F0502020204030204" pitchFamily="34" charset="0"/>
                <a:cs typeface="Arial" panose="020B0604020202020204" pitchFamily="34" charset="0"/>
              </a:rPr>
              <a:t>/</a:t>
            </a:r>
            <a:r>
              <a:rPr lang="en-US" b="1" dirty="0" err="1">
                <a:solidFill>
                  <a:schemeClr val="tx1"/>
                </a:solidFill>
                <a:latin typeface="Arial" panose="020B0604020202020204" pitchFamily="34" charset="0"/>
                <a:ea typeface="Calibri" panose="020F0502020204030204" pitchFamily="34" charset="0"/>
                <a:cs typeface="Arial" panose="020B0604020202020204" pitchFamily="34" charset="0"/>
              </a:rPr>
              <a:t>emprego</a:t>
            </a:r>
            <a:r>
              <a:rPr lang="en-US" dirty="0">
                <a:solidFill>
                  <a:schemeClr val="tx1"/>
                </a:solidFill>
                <a:latin typeface="Arial" panose="020B0604020202020204" pitchFamily="34" charset="0"/>
                <a:ea typeface="Calibri" panose="020F0502020204030204" pitchFamily="34" charset="0"/>
                <a:cs typeface="Arial" panose="020B0604020202020204" pitchFamily="34" charset="0"/>
              </a:rPr>
              <a:t> e a </a:t>
            </a:r>
            <a:r>
              <a:rPr lang="en-US" b="1" dirty="0" err="1">
                <a:solidFill>
                  <a:schemeClr val="tx1"/>
                </a:solidFill>
                <a:latin typeface="Arial" panose="020B0604020202020204" pitchFamily="34" charset="0"/>
                <a:ea typeface="Calibri" panose="020F0502020204030204" pitchFamily="34" charset="0"/>
                <a:cs typeface="Arial" panose="020B0604020202020204" pitchFamily="34" charset="0"/>
              </a:rPr>
              <a:t>operacionalização</a:t>
            </a:r>
            <a:r>
              <a:rPr lang="en-US" b="1" dirty="0">
                <a:solidFill>
                  <a:schemeClr val="tx1"/>
                </a:solidFill>
                <a:latin typeface="Arial" panose="020B0604020202020204" pitchFamily="34" charset="0"/>
                <a:ea typeface="Calibri" panose="020F0502020204030204" pitchFamily="34" charset="0"/>
                <a:cs typeface="Arial" panose="020B0604020202020204" pitchFamily="34" charset="0"/>
              </a:rPr>
              <a:t> </a:t>
            </a:r>
            <a:r>
              <a:rPr lang="en-US" b="1" dirty="0" err="1">
                <a:solidFill>
                  <a:schemeClr val="tx1"/>
                </a:solidFill>
                <a:latin typeface="Arial" panose="020B0604020202020204" pitchFamily="34" charset="0"/>
                <a:ea typeface="Calibri" panose="020F0502020204030204" pitchFamily="34" charset="0"/>
                <a:cs typeface="Arial" panose="020B0604020202020204" pitchFamily="34" charset="0"/>
              </a:rPr>
              <a:t>pedagógica</a:t>
            </a:r>
            <a:r>
              <a:rPr lang="en-US" b="1" dirty="0">
                <a:solidFill>
                  <a:schemeClr val="tx1"/>
                </a:solidFill>
                <a:latin typeface="Arial" panose="020B0604020202020204" pitchFamily="34" charset="0"/>
                <a:ea typeface="Calibri" panose="020F0502020204030204" pitchFamily="34" charset="0"/>
                <a:cs typeface="Arial" panose="020B0604020202020204" pitchFamily="34" charset="0"/>
              </a:rPr>
              <a:t> e </a:t>
            </a:r>
            <a:r>
              <a:rPr lang="en-US" b="1" dirty="0" err="1">
                <a:solidFill>
                  <a:schemeClr val="tx1"/>
                </a:solidFill>
                <a:latin typeface="Arial" panose="020B0604020202020204" pitchFamily="34" charset="0"/>
                <a:ea typeface="Calibri" panose="020F0502020204030204" pitchFamily="34" charset="0"/>
                <a:cs typeface="Arial" panose="020B0604020202020204" pitchFamily="34" charset="0"/>
              </a:rPr>
              <a:t>administrativa</a:t>
            </a:r>
            <a:r>
              <a:rPr lang="en-US" dirty="0">
                <a:solidFill>
                  <a:schemeClr val="tx1"/>
                </a:solidFill>
                <a:latin typeface="Arial" panose="020B0604020202020204" pitchFamily="34" charset="0"/>
                <a:ea typeface="Calibri" panose="020F0502020204030204" pitchFamily="34" charset="0"/>
                <a:cs typeface="Arial" panose="020B0604020202020204" pitchFamily="34" charset="0"/>
              </a:rPr>
              <a:t> dos </a:t>
            </a:r>
            <a:r>
              <a:rPr lang="en-US" dirty="0" err="1">
                <a:solidFill>
                  <a:schemeClr val="tx1"/>
                </a:solidFill>
                <a:latin typeface="Arial" panose="020B0604020202020204" pitchFamily="34" charset="0"/>
                <a:ea typeface="Calibri" panose="020F0502020204030204" pitchFamily="34" charset="0"/>
                <a:cs typeface="Arial" panose="020B0604020202020204" pitchFamily="34" charset="0"/>
              </a:rPr>
              <a:t>mesmos</a:t>
            </a:r>
            <a:r>
              <a:rPr lang="en-US" dirty="0">
                <a:solidFill>
                  <a:schemeClr val="tx1"/>
                </a:solidFill>
                <a:latin typeface="Arial" panose="020B0604020202020204" pitchFamily="34" charset="0"/>
                <a:ea typeface="Calibri" panose="020F0502020204030204" pitchFamily="34" charset="0"/>
                <a:cs typeface="Arial" panose="020B0604020202020204" pitchFamily="34" charset="0"/>
              </a:rPr>
              <a:t>.</a:t>
            </a:r>
            <a:endParaRPr lang="pt-BR" sz="1100" dirty="0">
              <a:solidFill>
                <a:schemeClr val="tx1"/>
              </a:solidFill>
              <a:latin typeface="Arial" panose="020B0604020202020204" pitchFamily="34" charset="0"/>
              <a:ea typeface="Calibri" panose="020F0502020204030204" pitchFamily="34" charset="0"/>
              <a:cs typeface="Arial" panose="020B0604020202020204" pitchFamily="34" charset="0"/>
            </a:endParaRPr>
          </a:p>
        </p:txBody>
      </p:sp>
      <p:sp>
        <p:nvSpPr>
          <p:cNvPr id="8" name="Retângulo 7"/>
          <p:cNvSpPr/>
          <p:nvPr/>
        </p:nvSpPr>
        <p:spPr>
          <a:xfrm>
            <a:off x="201882" y="5023596"/>
            <a:ext cx="8402565" cy="1200329"/>
          </a:xfrm>
          <a:prstGeom prst="rect">
            <a:avLst/>
          </a:prstGeom>
        </p:spPr>
        <p:txBody>
          <a:bodyPr wrap="square">
            <a:spAutoFit/>
          </a:bodyPr>
          <a:lstStyle/>
          <a:p>
            <a:pPr algn="just"/>
            <a:r>
              <a:rPr lang="en-US" b="1" dirty="0" err="1" smtClean="0">
                <a:solidFill>
                  <a:schemeClr val="tx1"/>
                </a:solidFill>
                <a:latin typeface="Arial" panose="020B0604020202020204" pitchFamily="34" charset="0"/>
                <a:ea typeface="Calibri" panose="020F0502020204030204" pitchFamily="34" charset="0"/>
                <a:cs typeface="Arial" panose="020B0604020202020204" pitchFamily="34" charset="0"/>
              </a:rPr>
              <a:t>Ação</a:t>
            </a:r>
            <a:r>
              <a:rPr lang="en-US" b="1" dirty="0" smtClean="0">
                <a:solidFill>
                  <a:schemeClr val="tx1"/>
                </a:solidFill>
                <a:latin typeface="Arial" panose="020B0604020202020204" pitchFamily="34" charset="0"/>
                <a:ea typeface="Calibri" panose="020F0502020204030204" pitchFamily="34" charset="0"/>
                <a:cs typeface="Arial" panose="020B0604020202020204" pitchFamily="34" charset="0"/>
              </a:rPr>
              <a:t> </a:t>
            </a:r>
            <a:r>
              <a:rPr lang="en-US" b="1" dirty="0" err="1">
                <a:solidFill>
                  <a:schemeClr val="tx1"/>
                </a:solidFill>
                <a:latin typeface="Arial" panose="020B0604020202020204" pitchFamily="34" charset="0"/>
                <a:ea typeface="Calibri" panose="020F0502020204030204" pitchFamily="34" charset="0"/>
                <a:cs typeface="Arial" panose="020B0604020202020204" pitchFamily="34" charset="0"/>
              </a:rPr>
              <a:t>pedagógica</a:t>
            </a:r>
            <a:r>
              <a:rPr lang="en-US" b="1" dirty="0">
                <a:solidFill>
                  <a:schemeClr val="tx1"/>
                </a:solidFill>
                <a:latin typeface="Arial" panose="020B0604020202020204" pitchFamily="34" charset="0"/>
                <a:ea typeface="Calibri" panose="020F0502020204030204" pitchFamily="34" charset="0"/>
                <a:cs typeface="Arial" panose="020B0604020202020204" pitchFamily="34" charset="0"/>
              </a:rPr>
              <a:t> de </a:t>
            </a:r>
            <a:r>
              <a:rPr lang="en-US" b="1" dirty="0" err="1">
                <a:solidFill>
                  <a:schemeClr val="tx1"/>
                </a:solidFill>
                <a:latin typeface="Arial" panose="020B0604020202020204" pitchFamily="34" charset="0"/>
                <a:ea typeface="Calibri" panose="020F0502020204030204" pitchFamily="34" charset="0"/>
                <a:cs typeface="Arial" panose="020B0604020202020204" pitchFamily="34" charset="0"/>
              </a:rPr>
              <a:t>caráter</a:t>
            </a:r>
            <a:r>
              <a:rPr lang="en-US" b="1" dirty="0">
                <a:solidFill>
                  <a:schemeClr val="tx1"/>
                </a:solidFill>
                <a:latin typeface="Arial" panose="020B0604020202020204" pitchFamily="34" charset="0"/>
                <a:ea typeface="Calibri" panose="020F0502020204030204" pitchFamily="34" charset="0"/>
                <a:cs typeface="Arial" panose="020B0604020202020204" pitchFamily="34" charset="0"/>
              </a:rPr>
              <a:t> </a:t>
            </a:r>
            <a:r>
              <a:rPr lang="en-US" b="1" dirty="0" err="1">
                <a:solidFill>
                  <a:schemeClr val="tx1"/>
                </a:solidFill>
                <a:latin typeface="Arial" panose="020B0604020202020204" pitchFamily="34" charset="0"/>
                <a:ea typeface="Calibri" panose="020F0502020204030204" pitchFamily="34" charset="0"/>
                <a:cs typeface="Arial" panose="020B0604020202020204" pitchFamily="34" charset="0"/>
              </a:rPr>
              <a:t>teórico</a:t>
            </a:r>
            <a:r>
              <a:rPr lang="en-US" b="1" dirty="0">
                <a:solidFill>
                  <a:schemeClr val="tx1"/>
                </a:solidFill>
                <a:latin typeface="Arial" panose="020B0604020202020204" pitchFamily="34" charset="0"/>
                <a:ea typeface="Calibri" panose="020F0502020204030204" pitchFamily="34" charset="0"/>
                <a:cs typeface="Arial" panose="020B0604020202020204" pitchFamily="34" charset="0"/>
              </a:rPr>
              <a:t> e </a:t>
            </a:r>
            <a:r>
              <a:rPr lang="en-US" b="1" dirty="0" err="1">
                <a:solidFill>
                  <a:schemeClr val="tx1"/>
                </a:solidFill>
                <a:latin typeface="Arial" panose="020B0604020202020204" pitchFamily="34" charset="0"/>
                <a:ea typeface="Calibri" panose="020F0502020204030204" pitchFamily="34" charset="0"/>
                <a:cs typeface="Arial" panose="020B0604020202020204" pitchFamily="34" charset="0"/>
              </a:rPr>
              <a:t>prático</a:t>
            </a:r>
            <a:r>
              <a:rPr lang="en-US" dirty="0">
                <a:solidFill>
                  <a:schemeClr val="tx1"/>
                </a:solidFill>
                <a:latin typeface="Arial" panose="020B0604020202020204" pitchFamily="34" charset="0"/>
                <a:ea typeface="Calibri" panose="020F0502020204030204" pitchFamily="34" charset="0"/>
                <a:cs typeface="Arial" panose="020B0604020202020204" pitchFamily="34" charset="0"/>
              </a:rPr>
              <a:t>, </a:t>
            </a:r>
            <a:r>
              <a:rPr lang="en-US" dirty="0" err="1">
                <a:solidFill>
                  <a:schemeClr val="tx1"/>
                </a:solidFill>
                <a:latin typeface="Arial" panose="020B0604020202020204" pitchFamily="34" charset="0"/>
                <a:ea typeface="Calibri" panose="020F0502020204030204" pitchFamily="34" charset="0"/>
                <a:cs typeface="Arial" panose="020B0604020202020204" pitchFamily="34" charset="0"/>
              </a:rPr>
              <a:t>presencial</a:t>
            </a:r>
            <a:r>
              <a:rPr lang="en-US" dirty="0">
                <a:solidFill>
                  <a:schemeClr val="tx1"/>
                </a:solidFill>
                <a:latin typeface="Arial" panose="020B0604020202020204" pitchFamily="34" charset="0"/>
                <a:ea typeface="Calibri" panose="020F0502020204030204" pitchFamily="34" charset="0"/>
                <a:cs typeface="Arial" panose="020B0604020202020204" pitchFamily="34" charset="0"/>
              </a:rPr>
              <a:t> ou a </a:t>
            </a:r>
            <a:r>
              <a:rPr lang="en-US" dirty="0" err="1">
                <a:solidFill>
                  <a:schemeClr val="tx1"/>
                </a:solidFill>
                <a:latin typeface="Arial" panose="020B0604020202020204" pitchFamily="34" charset="0"/>
                <a:ea typeface="Calibri" panose="020F0502020204030204" pitchFamily="34" charset="0"/>
                <a:cs typeface="Arial" panose="020B0604020202020204" pitchFamily="34" charset="0"/>
              </a:rPr>
              <a:t>distância</a:t>
            </a:r>
            <a:r>
              <a:rPr lang="en-US" dirty="0">
                <a:solidFill>
                  <a:schemeClr val="tx1"/>
                </a:solidFill>
                <a:latin typeface="Arial" panose="020B0604020202020204" pitchFamily="34" charset="0"/>
                <a:ea typeface="Calibri" panose="020F0502020204030204" pitchFamily="34" charset="0"/>
                <a:cs typeface="Arial" panose="020B0604020202020204" pitchFamily="34" charset="0"/>
              </a:rPr>
              <a:t>, </a:t>
            </a:r>
            <a:r>
              <a:rPr lang="en-US" dirty="0" err="1">
                <a:solidFill>
                  <a:schemeClr val="tx1"/>
                </a:solidFill>
                <a:latin typeface="Arial" panose="020B0604020202020204" pitchFamily="34" charset="0"/>
                <a:ea typeface="Calibri" panose="020F0502020204030204" pitchFamily="34" charset="0"/>
                <a:cs typeface="Arial" panose="020B0604020202020204" pitchFamily="34" charset="0"/>
              </a:rPr>
              <a:t>planejado</a:t>
            </a:r>
            <a:r>
              <a:rPr lang="en-US" dirty="0">
                <a:solidFill>
                  <a:schemeClr val="tx1"/>
                </a:solidFill>
                <a:latin typeface="Arial" panose="020B0604020202020204" pitchFamily="34" charset="0"/>
                <a:ea typeface="Calibri" panose="020F0502020204030204" pitchFamily="34" charset="0"/>
                <a:cs typeface="Arial" panose="020B0604020202020204" pitchFamily="34" charset="0"/>
              </a:rPr>
              <a:t> para </a:t>
            </a:r>
            <a:r>
              <a:rPr lang="en-US" b="1" dirty="0" err="1">
                <a:solidFill>
                  <a:schemeClr val="tx1"/>
                </a:solidFill>
                <a:latin typeface="Arial" panose="020B0604020202020204" pitchFamily="34" charset="0"/>
                <a:ea typeface="Calibri" panose="020F0502020204030204" pitchFamily="34" charset="0"/>
                <a:cs typeface="Arial" panose="020B0604020202020204" pitchFamily="34" charset="0"/>
              </a:rPr>
              <a:t>atender</a:t>
            </a:r>
            <a:r>
              <a:rPr lang="en-US" b="1" dirty="0">
                <a:solidFill>
                  <a:schemeClr val="tx1"/>
                </a:solidFill>
                <a:latin typeface="Arial" panose="020B0604020202020204" pitchFamily="34" charset="0"/>
                <a:ea typeface="Calibri" panose="020F0502020204030204" pitchFamily="34" charset="0"/>
                <a:cs typeface="Arial" panose="020B0604020202020204" pitchFamily="34" charset="0"/>
              </a:rPr>
              <a:t> </a:t>
            </a:r>
            <a:r>
              <a:rPr lang="en-US" b="1" dirty="0" err="1">
                <a:solidFill>
                  <a:schemeClr val="tx1"/>
                </a:solidFill>
                <a:latin typeface="Arial" panose="020B0604020202020204" pitchFamily="34" charset="0"/>
                <a:ea typeface="Calibri" panose="020F0502020204030204" pitchFamily="34" charset="0"/>
                <a:cs typeface="Arial" panose="020B0604020202020204" pitchFamily="34" charset="0"/>
              </a:rPr>
              <a:t>demandas</a:t>
            </a:r>
            <a:r>
              <a:rPr lang="en-US" b="1" dirty="0">
                <a:solidFill>
                  <a:schemeClr val="tx1"/>
                </a:solidFill>
                <a:latin typeface="Arial" panose="020B0604020202020204" pitchFamily="34" charset="0"/>
                <a:ea typeface="Calibri" panose="020F0502020204030204" pitchFamily="34" charset="0"/>
                <a:cs typeface="Arial" panose="020B0604020202020204" pitchFamily="34" charset="0"/>
              </a:rPr>
              <a:t> da sociedade</a:t>
            </a:r>
            <a:r>
              <a:rPr lang="en-US" dirty="0">
                <a:solidFill>
                  <a:schemeClr val="tx1"/>
                </a:solidFill>
                <a:latin typeface="Arial" panose="020B0604020202020204" pitchFamily="34" charset="0"/>
                <a:ea typeface="Calibri" panose="020F0502020204030204" pitchFamily="34" charset="0"/>
                <a:cs typeface="Arial" panose="020B0604020202020204" pitchFamily="34" charset="0"/>
              </a:rPr>
              <a:t>, </a:t>
            </a:r>
            <a:r>
              <a:rPr lang="en-US" dirty="0" err="1">
                <a:solidFill>
                  <a:schemeClr val="tx1"/>
                </a:solidFill>
                <a:latin typeface="Arial" panose="020B0604020202020204" pitchFamily="34" charset="0"/>
                <a:ea typeface="Calibri" panose="020F0502020204030204" pitchFamily="34" charset="0"/>
                <a:cs typeface="Arial" panose="020B0604020202020204" pitchFamily="34" charset="0"/>
              </a:rPr>
              <a:t>visando</a:t>
            </a:r>
            <a:r>
              <a:rPr lang="en-US" dirty="0">
                <a:solidFill>
                  <a:schemeClr val="tx1"/>
                </a:solidFill>
                <a:latin typeface="Arial" panose="020B0604020202020204" pitchFamily="34" charset="0"/>
                <a:ea typeface="Calibri" panose="020F0502020204030204" pitchFamily="34" charset="0"/>
                <a:cs typeface="Arial" panose="020B0604020202020204" pitchFamily="34" charset="0"/>
              </a:rPr>
              <a:t> o desenvolvimento, a </a:t>
            </a:r>
            <a:r>
              <a:rPr lang="en-US" b="1" dirty="0" err="1">
                <a:solidFill>
                  <a:schemeClr val="tx1"/>
                </a:solidFill>
                <a:latin typeface="Arial" panose="020B0604020202020204" pitchFamily="34" charset="0"/>
                <a:ea typeface="Calibri" panose="020F0502020204030204" pitchFamily="34" charset="0"/>
                <a:cs typeface="Arial" panose="020B0604020202020204" pitchFamily="34" charset="0"/>
              </a:rPr>
              <a:t>atualização</a:t>
            </a:r>
            <a:r>
              <a:rPr lang="en-US" b="1" dirty="0">
                <a:solidFill>
                  <a:schemeClr val="tx1"/>
                </a:solidFill>
                <a:latin typeface="Arial" panose="020B0604020202020204" pitchFamily="34" charset="0"/>
                <a:ea typeface="Calibri" panose="020F0502020204030204" pitchFamily="34" charset="0"/>
                <a:cs typeface="Arial" panose="020B0604020202020204" pitchFamily="34" charset="0"/>
              </a:rPr>
              <a:t> e o </a:t>
            </a:r>
            <a:r>
              <a:rPr lang="en-US" b="1" dirty="0" err="1">
                <a:solidFill>
                  <a:schemeClr val="tx1"/>
                </a:solidFill>
                <a:latin typeface="Arial" panose="020B0604020202020204" pitchFamily="34" charset="0"/>
                <a:ea typeface="Calibri" panose="020F0502020204030204" pitchFamily="34" charset="0"/>
                <a:cs typeface="Arial" panose="020B0604020202020204" pitchFamily="34" charset="0"/>
              </a:rPr>
              <a:t>aperfeiçoamento</a:t>
            </a:r>
            <a:r>
              <a:rPr lang="en-US" b="1" dirty="0">
                <a:solidFill>
                  <a:schemeClr val="tx1"/>
                </a:solidFill>
                <a:latin typeface="Arial" panose="020B0604020202020204" pitchFamily="34" charset="0"/>
                <a:ea typeface="Calibri" panose="020F0502020204030204" pitchFamily="34" charset="0"/>
                <a:cs typeface="Arial" panose="020B0604020202020204" pitchFamily="34" charset="0"/>
              </a:rPr>
              <a:t> </a:t>
            </a:r>
            <a:r>
              <a:rPr lang="en-US" dirty="0">
                <a:solidFill>
                  <a:schemeClr val="tx1"/>
                </a:solidFill>
                <a:latin typeface="Arial" panose="020B0604020202020204" pitchFamily="34" charset="0"/>
                <a:ea typeface="Calibri" panose="020F0502020204030204" pitchFamily="34" charset="0"/>
                <a:cs typeface="Arial" panose="020B0604020202020204" pitchFamily="34" charset="0"/>
              </a:rPr>
              <a:t>de </a:t>
            </a:r>
            <a:r>
              <a:rPr lang="en-US" dirty="0" err="1">
                <a:solidFill>
                  <a:schemeClr val="tx1"/>
                </a:solidFill>
                <a:latin typeface="Arial" panose="020B0604020202020204" pitchFamily="34" charset="0"/>
                <a:ea typeface="Calibri" panose="020F0502020204030204" pitchFamily="34" charset="0"/>
                <a:cs typeface="Arial" panose="020B0604020202020204" pitchFamily="34" charset="0"/>
              </a:rPr>
              <a:t>conhecimentos</a:t>
            </a:r>
            <a:r>
              <a:rPr lang="en-US" dirty="0">
                <a:solidFill>
                  <a:schemeClr val="tx1"/>
                </a:solidFill>
                <a:latin typeface="Arial" panose="020B0604020202020204" pitchFamily="34" charset="0"/>
                <a:ea typeface="Calibri" panose="020F0502020204030204" pitchFamily="34" charset="0"/>
                <a:cs typeface="Arial" panose="020B0604020202020204" pitchFamily="34" charset="0"/>
              </a:rPr>
              <a:t> </a:t>
            </a:r>
            <a:r>
              <a:rPr lang="en-US" dirty="0" err="1">
                <a:solidFill>
                  <a:schemeClr val="tx1"/>
                </a:solidFill>
                <a:latin typeface="Arial" panose="020B0604020202020204" pitchFamily="34" charset="0"/>
                <a:ea typeface="Calibri" panose="020F0502020204030204" pitchFamily="34" charset="0"/>
                <a:cs typeface="Arial" panose="020B0604020202020204" pitchFamily="34" charset="0"/>
              </a:rPr>
              <a:t>científicos</a:t>
            </a:r>
            <a:r>
              <a:rPr lang="en-US" dirty="0">
                <a:solidFill>
                  <a:schemeClr val="tx1"/>
                </a:solidFill>
                <a:latin typeface="Arial" panose="020B0604020202020204" pitchFamily="34" charset="0"/>
                <a:ea typeface="Calibri" panose="020F0502020204030204" pitchFamily="34" charset="0"/>
                <a:cs typeface="Arial" panose="020B0604020202020204" pitchFamily="34" charset="0"/>
              </a:rPr>
              <a:t> e </a:t>
            </a:r>
            <a:r>
              <a:rPr lang="en-US" dirty="0" err="1">
                <a:solidFill>
                  <a:schemeClr val="tx1"/>
                </a:solidFill>
                <a:latin typeface="Arial" panose="020B0604020202020204" pitchFamily="34" charset="0"/>
                <a:ea typeface="Calibri" panose="020F0502020204030204" pitchFamily="34" charset="0"/>
                <a:cs typeface="Arial" panose="020B0604020202020204" pitchFamily="34" charset="0"/>
              </a:rPr>
              <a:t>tecnológicos</a:t>
            </a:r>
            <a:r>
              <a:rPr lang="en-US" dirty="0">
                <a:solidFill>
                  <a:schemeClr val="tx1"/>
                </a:solidFill>
                <a:latin typeface="Arial" panose="020B0604020202020204" pitchFamily="34" charset="0"/>
                <a:ea typeface="Calibri" panose="020F0502020204030204" pitchFamily="34" charset="0"/>
                <a:cs typeface="Arial" panose="020B0604020202020204" pitchFamily="34" charset="0"/>
              </a:rPr>
              <a:t> com </a:t>
            </a:r>
            <a:r>
              <a:rPr lang="en-US" dirty="0" err="1">
                <a:solidFill>
                  <a:schemeClr val="tx1"/>
                </a:solidFill>
                <a:latin typeface="Arial" panose="020B0604020202020204" pitchFamily="34" charset="0"/>
                <a:ea typeface="Calibri" panose="020F0502020204030204" pitchFamily="34" charset="0"/>
                <a:cs typeface="Arial" panose="020B0604020202020204" pitchFamily="34" charset="0"/>
              </a:rPr>
              <a:t>critérios</a:t>
            </a:r>
            <a:r>
              <a:rPr lang="en-US" dirty="0">
                <a:solidFill>
                  <a:schemeClr val="tx1"/>
                </a:solidFill>
                <a:latin typeface="Arial" panose="020B0604020202020204" pitchFamily="34" charset="0"/>
                <a:ea typeface="Calibri" panose="020F0502020204030204" pitchFamily="34" charset="0"/>
                <a:cs typeface="Arial" panose="020B0604020202020204" pitchFamily="34" charset="0"/>
              </a:rPr>
              <a:t> de </a:t>
            </a:r>
            <a:r>
              <a:rPr lang="en-US" dirty="0" err="1">
                <a:solidFill>
                  <a:schemeClr val="tx1"/>
                </a:solidFill>
                <a:latin typeface="Arial" panose="020B0604020202020204" pitchFamily="34" charset="0"/>
                <a:ea typeface="Calibri" panose="020F0502020204030204" pitchFamily="34" charset="0"/>
                <a:cs typeface="Arial" panose="020B0604020202020204" pitchFamily="34" charset="0"/>
              </a:rPr>
              <a:t>avaliação</a:t>
            </a:r>
            <a:r>
              <a:rPr lang="en-US" dirty="0">
                <a:solidFill>
                  <a:schemeClr val="tx1"/>
                </a:solidFill>
                <a:latin typeface="Arial" panose="020B0604020202020204" pitchFamily="34" charset="0"/>
                <a:ea typeface="Calibri" panose="020F0502020204030204" pitchFamily="34" charset="0"/>
                <a:cs typeface="Arial" panose="020B0604020202020204" pitchFamily="34" charset="0"/>
              </a:rPr>
              <a:t> </a:t>
            </a:r>
            <a:r>
              <a:rPr lang="en-US" dirty="0" err="1">
                <a:solidFill>
                  <a:schemeClr val="tx1"/>
                </a:solidFill>
                <a:latin typeface="Arial" panose="020B0604020202020204" pitchFamily="34" charset="0"/>
                <a:ea typeface="Calibri" panose="020F0502020204030204" pitchFamily="34" charset="0"/>
                <a:cs typeface="Arial" panose="020B0604020202020204" pitchFamily="34" charset="0"/>
              </a:rPr>
              <a:t>definidos</a:t>
            </a:r>
            <a:r>
              <a:rPr lang="en-US" dirty="0">
                <a:solidFill>
                  <a:schemeClr val="tx1"/>
                </a:solidFill>
                <a:latin typeface="Arial" panose="020B0604020202020204" pitchFamily="34" charset="0"/>
                <a:ea typeface="Calibri" panose="020F0502020204030204" pitchFamily="34" charset="0"/>
                <a:cs typeface="Arial" panose="020B0604020202020204" pitchFamily="34" charset="0"/>
              </a:rPr>
              <a:t> e oferta </a:t>
            </a:r>
            <a:r>
              <a:rPr lang="en-US" dirty="0" err="1">
                <a:solidFill>
                  <a:schemeClr val="tx1"/>
                </a:solidFill>
                <a:latin typeface="Arial" panose="020B0604020202020204" pitchFamily="34" charset="0"/>
                <a:ea typeface="Calibri" panose="020F0502020204030204" pitchFamily="34" charset="0"/>
                <a:cs typeface="Arial" panose="020B0604020202020204" pitchFamily="34" charset="0"/>
              </a:rPr>
              <a:t>não</a:t>
            </a:r>
            <a:r>
              <a:rPr lang="en-US" spc="-45" dirty="0">
                <a:solidFill>
                  <a:schemeClr val="tx1"/>
                </a:solidFill>
                <a:latin typeface="Arial" panose="020B0604020202020204" pitchFamily="34" charset="0"/>
                <a:ea typeface="Calibri" panose="020F0502020204030204" pitchFamily="34" charset="0"/>
                <a:cs typeface="Arial" panose="020B0604020202020204" pitchFamily="34" charset="0"/>
              </a:rPr>
              <a:t> </a:t>
            </a:r>
            <a:r>
              <a:rPr lang="en-US" dirty="0" smtClean="0">
                <a:solidFill>
                  <a:schemeClr val="tx1"/>
                </a:solidFill>
                <a:latin typeface="Arial" panose="020B0604020202020204" pitchFamily="34" charset="0"/>
                <a:ea typeface="Calibri" panose="020F0502020204030204" pitchFamily="34" charset="0"/>
                <a:cs typeface="Arial" panose="020B0604020202020204" pitchFamily="34" charset="0"/>
              </a:rPr>
              <a:t>regular.</a:t>
            </a:r>
            <a:endParaRPr lang="pt-BR" dirty="0">
              <a:solidFill>
                <a:schemeClr val="tx1"/>
              </a:solidFill>
              <a:latin typeface="Arial" panose="020B0604020202020204" pitchFamily="34" charset="0"/>
              <a:cs typeface="Arial" panose="020B0604020202020204" pitchFamily="34" charset="0"/>
            </a:endParaRPr>
          </a:p>
        </p:txBody>
      </p:sp>
      <p:pic>
        <p:nvPicPr>
          <p:cNvPr id="9" name="image5.jpe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778724" y="0"/>
            <a:ext cx="1416050" cy="192563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63273524"/>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Data 1"/>
          <p:cNvSpPr>
            <a:spLocks noGrp="1"/>
          </p:cNvSpPr>
          <p:nvPr>
            <p:ph type="dt" sz="half" idx="10"/>
          </p:nvPr>
        </p:nvSpPr>
        <p:spPr>
          <a:xfrm>
            <a:off x="7974350" y="6165628"/>
            <a:ext cx="774114" cy="365125"/>
          </a:xfrm>
        </p:spPr>
        <p:txBody>
          <a:bodyPr/>
          <a:lstStyle/>
          <a:p>
            <a:pPr>
              <a:defRPr/>
            </a:pPr>
            <a:fld id="{04114396-2BF7-47CF-A05F-22DCEDB39B6A}" type="datetime1">
              <a:rPr lang="pt-BR" smtClean="0"/>
              <a:pPr>
                <a:defRPr/>
              </a:pPr>
              <a:t>03/05/2016</a:t>
            </a:fld>
            <a:endParaRPr lang="pt-BR" dirty="0"/>
          </a:p>
        </p:txBody>
      </p:sp>
      <p:sp>
        <p:nvSpPr>
          <p:cNvPr id="3" name="Retângulo 2"/>
          <p:cNvSpPr/>
          <p:nvPr/>
        </p:nvSpPr>
        <p:spPr>
          <a:xfrm>
            <a:off x="219331" y="332656"/>
            <a:ext cx="7560840" cy="481670"/>
          </a:xfrm>
          <a:prstGeom prst="rect">
            <a:avLst/>
          </a:prstGeom>
        </p:spPr>
        <p:txBody>
          <a:bodyPr wrap="square">
            <a:spAutoFit/>
          </a:bodyPr>
          <a:lstStyle/>
          <a:p>
            <a:pPr>
              <a:lnSpc>
                <a:spcPct val="115000"/>
              </a:lnSpc>
              <a:spcAft>
                <a:spcPts val="1000"/>
              </a:spcAft>
            </a:pPr>
            <a:r>
              <a:rPr lang="pt-BR" sz="2200" b="1" dirty="0">
                <a:solidFill>
                  <a:schemeClr val="tx1"/>
                </a:solidFill>
                <a:latin typeface="Arial" panose="020B0604020202020204" pitchFamily="34" charset="0"/>
                <a:ea typeface="Calibri" panose="020F0502020204030204" pitchFamily="34" charset="0"/>
              </a:rPr>
              <a:t>2</a:t>
            </a:r>
            <a:r>
              <a:rPr lang="pt-BR" sz="2200" b="1" dirty="0" smtClean="0">
                <a:solidFill>
                  <a:schemeClr val="tx1"/>
                </a:solidFill>
                <a:latin typeface="Arial" panose="020B0604020202020204" pitchFamily="34" charset="0"/>
                <a:ea typeface="Calibri" panose="020F0502020204030204" pitchFamily="34" charset="0"/>
              </a:rPr>
              <a:t>. </a:t>
            </a:r>
            <a:r>
              <a:rPr lang="pt-BR" sz="2200" b="1" dirty="0">
                <a:solidFill>
                  <a:schemeClr val="tx1"/>
                </a:solidFill>
                <a:latin typeface="Arial" panose="020B0604020202020204" pitchFamily="34" charset="0"/>
                <a:ea typeface="Calibri" panose="020F0502020204030204" pitchFamily="34" charset="0"/>
              </a:rPr>
              <a:t>BASE LEGAL EXISTENTE PARA A EXTENSÃO</a:t>
            </a:r>
            <a:r>
              <a:rPr lang="pt-BR" sz="2200" b="1" dirty="0">
                <a:solidFill>
                  <a:schemeClr val="tx1"/>
                </a:solidFill>
              </a:rPr>
              <a:t> </a:t>
            </a:r>
            <a:r>
              <a:rPr lang="pt-BR" sz="2200" b="1" dirty="0">
                <a:solidFill>
                  <a:schemeClr val="tx1"/>
                </a:solidFill>
                <a:latin typeface="Arial" panose="020B0604020202020204" pitchFamily="34" charset="0"/>
                <a:ea typeface="Calibri" panose="020F0502020204030204" pitchFamily="34" charset="0"/>
                <a:cs typeface="Times New Roman" panose="02020603050405020304" pitchFamily="18" charset="0"/>
              </a:rPr>
              <a:t> </a:t>
            </a:r>
            <a:endParaRPr lang="pt-BR" sz="2200" b="1" dirty="0">
              <a:solidFill>
                <a:schemeClr val="tx1"/>
              </a:solidFill>
              <a:ea typeface="Calibri" panose="020F0502020204030204" pitchFamily="34" charset="0"/>
              <a:cs typeface="Times New Roman" panose="02020603050405020304" pitchFamily="18" charset="0"/>
            </a:endParaRPr>
          </a:p>
        </p:txBody>
      </p:sp>
      <p:sp>
        <p:nvSpPr>
          <p:cNvPr id="4" name="Retângulo Arredondado 3"/>
          <p:cNvSpPr/>
          <p:nvPr/>
        </p:nvSpPr>
        <p:spPr>
          <a:xfrm>
            <a:off x="2195736" y="1175153"/>
            <a:ext cx="4320480" cy="576064"/>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t-BR" b="1" dirty="0" smtClean="0">
                <a:solidFill>
                  <a:schemeClr val="tx1"/>
                </a:solidFill>
              </a:rPr>
              <a:t>DIMENSÕES DA EXTENSÃO</a:t>
            </a:r>
            <a:endParaRPr lang="pt-BR" b="1" dirty="0">
              <a:solidFill>
                <a:schemeClr val="tx1"/>
              </a:solidFill>
            </a:endParaRPr>
          </a:p>
        </p:txBody>
      </p:sp>
      <p:sp>
        <p:nvSpPr>
          <p:cNvPr id="5" name="Pentágono 4"/>
          <p:cNvSpPr/>
          <p:nvPr/>
        </p:nvSpPr>
        <p:spPr>
          <a:xfrm>
            <a:off x="238468" y="2120807"/>
            <a:ext cx="6925820" cy="614611"/>
          </a:xfrm>
          <a:prstGeom prst="homePlate">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b="1" dirty="0">
                <a:solidFill>
                  <a:schemeClr val="tx1"/>
                </a:solidFill>
              </a:rPr>
              <a:t>Projetos </a:t>
            </a:r>
            <a:r>
              <a:rPr lang="en-US" b="1" dirty="0" smtClean="0">
                <a:solidFill>
                  <a:schemeClr val="tx1"/>
                </a:solidFill>
              </a:rPr>
              <a:t>Culturais, </a:t>
            </a:r>
            <a:r>
              <a:rPr lang="en-US" b="1" dirty="0" err="1" smtClean="0">
                <a:solidFill>
                  <a:schemeClr val="tx1"/>
                </a:solidFill>
              </a:rPr>
              <a:t>Artísticos</a:t>
            </a:r>
            <a:r>
              <a:rPr lang="en-US" b="1" dirty="0" smtClean="0">
                <a:solidFill>
                  <a:schemeClr val="tx1"/>
                </a:solidFill>
              </a:rPr>
              <a:t>, </a:t>
            </a:r>
            <a:r>
              <a:rPr lang="en-US" b="1" dirty="0" err="1" smtClean="0">
                <a:solidFill>
                  <a:schemeClr val="tx1"/>
                </a:solidFill>
              </a:rPr>
              <a:t>Científicos</a:t>
            </a:r>
            <a:r>
              <a:rPr lang="en-US" b="1" dirty="0" smtClean="0">
                <a:solidFill>
                  <a:schemeClr val="tx1"/>
                </a:solidFill>
              </a:rPr>
              <a:t>, </a:t>
            </a:r>
            <a:r>
              <a:rPr lang="en-US" b="1" dirty="0" err="1" smtClean="0">
                <a:solidFill>
                  <a:schemeClr val="tx1"/>
                </a:solidFill>
              </a:rPr>
              <a:t>Tecnológicos</a:t>
            </a:r>
            <a:r>
              <a:rPr lang="en-US" b="1" dirty="0" smtClean="0">
                <a:solidFill>
                  <a:schemeClr val="tx1"/>
                </a:solidFill>
              </a:rPr>
              <a:t> </a:t>
            </a:r>
            <a:r>
              <a:rPr lang="en-US" b="1" dirty="0">
                <a:solidFill>
                  <a:schemeClr val="tx1"/>
                </a:solidFill>
              </a:rPr>
              <a:t>e </a:t>
            </a:r>
            <a:r>
              <a:rPr lang="en-US" b="1" dirty="0" err="1" smtClean="0">
                <a:solidFill>
                  <a:schemeClr val="tx1"/>
                </a:solidFill>
              </a:rPr>
              <a:t>Esportivos</a:t>
            </a:r>
            <a:endParaRPr lang="pt-BR" b="1" dirty="0">
              <a:solidFill>
                <a:schemeClr val="tx1"/>
              </a:solidFill>
            </a:endParaRPr>
          </a:p>
        </p:txBody>
      </p:sp>
      <p:sp>
        <p:nvSpPr>
          <p:cNvPr id="6" name="Retângulo 5"/>
          <p:cNvSpPr/>
          <p:nvPr/>
        </p:nvSpPr>
        <p:spPr>
          <a:xfrm>
            <a:off x="238468" y="2886780"/>
            <a:ext cx="7808612" cy="923330"/>
          </a:xfrm>
          <a:prstGeom prst="rect">
            <a:avLst/>
          </a:prstGeom>
        </p:spPr>
        <p:txBody>
          <a:bodyPr wrap="square">
            <a:spAutoFit/>
          </a:bodyPr>
          <a:lstStyle/>
          <a:p>
            <a:pPr algn="just"/>
            <a:r>
              <a:rPr lang="pt-BR" dirty="0" smtClean="0">
                <a:solidFill>
                  <a:schemeClr val="tx1"/>
                </a:solidFill>
                <a:latin typeface="Arial" panose="020B0604020202020204" pitchFamily="34" charset="0"/>
                <a:cs typeface="Arial" panose="020B0604020202020204" pitchFamily="34" charset="0"/>
              </a:rPr>
              <a:t>Compreende </a:t>
            </a:r>
            <a:r>
              <a:rPr lang="pt-BR" b="1" dirty="0">
                <a:solidFill>
                  <a:schemeClr val="tx1"/>
                </a:solidFill>
                <a:latin typeface="Arial" panose="020B0604020202020204" pitchFamily="34" charset="0"/>
                <a:cs typeface="Arial" panose="020B0604020202020204" pitchFamily="34" charset="0"/>
              </a:rPr>
              <a:t>ações referentes a eventos </a:t>
            </a:r>
            <a:r>
              <a:rPr lang="pt-BR" dirty="0">
                <a:solidFill>
                  <a:schemeClr val="tx1"/>
                </a:solidFill>
                <a:latin typeface="Arial" panose="020B0604020202020204" pitchFamily="34" charset="0"/>
                <a:cs typeface="Arial" panose="020B0604020202020204" pitchFamily="34" charset="0"/>
              </a:rPr>
              <a:t>técnico, social, científico, esportivo, artístico e cultural, favorecendo a participação da comunidade externa e/ou interna.</a:t>
            </a:r>
          </a:p>
        </p:txBody>
      </p:sp>
      <p:sp>
        <p:nvSpPr>
          <p:cNvPr id="7" name="Pentágono 6"/>
          <p:cNvSpPr/>
          <p:nvPr/>
        </p:nvSpPr>
        <p:spPr>
          <a:xfrm>
            <a:off x="238468" y="4318885"/>
            <a:ext cx="5153738" cy="432048"/>
          </a:xfrm>
          <a:prstGeom prst="homePlate">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b="1" dirty="0" err="1">
                <a:solidFill>
                  <a:schemeClr val="tx1"/>
                </a:solidFill>
              </a:rPr>
              <a:t>Visitas</a:t>
            </a:r>
            <a:r>
              <a:rPr lang="en-US" b="1" dirty="0">
                <a:solidFill>
                  <a:schemeClr val="tx1"/>
                </a:solidFill>
              </a:rPr>
              <a:t> </a:t>
            </a:r>
            <a:r>
              <a:rPr lang="en-US" b="1" dirty="0" err="1">
                <a:solidFill>
                  <a:schemeClr val="tx1"/>
                </a:solidFill>
              </a:rPr>
              <a:t>Técnicas</a:t>
            </a:r>
            <a:endParaRPr lang="pt-BR" dirty="0">
              <a:solidFill>
                <a:schemeClr val="tx1"/>
              </a:solidFill>
            </a:endParaRPr>
          </a:p>
        </p:txBody>
      </p:sp>
      <p:sp>
        <p:nvSpPr>
          <p:cNvPr id="8" name="Retângulo 7"/>
          <p:cNvSpPr/>
          <p:nvPr/>
        </p:nvSpPr>
        <p:spPr>
          <a:xfrm>
            <a:off x="251520" y="5090937"/>
            <a:ext cx="8064896" cy="923330"/>
          </a:xfrm>
          <a:prstGeom prst="rect">
            <a:avLst/>
          </a:prstGeom>
        </p:spPr>
        <p:txBody>
          <a:bodyPr wrap="square">
            <a:spAutoFit/>
          </a:bodyPr>
          <a:lstStyle/>
          <a:p>
            <a:pPr algn="just"/>
            <a:r>
              <a:rPr lang="pt-BR" b="1" dirty="0">
                <a:solidFill>
                  <a:schemeClr val="tx1"/>
                </a:solidFill>
                <a:latin typeface="Arial" panose="020B0604020202020204" pitchFamily="34" charset="0"/>
                <a:cs typeface="Arial" panose="020B0604020202020204" pitchFamily="34" charset="0"/>
              </a:rPr>
              <a:t>A</a:t>
            </a:r>
            <a:r>
              <a:rPr lang="pt-BR" b="1" dirty="0" smtClean="0">
                <a:solidFill>
                  <a:schemeClr val="tx1"/>
                </a:solidFill>
                <a:latin typeface="Arial" panose="020B0604020202020204" pitchFamily="34" charset="0"/>
                <a:cs typeface="Arial" panose="020B0604020202020204" pitchFamily="34" charset="0"/>
              </a:rPr>
              <a:t>tividade </a:t>
            </a:r>
            <a:r>
              <a:rPr lang="pt-BR" b="1" dirty="0">
                <a:solidFill>
                  <a:schemeClr val="tx1"/>
                </a:solidFill>
                <a:latin typeface="Arial" panose="020B0604020202020204" pitchFamily="34" charset="0"/>
                <a:cs typeface="Arial" panose="020B0604020202020204" pitchFamily="34" charset="0"/>
              </a:rPr>
              <a:t>educacional </a:t>
            </a:r>
            <a:r>
              <a:rPr lang="pt-BR" dirty="0">
                <a:solidFill>
                  <a:schemeClr val="tx1"/>
                </a:solidFill>
                <a:latin typeface="Arial" panose="020B0604020202020204" pitchFamily="34" charset="0"/>
                <a:cs typeface="Arial" panose="020B0604020202020204" pitchFamily="34" charset="0"/>
              </a:rPr>
              <a:t>supervisionada cujo objetivo principal é promover uma </a:t>
            </a:r>
            <a:r>
              <a:rPr lang="pt-BR" b="1" dirty="0">
                <a:solidFill>
                  <a:schemeClr val="tx1"/>
                </a:solidFill>
                <a:latin typeface="Arial" panose="020B0604020202020204" pitchFamily="34" charset="0"/>
                <a:cs typeface="Arial" panose="020B0604020202020204" pitchFamily="34" charset="0"/>
              </a:rPr>
              <a:t>maior interação dos estudantes </a:t>
            </a:r>
            <a:r>
              <a:rPr lang="pt-BR" dirty="0">
                <a:solidFill>
                  <a:schemeClr val="tx1"/>
                </a:solidFill>
                <a:latin typeface="Arial" panose="020B0604020202020204" pitchFamily="34" charset="0"/>
                <a:cs typeface="Arial" panose="020B0604020202020204" pitchFamily="34" charset="0"/>
              </a:rPr>
              <a:t>das diversas áreas educacionais da instituição </a:t>
            </a:r>
            <a:r>
              <a:rPr lang="pt-BR" b="1" dirty="0">
                <a:solidFill>
                  <a:schemeClr val="tx1"/>
                </a:solidFill>
                <a:latin typeface="Arial" panose="020B0604020202020204" pitchFamily="34" charset="0"/>
                <a:cs typeface="Arial" panose="020B0604020202020204" pitchFamily="34" charset="0"/>
              </a:rPr>
              <a:t>com o mundo do </a:t>
            </a:r>
            <a:r>
              <a:rPr lang="pt-BR" b="1" dirty="0" smtClean="0">
                <a:solidFill>
                  <a:schemeClr val="tx1"/>
                </a:solidFill>
                <a:latin typeface="Arial" panose="020B0604020202020204" pitchFamily="34" charset="0"/>
                <a:cs typeface="Arial" panose="020B0604020202020204" pitchFamily="34" charset="0"/>
              </a:rPr>
              <a:t>trabalho</a:t>
            </a:r>
            <a:r>
              <a:rPr lang="pt-BR" dirty="0" smtClean="0">
                <a:solidFill>
                  <a:schemeClr val="tx1"/>
                </a:solidFill>
                <a:latin typeface="Arial" panose="020B0604020202020204" pitchFamily="34" charset="0"/>
                <a:cs typeface="Arial" panose="020B0604020202020204" pitchFamily="34" charset="0"/>
              </a:rPr>
              <a:t>.</a:t>
            </a:r>
            <a:endParaRPr lang="pt-BR" dirty="0">
              <a:solidFill>
                <a:schemeClr val="tx1"/>
              </a:solidFill>
              <a:latin typeface="Arial" panose="020B0604020202020204" pitchFamily="34" charset="0"/>
              <a:cs typeface="Arial" panose="020B0604020202020204" pitchFamily="34" charset="0"/>
            </a:endParaRPr>
          </a:p>
        </p:txBody>
      </p:sp>
      <p:pic>
        <p:nvPicPr>
          <p:cNvPr id="9" name="image5.jpe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778724" y="0"/>
            <a:ext cx="1416050" cy="192563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53948600"/>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Data 1"/>
          <p:cNvSpPr>
            <a:spLocks noGrp="1"/>
          </p:cNvSpPr>
          <p:nvPr>
            <p:ph type="dt" sz="half" idx="10"/>
          </p:nvPr>
        </p:nvSpPr>
        <p:spPr>
          <a:xfrm>
            <a:off x="7781340" y="6381328"/>
            <a:ext cx="1110958" cy="339965"/>
          </a:xfrm>
        </p:spPr>
        <p:txBody>
          <a:bodyPr/>
          <a:lstStyle/>
          <a:p>
            <a:pPr>
              <a:defRPr/>
            </a:pPr>
            <a:fld id="{04114396-2BF7-47CF-A05F-22DCEDB39B6A}" type="datetime1">
              <a:rPr lang="pt-BR" smtClean="0">
                <a:solidFill>
                  <a:schemeClr val="tx1"/>
                </a:solidFill>
              </a:rPr>
              <a:pPr>
                <a:defRPr/>
              </a:pPr>
              <a:t>03/05/2016</a:t>
            </a:fld>
            <a:endParaRPr lang="pt-BR">
              <a:solidFill>
                <a:schemeClr val="tx1"/>
              </a:solidFill>
            </a:endParaRPr>
          </a:p>
        </p:txBody>
      </p:sp>
      <p:sp>
        <p:nvSpPr>
          <p:cNvPr id="3" name="Retângulo 2"/>
          <p:cNvSpPr/>
          <p:nvPr/>
        </p:nvSpPr>
        <p:spPr>
          <a:xfrm>
            <a:off x="219331" y="332656"/>
            <a:ext cx="7560840" cy="481670"/>
          </a:xfrm>
          <a:prstGeom prst="rect">
            <a:avLst/>
          </a:prstGeom>
        </p:spPr>
        <p:txBody>
          <a:bodyPr wrap="square">
            <a:spAutoFit/>
          </a:bodyPr>
          <a:lstStyle/>
          <a:p>
            <a:pPr>
              <a:lnSpc>
                <a:spcPct val="115000"/>
              </a:lnSpc>
              <a:spcAft>
                <a:spcPts val="1000"/>
              </a:spcAft>
            </a:pPr>
            <a:r>
              <a:rPr lang="pt-BR" sz="2200" b="1" dirty="0" smtClean="0">
                <a:solidFill>
                  <a:schemeClr val="tx1"/>
                </a:solidFill>
                <a:latin typeface="Arial" panose="020B0604020202020204" pitchFamily="34" charset="0"/>
                <a:ea typeface="Calibri" panose="020F0502020204030204" pitchFamily="34" charset="0"/>
              </a:rPr>
              <a:t>2. </a:t>
            </a:r>
            <a:r>
              <a:rPr lang="pt-BR" sz="2200" b="1" dirty="0">
                <a:solidFill>
                  <a:schemeClr val="tx1"/>
                </a:solidFill>
                <a:latin typeface="Arial" panose="020B0604020202020204" pitchFamily="34" charset="0"/>
                <a:ea typeface="Calibri" panose="020F0502020204030204" pitchFamily="34" charset="0"/>
              </a:rPr>
              <a:t>BASE LEGAL EXISTENTE PARA A EXTENSÃO</a:t>
            </a:r>
            <a:r>
              <a:rPr lang="pt-BR" sz="2200" b="1" dirty="0">
                <a:solidFill>
                  <a:schemeClr val="tx1"/>
                </a:solidFill>
              </a:rPr>
              <a:t> </a:t>
            </a:r>
            <a:r>
              <a:rPr lang="pt-BR" sz="2200" b="1" dirty="0">
                <a:solidFill>
                  <a:schemeClr val="tx1"/>
                </a:solidFill>
                <a:latin typeface="Arial" panose="020B0604020202020204" pitchFamily="34" charset="0"/>
                <a:ea typeface="Calibri" panose="020F0502020204030204" pitchFamily="34" charset="0"/>
                <a:cs typeface="Times New Roman" panose="02020603050405020304" pitchFamily="18" charset="0"/>
              </a:rPr>
              <a:t> </a:t>
            </a:r>
            <a:endParaRPr lang="pt-BR" sz="2200" b="1" dirty="0">
              <a:solidFill>
                <a:schemeClr val="tx1"/>
              </a:solidFill>
              <a:ea typeface="Calibri" panose="020F0502020204030204" pitchFamily="34" charset="0"/>
              <a:cs typeface="Times New Roman" panose="02020603050405020304" pitchFamily="18" charset="0"/>
            </a:endParaRPr>
          </a:p>
        </p:txBody>
      </p:sp>
      <p:sp>
        <p:nvSpPr>
          <p:cNvPr id="4" name="Retângulo Arredondado 3"/>
          <p:cNvSpPr/>
          <p:nvPr/>
        </p:nvSpPr>
        <p:spPr>
          <a:xfrm>
            <a:off x="2195736" y="1175153"/>
            <a:ext cx="4320480" cy="576064"/>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t-BR" b="1" dirty="0" smtClean="0">
                <a:solidFill>
                  <a:schemeClr val="tx1"/>
                </a:solidFill>
              </a:rPr>
              <a:t>DIMENSÕES DA EXTENSÃO</a:t>
            </a:r>
            <a:endParaRPr lang="pt-BR" b="1" dirty="0">
              <a:solidFill>
                <a:schemeClr val="tx1"/>
              </a:solidFill>
            </a:endParaRPr>
          </a:p>
        </p:txBody>
      </p:sp>
      <p:sp>
        <p:nvSpPr>
          <p:cNvPr id="5" name="Pentágono 4"/>
          <p:cNvSpPr/>
          <p:nvPr/>
        </p:nvSpPr>
        <p:spPr>
          <a:xfrm>
            <a:off x="395536" y="2112044"/>
            <a:ext cx="5153738" cy="432048"/>
          </a:xfrm>
          <a:prstGeom prst="homePlate">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pt-BR" b="1" dirty="0">
                <a:solidFill>
                  <a:schemeClr val="tx1"/>
                </a:solidFill>
              </a:rPr>
              <a:t>Empreendedorismo e Associativismo</a:t>
            </a:r>
          </a:p>
        </p:txBody>
      </p:sp>
      <p:sp>
        <p:nvSpPr>
          <p:cNvPr id="6" name="Pentágono 5"/>
          <p:cNvSpPr/>
          <p:nvPr/>
        </p:nvSpPr>
        <p:spPr>
          <a:xfrm>
            <a:off x="395536" y="4311597"/>
            <a:ext cx="5153738" cy="432048"/>
          </a:xfrm>
          <a:prstGeom prst="homePlate">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b="1" dirty="0" err="1">
                <a:solidFill>
                  <a:schemeClr val="tx1"/>
                </a:solidFill>
              </a:rPr>
              <a:t>Acompanhamento</a:t>
            </a:r>
            <a:r>
              <a:rPr lang="en-US" b="1" dirty="0">
                <a:solidFill>
                  <a:schemeClr val="tx1"/>
                </a:solidFill>
              </a:rPr>
              <a:t> de </a:t>
            </a:r>
            <a:r>
              <a:rPr lang="en-US" b="1" dirty="0" err="1">
                <a:solidFill>
                  <a:schemeClr val="tx1"/>
                </a:solidFill>
              </a:rPr>
              <a:t>Egressos</a:t>
            </a:r>
            <a:endParaRPr lang="pt-BR" dirty="0">
              <a:solidFill>
                <a:schemeClr val="tx1"/>
              </a:solidFill>
            </a:endParaRPr>
          </a:p>
        </p:txBody>
      </p:sp>
      <p:sp>
        <p:nvSpPr>
          <p:cNvPr id="7" name="Retângulo 6"/>
          <p:cNvSpPr/>
          <p:nvPr/>
        </p:nvSpPr>
        <p:spPr>
          <a:xfrm>
            <a:off x="395536" y="2827680"/>
            <a:ext cx="7776864" cy="923330"/>
          </a:xfrm>
          <a:prstGeom prst="rect">
            <a:avLst/>
          </a:prstGeom>
        </p:spPr>
        <p:txBody>
          <a:bodyPr wrap="square">
            <a:spAutoFit/>
          </a:bodyPr>
          <a:lstStyle/>
          <a:p>
            <a:pPr algn="just"/>
            <a:r>
              <a:rPr lang="pt-BR" b="1" dirty="0" smtClean="0">
                <a:solidFill>
                  <a:schemeClr val="tx1"/>
                </a:solidFill>
                <a:latin typeface="Arial" panose="020B0604020202020204" pitchFamily="34" charset="0"/>
                <a:cs typeface="Arial" panose="020B0604020202020204" pitchFamily="34" charset="0"/>
              </a:rPr>
              <a:t>Difusão </a:t>
            </a:r>
            <a:r>
              <a:rPr lang="pt-BR" b="1" dirty="0">
                <a:solidFill>
                  <a:schemeClr val="tx1"/>
                </a:solidFill>
                <a:latin typeface="Arial" panose="020B0604020202020204" pitchFamily="34" charset="0"/>
                <a:cs typeface="Arial" panose="020B0604020202020204" pitchFamily="34" charset="0"/>
              </a:rPr>
              <a:t>e aplicação dos conhecimentos </a:t>
            </a:r>
            <a:r>
              <a:rPr lang="pt-BR" dirty="0">
                <a:solidFill>
                  <a:schemeClr val="tx1"/>
                </a:solidFill>
                <a:latin typeface="Arial" panose="020B0604020202020204" pitchFamily="34" charset="0"/>
                <a:cs typeface="Arial" panose="020B0604020202020204" pitchFamily="34" charset="0"/>
              </a:rPr>
              <a:t>e práticas de </a:t>
            </a:r>
            <a:r>
              <a:rPr lang="pt-BR" b="1" dirty="0" smtClean="0">
                <a:solidFill>
                  <a:schemeClr val="tx1"/>
                </a:solidFill>
                <a:latin typeface="Arial" panose="020B0604020202020204" pitchFamily="34" charset="0"/>
                <a:cs typeface="Arial" panose="020B0604020202020204" pitchFamily="34" charset="0"/>
              </a:rPr>
              <a:t>empreendedorismo </a:t>
            </a:r>
            <a:r>
              <a:rPr lang="pt-BR" b="1" dirty="0">
                <a:solidFill>
                  <a:schemeClr val="tx1"/>
                </a:solidFill>
                <a:latin typeface="Arial" panose="020B0604020202020204" pitchFamily="34" charset="0"/>
                <a:cs typeface="Arial" panose="020B0604020202020204" pitchFamily="34" charset="0"/>
              </a:rPr>
              <a:t>e associativismo</a:t>
            </a:r>
            <a:r>
              <a:rPr lang="pt-BR" dirty="0">
                <a:solidFill>
                  <a:schemeClr val="tx1"/>
                </a:solidFill>
                <a:latin typeface="Arial" panose="020B0604020202020204" pitchFamily="34" charset="0"/>
                <a:cs typeface="Arial" panose="020B0604020202020204" pitchFamily="34" charset="0"/>
              </a:rPr>
              <a:t>, com ênfase no cooperativismo, por meio de </a:t>
            </a:r>
            <a:r>
              <a:rPr lang="pt-BR" b="1" dirty="0" smtClean="0">
                <a:solidFill>
                  <a:schemeClr val="tx1"/>
                </a:solidFill>
                <a:latin typeface="Arial" panose="020B0604020202020204" pitchFamily="34" charset="0"/>
                <a:cs typeface="Arial" panose="020B0604020202020204" pitchFamily="34" charset="0"/>
              </a:rPr>
              <a:t>programas e/ou projetos </a:t>
            </a:r>
            <a:r>
              <a:rPr lang="pt-BR" b="1" dirty="0">
                <a:solidFill>
                  <a:schemeClr val="tx1"/>
                </a:solidFill>
                <a:latin typeface="Arial" panose="020B0604020202020204" pitchFamily="34" charset="0"/>
                <a:cs typeface="Arial" panose="020B0604020202020204" pitchFamily="34" charset="0"/>
              </a:rPr>
              <a:t>institucionais</a:t>
            </a:r>
            <a:r>
              <a:rPr lang="pt-BR" dirty="0">
                <a:solidFill>
                  <a:schemeClr val="tx1"/>
                </a:solidFill>
                <a:latin typeface="Arial" panose="020B0604020202020204" pitchFamily="34" charset="0"/>
                <a:cs typeface="Arial" panose="020B0604020202020204" pitchFamily="34" charset="0"/>
              </a:rPr>
              <a:t>.</a:t>
            </a:r>
          </a:p>
        </p:txBody>
      </p:sp>
      <p:sp>
        <p:nvSpPr>
          <p:cNvPr id="8" name="Retângulo 7"/>
          <p:cNvSpPr/>
          <p:nvPr/>
        </p:nvSpPr>
        <p:spPr>
          <a:xfrm>
            <a:off x="395536" y="5111357"/>
            <a:ext cx="7771002" cy="1200329"/>
          </a:xfrm>
          <a:prstGeom prst="rect">
            <a:avLst/>
          </a:prstGeom>
        </p:spPr>
        <p:txBody>
          <a:bodyPr wrap="square">
            <a:spAutoFit/>
          </a:bodyPr>
          <a:lstStyle/>
          <a:p>
            <a:pPr algn="just"/>
            <a:r>
              <a:rPr lang="pt-BR" dirty="0">
                <a:solidFill>
                  <a:schemeClr val="tx1"/>
                </a:solidFill>
                <a:latin typeface="Arial" panose="020B0604020202020204" pitchFamily="34" charset="0"/>
                <a:cs typeface="Arial" panose="020B0604020202020204" pitchFamily="34" charset="0"/>
              </a:rPr>
              <a:t>C</a:t>
            </a:r>
            <a:r>
              <a:rPr lang="pt-BR" dirty="0" smtClean="0">
                <a:solidFill>
                  <a:schemeClr val="tx1"/>
                </a:solidFill>
                <a:latin typeface="Arial" panose="020B0604020202020204" pitchFamily="34" charset="0"/>
                <a:cs typeface="Arial" panose="020B0604020202020204" pitchFamily="34" charset="0"/>
              </a:rPr>
              <a:t>onstitui-se </a:t>
            </a:r>
            <a:r>
              <a:rPr lang="pt-BR" dirty="0">
                <a:solidFill>
                  <a:schemeClr val="tx1"/>
                </a:solidFill>
                <a:latin typeface="Arial" panose="020B0604020202020204" pitchFamily="34" charset="0"/>
                <a:cs typeface="Arial" panose="020B0604020202020204" pitchFamily="34" charset="0"/>
              </a:rPr>
              <a:t>no </a:t>
            </a:r>
            <a:r>
              <a:rPr lang="pt-BR" b="1" dirty="0">
                <a:solidFill>
                  <a:schemeClr val="tx1"/>
                </a:solidFill>
                <a:latin typeface="Arial" panose="020B0604020202020204" pitchFamily="34" charset="0"/>
                <a:cs typeface="Arial" panose="020B0604020202020204" pitchFamily="34" charset="0"/>
              </a:rPr>
              <a:t>conjunto de ações</a:t>
            </a:r>
            <a:r>
              <a:rPr lang="pt-BR" dirty="0">
                <a:solidFill>
                  <a:schemeClr val="tx1"/>
                </a:solidFill>
                <a:latin typeface="Arial" panose="020B0604020202020204" pitchFamily="34" charset="0"/>
                <a:cs typeface="Arial" panose="020B0604020202020204" pitchFamily="34" charset="0"/>
              </a:rPr>
              <a:t> implementadas que visam acompanhar o </a:t>
            </a:r>
            <a:r>
              <a:rPr lang="pt-BR" b="1" dirty="0">
                <a:solidFill>
                  <a:schemeClr val="tx1"/>
                </a:solidFill>
                <a:latin typeface="Arial" panose="020B0604020202020204" pitchFamily="34" charset="0"/>
                <a:cs typeface="Arial" panose="020B0604020202020204" pitchFamily="34" charset="0"/>
              </a:rPr>
              <a:t>itinerário profissional do egresso</a:t>
            </a:r>
            <a:r>
              <a:rPr lang="pt-BR" dirty="0">
                <a:solidFill>
                  <a:schemeClr val="tx1"/>
                </a:solidFill>
                <a:latin typeface="Arial" panose="020B0604020202020204" pitchFamily="34" charset="0"/>
                <a:cs typeface="Arial" panose="020B0604020202020204" pitchFamily="34" charset="0"/>
              </a:rPr>
              <a:t>, na perspectiva de identificar cenários junto ao mundo produtivo e </a:t>
            </a:r>
            <a:r>
              <a:rPr lang="pt-BR" b="1" dirty="0">
                <a:solidFill>
                  <a:schemeClr val="tx1"/>
                </a:solidFill>
                <a:latin typeface="Arial" panose="020B0604020202020204" pitchFamily="34" charset="0"/>
                <a:cs typeface="Arial" panose="020B0604020202020204" pitchFamily="34" charset="0"/>
              </a:rPr>
              <a:t>retroalimentar o processo de ensino, pesquisa e </a:t>
            </a:r>
            <a:r>
              <a:rPr lang="pt-BR" b="1" dirty="0" smtClean="0">
                <a:solidFill>
                  <a:schemeClr val="tx1"/>
                </a:solidFill>
                <a:latin typeface="Arial" panose="020B0604020202020204" pitchFamily="34" charset="0"/>
                <a:cs typeface="Arial" panose="020B0604020202020204" pitchFamily="34" charset="0"/>
              </a:rPr>
              <a:t>extensão.</a:t>
            </a:r>
            <a:endParaRPr lang="pt-BR" b="1" dirty="0">
              <a:solidFill>
                <a:schemeClr val="tx1"/>
              </a:solidFill>
              <a:latin typeface="Arial" panose="020B0604020202020204" pitchFamily="34" charset="0"/>
              <a:cs typeface="Arial" panose="020B0604020202020204" pitchFamily="34" charset="0"/>
            </a:endParaRPr>
          </a:p>
        </p:txBody>
      </p:sp>
      <p:pic>
        <p:nvPicPr>
          <p:cNvPr id="9" name="image5.jpe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778724" y="0"/>
            <a:ext cx="1416050" cy="192563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11556498"/>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tângulo 2"/>
          <p:cNvSpPr/>
          <p:nvPr/>
        </p:nvSpPr>
        <p:spPr>
          <a:xfrm>
            <a:off x="219331" y="332656"/>
            <a:ext cx="7560840" cy="481670"/>
          </a:xfrm>
          <a:prstGeom prst="rect">
            <a:avLst/>
          </a:prstGeom>
        </p:spPr>
        <p:txBody>
          <a:bodyPr wrap="square">
            <a:spAutoFit/>
          </a:bodyPr>
          <a:lstStyle/>
          <a:p>
            <a:pPr>
              <a:lnSpc>
                <a:spcPct val="115000"/>
              </a:lnSpc>
              <a:spcAft>
                <a:spcPts val="1000"/>
              </a:spcAft>
            </a:pPr>
            <a:r>
              <a:rPr lang="pt-BR" sz="2200" b="1" dirty="0" smtClean="0">
                <a:solidFill>
                  <a:schemeClr val="tx1"/>
                </a:solidFill>
                <a:latin typeface="Arial" panose="020B0604020202020204" pitchFamily="34" charset="0"/>
                <a:ea typeface="Calibri" panose="020F0502020204030204" pitchFamily="34" charset="0"/>
              </a:rPr>
              <a:t>2. </a:t>
            </a:r>
            <a:r>
              <a:rPr lang="pt-BR" sz="2200" b="1" dirty="0">
                <a:solidFill>
                  <a:schemeClr val="tx1"/>
                </a:solidFill>
                <a:latin typeface="Arial" panose="020B0604020202020204" pitchFamily="34" charset="0"/>
                <a:ea typeface="Calibri" panose="020F0502020204030204" pitchFamily="34" charset="0"/>
              </a:rPr>
              <a:t>BASE LEGAL EXISTENTE PARA A EXTENSÃO</a:t>
            </a:r>
            <a:r>
              <a:rPr lang="pt-BR" sz="2200" b="1" dirty="0">
                <a:solidFill>
                  <a:schemeClr val="tx1"/>
                </a:solidFill>
              </a:rPr>
              <a:t> </a:t>
            </a:r>
            <a:r>
              <a:rPr lang="pt-BR" sz="2200" b="1" dirty="0">
                <a:solidFill>
                  <a:schemeClr val="tx1"/>
                </a:solidFill>
                <a:latin typeface="Arial" panose="020B0604020202020204" pitchFamily="34" charset="0"/>
                <a:ea typeface="Calibri" panose="020F0502020204030204" pitchFamily="34" charset="0"/>
                <a:cs typeface="Times New Roman" panose="02020603050405020304" pitchFamily="18" charset="0"/>
              </a:rPr>
              <a:t> </a:t>
            </a:r>
            <a:endParaRPr lang="pt-BR" sz="2200" b="1" dirty="0">
              <a:solidFill>
                <a:schemeClr val="tx1"/>
              </a:solidFill>
              <a:ea typeface="Calibri" panose="020F0502020204030204" pitchFamily="34" charset="0"/>
              <a:cs typeface="Times New Roman" panose="02020603050405020304" pitchFamily="18" charset="0"/>
            </a:endParaRPr>
          </a:p>
        </p:txBody>
      </p:sp>
      <p:sp>
        <p:nvSpPr>
          <p:cNvPr id="4" name="Retângulo Arredondado 3"/>
          <p:cNvSpPr/>
          <p:nvPr/>
        </p:nvSpPr>
        <p:spPr>
          <a:xfrm>
            <a:off x="2195736" y="1052736"/>
            <a:ext cx="4320480" cy="576064"/>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t-BR" b="1" dirty="0" smtClean="0">
                <a:solidFill>
                  <a:schemeClr val="tx1"/>
                </a:solidFill>
              </a:rPr>
              <a:t>ÁREAS TEMÁTICAS DA EXTENSÃO</a:t>
            </a:r>
            <a:endParaRPr lang="pt-BR" b="1" dirty="0">
              <a:solidFill>
                <a:schemeClr val="tx1"/>
              </a:solidFill>
            </a:endParaRPr>
          </a:p>
        </p:txBody>
      </p:sp>
      <p:sp>
        <p:nvSpPr>
          <p:cNvPr id="5" name="Espaço Reservado para Data 1"/>
          <p:cNvSpPr txBox="1">
            <a:spLocks/>
          </p:cNvSpPr>
          <p:nvPr/>
        </p:nvSpPr>
        <p:spPr>
          <a:xfrm>
            <a:off x="7956376" y="6406488"/>
            <a:ext cx="954732" cy="365125"/>
          </a:xfrm>
          <a:prstGeom prst="rect">
            <a:avLst/>
          </a:prstGeom>
        </p:spPr>
        <p:txBody>
          <a:bodyPr vert="horz" lIns="91440" tIns="45720" rIns="91440" bIns="45720" rtlCol="0" anchor="ctr"/>
          <a:lstStyle>
            <a:defPPr>
              <a:defRPr lang="en-GB"/>
            </a:defPPr>
            <a:lvl1pPr algn="r" defTabSz="449263" rtl="0" fontAlgn="base">
              <a:spcBef>
                <a:spcPct val="0"/>
              </a:spcBef>
              <a:spcAft>
                <a:spcPct val="0"/>
              </a:spcAft>
              <a:defRPr sz="900" kern="1200">
                <a:solidFill>
                  <a:schemeClr val="tx1">
                    <a:tint val="75000"/>
                  </a:schemeClr>
                </a:solidFill>
                <a:latin typeface="Calibri" pitchFamily="34" charset="0"/>
                <a:ea typeface="Microsoft YaHei" pitchFamily="34" charset="-122"/>
                <a:cs typeface="+mn-cs"/>
              </a:defRPr>
            </a:lvl1pPr>
            <a:lvl2pPr marL="742950" indent="-285750" algn="l" defTabSz="449263" rtl="0" fontAlgn="base">
              <a:spcBef>
                <a:spcPct val="0"/>
              </a:spcBef>
              <a:spcAft>
                <a:spcPct val="0"/>
              </a:spcAft>
              <a:defRPr kern="1200">
                <a:solidFill>
                  <a:schemeClr val="bg1"/>
                </a:solidFill>
                <a:latin typeface="Calibri" pitchFamily="34" charset="0"/>
                <a:ea typeface="Microsoft YaHei" pitchFamily="34" charset="-122"/>
                <a:cs typeface="+mn-cs"/>
              </a:defRPr>
            </a:lvl2pPr>
            <a:lvl3pPr marL="1143000" indent="-228600" algn="l" defTabSz="449263" rtl="0" fontAlgn="base">
              <a:spcBef>
                <a:spcPct val="0"/>
              </a:spcBef>
              <a:spcAft>
                <a:spcPct val="0"/>
              </a:spcAft>
              <a:defRPr kern="1200">
                <a:solidFill>
                  <a:schemeClr val="bg1"/>
                </a:solidFill>
                <a:latin typeface="Calibri" pitchFamily="34" charset="0"/>
                <a:ea typeface="Microsoft YaHei" pitchFamily="34" charset="-122"/>
                <a:cs typeface="+mn-cs"/>
              </a:defRPr>
            </a:lvl3pPr>
            <a:lvl4pPr marL="1600200" indent="-228600" algn="l" defTabSz="449263" rtl="0" fontAlgn="base">
              <a:spcBef>
                <a:spcPct val="0"/>
              </a:spcBef>
              <a:spcAft>
                <a:spcPct val="0"/>
              </a:spcAft>
              <a:defRPr kern="1200">
                <a:solidFill>
                  <a:schemeClr val="bg1"/>
                </a:solidFill>
                <a:latin typeface="Calibri" pitchFamily="34" charset="0"/>
                <a:ea typeface="Microsoft YaHei" pitchFamily="34" charset="-122"/>
                <a:cs typeface="+mn-cs"/>
              </a:defRPr>
            </a:lvl4pPr>
            <a:lvl5pPr marL="2057400" indent="-228600" algn="l" defTabSz="449263" rtl="0" fontAlgn="base">
              <a:spcBef>
                <a:spcPct val="0"/>
              </a:spcBef>
              <a:spcAft>
                <a:spcPct val="0"/>
              </a:spcAft>
              <a:defRPr kern="1200">
                <a:solidFill>
                  <a:schemeClr val="bg1"/>
                </a:solidFill>
                <a:latin typeface="Calibri" pitchFamily="34" charset="0"/>
                <a:ea typeface="Microsoft YaHei" pitchFamily="34" charset="-122"/>
                <a:cs typeface="+mn-cs"/>
              </a:defRPr>
            </a:lvl5pPr>
            <a:lvl6pPr marL="2286000" algn="l" defTabSz="914400" rtl="0" eaLnBrk="1" latinLnBrk="0" hangingPunct="1">
              <a:defRPr kern="1200">
                <a:solidFill>
                  <a:schemeClr val="bg1"/>
                </a:solidFill>
                <a:latin typeface="Calibri" pitchFamily="34" charset="0"/>
                <a:ea typeface="Microsoft YaHei" pitchFamily="34" charset="-122"/>
                <a:cs typeface="+mn-cs"/>
              </a:defRPr>
            </a:lvl6pPr>
            <a:lvl7pPr marL="2743200" algn="l" defTabSz="914400" rtl="0" eaLnBrk="1" latinLnBrk="0" hangingPunct="1">
              <a:defRPr kern="1200">
                <a:solidFill>
                  <a:schemeClr val="bg1"/>
                </a:solidFill>
                <a:latin typeface="Calibri" pitchFamily="34" charset="0"/>
                <a:ea typeface="Microsoft YaHei" pitchFamily="34" charset="-122"/>
                <a:cs typeface="+mn-cs"/>
              </a:defRPr>
            </a:lvl7pPr>
            <a:lvl8pPr marL="3200400" algn="l" defTabSz="914400" rtl="0" eaLnBrk="1" latinLnBrk="0" hangingPunct="1">
              <a:defRPr kern="1200">
                <a:solidFill>
                  <a:schemeClr val="bg1"/>
                </a:solidFill>
                <a:latin typeface="Calibri" pitchFamily="34" charset="0"/>
                <a:ea typeface="Microsoft YaHei" pitchFamily="34" charset="-122"/>
                <a:cs typeface="+mn-cs"/>
              </a:defRPr>
            </a:lvl8pPr>
            <a:lvl9pPr marL="3657600" algn="l" defTabSz="914400" rtl="0" eaLnBrk="1" latinLnBrk="0" hangingPunct="1">
              <a:defRPr kern="1200">
                <a:solidFill>
                  <a:schemeClr val="bg1"/>
                </a:solidFill>
                <a:latin typeface="Calibri" pitchFamily="34" charset="0"/>
                <a:ea typeface="Microsoft YaHei" pitchFamily="34" charset="-122"/>
                <a:cs typeface="+mn-cs"/>
              </a:defRPr>
            </a:lvl9pPr>
          </a:lstStyle>
          <a:p>
            <a:pPr>
              <a:defRPr/>
            </a:pPr>
            <a:fld id="{04114396-2BF7-47CF-A05F-22DCEDB39B6A}" type="datetime1">
              <a:rPr lang="pt-BR" smtClean="0"/>
              <a:pPr>
                <a:defRPr/>
              </a:pPr>
              <a:t>03/05/2016</a:t>
            </a:fld>
            <a:endParaRPr lang="pt-BR" dirty="0"/>
          </a:p>
        </p:txBody>
      </p:sp>
      <p:pic>
        <p:nvPicPr>
          <p:cNvPr id="6"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652120" y="1729286"/>
            <a:ext cx="3258988" cy="4433887"/>
          </a:xfrm>
          <a:prstGeom prst="rect">
            <a:avLst/>
          </a:prstGeom>
          <a:noFill/>
          <a:extLst>
            <a:ext uri="{909E8E84-426E-40DD-AFC4-6F175D3DCCD1}">
              <a14:hiddenFill xmlns:a14="http://schemas.microsoft.com/office/drawing/2010/main">
                <a:solidFill>
                  <a:srgbClr val="FFFFFF"/>
                </a:solidFill>
              </a14:hiddenFill>
            </a:ext>
          </a:extLst>
        </p:spPr>
      </p:pic>
      <p:sp>
        <p:nvSpPr>
          <p:cNvPr id="8" name="Pentágono 7"/>
          <p:cNvSpPr/>
          <p:nvPr/>
        </p:nvSpPr>
        <p:spPr>
          <a:xfrm>
            <a:off x="251520" y="2093505"/>
            <a:ext cx="5153738" cy="432048"/>
          </a:xfrm>
          <a:prstGeom prst="homePlate">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pt-BR" b="1" dirty="0" smtClean="0">
                <a:solidFill>
                  <a:schemeClr val="tx1"/>
                </a:solidFill>
              </a:rPr>
              <a:t>Comunicação</a:t>
            </a:r>
            <a:endParaRPr lang="pt-BR" b="1" dirty="0">
              <a:solidFill>
                <a:schemeClr val="tx1"/>
              </a:solidFill>
            </a:endParaRPr>
          </a:p>
        </p:txBody>
      </p:sp>
      <p:sp>
        <p:nvSpPr>
          <p:cNvPr id="9" name="Pentágono 8"/>
          <p:cNvSpPr/>
          <p:nvPr/>
        </p:nvSpPr>
        <p:spPr>
          <a:xfrm>
            <a:off x="232759" y="2710588"/>
            <a:ext cx="5153738" cy="432048"/>
          </a:xfrm>
          <a:prstGeom prst="homePlate">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pt-BR" b="1" dirty="0" smtClean="0">
                <a:solidFill>
                  <a:schemeClr val="tx1"/>
                </a:solidFill>
              </a:rPr>
              <a:t>Cultura</a:t>
            </a:r>
            <a:endParaRPr lang="pt-BR" b="1" dirty="0">
              <a:solidFill>
                <a:schemeClr val="tx1"/>
              </a:solidFill>
            </a:endParaRPr>
          </a:p>
        </p:txBody>
      </p:sp>
      <p:sp>
        <p:nvSpPr>
          <p:cNvPr id="10" name="Pentágono 9"/>
          <p:cNvSpPr/>
          <p:nvPr/>
        </p:nvSpPr>
        <p:spPr>
          <a:xfrm>
            <a:off x="232759" y="3310724"/>
            <a:ext cx="5153738" cy="432048"/>
          </a:xfrm>
          <a:prstGeom prst="homePlate">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pt-BR" b="1" dirty="0" smtClean="0">
                <a:solidFill>
                  <a:schemeClr val="tx1"/>
                </a:solidFill>
              </a:rPr>
              <a:t>Direitos Humanos e Justiça</a:t>
            </a:r>
            <a:endParaRPr lang="pt-BR" b="1" dirty="0">
              <a:solidFill>
                <a:schemeClr val="tx1"/>
              </a:solidFill>
            </a:endParaRPr>
          </a:p>
        </p:txBody>
      </p:sp>
      <p:sp>
        <p:nvSpPr>
          <p:cNvPr id="11" name="Pentágono 10"/>
          <p:cNvSpPr/>
          <p:nvPr/>
        </p:nvSpPr>
        <p:spPr>
          <a:xfrm>
            <a:off x="232759" y="3946230"/>
            <a:ext cx="5153738" cy="432048"/>
          </a:xfrm>
          <a:prstGeom prst="homePlate">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pt-BR" b="1" dirty="0" smtClean="0">
                <a:solidFill>
                  <a:schemeClr val="tx1"/>
                </a:solidFill>
              </a:rPr>
              <a:t>Educação</a:t>
            </a:r>
            <a:endParaRPr lang="pt-BR" b="1" dirty="0">
              <a:solidFill>
                <a:schemeClr val="tx1"/>
              </a:solidFill>
            </a:endParaRPr>
          </a:p>
        </p:txBody>
      </p:sp>
      <p:sp>
        <p:nvSpPr>
          <p:cNvPr id="12" name="Pentágono 11"/>
          <p:cNvSpPr/>
          <p:nvPr/>
        </p:nvSpPr>
        <p:spPr>
          <a:xfrm>
            <a:off x="232759" y="4564931"/>
            <a:ext cx="5153738" cy="432048"/>
          </a:xfrm>
          <a:prstGeom prst="homePlate">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pt-BR" b="1" dirty="0" smtClean="0">
                <a:solidFill>
                  <a:schemeClr val="tx1"/>
                </a:solidFill>
              </a:rPr>
              <a:t>Meio Ambiente</a:t>
            </a:r>
            <a:endParaRPr lang="pt-BR" b="1" dirty="0">
              <a:solidFill>
                <a:schemeClr val="tx1"/>
              </a:solidFill>
            </a:endParaRPr>
          </a:p>
        </p:txBody>
      </p:sp>
      <p:sp>
        <p:nvSpPr>
          <p:cNvPr id="13" name="Pentágono 12"/>
          <p:cNvSpPr/>
          <p:nvPr/>
        </p:nvSpPr>
        <p:spPr>
          <a:xfrm>
            <a:off x="232759" y="5183632"/>
            <a:ext cx="5153738" cy="432048"/>
          </a:xfrm>
          <a:prstGeom prst="homePlate">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b="1" dirty="0" err="1" smtClean="0">
                <a:solidFill>
                  <a:schemeClr val="tx1"/>
                </a:solidFill>
              </a:rPr>
              <a:t>Saúde</a:t>
            </a:r>
            <a:endParaRPr lang="pt-BR" dirty="0">
              <a:solidFill>
                <a:schemeClr val="tx1"/>
              </a:solidFill>
            </a:endParaRPr>
          </a:p>
        </p:txBody>
      </p:sp>
      <p:sp>
        <p:nvSpPr>
          <p:cNvPr id="14" name="Pentágono 13"/>
          <p:cNvSpPr/>
          <p:nvPr/>
        </p:nvSpPr>
        <p:spPr>
          <a:xfrm>
            <a:off x="247473" y="5764904"/>
            <a:ext cx="5153738" cy="432048"/>
          </a:xfrm>
          <a:prstGeom prst="homePlate">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pt-BR" b="1" dirty="0" smtClean="0">
                <a:solidFill>
                  <a:schemeClr val="tx1"/>
                </a:solidFill>
              </a:rPr>
              <a:t>Tecnologia e Produção</a:t>
            </a:r>
            <a:endParaRPr lang="pt-BR" b="1" dirty="0">
              <a:solidFill>
                <a:schemeClr val="tx1"/>
              </a:solidFill>
            </a:endParaRPr>
          </a:p>
        </p:txBody>
      </p:sp>
      <p:sp>
        <p:nvSpPr>
          <p:cNvPr id="15" name="Pentágono 14"/>
          <p:cNvSpPr/>
          <p:nvPr/>
        </p:nvSpPr>
        <p:spPr>
          <a:xfrm>
            <a:off x="318253" y="6328764"/>
            <a:ext cx="5153738" cy="432048"/>
          </a:xfrm>
          <a:prstGeom prst="homePlate">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pt-BR" b="1" dirty="0" smtClean="0">
                <a:solidFill>
                  <a:schemeClr val="tx1"/>
                </a:solidFill>
              </a:rPr>
              <a:t>Trabalho</a:t>
            </a:r>
            <a:endParaRPr lang="pt-BR" b="1" dirty="0">
              <a:solidFill>
                <a:schemeClr val="tx1"/>
              </a:solidFill>
            </a:endParaRPr>
          </a:p>
        </p:txBody>
      </p:sp>
    </p:spTree>
    <p:extLst>
      <p:ext uri="{BB962C8B-B14F-4D97-AF65-F5344CB8AC3E}">
        <p14:creationId xmlns:p14="http://schemas.microsoft.com/office/powerpoint/2010/main" val="1332636191"/>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Data 1"/>
          <p:cNvSpPr>
            <a:spLocks noGrp="1"/>
          </p:cNvSpPr>
          <p:nvPr>
            <p:ph type="dt" sz="half" idx="10"/>
          </p:nvPr>
        </p:nvSpPr>
        <p:spPr>
          <a:xfrm>
            <a:off x="7595012" y="6216931"/>
            <a:ext cx="1009435" cy="380421"/>
          </a:xfrm>
        </p:spPr>
        <p:txBody>
          <a:bodyPr/>
          <a:lstStyle/>
          <a:p>
            <a:pPr>
              <a:defRPr/>
            </a:pPr>
            <a:fld id="{04114396-2BF7-47CF-A05F-22DCEDB39B6A}" type="datetime1">
              <a:rPr lang="pt-BR" smtClean="0">
                <a:solidFill>
                  <a:schemeClr val="tx1"/>
                </a:solidFill>
              </a:rPr>
              <a:pPr>
                <a:defRPr/>
              </a:pPr>
              <a:t>03/05/2016</a:t>
            </a:fld>
            <a:endParaRPr lang="pt-BR" dirty="0">
              <a:solidFill>
                <a:schemeClr val="tx1"/>
              </a:solidFill>
            </a:endParaRPr>
          </a:p>
        </p:txBody>
      </p:sp>
      <p:sp>
        <p:nvSpPr>
          <p:cNvPr id="3" name="Retângulo 2"/>
          <p:cNvSpPr/>
          <p:nvPr/>
        </p:nvSpPr>
        <p:spPr>
          <a:xfrm>
            <a:off x="219331" y="332656"/>
            <a:ext cx="7560840" cy="481670"/>
          </a:xfrm>
          <a:prstGeom prst="rect">
            <a:avLst/>
          </a:prstGeom>
        </p:spPr>
        <p:txBody>
          <a:bodyPr wrap="square">
            <a:spAutoFit/>
          </a:bodyPr>
          <a:lstStyle/>
          <a:p>
            <a:pPr>
              <a:lnSpc>
                <a:spcPct val="115000"/>
              </a:lnSpc>
              <a:spcAft>
                <a:spcPts val="1000"/>
              </a:spcAft>
            </a:pPr>
            <a:r>
              <a:rPr lang="pt-BR" sz="2200" b="1" dirty="0" smtClean="0">
                <a:solidFill>
                  <a:schemeClr val="tx1"/>
                </a:solidFill>
                <a:latin typeface="Arial" panose="020B0604020202020204" pitchFamily="34" charset="0"/>
                <a:ea typeface="Calibri" panose="020F0502020204030204" pitchFamily="34" charset="0"/>
              </a:rPr>
              <a:t>2. </a:t>
            </a:r>
            <a:r>
              <a:rPr lang="pt-BR" sz="2200" b="1" dirty="0">
                <a:solidFill>
                  <a:schemeClr val="tx1"/>
                </a:solidFill>
                <a:latin typeface="Arial" panose="020B0604020202020204" pitchFamily="34" charset="0"/>
                <a:ea typeface="Calibri" panose="020F0502020204030204" pitchFamily="34" charset="0"/>
              </a:rPr>
              <a:t>BASE LEGAL EXISTENTE PARA A EXTENSÃO</a:t>
            </a:r>
            <a:r>
              <a:rPr lang="pt-BR" sz="2200" b="1" dirty="0">
                <a:solidFill>
                  <a:schemeClr val="tx1"/>
                </a:solidFill>
              </a:rPr>
              <a:t> </a:t>
            </a:r>
            <a:r>
              <a:rPr lang="pt-BR" sz="2200" b="1" dirty="0">
                <a:solidFill>
                  <a:schemeClr val="tx1"/>
                </a:solidFill>
                <a:latin typeface="Arial" panose="020B0604020202020204" pitchFamily="34" charset="0"/>
                <a:ea typeface="Calibri" panose="020F0502020204030204" pitchFamily="34" charset="0"/>
                <a:cs typeface="Times New Roman" panose="02020603050405020304" pitchFamily="18" charset="0"/>
              </a:rPr>
              <a:t> </a:t>
            </a:r>
            <a:endParaRPr lang="pt-BR" sz="2200" b="1" dirty="0">
              <a:solidFill>
                <a:schemeClr val="tx1"/>
              </a:solidFill>
              <a:ea typeface="Calibri" panose="020F0502020204030204" pitchFamily="34" charset="0"/>
              <a:cs typeface="Times New Roman" panose="02020603050405020304" pitchFamily="18" charset="0"/>
            </a:endParaRPr>
          </a:p>
        </p:txBody>
      </p:sp>
      <p:sp>
        <p:nvSpPr>
          <p:cNvPr id="5" name="Retângulo Arredondado 4"/>
          <p:cNvSpPr/>
          <p:nvPr/>
        </p:nvSpPr>
        <p:spPr>
          <a:xfrm>
            <a:off x="795394" y="1365579"/>
            <a:ext cx="6840760" cy="576064"/>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t-BR" b="1" dirty="0" smtClean="0">
                <a:solidFill>
                  <a:schemeClr val="tx1"/>
                </a:solidFill>
              </a:rPr>
              <a:t>MAPEAMENTO DAS AÇÕES DA EXTENSÃO DA REDE FEDERAL</a:t>
            </a:r>
            <a:endParaRPr lang="pt-BR" b="1" dirty="0">
              <a:solidFill>
                <a:schemeClr val="tx1"/>
              </a:solidFill>
            </a:endParaRPr>
          </a:p>
        </p:txBody>
      </p:sp>
      <p:sp>
        <p:nvSpPr>
          <p:cNvPr id="7" name="Retângulo 6"/>
          <p:cNvSpPr/>
          <p:nvPr/>
        </p:nvSpPr>
        <p:spPr>
          <a:xfrm>
            <a:off x="790038" y="2204864"/>
            <a:ext cx="6152870" cy="2554545"/>
          </a:xfrm>
          <a:prstGeom prst="rect">
            <a:avLst/>
          </a:prstGeom>
          <a:solidFill>
            <a:schemeClr val="bg1"/>
          </a:solidFill>
        </p:spPr>
        <p:txBody>
          <a:bodyPr wrap="square">
            <a:spAutoFit/>
          </a:bodyPr>
          <a:lstStyle/>
          <a:p>
            <a:pPr marL="69850" algn="just" fontAlgn="auto">
              <a:defRPr/>
            </a:pPr>
            <a:r>
              <a:rPr lang="pt-BR" sz="2000" b="1" dirty="0">
                <a:solidFill>
                  <a:schemeClr val="tx1"/>
                </a:solidFill>
                <a:latin typeface="Arial" panose="020B0604020202020204" pitchFamily="34" charset="0"/>
                <a:cs typeface="Arial" panose="020B0604020202020204" pitchFamily="34" charset="0"/>
              </a:rPr>
              <a:t>Respondentes </a:t>
            </a:r>
            <a:r>
              <a:rPr lang="pt-BR" sz="2000" dirty="0">
                <a:solidFill>
                  <a:schemeClr val="tx1"/>
                </a:solidFill>
                <a:latin typeface="Arial" panose="020B0604020202020204" pitchFamily="34" charset="0"/>
                <a:cs typeface="Arial" panose="020B0604020202020204" pitchFamily="34" charset="0"/>
              </a:rPr>
              <a:t>(70,7%) </a:t>
            </a:r>
          </a:p>
          <a:p>
            <a:pPr marL="914400" lvl="1" indent="-457200" algn="just" fontAlgn="auto">
              <a:buClrTx/>
              <a:buSzPct val="100000"/>
              <a:buFont typeface="Arial" panose="020B0604020202020204" pitchFamily="34" charset="0"/>
              <a:buChar char="•"/>
              <a:defRPr/>
            </a:pPr>
            <a:r>
              <a:rPr lang="pt-BR" sz="2000" dirty="0">
                <a:solidFill>
                  <a:schemeClr val="tx1"/>
                </a:solidFill>
                <a:latin typeface="Arial" panose="020B0604020202020204" pitchFamily="34" charset="0"/>
                <a:cs typeface="Arial" panose="020B0604020202020204" pitchFamily="34" charset="0"/>
              </a:rPr>
              <a:t>27 Institutos Federais</a:t>
            </a:r>
          </a:p>
          <a:p>
            <a:pPr marL="914400" lvl="1" indent="-457200" algn="just" fontAlgn="auto">
              <a:buClrTx/>
              <a:buSzPct val="100000"/>
              <a:buFont typeface="Arial" panose="020B0604020202020204" pitchFamily="34" charset="0"/>
              <a:buChar char="•"/>
              <a:defRPr/>
            </a:pPr>
            <a:r>
              <a:rPr lang="pt-BR" sz="2000" dirty="0">
                <a:solidFill>
                  <a:schemeClr val="tx1"/>
                </a:solidFill>
                <a:latin typeface="Arial" panose="020B0604020202020204" pitchFamily="34" charset="0"/>
                <a:cs typeface="Arial" panose="020B0604020202020204" pitchFamily="34" charset="0"/>
              </a:rPr>
              <a:t>2 </a:t>
            </a:r>
            <a:r>
              <a:rPr lang="pt-BR" sz="2000" dirty="0" err="1" smtClean="0">
                <a:solidFill>
                  <a:schemeClr val="tx1"/>
                </a:solidFill>
                <a:latin typeface="Arial" panose="020B0604020202020204" pitchFamily="34" charset="0"/>
                <a:cs typeface="Arial" panose="020B0604020202020204" pitchFamily="34" charset="0"/>
              </a:rPr>
              <a:t>CEFETs</a:t>
            </a:r>
            <a:endParaRPr lang="pt-BR" sz="2000" dirty="0" smtClean="0">
              <a:solidFill>
                <a:schemeClr val="tx1"/>
              </a:solidFill>
              <a:latin typeface="Arial" panose="020B0604020202020204" pitchFamily="34" charset="0"/>
              <a:cs typeface="Arial" panose="020B0604020202020204" pitchFamily="34" charset="0"/>
            </a:endParaRPr>
          </a:p>
          <a:p>
            <a:pPr marL="914400" lvl="1" indent="-457200" algn="just" fontAlgn="auto">
              <a:buClrTx/>
              <a:buSzPct val="100000"/>
              <a:buFont typeface="Arial" panose="020B0604020202020204" pitchFamily="34" charset="0"/>
              <a:buChar char="•"/>
              <a:defRPr/>
            </a:pPr>
            <a:endParaRPr lang="pt-BR" sz="2000" dirty="0">
              <a:solidFill>
                <a:schemeClr val="tx1"/>
              </a:solidFill>
              <a:latin typeface="Arial" panose="020B0604020202020204" pitchFamily="34" charset="0"/>
              <a:cs typeface="Arial" panose="020B0604020202020204" pitchFamily="34" charset="0"/>
            </a:endParaRPr>
          </a:p>
          <a:p>
            <a:pPr marL="69850" algn="just" fontAlgn="auto">
              <a:defRPr/>
            </a:pPr>
            <a:r>
              <a:rPr lang="pt-BR" sz="2000" b="1" dirty="0">
                <a:solidFill>
                  <a:schemeClr val="tx1"/>
                </a:solidFill>
                <a:latin typeface="Arial" panose="020B0604020202020204" pitchFamily="34" charset="0"/>
                <a:cs typeface="Arial" panose="020B0604020202020204" pitchFamily="34" charset="0"/>
              </a:rPr>
              <a:t>Não responderam </a:t>
            </a:r>
            <a:r>
              <a:rPr lang="pt-BR" sz="2000" dirty="0">
                <a:solidFill>
                  <a:schemeClr val="tx1"/>
                </a:solidFill>
                <a:latin typeface="Arial" panose="020B0604020202020204" pitchFamily="34" charset="0"/>
                <a:cs typeface="Arial" panose="020B0604020202020204" pitchFamily="34" charset="0"/>
              </a:rPr>
              <a:t>(29,3%)</a:t>
            </a:r>
          </a:p>
          <a:p>
            <a:pPr marL="1028700" lvl="1" indent="-571500" algn="just" fontAlgn="auto">
              <a:buClrTx/>
              <a:buSzPct val="100000"/>
              <a:buFont typeface="Arial" panose="020B0604020202020204" pitchFamily="34" charset="0"/>
              <a:buChar char="•"/>
              <a:defRPr/>
            </a:pPr>
            <a:r>
              <a:rPr lang="pt-BR" sz="2000" dirty="0">
                <a:solidFill>
                  <a:schemeClr val="tx1"/>
                </a:solidFill>
                <a:latin typeface="Arial" panose="020B0604020202020204" pitchFamily="34" charset="0"/>
                <a:cs typeface="Arial" panose="020B0604020202020204" pitchFamily="34" charset="0"/>
              </a:rPr>
              <a:t>10 Institutos Federais, Colégio Pedro II e </a:t>
            </a:r>
            <a:r>
              <a:rPr lang="pt-BR" sz="2000" dirty="0" smtClean="0">
                <a:solidFill>
                  <a:schemeClr val="tx1"/>
                </a:solidFill>
                <a:latin typeface="Arial" panose="020B0604020202020204" pitchFamily="34" charset="0"/>
                <a:cs typeface="Arial" panose="020B0604020202020204" pitchFamily="34" charset="0"/>
              </a:rPr>
              <a:t>UTFPR</a:t>
            </a:r>
          </a:p>
          <a:p>
            <a:pPr lvl="1" algn="just" fontAlgn="auto">
              <a:buClrTx/>
              <a:buSzPct val="100000"/>
              <a:defRPr/>
            </a:pPr>
            <a:endParaRPr lang="pt-BR" sz="2000" i="1" dirty="0" smtClean="0">
              <a:solidFill>
                <a:schemeClr val="tx1"/>
              </a:solidFill>
              <a:latin typeface="Arial" panose="020B0604020202020204" pitchFamily="34" charset="0"/>
              <a:cs typeface="Arial" panose="020B0604020202020204" pitchFamily="34" charset="0"/>
            </a:endParaRPr>
          </a:p>
        </p:txBody>
      </p:sp>
      <p:sp>
        <p:nvSpPr>
          <p:cNvPr id="9" name="Retângulo 8"/>
          <p:cNvSpPr/>
          <p:nvPr/>
        </p:nvSpPr>
        <p:spPr>
          <a:xfrm>
            <a:off x="790038" y="4468149"/>
            <a:ext cx="7309691" cy="1938992"/>
          </a:xfrm>
          <a:prstGeom prst="rect">
            <a:avLst/>
          </a:prstGeom>
        </p:spPr>
        <p:txBody>
          <a:bodyPr wrap="square">
            <a:spAutoFit/>
          </a:bodyPr>
          <a:lstStyle/>
          <a:p>
            <a:pPr marL="69850" algn="just" fontAlgn="auto">
              <a:defRPr/>
            </a:pPr>
            <a:r>
              <a:rPr lang="pt-BR" sz="2000" b="1" dirty="0">
                <a:solidFill>
                  <a:schemeClr val="tx1"/>
                </a:solidFill>
                <a:latin typeface="Arial" panose="020B0604020202020204" pitchFamily="34" charset="0"/>
                <a:cs typeface="Arial" panose="020B0604020202020204" pitchFamily="34" charset="0"/>
              </a:rPr>
              <a:t>Pró-Reitoria de Extensão em todos os </a:t>
            </a:r>
            <a:r>
              <a:rPr lang="pt-BR" sz="2000" b="1" dirty="0" err="1">
                <a:solidFill>
                  <a:schemeClr val="tx1"/>
                </a:solidFill>
                <a:latin typeface="Arial" panose="020B0604020202020204" pitchFamily="34" charset="0"/>
                <a:cs typeface="Arial" panose="020B0604020202020204" pitchFamily="34" charset="0"/>
              </a:rPr>
              <a:t>IF´s</a:t>
            </a:r>
            <a:endParaRPr lang="pt-BR" sz="2000" b="1" dirty="0">
              <a:solidFill>
                <a:schemeClr val="tx1"/>
              </a:solidFill>
              <a:latin typeface="Arial" panose="020B0604020202020204" pitchFamily="34" charset="0"/>
              <a:cs typeface="Arial" panose="020B0604020202020204" pitchFamily="34" charset="0"/>
            </a:endParaRPr>
          </a:p>
          <a:p>
            <a:pPr marL="69850" algn="just" fontAlgn="auto">
              <a:defRPr/>
            </a:pPr>
            <a:endParaRPr lang="pt-BR" sz="2000" dirty="0">
              <a:solidFill>
                <a:schemeClr val="tx1"/>
              </a:solidFill>
              <a:latin typeface="Arial" panose="020B0604020202020204" pitchFamily="34" charset="0"/>
              <a:cs typeface="Arial" panose="020B0604020202020204" pitchFamily="34" charset="0"/>
            </a:endParaRPr>
          </a:p>
          <a:p>
            <a:pPr marL="984250" lvl="1" indent="-457200" algn="just" fontAlgn="auto">
              <a:buFont typeface="Arial" panose="020B0604020202020204" pitchFamily="34" charset="0"/>
              <a:buChar char="•"/>
              <a:defRPr/>
            </a:pPr>
            <a:r>
              <a:rPr lang="pt-BR" sz="2000" dirty="0">
                <a:solidFill>
                  <a:schemeClr val="tx1"/>
                </a:solidFill>
                <a:latin typeface="Arial" panose="020B0604020202020204" pitchFamily="34" charset="0"/>
                <a:cs typeface="Arial" panose="020B0604020202020204" pitchFamily="34" charset="0"/>
              </a:rPr>
              <a:t>Cargo comissionado de CD2 associado a outros CD3 e CD4 e </a:t>
            </a:r>
            <a:r>
              <a:rPr lang="pt-BR" sz="2000" dirty="0" err="1">
                <a:solidFill>
                  <a:schemeClr val="tx1"/>
                </a:solidFill>
                <a:latin typeface="Arial" panose="020B0604020202020204" pitchFamily="34" charset="0"/>
                <a:cs typeface="Arial" panose="020B0604020202020204" pitchFamily="34" charset="0"/>
              </a:rPr>
              <a:t>FG´s</a:t>
            </a:r>
            <a:r>
              <a:rPr lang="pt-BR" sz="2000" dirty="0">
                <a:solidFill>
                  <a:schemeClr val="tx1"/>
                </a:solidFill>
                <a:latin typeface="Arial" panose="020B0604020202020204" pitchFamily="34" charset="0"/>
                <a:cs typeface="Arial" panose="020B0604020202020204" pitchFamily="34" charset="0"/>
              </a:rPr>
              <a:t>, </a:t>
            </a:r>
          </a:p>
          <a:p>
            <a:pPr marL="69850" algn="just" fontAlgn="auto">
              <a:defRPr/>
            </a:pPr>
            <a:endParaRPr lang="pt-BR" sz="2000" dirty="0">
              <a:solidFill>
                <a:schemeClr val="tx1"/>
              </a:solidFill>
              <a:latin typeface="Arial" panose="020B0604020202020204" pitchFamily="34" charset="0"/>
              <a:cs typeface="Arial" panose="020B0604020202020204" pitchFamily="34" charset="0"/>
            </a:endParaRPr>
          </a:p>
          <a:p>
            <a:pPr marL="69850" algn="just" fontAlgn="auto">
              <a:defRPr/>
            </a:pPr>
            <a:r>
              <a:rPr lang="pt-BR" sz="2000" b="1" dirty="0">
                <a:solidFill>
                  <a:schemeClr val="tx1"/>
                </a:solidFill>
                <a:latin typeface="Arial" panose="020B0604020202020204" pitchFamily="34" charset="0"/>
                <a:cs typeface="Arial" panose="020B0604020202020204" pitchFamily="34" charset="0"/>
              </a:rPr>
              <a:t>Diretorias de Extensão nos </a:t>
            </a:r>
            <a:r>
              <a:rPr lang="pt-BR" sz="2000" b="1" dirty="0" err="1">
                <a:solidFill>
                  <a:schemeClr val="tx1"/>
                </a:solidFill>
                <a:latin typeface="Arial" panose="020B0604020202020204" pitchFamily="34" charset="0"/>
                <a:cs typeface="Arial" panose="020B0604020202020204" pitchFamily="34" charset="0"/>
              </a:rPr>
              <a:t>CEFET´s</a:t>
            </a:r>
            <a:r>
              <a:rPr lang="pt-BR" sz="2000" dirty="0">
                <a:solidFill>
                  <a:schemeClr val="tx1"/>
                </a:solidFill>
                <a:latin typeface="Arial" panose="020B0604020202020204" pitchFamily="34" charset="0"/>
                <a:cs typeface="Arial" panose="020B0604020202020204" pitchFamily="34" charset="0"/>
              </a:rPr>
              <a:t>. </a:t>
            </a:r>
            <a:endParaRPr lang="pt-BR" sz="2000" i="1" dirty="0">
              <a:solidFill>
                <a:schemeClr val="tx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126149455"/>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Data 1"/>
          <p:cNvSpPr>
            <a:spLocks noGrp="1"/>
          </p:cNvSpPr>
          <p:nvPr>
            <p:ph type="dt" sz="half" idx="10"/>
          </p:nvPr>
        </p:nvSpPr>
        <p:spPr/>
        <p:txBody>
          <a:bodyPr/>
          <a:lstStyle/>
          <a:p>
            <a:pPr>
              <a:defRPr/>
            </a:pPr>
            <a:fld id="{04114396-2BF7-47CF-A05F-22DCEDB39B6A}" type="datetime1">
              <a:rPr lang="pt-BR" smtClean="0"/>
              <a:pPr>
                <a:defRPr/>
              </a:pPr>
              <a:t>03/05/2016</a:t>
            </a:fld>
            <a:endParaRPr lang="pt-BR"/>
          </a:p>
        </p:txBody>
      </p:sp>
      <p:sp>
        <p:nvSpPr>
          <p:cNvPr id="3" name="Retângulo 2"/>
          <p:cNvSpPr/>
          <p:nvPr/>
        </p:nvSpPr>
        <p:spPr>
          <a:xfrm>
            <a:off x="219331" y="332656"/>
            <a:ext cx="7560840" cy="481670"/>
          </a:xfrm>
          <a:prstGeom prst="rect">
            <a:avLst/>
          </a:prstGeom>
        </p:spPr>
        <p:txBody>
          <a:bodyPr wrap="square">
            <a:spAutoFit/>
          </a:bodyPr>
          <a:lstStyle/>
          <a:p>
            <a:pPr>
              <a:lnSpc>
                <a:spcPct val="115000"/>
              </a:lnSpc>
              <a:spcAft>
                <a:spcPts val="1000"/>
              </a:spcAft>
            </a:pPr>
            <a:r>
              <a:rPr lang="pt-BR" sz="2200" b="1" dirty="0" smtClean="0">
                <a:solidFill>
                  <a:schemeClr val="tx1"/>
                </a:solidFill>
                <a:latin typeface="Arial" panose="020B0604020202020204" pitchFamily="34" charset="0"/>
                <a:ea typeface="Calibri" panose="020F0502020204030204" pitchFamily="34" charset="0"/>
              </a:rPr>
              <a:t>2. </a:t>
            </a:r>
            <a:r>
              <a:rPr lang="pt-BR" sz="2200" b="1" dirty="0">
                <a:solidFill>
                  <a:schemeClr val="tx1"/>
                </a:solidFill>
                <a:latin typeface="Arial" panose="020B0604020202020204" pitchFamily="34" charset="0"/>
                <a:ea typeface="Calibri" panose="020F0502020204030204" pitchFamily="34" charset="0"/>
              </a:rPr>
              <a:t>BASE LEGAL EXISTENTE PARA A EXTENSÃO</a:t>
            </a:r>
            <a:r>
              <a:rPr lang="pt-BR" sz="2200" b="1" dirty="0">
                <a:solidFill>
                  <a:schemeClr val="tx1"/>
                </a:solidFill>
              </a:rPr>
              <a:t> </a:t>
            </a:r>
            <a:r>
              <a:rPr lang="pt-BR" sz="2200" b="1" dirty="0">
                <a:solidFill>
                  <a:schemeClr val="tx1"/>
                </a:solidFill>
                <a:latin typeface="Arial" panose="020B0604020202020204" pitchFamily="34" charset="0"/>
                <a:ea typeface="Calibri" panose="020F0502020204030204" pitchFamily="34" charset="0"/>
                <a:cs typeface="Times New Roman" panose="02020603050405020304" pitchFamily="18" charset="0"/>
              </a:rPr>
              <a:t> </a:t>
            </a:r>
            <a:endParaRPr lang="pt-BR" sz="2200" b="1" dirty="0">
              <a:solidFill>
                <a:schemeClr val="tx1"/>
              </a:solidFill>
              <a:ea typeface="Calibri" panose="020F0502020204030204" pitchFamily="34" charset="0"/>
              <a:cs typeface="Times New Roman" panose="02020603050405020304" pitchFamily="18" charset="0"/>
            </a:endParaRPr>
          </a:p>
        </p:txBody>
      </p:sp>
      <p:sp>
        <p:nvSpPr>
          <p:cNvPr id="5" name="Retângulo Arredondado 4"/>
          <p:cNvSpPr/>
          <p:nvPr/>
        </p:nvSpPr>
        <p:spPr>
          <a:xfrm>
            <a:off x="972187" y="980728"/>
            <a:ext cx="6840760" cy="576064"/>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t-BR" b="1" dirty="0" smtClean="0">
                <a:solidFill>
                  <a:schemeClr val="tx1"/>
                </a:solidFill>
              </a:rPr>
              <a:t>MAPEAMENTO DAS AÇÕES DA EXTENSÃO DA REDE FEDERAL</a:t>
            </a:r>
            <a:endParaRPr lang="pt-BR" b="1" dirty="0">
              <a:solidFill>
                <a:schemeClr val="tx1"/>
              </a:solidFill>
            </a:endParaRPr>
          </a:p>
        </p:txBody>
      </p:sp>
      <p:pic>
        <p:nvPicPr>
          <p:cNvPr id="6" name="Imagem 5"/>
          <p:cNvPicPr>
            <a:picLocks noChangeAspect="1"/>
          </p:cNvPicPr>
          <p:nvPr/>
        </p:nvPicPr>
        <p:blipFill>
          <a:blip r:embed="rId2"/>
          <a:stretch>
            <a:fillRect/>
          </a:stretch>
        </p:blipFill>
        <p:spPr>
          <a:xfrm>
            <a:off x="972188" y="1723194"/>
            <a:ext cx="6840760" cy="4946166"/>
          </a:xfrm>
          <a:prstGeom prst="rect">
            <a:avLst/>
          </a:prstGeom>
        </p:spPr>
      </p:pic>
      <p:sp>
        <p:nvSpPr>
          <p:cNvPr id="9" name="Retângulo Arredondado 8"/>
          <p:cNvSpPr/>
          <p:nvPr/>
        </p:nvSpPr>
        <p:spPr>
          <a:xfrm>
            <a:off x="7092280" y="6165304"/>
            <a:ext cx="1854672" cy="504056"/>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t-BR" sz="1400" b="1" dirty="0" smtClean="0">
                <a:solidFill>
                  <a:schemeClr val="tx1"/>
                </a:solidFill>
              </a:rPr>
              <a:t>FORPROEXT, 2015</a:t>
            </a:r>
            <a:endParaRPr lang="pt-BR" sz="1400" b="1" dirty="0">
              <a:solidFill>
                <a:schemeClr val="tx1"/>
              </a:solidFill>
            </a:endParaRPr>
          </a:p>
        </p:txBody>
      </p:sp>
    </p:spTree>
    <p:extLst>
      <p:ext uri="{BB962C8B-B14F-4D97-AF65-F5344CB8AC3E}">
        <p14:creationId xmlns:p14="http://schemas.microsoft.com/office/powerpoint/2010/main" val="298111740"/>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Data 1"/>
          <p:cNvSpPr>
            <a:spLocks noGrp="1"/>
          </p:cNvSpPr>
          <p:nvPr>
            <p:ph type="dt" sz="half" idx="10"/>
          </p:nvPr>
        </p:nvSpPr>
        <p:spPr/>
        <p:txBody>
          <a:bodyPr/>
          <a:lstStyle/>
          <a:p>
            <a:pPr>
              <a:defRPr/>
            </a:pPr>
            <a:fld id="{04114396-2BF7-47CF-A05F-22DCEDB39B6A}" type="datetime1">
              <a:rPr lang="pt-BR" smtClean="0"/>
              <a:pPr>
                <a:defRPr/>
              </a:pPr>
              <a:t>03/05/2016</a:t>
            </a:fld>
            <a:endParaRPr lang="pt-BR"/>
          </a:p>
        </p:txBody>
      </p:sp>
      <p:pic>
        <p:nvPicPr>
          <p:cNvPr id="3" name="Imagem 2"/>
          <p:cNvPicPr>
            <a:picLocks noChangeAspect="1"/>
          </p:cNvPicPr>
          <p:nvPr/>
        </p:nvPicPr>
        <p:blipFill>
          <a:blip r:embed="rId2"/>
          <a:stretch>
            <a:fillRect/>
          </a:stretch>
        </p:blipFill>
        <p:spPr>
          <a:xfrm>
            <a:off x="899592" y="1590781"/>
            <a:ext cx="6852498" cy="4816257"/>
          </a:xfrm>
          <a:prstGeom prst="rect">
            <a:avLst/>
          </a:prstGeom>
        </p:spPr>
      </p:pic>
      <p:pic>
        <p:nvPicPr>
          <p:cNvPr id="5" name="Imagem 4"/>
          <p:cNvPicPr>
            <a:picLocks noChangeAspect="1"/>
          </p:cNvPicPr>
          <p:nvPr/>
        </p:nvPicPr>
        <p:blipFill>
          <a:blip r:embed="rId3"/>
          <a:stretch>
            <a:fillRect/>
          </a:stretch>
        </p:blipFill>
        <p:spPr>
          <a:xfrm>
            <a:off x="395536" y="260648"/>
            <a:ext cx="7638950" cy="591363"/>
          </a:xfrm>
          <a:prstGeom prst="rect">
            <a:avLst/>
          </a:prstGeom>
        </p:spPr>
      </p:pic>
      <p:pic>
        <p:nvPicPr>
          <p:cNvPr id="7" name="Imagem 6"/>
          <p:cNvPicPr>
            <a:picLocks noChangeAspect="1"/>
          </p:cNvPicPr>
          <p:nvPr/>
        </p:nvPicPr>
        <p:blipFill>
          <a:blip r:embed="rId4"/>
          <a:stretch>
            <a:fillRect/>
          </a:stretch>
        </p:blipFill>
        <p:spPr>
          <a:xfrm>
            <a:off x="414625" y="852011"/>
            <a:ext cx="8297375" cy="597460"/>
          </a:xfrm>
          <a:prstGeom prst="rect">
            <a:avLst/>
          </a:prstGeom>
        </p:spPr>
      </p:pic>
      <p:sp>
        <p:nvSpPr>
          <p:cNvPr id="8" name="Retângulo Arredondado 7"/>
          <p:cNvSpPr/>
          <p:nvPr/>
        </p:nvSpPr>
        <p:spPr>
          <a:xfrm>
            <a:off x="7107150" y="6223925"/>
            <a:ext cx="1854672" cy="504056"/>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t-BR" sz="1400" b="1" dirty="0" smtClean="0">
                <a:solidFill>
                  <a:schemeClr val="tx1"/>
                </a:solidFill>
              </a:rPr>
              <a:t>FORPROEXT, 2015</a:t>
            </a:r>
            <a:endParaRPr lang="pt-BR" sz="1400" b="1" dirty="0">
              <a:solidFill>
                <a:schemeClr val="tx1"/>
              </a:solidFill>
            </a:endParaRPr>
          </a:p>
        </p:txBody>
      </p:sp>
    </p:spTree>
    <p:extLst>
      <p:ext uri="{BB962C8B-B14F-4D97-AF65-F5344CB8AC3E}">
        <p14:creationId xmlns:p14="http://schemas.microsoft.com/office/powerpoint/2010/main" val="1948181889"/>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Data 1"/>
          <p:cNvSpPr>
            <a:spLocks noGrp="1"/>
          </p:cNvSpPr>
          <p:nvPr>
            <p:ph type="dt" sz="half" idx="10"/>
          </p:nvPr>
        </p:nvSpPr>
        <p:spPr/>
        <p:txBody>
          <a:bodyPr/>
          <a:lstStyle/>
          <a:p>
            <a:pPr>
              <a:defRPr/>
            </a:pPr>
            <a:fld id="{04114396-2BF7-47CF-A05F-22DCEDB39B6A}" type="datetime1">
              <a:rPr lang="pt-BR" smtClean="0"/>
              <a:pPr>
                <a:defRPr/>
              </a:pPr>
              <a:t>03/05/2016</a:t>
            </a:fld>
            <a:endParaRPr lang="pt-BR"/>
          </a:p>
        </p:txBody>
      </p:sp>
      <p:pic>
        <p:nvPicPr>
          <p:cNvPr id="3" name="Imagem 2"/>
          <p:cNvPicPr>
            <a:picLocks noChangeAspect="1"/>
          </p:cNvPicPr>
          <p:nvPr/>
        </p:nvPicPr>
        <p:blipFill>
          <a:blip r:embed="rId2"/>
          <a:stretch>
            <a:fillRect/>
          </a:stretch>
        </p:blipFill>
        <p:spPr>
          <a:xfrm>
            <a:off x="467544" y="332656"/>
            <a:ext cx="7638950" cy="591363"/>
          </a:xfrm>
          <a:prstGeom prst="rect">
            <a:avLst/>
          </a:prstGeom>
        </p:spPr>
      </p:pic>
      <p:pic>
        <p:nvPicPr>
          <p:cNvPr id="4" name="Imagem 3"/>
          <p:cNvPicPr>
            <a:picLocks noChangeAspect="1"/>
          </p:cNvPicPr>
          <p:nvPr/>
        </p:nvPicPr>
        <p:blipFill>
          <a:blip r:embed="rId3"/>
          <a:stretch>
            <a:fillRect/>
          </a:stretch>
        </p:blipFill>
        <p:spPr>
          <a:xfrm>
            <a:off x="1010135" y="2418709"/>
            <a:ext cx="6553768" cy="3773751"/>
          </a:xfrm>
          <a:prstGeom prst="rect">
            <a:avLst/>
          </a:prstGeom>
        </p:spPr>
      </p:pic>
      <p:sp>
        <p:nvSpPr>
          <p:cNvPr id="6" name="Retângulo Arredondado 5"/>
          <p:cNvSpPr/>
          <p:nvPr/>
        </p:nvSpPr>
        <p:spPr>
          <a:xfrm>
            <a:off x="866639" y="1268760"/>
            <a:ext cx="6840760" cy="576064"/>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t-BR" b="1" dirty="0" smtClean="0">
                <a:solidFill>
                  <a:schemeClr val="tx1"/>
                </a:solidFill>
              </a:rPr>
              <a:t>ÁREAS TEMÁTICAS DOS PROGRAMAS E PROJETOS DE EXTENSÃO DA REDE FEDERAL</a:t>
            </a:r>
            <a:endParaRPr lang="pt-BR" b="1" dirty="0">
              <a:solidFill>
                <a:schemeClr val="tx1"/>
              </a:solidFill>
            </a:endParaRPr>
          </a:p>
        </p:txBody>
      </p:sp>
      <p:sp>
        <p:nvSpPr>
          <p:cNvPr id="7" name="Retângulo Arredondado 6"/>
          <p:cNvSpPr/>
          <p:nvPr/>
        </p:nvSpPr>
        <p:spPr>
          <a:xfrm>
            <a:off x="7179158" y="6236074"/>
            <a:ext cx="1854672" cy="504056"/>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t-BR" sz="1400" b="1" dirty="0" smtClean="0">
                <a:solidFill>
                  <a:schemeClr val="tx1"/>
                </a:solidFill>
              </a:rPr>
              <a:t>FORPROEXT, 2015</a:t>
            </a:r>
            <a:endParaRPr lang="pt-BR" sz="1400" b="1" dirty="0">
              <a:solidFill>
                <a:schemeClr val="tx1"/>
              </a:solidFill>
            </a:endParaRPr>
          </a:p>
        </p:txBody>
      </p:sp>
    </p:spTree>
    <p:extLst>
      <p:ext uri="{BB962C8B-B14F-4D97-AF65-F5344CB8AC3E}">
        <p14:creationId xmlns:p14="http://schemas.microsoft.com/office/powerpoint/2010/main" val="928477950"/>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Data 1"/>
          <p:cNvSpPr>
            <a:spLocks noGrp="1"/>
          </p:cNvSpPr>
          <p:nvPr>
            <p:ph type="dt" sz="half" idx="10"/>
          </p:nvPr>
        </p:nvSpPr>
        <p:spPr>
          <a:xfrm>
            <a:off x="7920315" y="6369472"/>
            <a:ext cx="939294" cy="365125"/>
          </a:xfrm>
        </p:spPr>
        <p:txBody>
          <a:bodyPr/>
          <a:lstStyle/>
          <a:p>
            <a:pPr>
              <a:defRPr/>
            </a:pPr>
            <a:fld id="{04114396-2BF7-47CF-A05F-22DCEDB39B6A}" type="datetime1">
              <a:rPr lang="pt-BR" smtClean="0"/>
              <a:pPr>
                <a:defRPr/>
              </a:pPr>
              <a:t>03/05/2016</a:t>
            </a:fld>
            <a:endParaRPr lang="pt-BR" dirty="0"/>
          </a:p>
        </p:txBody>
      </p:sp>
      <p:sp>
        <p:nvSpPr>
          <p:cNvPr id="3" name="Retângulo 2"/>
          <p:cNvSpPr/>
          <p:nvPr/>
        </p:nvSpPr>
        <p:spPr>
          <a:xfrm>
            <a:off x="963415" y="1340768"/>
            <a:ext cx="6624736" cy="584775"/>
          </a:xfrm>
          <a:prstGeom prst="rect">
            <a:avLst/>
          </a:prstGeom>
        </p:spPr>
        <p:txBody>
          <a:bodyPr wrap="square">
            <a:spAutoFit/>
          </a:bodyPr>
          <a:lstStyle/>
          <a:p>
            <a:pPr marL="184785" marR="113665" algn="ctr">
              <a:spcBef>
                <a:spcPts val="0"/>
              </a:spcBef>
              <a:spcAft>
                <a:spcPts val="0"/>
              </a:spcAft>
            </a:pPr>
            <a:r>
              <a:rPr lang="en-US" sz="1600" b="1" dirty="0" smtClean="0">
                <a:solidFill>
                  <a:srgbClr val="FF0000"/>
                </a:solidFill>
                <a:latin typeface="Arial" panose="020B0604020202020204" pitchFamily="34" charset="0"/>
                <a:ea typeface="Calibri" panose="020F0502020204030204" pitchFamily="34" charset="0"/>
                <a:cs typeface="Arial" panose="020B0604020202020204" pitchFamily="34" charset="0"/>
              </a:rPr>
              <a:t>A EXTENSÃO NO IFPA</a:t>
            </a:r>
          </a:p>
          <a:p>
            <a:pPr marL="184785" marR="113665" algn="ctr">
              <a:spcBef>
                <a:spcPts val="0"/>
              </a:spcBef>
              <a:spcAft>
                <a:spcPts val="0"/>
              </a:spcAft>
            </a:pPr>
            <a:r>
              <a:rPr lang="en-US" sz="1600" b="1" dirty="0" smtClean="0">
                <a:solidFill>
                  <a:srgbClr val="FF0000"/>
                </a:solidFill>
                <a:latin typeface="Arial" panose="020B0604020202020204" pitchFamily="34" charset="0"/>
                <a:ea typeface="Calibri" panose="020F0502020204030204" pitchFamily="34" charset="0"/>
                <a:cs typeface="Arial" panose="020B0604020202020204" pitchFamily="34" charset="0"/>
              </a:rPr>
              <a:t>RESOLUÇÕES E INSTRUÇÕES NORMATIVAS</a:t>
            </a:r>
            <a:endParaRPr lang="pt-BR" sz="1600" b="1" dirty="0">
              <a:solidFill>
                <a:srgbClr val="FF0000"/>
              </a:solidFill>
              <a:latin typeface="Arial" panose="020B0604020202020204" pitchFamily="34" charset="0"/>
              <a:cs typeface="Arial" panose="020B0604020202020204" pitchFamily="34" charset="0"/>
            </a:endParaRPr>
          </a:p>
        </p:txBody>
      </p:sp>
      <p:sp>
        <p:nvSpPr>
          <p:cNvPr id="4" name="Retângulo 3"/>
          <p:cNvSpPr/>
          <p:nvPr/>
        </p:nvSpPr>
        <p:spPr>
          <a:xfrm>
            <a:off x="495362" y="618833"/>
            <a:ext cx="8109085" cy="481670"/>
          </a:xfrm>
          <a:prstGeom prst="rect">
            <a:avLst/>
          </a:prstGeom>
        </p:spPr>
        <p:txBody>
          <a:bodyPr wrap="square">
            <a:spAutoFit/>
          </a:bodyPr>
          <a:lstStyle/>
          <a:p>
            <a:pPr>
              <a:lnSpc>
                <a:spcPct val="115000"/>
              </a:lnSpc>
              <a:spcAft>
                <a:spcPts val="1000"/>
              </a:spcAft>
            </a:pPr>
            <a:r>
              <a:rPr lang="pt-BR" sz="2200" b="1" dirty="0" smtClean="0">
                <a:solidFill>
                  <a:schemeClr val="tx1"/>
                </a:solidFill>
                <a:latin typeface="Arial" panose="020B0604020202020204" pitchFamily="34" charset="0"/>
                <a:ea typeface="Calibri" panose="020F0502020204030204" pitchFamily="34" charset="0"/>
              </a:rPr>
              <a:t>3. CENÁRIO DA EXTENSÃO NO IFPA</a:t>
            </a:r>
            <a:r>
              <a:rPr lang="pt-BR" sz="2200" b="1" dirty="0" smtClean="0">
                <a:solidFill>
                  <a:schemeClr val="tx1"/>
                </a:solidFill>
              </a:rPr>
              <a:t> </a:t>
            </a:r>
            <a:r>
              <a:rPr lang="pt-BR" sz="2200" b="1" dirty="0">
                <a:solidFill>
                  <a:schemeClr val="tx1"/>
                </a:solidFill>
                <a:latin typeface="Arial" panose="020B0604020202020204" pitchFamily="34" charset="0"/>
                <a:ea typeface="Calibri" panose="020F0502020204030204" pitchFamily="34" charset="0"/>
                <a:cs typeface="Times New Roman" panose="02020603050405020304" pitchFamily="18" charset="0"/>
              </a:rPr>
              <a:t> </a:t>
            </a:r>
            <a:endParaRPr lang="pt-BR" sz="2200" b="1" dirty="0">
              <a:solidFill>
                <a:schemeClr val="tx1"/>
              </a:solidFill>
              <a:ea typeface="Calibri" panose="020F0502020204030204" pitchFamily="34" charset="0"/>
              <a:cs typeface="Times New Roman" panose="02020603050405020304" pitchFamily="18" charset="0"/>
            </a:endParaRPr>
          </a:p>
        </p:txBody>
      </p:sp>
      <p:sp>
        <p:nvSpPr>
          <p:cNvPr id="5" name="Retângulo 4"/>
          <p:cNvSpPr/>
          <p:nvPr/>
        </p:nvSpPr>
        <p:spPr>
          <a:xfrm>
            <a:off x="470110" y="2165808"/>
            <a:ext cx="8339528" cy="4196020"/>
          </a:xfrm>
          <a:prstGeom prst="rect">
            <a:avLst/>
          </a:prstGeom>
        </p:spPr>
        <p:txBody>
          <a:bodyPr wrap="square">
            <a:spAutoFit/>
          </a:bodyPr>
          <a:lstStyle/>
          <a:p>
            <a:pPr>
              <a:lnSpc>
                <a:spcPct val="150000"/>
              </a:lnSpc>
            </a:pPr>
            <a:r>
              <a:rPr lang="en-US" dirty="0" smtClean="0">
                <a:solidFill>
                  <a:schemeClr val="tx1"/>
                </a:solidFill>
                <a:latin typeface="Arial" panose="020B0604020202020204" pitchFamily="34" charset="0"/>
                <a:cs typeface="Arial" panose="020B0604020202020204" pitchFamily="34" charset="0"/>
              </a:rPr>
              <a:t>Resolução nº138/2012 – Acordo de Cooperação Internacional </a:t>
            </a:r>
            <a:r>
              <a:rPr lang="en-US" dirty="0" err="1" smtClean="0">
                <a:solidFill>
                  <a:schemeClr val="tx1"/>
                </a:solidFill>
                <a:latin typeface="Arial" panose="020B0604020202020204" pitchFamily="34" charset="0"/>
                <a:cs typeface="Arial" panose="020B0604020202020204" pitchFamily="34" charset="0"/>
              </a:rPr>
              <a:t>Brasil</a:t>
            </a:r>
            <a:r>
              <a:rPr lang="en-US" dirty="0" smtClean="0">
                <a:solidFill>
                  <a:schemeClr val="tx1"/>
                </a:solidFill>
                <a:latin typeface="Arial" panose="020B0604020202020204" pitchFamily="34" charset="0"/>
                <a:cs typeface="Arial" panose="020B0604020202020204" pitchFamily="34" charset="0"/>
              </a:rPr>
              <a:t> x </a:t>
            </a:r>
            <a:r>
              <a:rPr lang="en-US" dirty="0" err="1" smtClean="0">
                <a:solidFill>
                  <a:schemeClr val="tx1"/>
                </a:solidFill>
                <a:latin typeface="Arial" panose="020B0604020202020204" pitchFamily="34" charset="0"/>
                <a:cs typeface="Arial" panose="020B0604020202020204" pitchFamily="34" charset="0"/>
              </a:rPr>
              <a:t>França</a:t>
            </a:r>
            <a:endParaRPr lang="en-US" dirty="0" smtClean="0">
              <a:solidFill>
                <a:schemeClr val="tx1"/>
              </a:solidFill>
              <a:latin typeface="Arial" panose="020B0604020202020204" pitchFamily="34" charset="0"/>
              <a:cs typeface="Arial" panose="020B0604020202020204" pitchFamily="34" charset="0"/>
            </a:endParaRPr>
          </a:p>
          <a:p>
            <a:pPr>
              <a:lnSpc>
                <a:spcPct val="150000"/>
              </a:lnSpc>
            </a:pPr>
            <a:r>
              <a:rPr lang="pt-BR" dirty="0" smtClean="0">
                <a:solidFill>
                  <a:schemeClr val="tx1"/>
                </a:solidFill>
                <a:latin typeface="Arial" panose="020B0604020202020204" pitchFamily="34" charset="0"/>
                <a:cs typeface="Arial" panose="020B0604020202020204" pitchFamily="34" charset="0"/>
              </a:rPr>
              <a:t>Resolução </a:t>
            </a:r>
            <a:r>
              <a:rPr lang="pt-BR" dirty="0">
                <a:solidFill>
                  <a:schemeClr val="tx1"/>
                </a:solidFill>
                <a:latin typeface="Arial" panose="020B0604020202020204" pitchFamily="34" charset="0"/>
                <a:cs typeface="Arial" panose="020B0604020202020204" pitchFamily="34" charset="0"/>
              </a:rPr>
              <a:t>nº </a:t>
            </a:r>
            <a:r>
              <a:rPr lang="pt-BR" dirty="0" smtClean="0">
                <a:solidFill>
                  <a:schemeClr val="tx1"/>
                </a:solidFill>
                <a:latin typeface="Arial" panose="020B0604020202020204" pitchFamily="34" charset="0"/>
                <a:cs typeface="Arial" panose="020B0604020202020204" pitchFamily="34" charset="0"/>
              </a:rPr>
              <a:t>029/2013 </a:t>
            </a:r>
            <a:r>
              <a:rPr lang="en-US" dirty="0" smtClean="0">
                <a:solidFill>
                  <a:schemeClr val="tx1"/>
                </a:solidFill>
                <a:latin typeface="Arial" panose="020B0604020202020204" pitchFamily="34" charset="0"/>
                <a:cs typeface="Arial" panose="020B0604020202020204" pitchFamily="34" charset="0"/>
              </a:rPr>
              <a:t>– </a:t>
            </a:r>
            <a:r>
              <a:rPr lang="en-US" dirty="0" err="1" smtClean="0">
                <a:solidFill>
                  <a:schemeClr val="tx1"/>
                </a:solidFill>
                <a:latin typeface="Arial" panose="020B0604020202020204" pitchFamily="34" charset="0"/>
                <a:cs typeface="Arial" panose="020B0604020202020204" pitchFamily="34" charset="0"/>
              </a:rPr>
              <a:t>Regulamento</a:t>
            </a:r>
            <a:r>
              <a:rPr lang="en-US" dirty="0" smtClean="0">
                <a:solidFill>
                  <a:schemeClr val="tx1"/>
                </a:solidFill>
                <a:latin typeface="Arial" panose="020B0604020202020204" pitchFamily="34" charset="0"/>
                <a:cs typeface="Arial" panose="020B0604020202020204" pitchFamily="34" charset="0"/>
              </a:rPr>
              <a:t> de </a:t>
            </a:r>
            <a:r>
              <a:rPr lang="en-US" dirty="0" err="1">
                <a:solidFill>
                  <a:schemeClr val="tx1"/>
                </a:solidFill>
                <a:latin typeface="Arial" panose="020B0604020202020204" pitchFamily="34" charset="0"/>
                <a:cs typeface="Arial" panose="020B0604020202020204" pitchFamily="34" charset="0"/>
              </a:rPr>
              <a:t>E</a:t>
            </a:r>
            <a:r>
              <a:rPr lang="en-US" dirty="0" err="1" smtClean="0">
                <a:solidFill>
                  <a:schemeClr val="tx1"/>
                </a:solidFill>
                <a:latin typeface="Arial" panose="020B0604020202020204" pitchFamily="34" charset="0"/>
                <a:cs typeface="Arial" panose="020B0604020202020204" pitchFamily="34" charset="0"/>
              </a:rPr>
              <a:t>stágio</a:t>
            </a:r>
            <a:r>
              <a:rPr lang="en-US" dirty="0" smtClean="0">
                <a:solidFill>
                  <a:schemeClr val="tx1"/>
                </a:solidFill>
                <a:latin typeface="Arial" panose="020B0604020202020204" pitchFamily="34" charset="0"/>
                <a:cs typeface="Arial" panose="020B0604020202020204" pitchFamily="34" charset="0"/>
              </a:rPr>
              <a:t> </a:t>
            </a:r>
            <a:r>
              <a:rPr lang="en-US" dirty="0" err="1" smtClean="0">
                <a:solidFill>
                  <a:schemeClr val="tx1"/>
                </a:solidFill>
                <a:latin typeface="Arial" panose="020B0604020202020204" pitchFamily="34" charset="0"/>
                <a:cs typeface="Arial" panose="020B0604020202020204" pitchFamily="34" charset="0"/>
              </a:rPr>
              <a:t>Supervisionado</a:t>
            </a:r>
            <a:endParaRPr lang="en-US" dirty="0" smtClean="0">
              <a:solidFill>
                <a:schemeClr val="tx1"/>
              </a:solidFill>
              <a:latin typeface="Arial" panose="020B0604020202020204" pitchFamily="34" charset="0"/>
              <a:cs typeface="Arial" panose="020B0604020202020204" pitchFamily="34" charset="0"/>
            </a:endParaRPr>
          </a:p>
          <a:p>
            <a:pPr>
              <a:lnSpc>
                <a:spcPct val="150000"/>
              </a:lnSpc>
            </a:pPr>
            <a:r>
              <a:rPr lang="pt-BR" dirty="0" smtClean="0">
                <a:solidFill>
                  <a:schemeClr val="tx1"/>
                </a:solidFill>
                <a:latin typeface="Arial" panose="020B0604020202020204" pitchFamily="34" charset="0"/>
                <a:cs typeface="Arial" panose="020B0604020202020204" pitchFamily="34" charset="0"/>
              </a:rPr>
              <a:t>Resolução </a:t>
            </a:r>
            <a:r>
              <a:rPr lang="pt-BR" dirty="0">
                <a:solidFill>
                  <a:schemeClr val="tx1"/>
                </a:solidFill>
                <a:latin typeface="Arial" panose="020B0604020202020204" pitchFamily="34" charset="0"/>
                <a:cs typeface="Arial" panose="020B0604020202020204" pitchFamily="34" charset="0"/>
              </a:rPr>
              <a:t>nº </a:t>
            </a:r>
            <a:r>
              <a:rPr lang="pt-BR" dirty="0" smtClean="0">
                <a:solidFill>
                  <a:schemeClr val="tx1"/>
                </a:solidFill>
                <a:latin typeface="Arial" panose="020B0604020202020204" pitchFamily="34" charset="0"/>
                <a:cs typeface="Arial" panose="020B0604020202020204" pitchFamily="34" charset="0"/>
              </a:rPr>
              <a:t>071/2013 – Mobilidade Estudantil Internacional</a:t>
            </a:r>
          </a:p>
          <a:p>
            <a:pPr>
              <a:lnSpc>
                <a:spcPct val="150000"/>
              </a:lnSpc>
            </a:pPr>
            <a:r>
              <a:rPr lang="pt-BR" dirty="0" smtClean="0">
                <a:solidFill>
                  <a:schemeClr val="tx1"/>
                </a:solidFill>
                <a:latin typeface="Arial" panose="020B0604020202020204" pitchFamily="34" charset="0"/>
                <a:cs typeface="Arial" panose="020B0604020202020204" pitchFamily="34" charset="0"/>
              </a:rPr>
              <a:t>Resolução </a:t>
            </a:r>
            <a:r>
              <a:rPr lang="pt-BR" dirty="0">
                <a:solidFill>
                  <a:schemeClr val="tx1"/>
                </a:solidFill>
                <a:latin typeface="Arial" panose="020B0604020202020204" pitchFamily="34" charset="0"/>
                <a:cs typeface="Arial" panose="020B0604020202020204" pitchFamily="34" charset="0"/>
              </a:rPr>
              <a:t>nº </a:t>
            </a:r>
            <a:r>
              <a:rPr lang="pt-BR" dirty="0" smtClean="0">
                <a:solidFill>
                  <a:schemeClr val="tx1"/>
                </a:solidFill>
                <a:latin typeface="Arial" panose="020B0604020202020204" pitchFamily="34" charset="0"/>
                <a:cs typeface="Arial" panose="020B0604020202020204" pitchFamily="34" charset="0"/>
              </a:rPr>
              <a:t>096/2013 – Política de Afastamento de Servidor do País</a:t>
            </a:r>
          </a:p>
          <a:p>
            <a:pPr>
              <a:lnSpc>
                <a:spcPct val="150000"/>
              </a:lnSpc>
            </a:pPr>
            <a:r>
              <a:rPr lang="pt-BR" dirty="0" smtClean="0">
                <a:solidFill>
                  <a:schemeClr val="tx1"/>
                </a:solidFill>
                <a:latin typeface="Arial" panose="020B0604020202020204" pitchFamily="34" charset="0"/>
                <a:cs typeface="Arial" panose="020B0604020202020204" pitchFamily="34" charset="0"/>
              </a:rPr>
              <a:t>Resolução </a:t>
            </a:r>
            <a:r>
              <a:rPr lang="pt-BR" dirty="0">
                <a:solidFill>
                  <a:schemeClr val="tx1"/>
                </a:solidFill>
                <a:latin typeface="Arial" panose="020B0604020202020204" pitchFamily="34" charset="0"/>
                <a:cs typeface="Arial" panose="020B0604020202020204" pitchFamily="34" charset="0"/>
              </a:rPr>
              <a:t>nº </a:t>
            </a:r>
            <a:r>
              <a:rPr lang="pt-BR" dirty="0" smtClean="0">
                <a:solidFill>
                  <a:schemeClr val="tx1"/>
                </a:solidFill>
                <a:latin typeface="Arial" panose="020B0604020202020204" pitchFamily="34" charset="0"/>
                <a:cs typeface="Arial" panose="020B0604020202020204" pitchFamily="34" charset="0"/>
              </a:rPr>
              <a:t>290/2013 – Normativa PRONATEC</a:t>
            </a:r>
          </a:p>
          <a:p>
            <a:pPr algn="just">
              <a:lnSpc>
                <a:spcPct val="150000"/>
              </a:lnSpc>
            </a:pPr>
            <a:r>
              <a:rPr lang="pt-BR" dirty="0" smtClean="0">
                <a:solidFill>
                  <a:schemeClr val="tx1"/>
                </a:solidFill>
                <a:latin typeface="Arial" panose="020B0604020202020204" pitchFamily="34" charset="0"/>
                <a:cs typeface="Arial" panose="020B0604020202020204" pitchFamily="34" charset="0"/>
              </a:rPr>
              <a:t>Resolução </a:t>
            </a:r>
            <a:r>
              <a:rPr lang="pt-BR" dirty="0">
                <a:solidFill>
                  <a:schemeClr val="tx1"/>
                </a:solidFill>
                <a:latin typeface="Arial" panose="020B0604020202020204" pitchFamily="34" charset="0"/>
                <a:cs typeface="Arial" panose="020B0604020202020204" pitchFamily="34" charset="0"/>
              </a:rPr>
              <a:t>n° </a:t>
            </a:r>
            <a:r>
              <a:rPr lang="pt-BR" dirty="0" smtClean="0">
                <a:solidFill>
                  <a:schemeClr val="tx1"/>
                </a:solidFill>
                <a:latin typeface="Arial" panose="020B0604020202020204" pitchFamily="34" charset="0"/>
                <a:cs typeface="Arial" panose="020B0604020202020204" pitchFamily="34" charset="0"/>
              </a:rPr>
              <a:t>074/2014 - Aproveitamento </a:t>
            </a:r>
            <a:r>
              <a:rPr lang="pt-BR" dirty="0">
                <a:solidFill>
                  <a:schemeClr val="tx1"/>
                </a:solidFill>
                <a:latin typeface="Arial" panose="020B0604020202020204" pitchFamily="34" charset="0"/>
                <a:cs typeface="Arial" panose="020B0604020202020204" pitchFamily="34" charset="0"/>
              </a:rPr>
              <a:t>de Estudos </a:t>
            </a:r>
            <a:r>
              <a:rPr lang="pt-BR" dirty="0" smtClean="0">
                <a:solidFill>
                  <a:schemeClr val="tx1"/>
                </a:solidFill>
                <a:latin typeface="Arial" panose="020B0604020202020204" pitchFamily="34" charset="0"/>
                <a:cs typeface="Arial" panose="020B0604020202020204" pitchFamily="34" charset="0"/>
              </a:rPr>
              <a:t>Exterior (Ciências sem Fronteiras)</a:t>
            </a:r>
          </a:p>
          <a:p>
            <a:pPr algn="just">
              <a:lnSpc>
                <a:spcPct val="150000"/>
              </a:lnSpc>
            </a:pPr>
            <a:r>
              <a:rPr lang="pt-BR" dirty="0" smtClean="0">
                <a:solidFill>
                  <a:schemeClr val="tx1"/>
                </a:solidFill>
                <a:latin typeface="Arial" panose="020B0604020202020204" pitchFamily="34" charset="0"/>
                <a:cs typeface="Arial" panose="020B0604020202020204" pitchFamily="34" charset="0"/>
              </a:rPr>
              <a:t>Resolução </a:t>
            </a:r>
            <a:r>
              <a:rPr lang="pt-BR" dirty="0">
                <a:solidFill>
                  <a:schemeClr val="tx1"/>
                </a:solidFill>
                <a:latin typeface="Arial" panose="020B0604020202020204" pitchFamily="34" charset="0"/>
                <a:cs typeface="Arial" panose="020B0604020202020204" pitchFamily="34" charset="0"/>
              </a:rPr>
              <a:t>n° </a:t>
            </a:r>
            <a:r>
              <a:rPr lang="pt-BR" dirty="0" smtClean="0">
                <a:solidFill>
                  <a:schemeClr val="tx1"/>
                </a:solidFill>
                <a:latin typeface="Arial" panose="020B0604020202020204" pitchFamily="34" charset="0"/>
                <a:cs typeface="Arial" panose="020B0604020202020204" pitchFamily="34" charset="0"/>
              </a:rPr>
              <a:t>189/2014 – Plano de Desenvolvimento Institucional (2014/2018)</a:t>
            </a:r>
          </a:p>
          <a:p>
            <a:pPr algn="just">
              <a:lnSpc>
                <a:spcPct val="150000"/>
              </a:lnSpc>
            </a:pPr>
            <a:r>
              <a:rPr lang="pt-BR" dirty="0" smtClean="0">
                <a:solidFill>
                  <a:schemeClr val="tx1"/>
                </a:solidFill>
                <a:latin typeface="Arial" panose="020B0604020202020204" pitchFamily="34" charset="0"/>
                <a:cs typeface="Arial" panose="020B0604020202020204" pitchFamily="34" charset="0"/>
              </a:rPr>
              <a:t>Resolução </a:t>
            </a:r>
            <a:r>
              <a:rPr lang="pt-BR" dirty="0">
                <a:solidFill>
                  <a:schemeClr val="tx1"/>
                </a:solidFill>
                <a:latin typeface="Arial" panose="020B0604020202020204" pitchFamily="34" charset="0"/>
                <a:cs typeface="Arial" panose="020B0604020202020204" pitchFamily="34" charset="0"/>
              </a:rPr>
              <a:t>n° </a:t>
            </a:r>
            <a:r>
              <a:rPr lang="pt-BR" dirty="0" smtClean="0">
                <a:solidFill>
                  <a:schemeClr val="tx1"/>
                </a:solidFill>
                <a:latin typeface="Arial" panose="020B0604020202020204" pitchFamily="34" charset="0"/>
                <a:cs typeface="Arial" panose="020B0604020202020204" pitchFamily="34" charset="0"/>
              </a:rPr>
              <a:t>199/2015 - Regulamentação </a:t>
            </a:r>
            <a:r>
              <a:rPr lang="pt-BR" dirty="0">
                <a:solidFill>
                  <a:schemeClr val="tx1"/>
                </a:solidFill>
                <a:latin typeface="Arial" panose="020B0604020202020204" pitchFamily="34" charset="0"/>
                <a:cs typeface="Arial" panose="020B0604020202020204" pitchFamily="34" charset="0"/>
              </a:rPr>
              <a:t>de </a:t>
            </a:r>
            <a:r>
              <a:rPr lang="pt-BR" dirty="0" smtClean="0">
                <a:solidFill>
                  <a:schemeClr val="tx1"/>
                </a:solidFill>
                <a:latin typeface="Arial" panose="020B0604020202020204" pitchFamily="34" charset="0"/>
                <a:cs typeface="Arial" panose="020B0604020202020204" pitchFamily="34" charset="0"/>
              </a:rPr>
              <a:t>Carga Horária Docente</a:t>
            </a:r>
          </a:p>
          <a:p>
            <a:pPr algn="just">
              <a:lnSpc>
                <a:spcPct val="150000"/>
              </a:lnSpc>
            </a:pPr>
            <a:r>
              <a:rPr lang="pt-BR" dirty="0" smtClean="0">
                <a:solidFill>
                  <a:schemeClr val="tx1"/>
                </a:solidFill>
                <a:latin typeface="Arial" panose="020B0604020202020204" pitchFamily="34" charset="0"/>
                <a:cs typeface="Arial" panose="020B0604020202020204" pitchFamily="34" charset="0"/>
              </a:rPr>
              <a:t>Instrução Normativa nº 01/2016 – PIT (PROEN – PROPPG – PROEX)</a:t>
            </a:r>
            <a:endParaRPr lang="pt-BR" dirty="0">
              <a:solidFill>
                <a:schemeClr val="tx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072966856"/>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Data 1"/>
          <p:cNvSpPr>
            <a:spLocks noGrp="1"/>
          </p:cNvSpPr>
          <p:nvPr>
            <p:ph type="dt" sz="half" idx="10"/>
          </p:nvPr>
        </p:nvSpPr>
        <p:spPr/>
        <p:txBody>
          <a:bodyPr/>
          <a:lstStyle/>
          <a:p>
            <a:pPr>
              <a:defRPr/>
            </a:pPr>
            <a:fld id="{04114396-2BF7-47CF-A05F-22DCEDB39B6A}" type="datetime1">
              <a:rPr lang="pt-BR" smtClean="0"/>
              <a:pPr>
                <a:defRPr/>
              </a:pPr>
              <a:t>03/05/2016</a:t>
            </a:fld>
            <a:endParaRPr lang="pt-BR"/>
          </a:p>
        </p:txBody>
      </p:sp>
      <p:sp>
        <p:nvSpPr>
          <p:cNvPr id="3" name="Retângulo 2"/>
          <p:cNvSpPr/>
          <p:nvPr/>
        </p:nvSpPr>
        <p:spPr>
          <a:xfrm>
            <a:off x="264090" y="548680"/>
            <a:ext cx="3168352" cy="646331"/>
          </a:xfrm>
          <a:prstGeom prst="rect">
            <a:avLst/>
          </a:prstGeom>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p:spPr>
        <p:txBody>
          <a:bodyPr wrap="square">
            <a:spAutoFit/>
          </a:bodyPr>
          <a:lstStyle/>
          <a:p>
            <a:pPr algn="ctr"/>
            <a:r>
              <a:rPr lang="pt-BR" sz="3600" b="1" dirty="0" smtClean="0">
                <a:solidFill>
                  <a:schemeClr val="tx1"/>
                </a:solidFill>
                <a:latin typeface="Open Sans Semibold"/>
              </a:rPr>
              <a:t>EXTENSÃO</a:t>
            </a:r>
          </a:p>
        </p:txBody>
      </p:sp>
      <p:sp>
        <p:nvSpPr>
          <p:cNvPr id="6" name="Seta para a Direita Listrada 5"/>
          <p:cNvSpPr/>
          <p:nvPr/>
        </p:nvSpPr>
        <p:spPr>
          <a:xfrm>
            <a:off x="1403648" y="1484784"/>
            <a:ext cx="3744416" cy="1160627"/>
          </a:xfrm>
          <a:prstGeom prst="stripedRightArrow">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16200000" scaled="1"/>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t-BR" sz="2400" b="1" dirty="0" smtClean="0">
                <a:solidFill>
                  <a:schemeClr val="tx1"/>
                </a:solidFill>
                <a:latin typeface="Arial" panose="020B0604020202020204" pitchFamily="34" charset="0"/>
                <a:cs typeface="Arial" panose="020B0604020202020204" pitchFamily="34" charset="0"/>
              </a:rPr>
              <a:t>CONCEITO</a:t>
            </a:r>
            <a:endParaRPr lang="pt-BR" sz="2400" b="1" dirty="0">
              <a:solidFill>
                <a:schemeClr val="tx1"/>
              </a:solidFill>
              <a:latin typeface="Arial" panose="020B0604020202020204" pitchFamily="34" charset="0"/>
              <a:cs typeface="Arial" panose="020B0604020202020204" pitchFamily="34" charset="0"/>
            </a:endParaRPr>
          </a:p>
        </p:txBody>
      </p:sp>
      <p:sp>
        <p:nvSpPr>
          <p:cNvPr id="8" name="Seta para a Direita Listrada 7"/>
          <p:cNvSpPr/>
          <p:nvPr/>
        </p:nvSpPr>
        <p:spPr>
          <a:xfrm>
            <a:off x="3059832" y="2708920"/>
            <a:ext cx="3926782" cy="1399678"/>
          </a:xfrm>
          <a:prstGeom prst="stripedRightArrow">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16200000" scaled="1"/>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t-BR" sz="2400" b="1" dirty="0" smtClean="0">
                <a:solidFill>
                  <a:schemeClr val="tx1"/>
                </a:solidFill>
                <a:latin typeface="Arial" panose="020B0604020202020204" pitchFamily="34" charset="0"/>
                <a:cs typeface="Arial" panose="020B0604020202020204" pitchFamily="34" charset="0"/>
              </a:rPr>
              <a:t>CENÁRIO NACIONAL</a:t>
            </a:r>
            <a:endParaRPr lang="pt-BR" sz="2400" b="1" dirty="0">
              <a:solidFill>
                <a:schemeClr val="tx1"/>
              </a:solidFill>
              <a:latin typeface="Arial" panose="020B0604020202020204" pitchFamily="34" charset="0"/>
              <a:cs typeface="Arial" panose="020B0604020202020204" pitchFamily="34" charset="0"/>
            </a:endParaRPr>
          </a:p>
        </p:txBody>
      </p:sp>
      <p:sp>
        <p:nvSpPr>
          <p:cNvPr id="9" name="Seta para a Direita Listrada 8"/>
          <p:cNvSpPr/>
          <p:nvPr/>
        </p:nvSpPr>
        <p:spPr>
          <a:xfrm>
            <a:off x="4101602" y="4121627"/>
            <a:ext cx="3926782" cy="1399678"/>
          </a:xfrm>
          <a:prstGeom prst="stripedRightArrow">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16200000" scaled="1"/>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t-BR" sz="2400" b="1" dirty="0" smtClean="0">
                <a:solidFill>
                  <a:schemeClr val="tx1"/>
                </a:solidFill>
                <a:latin typeface="Arial" panose="020B0604020202020204" pitchFamily="34" charset="0"/>
                <a:cs typeface="Arial" panose="020B0604020202020204" pitchFamily="34" charset="0"/>
              </a:rPr>
              <a:t>PROPOSIÇÕES DA REDE FEDERAL</a:t>
            </a:r>
            <a:endParaRPr lang="pt-BR" sz="2400" b="1" dirty="0">
              <a:solidFill>
                <a:schemeClr val="tx1"/>
              </a:solidFill>
              <a:latin typeface="Arial" panose="020B0604020202020204" pitchFamily="34" charset="0"/>
              <a:cs typeface="Arial" panose="020B0604020202020204" pitchFamily="34" charset="0"/>
            </a:endParaRPr>
          </a:p>
        </p:txBody>
      </p:sp>
      <p:sp>
        <p:nvSpPr>
          <p:cNvPr id="10" name="Seta para a Direita Listrada 9"/>
          <p:cNvSpPr/>
          <p:nvPr/>
        </p:nvSpPr>
        <p:spPr>
          <a:xfrm>
            <a:off x="5140295" y="5496406"/>
            <a:ext cx="3926782" cy="1399678"/>
          </a:xfrm>
          <a:prstGeom prst="stripedRightArrow">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16200000" scaled="1"/>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t-BR" sz="2400" b="1" dirty="0" smtClean="0">
                <a:solidFill>
                  <a:schemeClr val="tx1"/>
                </a:solidFill>
                <a:latin typeface="Arial" panose="020B0604020202020204" pitchFamily="34" charset="0"/>
                <a:cs typeface="Arial" panose="020B0604020202020204" pitchFamily="34" charset="0"/>
              </a:rPr>
              <a:t>EXPECTATIVA INSTITUCIONAL</a:t>
            </a:r>
            <a:endParaRPr lang="pt-BR" sz="2400" b="1" dirty="0">
              <a:solidFill>
                <a:schemeClr val="tx1"/>
              </a:solidFill>
              <a:latin typeface="Arial" panose="020B0604020202020204" pitchFamily="34" charset="0"/>
              <a:cs typeface="Arial" panose="020B0604020202020204" pitchFamily="34" charset="0"/>
            </a:endParaRPr>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Data 1"/>
          <p:cNvSpPr>
            <a:spLocks noGrp="1"/>
          </p:cNvSpPr>
          <p:nvPr>
            <p:ph type="dt" sz="half" idx="10"/>
          </p:nvPr>
        </p:nvSpPr>
        <p:spPr>
          <a:xfrm>
            <a:off x="7923130" y="6209615"/>
            <a:ext cx="825334" cy="365125"/>
          </a:xfrm>
        </p:spPr>
        <p:txBody>
          <a:bodyPr/>
          <a:lstStyle/>
          <a:p>
            <a:pPr>
              <a:defRPr/>
            </a:pPr>
            <a:fld id="{04114396-2BF7-47CF-A05F-22DCEDB39B6A}" type="datetime1">
              <a:rPr lang="pt-BR" smtClean="0"/>
              <a:pPr>
                <a:defRPr/>
              </a:pPr>
              <a:t>03/05/2016</a:t>
            </a:fld>
            <a:endParaRPr lang="pt-BR" dirty="0"/>
          </a:p>
        </p:txBody>
      </p:sp>
      <p:sp>
        <p:nvSpPr>
          <p:cNvPr id="3" name="Retângulo 2"/>
          <p:cNvSpPr/>
          <p:nvPr/>
        </p:nvSpPr>
        <p:spPr>
          <a:xfrm>
            <a:off x="1233344" y="1453752"/>
            <a:ext cx="6633120" cy="400110"/>
          </a:xfrm>
          <a:prstGeom prst="rect">
            <a:avLst/>
          </a:prstGeom>
        </p:spPr>
        <p:txBody>
          <a:bodyPr wrap="square">
            <a:spAutoFit/>
          </a:bodyPr>
          <a:lstStyle/>
          <a:p>
            <a:pPr algn="ctr"/>
            <a:r>
              <a:rPr lang="pt-BR" sz="2000" b="1" dirty="0" smtClean="0">
                <a:solidFill>
                  <a:srgbClr val="C00000"/>
                </a:solidFill>
                <a:latin typeface="Open Sans Semibold"/>
              </a:rPr>
              <a:t>CENÁRIO DA PROEX 2015</a:t>
            </a:r>
          </a:p>
        </p:txBody>
      </p:sp>
      <p:sp>
        <p:nvSpPr>
          <p:cNvPr id="4" name="Retângulo 3"/>
          <p:cNvSpPr/>
          <p:nvPr/>
        </p:nvSpPr>
        <p:spPr>
          <a:xfrm>
            <a:off x="738093" y="2207111"/>
            <a:ext cx="7866354" cy="3416320"/>
          </a:xfrm>
          <a:prstGeom prst="rect">
            <a:avLst/>
          </a:prstGeom>
        </p:spPr>
        <p:txBody>
          <a:bodyPr wrap="square">
            <a:spAutoFit/>
          </a:bodyPr>
          <a:lstStyle/>
          <a:p>
            <a:pPr marL="457200" indent="-457200">
              <a:lnSpc>
                <a:spcPct val="150000"/>
              </a:lnSpc>
              <a:buAutoNum type="arabicPeriod"/>
            </a:pPr>
            <a:r>
              <a:rPr lang="pt-BR" b="1" dirty="0" smtClean="0">
                <a:solidFill>
                  <a:schemeClr val="tx1"/>
                </a:solidFill>
                <a:latin typeface="Open Sans Semibold"/>
              </a:rPr>
              <a:t>Sem transição de gestão;</a:t>
            </a:r>
          </a:p>
          <a:p>
            <a:pPr marL="457200" indent="-457200">
              <a:lnSpc>
                <a:spcPct val="150000"/>
              </a:lnSpc>
              <a:buAutoNum type="arabicPeriod"/>
            </a:pPr>
            <a:r>
              <a:rPr lang="pt-BR" b="1" dirty="0" smtClean="0">
                <a:solidFill>
                  <a:schemeClr val="tx1"/>
                </a:solidFill>
                <a:latin typeface="Open Sans Semibold"/>
              </a:rPr>
              <a:t>Estrutura física e material deficitária;</a:t>
            </a:r>
          </a:p>
          <a:p>
            <a:pPr marL="457200" indent="-457200">
              <a:lnSpc>
                <a:spcPct val="150000"/>
              </a:lnSpc>
              <a:buAutoNum type="arabicPeriod"/>
            </a:pPr>
            <a:r>
              <a:rPr lang="pt-BR" b="1" dirty="0" smtClean="0">
                <a:solidFill>
                  <a:schemeClr val="tx1"/>
                </a:solidFill>
                <a:latin typeface="Open Sans Semibold"/>
              </a:rPr>
              <a:t>Equipe técnica </a:t>
            </a:r>
            <a:r>
              <a:rPr lang="pt-BR" b="1" dirty="0" err="1" smtClean="0">
                <a:solidFill>
                  <a:schemeClr val="tx1"/>
                </a:solidFill>
                <a:latin typeface="Open Sans Semibold"/>
              </a:rPr>
              <a:t>sub-dimensionada</a:t>
            </a:r>
            <a:r>
              <a:rPr lang="pt-BR" b="1" dirty="0" smtClean="0">
                <a:solidFill>
                  <a:schemeClr val="tx1"/>
                </a:solidFill>
                <a:latin typeface="Open Sans Semibold"/>
              </a:rPr>
              <a:t>;</a:t>
            </a:r>
          </a:p>
          <a:p>
            <a:pPr marL="457200" indent="-457200" algn="just">
              <a:lnSpc>
                <a:spcPct val="150000"/>
              </a:lnSpc>
              <a:buAutoNum type="arabicPeriod"/>
            </a:pPr>
            <a:r>
              <a:rPr lang="pt-BR" b="1" dirty="0" smtClean="0">
                <a:solidFill>
                  <a:schemeClr val="tx1"/>
                </a:solidFill>
                <a:latin typeface="Open Sans Semibold"/>
              </a:rPr>
              <a:t>Passivo de processos administrativos, diversas ordens, remontando a 2014;</a:t>
            </a:r>
          </a:p>
          <a:p>
            <a:pPr marL="457200" indent="-457200" algn="just">
              <a:lnSpc>
                <a:spcPct val="150000"/>
              </a:lnSpc>
              <a:buAutoNum type="arabicPeriod"/>
            </a:pPr>
            <a:r>
              <a:rPr lang="pt-BR" b="1" dirty="0" smtClean="0">
                <a:solidFill>
                  <a:schemeClr val="tx1"/>
                </a:solidFill>
                <a:latin typeface="Open Sans Semibold"/>
              </a:rPr>
              <a:t>Falta de aderência das metas e indicadores do PDI;</a:t>
            </a:r>
          </a:p>
          <a:p>
            <a:pPr marL="457200" indent="-457200" algn="just">
              <a:lnSpc>
                <a:spcPct val="150000"/>
              </a:lnSpc>
              <a:buAutoNum type="arabicPeriod"/>
            </a:pPr>
            <a:r>
              <a:rPr lang="pt-BR" b="1" dirty="0" smtClean="0">
                <a:solidFill>
                  <a:schemeClr val="tx1"/>
                </a:solidFill>
                <a:latin typeface="Open Sans Semibold"/>
              </a:rPr>
              <a:t>Ausência de planejamento para o período;</a:t>
            </a:r>
          </a:p>
          <a:p>
            <a:pPr marL="457200" indent="-457200" algn="just">
              <a:lnSpc>
                <a:spcPct val="150000"/>
              </a:lnSpc>
              <a:buAutoNum type="arabicPeriod"/>
            </a:pPr>
            <a:r>
              <a:rPr lang="pt-BR" b="1" dirty="0" smtClean="0">
                <a:solidFill>
                  <a:schemeClr val="tx1"/>
                </a:solidFill>
                <a:latin typeface="Open Sans Semibold"/>
              </a:rPr>
              <a:t>PRONATEC </a:t>
            </a:r>
            <a:r>
              <a:rPr lang="pt-BR" b="1" dirty="0" smtClean="0">
                <a:solidFill>
                  <a:schemeClr val="tx1"/>
                </a:solidFill>
                <a:latin typeface="Open Sans Semibold"/>
              </a:rPr>
              <a:t>(</a:t>
            </a:r>
            <a:r>
              <a:rPr lang="pt-BR" b="1" dirty="0" err="1" smtClean="0">
                <a:solidFill>
                  <a:schemeClr val="tx1"/>
                </a:solidFill>
                <a:latin typeface="Open Sans Semibold"/>
              </a:rPr>
              <a:t>pactuações</a:t>
            </a:r>
            <a:r>
              <a:rPr lang="pt-BR" b="1" dirty="0" smtClean="0">
                <a:solidFill>
                  <a:schemeClr val="tx1"/>
                </a:solidFill>
                <a:latin typeface="Open Sans Semibold"/>
              </a:rPr>
              <a:t> 2013 e 2014).</a:t>
            </a:r>
          </a:p>
        </p:txBody>
      </p:sp>
      <p:sp>
        <p:nvSpPr>
          <p:cNvPr id="5" name="Retângulo 4"/>
          <p:cNvSpPr/>
          <p:nvPr/>
        </p:nvSpPr>
        <p:spPr>
          <a:xfrm>
            <a:off x="495362" y="730030"/>
            <a:ext cx="8109085" cy="481670"/>
          </a:xfrm>
          <a:prstGeom prst="rect">
            <a:avLst/>
          </a:prstGeom>
        </p:spPr>
        <p:txBody>
          <a:bodyPr wrap="square">
            <a:spAutoFit/>
          </a:bodyPr>
          <a:lstStyle/>
          <a:p>
            <a:pPr>
              <a:lnSpc>
                <a:spcPct val="115000"/>
              </a:lnSpc>
              <a:spcAft>
                <a:spcPts val="1000"/>
              </a:spcAft>
            </a:pPr>
            <a:r>
              <a:rPr lang="pt-BR" sz="2200" b="1" dirty="0" smtClean="0">
                <a:solidFill>
                  <a:schemeClr val="tx1"/>
                </a:solidFill>
                <a:latin typeface="Arial" panose="020B0604020202020204" pitchFamily="34" charset="0"/>
                <a:ea typeface="Calibri" panose="020F0502020204030204" pitchFamily="34" charset="0"/>
              </a:rPr>
              <a:t>3. CENÁRIO DA EXTENSÃO NO IFPA</a:t>
            </a:r>
            <a:r>
              <a:rPr lang="pt-BR" sz="2200" b="1" dirty="0" smtClean="0">
                <a:solidFill>
                  <a:schemeClr val="tx1"/>
                </a:solidFill>
              </a:rPr>
              <a:t> </a:t>
            </a:r>
            <a:r>
              <a:rPr lang="pt-BR" sz="2200" b="1" dirty="0">
                <a:solidFill>
                  <a:schemeClr val="tx1"/>
                </a:solidFill>
                <a:latin typeface="Arial" panose="020B0604020202020204" pitchFamily="34" charset="0"/>
                <a:ea typeface="Calibri" panose="020F0502020204030204" pitchFamily="34" charset="0"/>
                <a:cs typeface="Times New Roman" panose="02020603050405020304" pitchFamily="18" charset="0"/>
              </a:rPr>
              <a:t> </a:t>
            </a:r>
            <a:endParaRPr lang="pt-BR" sz="2200" b="1" dirty="0">
              <a:solidFill>
                <a:schemeClr val="tx1"/>
              </a:solidFill>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889950025"/>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6"/>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00025" y="115888"/>
            <a:ext cx="865188" cy="339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CaixaDeTexto 4"/>
          <p:cNvSpPr txBox="1"/>
          <p:nvPr/>
        </p:nvSpPr>
        <p:spPr>
          <a:xfrm>
            <a:off x="657140" y="1916832"/>
            <a:ext cx="7858125" cy="2862322"/>
          </a:xfrm>
          <a:prstGeom prst="rect">
            <a:avLst/>
          </a:prstGeom>
          <a:noFill/>
        </p:spPr>
        <p:txBody>
          <a:bodyPr>
            <a:spAutoFit/>
          </a:bodyPr>
          <a:lstStyle/>
          <a:p>
            <a:pPr algn="ctr">
              <a:buClr>
                <a:srgbClr val="000000"/>
              </a:buClr>
              <a:buSzPct val="100000"/>
              <a:buFont typeface="Times New Roman" pitchFamily="16" charset="0"/>
              <a:buNone/>
              <a:defRPr/>
            </a:pPr>
            <a:r>
              <a:rPr lang="pt-BR" sz="3600" b="1" dirty="0" smtClean="0">
                <a:solidFill>
                  <a:schemeClr val="accent5"/>
                </a:solidFill>
                <a:latin typeface="Open Sans Semibold" panose="020B0706030804020204" pitchFamily="34" charset="0"/>
                <a:ea typeface="Open Sans Semibold" panose="020B0706030804020204" pitchFamily="34" charset="0"/>
                <a:cs typeface="Open Sans Semibold" panose="020B0706030804020204" pitchFamily="34" charset="0"/>
              </a:rPr>
              <a:t>ENCAMINHAMENTOS </a:t>
            </a:r>
          </a:p>
          <a:p>
            <a:pPr algn="ctr">
              <a:buClr>
                <a:srgbClr val="000000"/>
              </a:buClr>
              <a:buSzPct val="100000"/>
              <a:buFont typeface="Times New Roman" pitchFamily="16" charset="0"/>
              <a:buNone/>
              <a:defRPr/>
            </a:pPr>
            <a:r>
              <a:rPr lang="pt-BR" sz="3600" b="1" dirty="0" smtClean="0">
                <a:solidFill>
                  <a:schemeClr val="accent5"/>
                </a:solidFill>
                <a:latin typeface="Open Sans Semibold" panose="020B0706030804020204" pitchFamily="34" charset="0"/>
                <a:ea typeface="Open Sans Semibold" panose="020B0706030804020204" pitchFamily="34" charset="0"/>
                <a:cs typeface="Open Sans Semibold" panose="020B0706030804020204" pitchFamily="34" charset="0"/>
              </a:rPr>
              <a:t>1º ENCONTRO DE EXTENSÃO 2015</a:t>
            </a:r>
          </a:p>
          <a:p>
            <a:pPr algn="ctr">
              <a:buClr>
                <a:srgbClr val="000000"/>
              </a:buClr>
              <a:buSzPct val="100000"/>
              <a:defRPr/>
            </a:pPr>
            <a:r>
              <a:rPr lang="pt-BR" sz="3600" dirty="0">
                <a:solidFill>
                  <a:schemeClr val="tx1">
                    <a:lumMod val="95000"/>
                    <a:lumOff val="5000"/>
                  </a:schemeClr>
                </a:solidFill>
                <a:latin typeface="Open Sans Light" panose="020B0306030504020204" pitchFamily="34" charset="0"/>
                <a:ea typeface="Open Sans Light" panose="020B0306030504020204" pitchFamily="34" charset="0"/>
                <a:cs typeface="Open Sans Light" panose="020B0306030504020204" pitchFamily="34" charset="0"/>
              </a:rPr>
              <a:t>DIAS 28 E 29 DE OUTUBRO </a:t>
            </a:r>
          </a:p>
          <a:p>
            <a:pPr algn="ctr">
              <a:buClr>
                <a:srgbClr val="000000"/>
              </a:buClr>
              <a:buSzPct val="100000"/>
              <a:defRPr/>
            </a:pPr>
            <a:r>
              <a:rPr lang="pt-BR" sz="3600" b="1" dirty="0" smtClean="0">
                <a:solidFill>
                  <a:schemeClr val="accent5"/>
                </a:solidFill>
                <a:latin typeface="Open Sans Semibold" panose="020B0706030804020204" pitchFamily="34" charset="0"/>
                <a:ea typeface="Open Sans Semibold" panose="020B0706030804020204" pitchFamily="34" charset="0"/>
                <a:cs typeface="Open Sans Semibold" panose="020B0706030804020204" pitchFamily="34" charset="0"/>
              </a:rPr>
              <a:t>1º </a:t>
            </a:r>
            <a:r>
              <a:rPr lang="pt-BR" sz="3600" b="1" dirty="0">
                <a:solidFill>
                  <a:schemeClr val="accent5"/>
                </a:solidFill>
                <a:latin typeface="Open Sans Semibold" panose="020B0706030804020204" pitchFamily="34" charset="0"/>
                <a:ea typeface="Open Sans Semibold" panose="020B0706030804020204" pitchFamily="34" charset="0"/>
                <a:cs typeface="Open Sans Semibold" panose="020B0706030804020204" pitchFamily="34" charset="0"/>
              </a:rPr>
              <a:t>ENCONTRO DE EXTENSÃO </a:t>
            </a:r>
            <a:r>
              <a:rPr lang="pt-BR" sz="3600" b="1" dirty="0" smtClean="0">
                <a:solidFill>
                  <a:schemeClr val="accent5"/>
                </a:solidFill>
                <a:latin typeface="Open Sans Semibold" panose="020B0706030804020204" pitchFamily="34" charset="0"/>
                <a:ea typeface="Open Sans Semibold" panose="020B0706030804020204" pitchFamily="34" charset="0"/>
                <a:cs typeface="Open Sans Semibold" panose="020B0706030804020204" pitchFamily="34" charset="0"/>
              </a:rPr>
              <a:t>2016</a:t>
            </a:r>
          </a:p>
          <a:p>
            <a:pPr algn="ctr">
              <a:buClr>
                <a:srgbClr val="000000"/>
              </a:buClr>
              <a:buSzPct val="100000"/>
              <a:defRPr/>
            </a:pPr>
            <a:r>
              <a:rPr lang="pt-BR" sz="3600" dirty="0">
                <a:solidFill>
                  <a:schemeClr val="tx1">
                    <a:lumMod val="95000"/>
                    <a:lumOff val="5000"/>
                  </a:schemeClr>
                </a:solidFill>
                <a:latin typeface="Open Sans Light" panose="020B0306030504020204" pitchFamily="34" charset="0"/>
                <a:ea typeface="Open Sans Light" panose="020B0306030504020204" pitchFamily="34" charset="0"/>
                <a:cs typeface="Open Sans Light" panose="020B0306030504020204" pitchFamily="34" charset="0"/>
              </a:rPr>
              <a:t>DIAS 28 E 29 DE </a:t>
            </a:r>
            <a:r>
              <a:rPr lang="pt-BR" sz="3600" dirty="0" smtClean="0">
                <a:solidFill>
                  <a:schemeClr val="tx1">
                    <a:lumMod val="95000"/>
                    <a:lumOff val="5000"/>
                  </a:schemeClr>
                </a:solidFill>
                <a:latin typeface="Open Sans Light" panose="020B0306030504020204" pitchFamily="34" charset="0"/>
                <a:ea typeface="Open Sans Light" panose="020B0306030504020204" pitchFamily="34" charset="0"/>
                <a:cs typeface="Open Sans Light" panose="020B0306030504020204" pitchFamily="34" charset="0"/>
              </a:rPr>
              <a:t>MARÇO </a:t>
            </a:r>
            <a:endParaRPr lang="pt-BR" sz="3600" dirty="0">
              <a:solidFill>
                <a:schemeClr val="tx1">
                  <a:lumMod val="95000"/>
                  <a:lumOff val="5000"/>
                </a:schemeClr>
              </a:solidFill>
              <a:latin typeface="Open Sans Light" panose="020B0306030504020204" pitchFamily="34" charset="0"/>
              <a:ea typeface="Open Sans Light" panose="020B0306030504020204" pitchFamily="34" charset="0"/>
              <a:cs typeface="Open Sans Light" panose="020B0306030504020204" pitchFamily="34" charset="0"/>
            </a:endParaRPr>
          </a:p>
        </p:txBody>
      </p:sp>
      <p:sp>
        <p:nvSpPr>
          <p:cNvPr id="4" name="Retângulo 3"/>
          <p:cNvSpPr/>
          <p:nvPr/>
        </p:nvSpPr>
        <p:spPr>
          <a:xfrm>
            <a:off x="323528" y="737058"/>
            <a:ext cx="8109085" cy="481670"/>
          </a:xfrm>
          <a:prstGeom prst="rect">
            <a:avLst/>
          </a:prstGeom>
        </p:spPr>
        <p:txBody>
          <a:bodyPr wrap="square">
            <a:spAutoFit/>
          </a:bodyPr>
          <a:lstStyle/>
          <a:p>
            <a:pPr>
              <a:lnSpc>
                <a:spcPct val="115000"/>
              </a:lnSpc>
              <a:spcAft>
                <a:spcPts val="1000"/>
              </a:spcAft>
            </a:pPr>
            <a:r>
              <a:rPr lang="pt-BR" sz="2200" b="1" dirty="0" smtClean="0">
                <a:solidFill>
                  <a:schemeClr val="tx1"/>
                </a:solidFill>
                <a:latin typeface="Arial" panose="020B0604020202020204" pitchFamily="34" charset="0"/>
                <a:ea typeface="Calibri" panose="020F0502020204030204" pitchFamily="34" charset="0"/>
              </a:rPr>
              <a:t>3. CENÁRIO DA EXTENSÃO NO IFPA</a:t>
            </a:r>
            <a:r>
              <a:rPr lang="pt-BR" sz="2200" b="1" dirty="0" smtClean="0">
                <a:solidFill>
                  <a:schemeClr val="tx1"/>
                </a:solidFill>
              </a:rPr>
              <a:t> </a:t>
            </a:r>
            <a:r>
              <a:rPr lang="pt-BR" sz="2200" b="1" dirty="0">
                <a:solidFill>
                  <a:schemeClr val="tx1"/>
                </a:solidFill>
                <a:latin typeface="Arial" panose="020B0604020202020204" pitchFamily="34" charset="0"/>
                <a:ea typeface="Calibri" panose="020F0502020204030204" pitchFamily="34" charset="0"/>
                <a:cs typeface="Times New Roman" panose="02020603050405020304" pitchFamily="18" charset="0"/>
              </a:rPr>
              <a:t> </a:t>
            </a:r>
            <a:endParaRPr lang="pt-BR" sz="2200" b="1" dirty="0">
              <a:solidFill>
                <a:schemeClr val="tx1"/>
              </a:solidFill>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212679681"/>
      </p:ext>
    </p:extLst>
  </p:cSld>
  <p:clrMapOvr>
    <a:masterClrMapping/>
  </p:clrMapOvr>
  <p:transition spd="med">
    <p:wipe dir="d"/>
  </p:transition>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Data 1"/>
          <p:cNvSpPr>
            <a:spLocks noGrp="1"/>
          </p:cNvSpPr>
          <p:nvPr>
            <p:ph type="dt" sz="half" idx="10"/>
          </p:nvPr>
        </p:nvSpPr>
        <p:spPr>
          <a:xfrm>
            <a:off x="7818738" y="6198765"/>
            <a:ext cx="857717" cy="365125"/>
          </a:xfrm>
        </p:spPr>
        <p:txBody>
          <a:bodyPr/>
          <a:lstStyle/>
          <a:p>
            <a:pPr>
              <a:defRPr/>
            </a:pPr>
            <a:fld id="{04114396-2BF7-47CF-A05F-22DCEDB39B6A}" type="datetime1">
              <a:rPr lang="pt-BR" smtClean="0"/>
              <a:pPr>
                <a:defRPr/>
              </a:pPr>
              <a:t>03/05/2016</a:t>
            </a:fld>
            <a:endParaRPr lang="pt-BR" dirty="0"/>
          </a:p>
        </p:txBody>
      </p:sp>
      <p:sp>
        <p:nvSpPr>
          <p:cNvPr id="3" name="Retângulo 2"/>
          <p:cNvSpPr/>
          <p:nvPr/>
        </p:nvSpPr>
        <p:spPr>
          <a:xfrm>
            <a:off x="325766" y="333731"/>
            <a:ext cx="8109085" cy="481670"/>
          </a:xfrm>
          <a:prstGeom prst="rect">
            <a:avLst/>
          </a:prstGeom>
        </p:spPr>
        <p:txBody>
          <a:bodyPr wrap="square">
            <a:spAutoFit/>
          </a:bodyPr>
          <a:lstStyle/>
          <a:p>
            <a:pPr>
              <a:lnSpc>
                <a:spcPct val="115000"/>
              </a:lnSpc>
              <a:spcAft>
                <a:spcPts val="1000"/>
              </a:spcAft>
            </a:pPr>
            <a:r>
              <a:rPr lang="pt-BR" sz="2200" b="1" dirty="0" smtClean="0">
                <a:solidFill>
                  <a:schemeClr val="tx1"/>
                </a:solidFill>
                <a:latin typeface="Arial" panose="020B0604020202020204" pitchFamily="34" charset="0"/>
                <a:ea typeface="Calibri" panose="020F0502020204030204" pitchFamily="34" charset="0"/>
              </a:rPr>
              <a:t>3. CENÁRIO DA EXTENSÃO NO IFPA</a:t>
            </a:r>
            <a:r>
              <a:rPr lang="pt-BR" sz="2200" b="1" dirty="0" smtClean="0">
                <a:solidFill>
                  <a:schemeClr val="tx1"/>
                </a:solidFill>
              </a:rPr>
              <a:t> </a:t>
            </a:r>
            <a:r>
              <a:rPr lang="pt-BR" sz="2200" b="1" dirty="0">
                <a:solidFill>
                  <a:schemeClr val="tx1"/>
                </a:solidFill>
                <a:latin typeface="Arial" panose="020B0604020202020204" pitchFamily="34" charset="0"/>
                <a:ea typeface="Calibri" panose="020F0502020204030204" pitchFamily="34" charset="0"/>
                <a:cs typeface="Times New Roman" panose="02020603050405020304" pitchFamily="18" charset="0"/>
              </a:rPr>
              <a:t> </a:t>
            </a:r>
            <a:endParaRPr lang="pt-BR" sz="2200" b="1" dirty="0">
              <a:solidFill>
                <a:schemeClr val="tx1"/>
              </a:solidFill>
              <a:ea typeface="Calibri" panose="020F0502020204030204" pitchFamily="34" charset="0"/>
              <a:cs typeface="Times New Roman" panose="02020603050405020304" pitchFamily="18" charset="0"/>
            </a:endParaRPr>
          </a:p>
        </p:txBody>
      </p:sp>
      <p:graphicFrame>
        <p:nvGraphicFramePr>
          <p:cNvPr id="4" name="Gráfico 3"/>
          <p:cNvGraphicFramePr>
            <a:graphicFrameLocks/>
          </p:cNvGraphicFramePr>
          <p:nvPr>
            <p:extLst>
              <p:ext uri="{D42A27DB-BD31-4B8C-83A1-F6EECF244321}">
                <p14:modId xmlns:p14="http://schemas.microsoft.com/office/powerpoint/2010/main" val="3672505860"/>
              </p:ext>
            </p:extLst>
          </p:nvPr>
        </p:nvGraphicFramePr>
        <p:xfrm>
          <a:off x="324966" y="952828"/>
          <a:ext cx="7922630" cy="5904656"/>
        </p:xfrm>
        <a:graphic>
          <a:graphicData uri="http://schemas.openxmlformats.org/drawingml/2006/chart">
            <c:chart xmlns:c="http://schemas.openxmlformats.org/drawingml/2006/chart" xmlns:r="http://schemas.openxmlformats.org/officeDocument/2006/relationships" r:id="rId2"/>
          </a:graphicData>
        </a:graphic>
      </p:graphicFrame>
      <p:sp>
        <p:nvSpPr>
          <p:cNvPr id="5" name="Retângulo Arredondado 4"/>
          <p:cNvSpPr/>
          <p:nvPr/>
        </p:nvSpPr>
        <p:spPr>
          <a:xfrm>
            <a:off x="7102798" y="6197261"/>
            <a:ext cx="1854672" cy="504056"/>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t-BR" sz="1400" b="1" dirty="0" smtClean="0">
                <a:solidFill>
                  <a:schemeClr val="tx1"/>
                </a:solidFill>
              </a:rPr>
              <a:t>PROEX/IFPA, 2016</a:t>
            </a:r>
            <a:endParaRPr lang="pt-BR" sz="1400" b="1" dirty="0">
              <a:solidFill>
                <a:schemeClr val="tx1"/>
              </a:solidFill>
            </a:endParaRPr>
          </a:p>
        </p:txBody>
      </p:sp>
    </p:spTree>
    <p:extLst>
      <p:ext uri="{BB962C8B-B14F-4D97-AF65-F5344CB8AC3E}">
        <p14:creationId xmlns:p14="http://schemas.microsoft.com/office/powerpoint/2010/main" val="3152849573"/>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Data 1"/>
          <p:cNvSpPr>
            <a:spLocks noGrp="1"/>
          </p:cNvSpPr>
          <p:nvPr>
            <p:ph type="dt" sz="half" idx="10"/>
          </p:nvPr>
        </p:nvSpPr>
        <p:spPr>
          <a:xfrm>
            <a:off x="7884368" y="6309320"/>
            <a:ext cx="912098" cy="365125"/>
          </a:xfrm>
        </p:spPr>
        <p:txBody>
          <a:bodyPr/>
          <a:lstStyle/>
          <a:p>
            <a:pPr>
              <a:defRPr/>
            </a:pPr>
            <a:fld id="{04114396-2BF7-47CF-A05F-22DCEDB39B6A}" type="datetime1">
              <a:rPr lang="pt-BR" smtClean="0"/>
              <a:pPr>
                <a:defRPr/>
              </a:pPr>
              <a:t>03/05/2016</a:t>
            </a:fld>
            <a:endParaRPr lang="pt-BR" dirty="0"/>
          </a:p>
        </p:txBody>
      </p:sp>
      <p:graphicFrame>
        <p:nvGraphicFramePr>
          <p:cNvPr id="5" name="Gráfico 4"/>
          <p:cNvGraphicFramePr>
            <a:graphicFrameLocks/>
          </p:cNvGraphicFramePr>
          <p:nvPr>
            <p:extLst>
              <p:ext uri="{D42A27DB-BD31-4B8C-83A1-F6EECF244321}">
                <p14:modId xmlns:p14="http://schemas.microsoft.com/office/powerpoint/2010/main" val="871386308"/>
              </p:ext>
            </p:extLst>
          </p:nvPr>
        </p:nvGraphicFramePr>
        <p:xfrm>
          <a:off x="971600" y="757555"/>
          <a:ext cx="6540500" cy="6100445"/>
        </p:xfrm>
        <a:graphic>
          <a:graphicData uri="http://schemas.openxmlformats.org/drawingml/2006/chart">
            <c:chart xmlns:c="http://schemas.openxmlformats.org/drawingml/2006/chart" xmlns:r="http://schemas.openxmlformats.org/officeDocument/2006/relationships" r:id="rId2"/>
          </a:graphicData>
        </a:graphic>
      </p:graphicFrame>
      <p:sp>
        <p:nvSpPr>
          <p:cNvPr id="6" name="Retângulo 5"/>
          <p:cNvSpPr/>
          <p:nvPr/>
        </p:nvSpPr>
        <p:spPr>
          <a:xfrm>
            <a:off x="325766" y="333731"/>
            <a:ext cx="8109085" cy="481670"/>
          </a:xfrm>
          <a:prstGeom prst="rect">
            <a:avLst/>
          </a:prstGeom>
        </p:spPr>
        <p:txBody>
          <a:bodyPr wrap="square">
            <a:spAutoFit/>
          </a:bodyPr>
          <a:lstStyle/>
          <a:p>
            <a:pPr>
              <a:lnSpc>
                <a:spcPct val="115000"/>
              </a:lnSpc>
              <a:spcAft>
                <a:spcPts val="1000"/>
              </a:spcAft>
            </a:pPr>
            <a:r>
              <a:rPr lang="pt-BR" sz="2200" b="1" dirty="0" smtClean="0">
                <a:solidFill>
                  <a:schemeClr val="tx1"/>
                </a:solidFill>
                <a:latin typeface="Arial" panose="020B0604020202020204" pitchFamily="34" charset="0"/>
                <a:ea typeface="Calibri" panose="020F0502020204030204" pitchFamily="34" charset="0"/>
              </a:rPr>
              <a:t>3. CENÁRIO DA EXTENSÃO NO IFPA</a:t>
            </a:r>
            <a:r>
              <a:rPr lang="pt-BR" sz="2200" b="1" dirty="0" smtClean="0">
                <a:solidFill>
                  <a:schemeClr val="tx1"/>
                </a:solidFill>
              </a:rPr>
              <a:t> </a:t>
            </a:r>
            <a:r>
              <a:rPr lang="pt-BR" sz="2200" b="1" dirty="0">
                <a:solidFill>
                  <a:schemeClr val="tx1"/>
                </a:solidFill>
                <a:latin typeface="Arial" panose="020B0604020202020204" pitchFamily="34" charset="0"/>
                <a:ea typeface="Calibri" panose="020F0502020204030204" pitchFamily="34" charset="0"/>
                <a:cs typeface="Times New Roman" panose="02020603050405020304" pitchFamily="18" charset="0"/>
              </a:rPr>
              <a:t> </a:t>
            </a:r>
            <a:endParaRPr lang="pt-BR" sz="2200" b="1" dirty="0">
              <a:solidFill>
                <a:schemeClr val="tx1"/>
              </a:solidFill>
              <a:ea typeface="Calibri" panose="020F0502020204030204" pitchFamily="34" charset="0"/>
              <a:cs typeface="Times New Roman" panose="02020603050405020304" pitchFamily="18" charset="0"/>
            </a:endParaRPr>
          </a:p>
        </p:txBody>
      </p:sp>
      <p:sp>
        <p:nvSpPr>
          <p:cNvPr id="7" name="Retângulo Arredondado 6"/>
          <p:cNvSpPr/>
          <p:nvPr/>
        </p:nvSpPr>
        <p:spPr>
          <a:xfrm>
            <a:off x="566588" y="5952880"/>
            <a:ext cx="1854672" cy="504056"/>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t-BR" sz="1400" b="1" dirty="0" smtClean="0">
                <a:solidFill>
                  <a:schemeClr val="tx1"/>
                </a:solidFill>
              </a:rPr>
              <a:t>PROEX/IFPA, 2016</a:t>
            </a:r>
            <a:endParaRPr lang="pt-BR" sz="1400" b="1" dirty="0">
              <a:solidFill>
                <a:schemeClr val="tx1"/>
              </a:solidFill>
            </a:endParaRPr>
          </a:p>
        </p:txBody>
      </p:sp>
    </p:spTree>
    <p:extLst>
      <p:ext uri="{BB962C8B-B14F-4D97-AF65-F5344CB8AC3E}">
        <p14:creationId xmlns:p14="http://schemas.microsoft.com/office/powerpoint/2010/main" val="357475075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Data 1"/>
          <p:cNvSpPr>
            <a:spLocks noGrp="1"/>
          </p:cNvSpPr>
          <p:nvPr>
            <p:ph type="dt" sz="half" idx="10"/>
          </p:nvPr>
        </p:nvSpPr>
        <p:spPr>
          <a:xfrm>
            <a:off x="7740352" y="6309320"/>
            <a:ext cx="936104" cy="365125"/>
          </a:xfrm>
        </p:spPr>
        <p:txBody>
          <a:bodyPr/>
          <a:lstStyle/>
          <a:p>
            <a:pPr>
              <a:defRPr/>
            </a:pPr>
            <a:fld id="{04114396-2BF7-47CF-A05F-22DCEDB39B6A}" type="datetime1">
              <a:rPr lang="pt-BR" smtClean="0"/>
              <a:pPr>
                <a:defRPr/>
              </a:pPr>
              <a:t>03/05/2016</a:t>
            </a:fld>
            <a:endParaRPr lang="pt-BR" dirty="0"/>
          </a:p>
        </p:txBody>
      </p:sp>
      <p:pic>
        <p:nvPicPr>
          <p:cNvPr id="3" name="Imagem 2"/>
          <p:cNvPicPr>
            <a:picLocks noChangeAspect="1"/>
          </p:cNvPicPr>
          <p:nvPr/>
        </p:nvPicPr>
        <p:blipFill>
          <a:blip r:embed="rId2"/>
          <a:stretch>
            <a:fillRect/>
          </a:stretch>
        </p:blipFill>
        <p:spPr>
          <a:xfrm>
            <a:off x="1043606" y="2048956"/>
            <a:ext cx="6809443" cy="4178169"/>
          </a:xfrm>
          <a:prstGeom prst="rect">
            <a:avLst/>
          </a:prstGeom>
        </p:spPr>
      </p:pic>
      <p:sp>
        <p:nvSpPr>
          <p:cNvPr id="4" name="Retângulo 3"/>
          <p:cNvSpPr/>
          <p:nvPr/>
        </p:nvSpPr>
        <p:spPr>
          <a:xfrm>
            <a:off x="393784" y="692696"/>
            <a:ext cx="8109085" cy="481670"/>
          </a:xfrm>
          <a:prstGeom prst="rect">
            <a:avLst/>
          </a:prstGeom>
        </p:spPr>
        <p:txBody>
          <a:bodyPr wrap="square">
            <a:spAutoFit/>
          </a:bodyPr>
          <a:lstStyle/>
          <a:p>
            <a:pPr>
              <a:lnSpc>
                <a:spcPct val="115000"/>
              </a:lnSpc>
              <a:spcAft>
                <a:spcPts val="1000"/>
              </a:spcAft>
            </a:pPr>
            <a:r>
              <a:rPr lang="pt-BR" sz="2200" b="1" dirty="0" smtClean="0">
                <a:solidFill>
                  <a:schemeClr val="tx1"/>
                </a:solidFill>
                <a:latin typeface="Arial" panose="020B0604020202020204" pitchFamily="34" charset="0"/>
                <a:ea typeface="Calibri" panose="020F0502020204030204" pitchFamily="34" charset="0"/>
              </a:rPr>
              <a:t>3. CENÁRIO DA EXTENSÃO NO IFPA</a:t>
            </a:r>
            <a:r>
              <a:rPr lang="pt-BR" sz="2200" b="1" dirty="0" smtClean="0">
                <a:solidFill>
                  <a:schemeClr val="tx1"/>
                </a:solidFill>
              </a:rPr>
              <a:t> </a:t>
            </a:r>
            <a:r>
              <a:rPr lang="pt-BR" sz="2200" b="1" dirty="0">
                <a:solidFill>
                  <a:schemeClr val="tx1"/>
                </a:solidFill>
                <a:latin typeface="Arial" panose="020B0604020202020204" pitchFamily="34" charset="0"/>
                <a:ea typeface="Calibri" panose="020F0502020204030204" pitchFamily="34" charset="0"/>
                <a:cs typeface="Times New Roman" panose="02020603050405020304" pitchFamily="18" charset="0"/>
              </a:rPr>
              <a:t> </a:t>
            </a:r>
            <a:endParaRPr lang="pt-BR" sz="2200" b="1" dirty="0">
              <a:solidFill>
                <a:schemeClr val="tx1"/>
              </a:solidFill>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197254352"/>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Data 1"/>
          <p:cNvSpPr>
            <a:spLocks noGrp="1"/>
          </p:cNvSpPr>
          <p:nvPr>
            <p:ph type="dt" sz="half" idx="10"/>
          </p:nvPr>
        </p:nvSpPr>
        <p:spPr>
          <a:xfrm>
            <a:off x="7812360" y="6309320"/>
            <a:ext cx="936104" cy="365125"/>
          </a:xfrm>
        </p:spPr>
        <p:txBody>
          <a:bodyPr/>
          <a:lstStyle/>
          <a:p>
            <a:pPr>
              <a:defRPr/>
            </a:pPr>
            <a:fld id="{04114396-2BF7-47CF-A05F-22DCEDB39B6A}" type="datetime1">
              <a:rPr lang="pt-BR" smtClean="0"/>
              <a:pPr>
                <a:defRPr/>
              </a:pPr>
              <a:t>03/05/2016</a:t>
            </a:fld>
            <a:endParaRPr lang="pt-BR" dirty="0"/>
          </a:p>
        </p:txBody>
      </p:sp>
      <p:pic>
        <p:nvPicPr>
          <p:cNvPr id="5" name="Imagem 4"/>
          <p:cNvPicPr>
            <a:picLocks noChangeAspect="1"/>
          </p:cNvPicPr>
          <p:nvPr/>
        </p:nvPicPr>
        <p:blipFill>
          <a:blip r:embed="rId2">
            <a:duotone>
              <a:schemeClr val="accent5">
                <a:shade val="45000"/>
                <a:satMod val="135000"/>
              </a:schemeClr>
              <a:prstClr val="white"/>
            </a:duotone>
          </a:blip>
          <a:stretch>
            <a:fillRect/>
          </a:stretch>
        </p:blipFill>
        <p:spPr>
          <a:xfrm>
            <a:off x="899592" y="1141752"/>
            <a:ext cx="6068706" cy="5167568"/>
          </a:xfrm>
          <a:prstGeom prst="rect">
            <a:avLst/>
          </a:prstGeom>
          <a:noFill/>
        </p:spPr>
      </p:pic>
      <p:sp>
        <p:nvSpPr>
          <p:cNvPr id="6" name="Retângulo 5"/>
          <p:cNvSpPr/>
          <p:nvPr/>
        </p:nvSpPr>
        <p:spPr>
          <a:xfrm>
            <a:off x="3203848" y="548680"/>
            <a:ext cx="1103187" cy="369332"/>
          </a:xfrm>
          <a:prstGeom prst="rect">
            <a:avLst/>
          </a:prstGeom>
        </p:spPr>
        <p:txBody>
          <a:bodyPr wrap="none">
            <a:spAutoFit/>
          </a:bodyPr>
          <a:lstStyle/>
          <a:p>
            <a:r>
              <a:rPr lang="pt-BR" dirty="0">
                <a:solidFill>
                  <a:schemeClr val="tx1"/>
                </a:solidFill>
              </a:rPr>
              <a:t>SUMÁRIO</a:t>
            </a:r>
          </a:p>
        </p:txBody>
      </p:sp>
    </p:spTree>
    <p:extLst>
      <p:ext uri="{BB962C8B-B14F-4D97-AF65-F5344CB8AC3E}">
        <p14:creationId xmlns:p14="http://schemas.microsoft.com/office/powerpoint/2010/main" val="520620711"/>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Data 1"/>
          <p:cNvSpPr>
            <a:spLocks noGrp="1"/>
          </p:cNvSpPr>
          <p:nvPr>
            <p:ph type="dt" sz="half" idx="10"/>
          </p:nvPr>
        </p:nvSpPr>
        <p:spPr>
          <a:xfrm>
            <a:off x="7812360" y="6237312"/>
            <a:ext cx="792088" cy="365125"/>
          </a:xfrm>
        </p:spPr>
        <p:txBody>
          <a:bodyPr/>
          <a:lstStyle/>
          <a:p>
            <a:pPr>
              <a:defRPr/>
            </a:pPr>
            <a:fld id="{04114396-2BF7-47CF-A05F-22DCEDB39B6A}" type="datetime1">
              <a:rPr lang="pt-BR" smtClean="0"/>
              <a:pPr>
                <a:defRPr/>
              </a:pPr>
              <a:t>03/05/2016</a:t>
            </a:fld>
            <a:endParaRPr lang="pt-BR" dirty="0"/>
          </a:p>
        </p:txBody>
      </p:sp>
      <p:sp>
        <p:nvSpPr>
          <p:cNvPr id="3" name="Retângulo 2"/>
          <p:cNvSpPr/>
          <p:nvPr/>
        </p:nvSpPr>
        <p:spPr>
          <a:xfrm>
            <a:off x="611560" y="1859340"/>
            <a:ext cx="7200800" cy="3785652"/>
          </a:xfrm>
          <a:prstGeom prst="rect">
            <a:avLst/>
          </a:prstGeom>
        </p:spPr>
        <p:txBody>
          <a:bodyPr wrap="square">
            <a:spAutoFit/>
          </a:bodyPr>
          <a:lstStyle/>
          <a:p>
            <a:pPr algn="just"/>
            <a:r>
              <a:rPr lang="pt-BR" sz="2400" dirty="0" smtClean="0">
                <a:solidFill>
                  <a:schemeClr val="tx1"/>
                </a:solidFill>
              </a:rPr>
              <a:t>	Entende-se </a:t>
            </a:r>
            <a:r>
              <a:rPr lang="pt-BR" sz="2400" dirty="0">
                <a:solidFill>
                  <a:schemeClr val="tx1"/>
                </a:solidFill>
              </a:rPr>
              <a:t>a necessidade de se trabalhar o planejamento estratégico participativo na PROEX, utilizando ferramentas e instrumentos organizacionais de fácil aplicabilidade e interpretação, como o mapeamento por processos , a matriz GUT , e ainda, a ferramenta 5W </a:t>
            </a:r>
            <a:r>
              <a:rPr lang="pt-BR" sz="2400" dirty="0" smtClean="0">
                <a:solidFill>
                  <a:schemeClr val="tx1"/>
                </a:solidFill>
              </a:rPr>
              <a:t>2H (CICLO PDCA).</a:t>
            </a:r>
            <a:endParaRPr lang="pt-BR" sz="2400" dirty="0" smtClean="0">
              <a:solidFill>
                <a:schemeClr val="tx1"/>
              </a:solidFill>
            </a:endParaRPr>
          </a:p>
          <a:p>
            <a:pPr algn="just"/>
            <a:r>
              <a:rPr lang="pt-BR" sz="2400" dirty="0" smtClean="0">
                <a:solidFill>
                  <a:schemeClr val="tx1"/>
                </a:solidFill>
              </a:rPr>
              <a:t>	Mas </a:t>
            </a:r>
            <a:r>
              <a:rPr lang="pt-BR" sz="2400" dirty="0">
                <a:solidFill>
                  <a:schemeClr val="tx1"/>
                </a:solidFill>
              </a:rPr>
              <a:t>principalmente, elencando prioridades e/ou problemas para, na perspectiva situacional e processual, definir ações/respostas e, ainda, responsabilidades a todos os envolvidos. </a:t>
            </a:r>
          </a:p>
        </p:txBody>
      </p:sp>
      <p:sp>
        <p:nvSpPr>
          <p:cNvPr id="4" name="Retângulo 3"/>
          <p:cNvSpPr/>
          <p:nvPr/>
        </p:nvSpPr>
        <p:spPr>
          <a:xfrm>
            <a:off x="602414" y="1050284"/>
            <a:ext cx="6745501" cy="430887"/>
          </a:xfrm>
          <a:prstGeom prst="rect">
            <a:avLst/>
          </a:prstGeom>
        </p:spPr>
        <p:txBody>
          <a:bodyPr wrap="none">
            <a:spAutoFit/>
          </a:bodyPr>
          <a:lstStyle/>
          <a:p>
            <a:r>
              <a:rPr lang="pt-BR" sz="2200" b="1" dirty="0" smtClean="0">
                <a:solidFill>
                  <a:schemeClr val="tx1"/>
                </a:solidFill>
                <a:latin typeface="Arial" panose="020B0604020202020204" pitchFamily="34" charset="0"/>
                <a:cs typeface="Arial" panose="020B0604020202020204" pitchFamily="34" charset="0"/>
              </a:rPr>
              <a:t>3.1. PROCESSAMENTO </a:t>
            </a:r>
            <a:r>
              <a:rPr lang="pt-BR" sz="2200" b="1" dirty="0">
                <a:solidFill>
                  <a:schemeClr val="tx1"/>
                </a:solidFill>
                <a:latin typeface="Arial" panose="020B0604020202020204" pitchFamily="34" charset="0"/>
                <a:cs typeface="Arial" panose="020B0604020202020204" pitchFamily="34" charset="0"/>
              </a:rPr>
              <a:t>DE MACROPROBLEMAS</a:t>
            </a:r>
          </a:p>
        </p:txBody>
      </p:sp>
    </p:spTree>
    <p:extLst>
      <p:ext uri="{BB962C8B-B14F-4D97-AF65-F5344CB8AC3E}">
        <p14:creationId xmlns:p14="http://schemas.microsoft.com/office/powerpoint/2010/main" val="1055564326"/>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Data 1"/>
          <p:cNvSpPr>
            <a:spLocks noGrp="1"/>
          </p:cNvSpPr>
          <p:nvPr>
            <p:ph type="dt" sz="half" idx="10"/>
          </p:nvPr>
        </p:nvSpPr>
        <p:spPr>
          <a:xfrm>
            <a:off x="7884367" y="6237312"/>
            <a:ext cx="916235" cy="365125"/>
          </a:xfrm>
        </p:spPr>
        <p:txBody>
          <a:bodyPr/>
          <a:lstStyle/>
          <a:p>
            <a:fld id="{04114396-2BF7-47CF-A05F-22DCEDB39B6A}" type="datetime1">
              <a:rPr lang="pt-BR" smtClean="0"/>
              <a:pPr/>
              <a:t>03/05/2016</a:t>
            </a:fld>
            <a:endParaRPr lang="pt-BR" dirty="0"/>
          </a:p>
        </p:txBody>
      </p:sp>
      <p:pic>
        <p:nvPicPr>
          <p:cNvPr id="356354"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23528" y="1700808"/>
            <a:ext cx="8477075" cy="34242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tângulo 2"/>
          <p:cNvSpPr/>
          <p:nvPr/>
        </p:nvSpPr>
        <p:spPr>
          <a:xfrm>
            <a:off x="324617" y="658914"/>
            <a:ext cx="6745501" cy="430887"/>
          </a:xfrm>
          <a:prstGeom prst="rect">
            <a:avLst/>
          </a:prstGeom>
        </p:spPr>
        <p:txBody>
          <a:bodyPr wrap="none">
            <a:spAutoFit/>
          </a:bodyPr>
          <a:lstStyle/>
          <a:p>
            <a:r>
              <a:rPr lang="pt-BR" sz="2200" b="1" dirty="0" smtClean="0">
                <a:solidFill>
                  <a:schemeClr val="tx1"/>
                </a:solidFill>
                <a:latin typeface="Arial" panose="020B0604020202020204" pitchFamily="34" charset="0"/>
                <a:cs typeface="Arial" panose="020B0604020202020204" pitchFamily="34" charset="0"/>
              </a:rPr>
              <a:t>3.1. </a:t>
            </a:r>
            <a:r>
              <a:rPr lang="pt-BR" sz="2200" b="1" dirty="0">
                <a:solidFill>
                  <a:schemeClr val="tx1"/>
                </a:solidFill>
                <a:latin typeface="Arial" panose="020B0604020202020204" pitchFamily="34" charset="0"/>
                <a:cs typeface="Arial" panose="020B0604020202020204" pitchFamily="34" charset="0"/>
              </a:rPr>
              <a:t>PROCESSAMENTO DE MACROPROBLEMAS</a:t>
            </a:r>
          </a:p>
        </p:txBody>
      </p:sp>
    </p:spTree>
    <p:extLst>
      <p:ext uri="{BB962C8B-B14F-4D97-AF65-F5344CB8AC3E}">
        <p14:creationId xmlns:p14="http://schemas.microsoft.com/office/powerpoint/2010/main" val="1128056810"/>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Data 1"/>
          <p:cNvSpPr>
            <a:spLocks noGrp="1"/>
          </p:cNvSpPr>
          <p:nvPr>
            <p:ph type="dt" sz="half" idx="10"/>
          </p:nvPr>
        </p:nvSpPr>
        <p:spPr>
          <a:xfrm>
            <a:off x="7956376" y="6237312"/>
            <a:ext cx="864096" cy="365125"/>
          </a:xfrm>
        </p:spPr>
        <p:txBody>
          <a:bodyPr/>
          <a:lstStyle/>
          <a:p>
            <a:pPr>
              <a:defRPr/>
            </a:pPr>
            <a:fld id="{04114396-2BF7-47CF-A05F-22DCEDB39B6A}" type="datetime1">
              <a:rPr lang="pt-BR" smtClean="0"/>
              <a:pPr>
                <a:defRPr/>
              </a:pPr>
              <a:t>03/05/2016</a:t>
            </a:fld>
            <a:endParaRPr lang="pt-BR" dirty="0"/>
          </a:p>
        </p:txBody>
      </p:sp>
      <p:sp>
        <p:nvSpPr>
          <p:cNvPr id="3" name="Retângulo 2"/>
          <p:cNvSpPr/>
          <p:nvPr/>
        </p:nvSpPr>
        <p:spPr>
          <a:xfrm>
            <a:off x="479376" y="1195961"/>
            <a:ext cx="7992888" cy="400110"/>
          </a:xfrm>
          <a:prstGeom prst="rect">
            <a:avLst/>
          </a:prstGeom>
        </p:spPr>
        <p:txBody>
          <a:bodyPr wrap="square">
            <a:spAutoFit/>
          </a:bodyPr>
          <a:lstStyle/>
          <a:p>
            <a:r>
              <a:rPr lang="pt-BR" sz="2000" b="1" dirty="0" smtClean="0">
                <a:solidFill>
                  <a:schemeClr val="tx1"/>
                </a:solidFill>
                <a:latin typeface="Arial" panose="020B0604020202020204" pitchFamily="34" charset="0"/>
                <a:cs typeface="Arial" panose="020B0604020202020204" pitchFamily="34" charset="0"/>
              </a:rPr>
              <a:t>3.2. </a:t>
            </a:r>
            <a:r>
              <a:rPr lang="pt-BR" sz="2000" b="1" dirty="0">
                <a:solidFill>
                  <a:schemeClr val="tx1"/>
                </a:solidFill>
                <a:latin typeface="Arial" panose="020B0604020202020204" pitchFamily="34" charset="0"/>
                <a:cs typeface="Arial" panose="020B0604020202020204" pitchFamily="34" charset="0"/>
              </a:rPr>
              <a:t>MACROPROCESSOS PROPOSTOS </a:t>
            </a:r>
          </a:p>
        </p:txBody>
      </p:sp>
      <p:sp>
        <p:nvSpPr>
          <p:cNvPr id="4" name="Retângulo 3"/>
          <p:cNvSpPr/>
          <p:nvPr/>
        </p:nvSpPr>
        <p:spPr>
          <a:xfrm>
            <a:off x="467544" y="1988840"/>
            <a:ext cx="7488832" cy="3266985"/>
          </a:xfrm>
          <a:prstGeom prst="rect">
            <a:avLst/>
          </a:prstGeom>
        </p:spPr>
        <p:txBody>
          <a:bodyPr wrap="square">
            <a:spAutoFit/>
          </a:bodyPr>
          <a:lstStyle/>
          <a:p>
            <a:pPr>
              <a:lnSpc>
                <a:spcPct val="150000"/>
              </a:lnSpc>
            </a:pPr>
            <a:r>
              <a:rPr lang="pt-BR" sz="2000" dirty="0">
                <a:solidFill>
                  <a:schemeClr val="tx1"/>
                </a:solidFill>
                <a:latin typeface="Arial" panose="020B0604020202020204" pitchFamily="34" charset="0"/>
                <a:cs typeface="Arial" panose="020B0604020202020204" pitchFamily="34" charset="0"/>
              </a:rPr>
              <a:t>•	Gestão da Política e do Desenvolvimento da </a:t>
            </a:r>
            <a:r>
              <a:rPr lang="pt-BR" sz="2000" dirty="0" smtClean="0">
                <a:solidFill>
                  <a:schemeClr val="tx1"/>
                </a:solidFill>
                <a:latin typeface="Arial" panose="020B0604020202020204" pitchFamily="34" charset="0"/>
                <a:cs typeface="Arial" panose="020B0604020202020204" pitchFamily="34" charset="0"/>
              </a:rPr>
              <a:t>Extensão;</a:t>
            </a:r>
            <a:endParaRPr lang="pt-BR" sz="2000" dirty="0">
              <a:solidFill>
                <a:schemeClr val="tx1"/>
              </a:solidFill>
              <a:latin typeface="Arial" panose="020B0604020202020204" pitchFamily="34" charset="0"/>
              <a:cs typeface="Arial" panose="020B0604020202020204" pitchFamily="34" charset="0"/>
            </a:endParaRPr>
          </a:p>
          <a:p>
            <a:pPr>
              <a:lnSpc>
                <a:spcPct val="150000"/>
              </a:lnSpc>
            </a:pPr>
            <a:r>
              <a:rPr lang="pt-BR" sz="2000" dirty="0">
                <a:solidFill>
                  <a:schemeClr val="tx1"/>
                </a:solidFill>
                <a:latin typeface="Arial" panose="020B0604020202020204" pitchFamily="34" charset="0"/>
                <a:cs typeface="Arial" panose="020B0604020202020204" pitchFamily="34" charset="0"/>
              </a:rPr>
              <a:t>•	Gestão das Relações </a:t>
            </a:r>
            <a:r>
              <a:rPr lang="pt-BR" sz="2000" dirty="0" smtClean="0">
                <a:solidFill>
                  <a:schemeClr val="tx1"/>
                </a:solidFill>
                <a:latin typeface="Arial" panose="020B0604020202020204" pitchFamily="34" charset="0"/>
                <a:cs typeface="Arial" panose="020B0604020202020204" pitchFamily="34" charset="0"/>
              </a:rPr>
              <a:t>Interinstitucionais;</a:t>
            </a:r>
            <a:endParaRPr lang="pt-BR" sz="2000" dirty="0">
              <a:solidFill>
                <a:schemeClr val="tx1"/>
              </a:solidFill>
              <a:latin typeface="Arial" panose="020B0604020202020204" pitchFamily="34" charset="0"/>
              <a:cs typeface="Arial" panose="020B0604020202020204" pitchFamily="34" charset="0"/>
            </a:endParaRPr>
          </a:p>
          <a:p>
            <a:pPr>
              <a:lnSpc>
                <a:spcPct val="150000"/>
              </a:lnSpc>
            </a:pPr>
            <a:r>
              <a:rPr lang="pt-BR" sz="2000" dirty="0">
                <a:solidFill>
                  <a:schemeClr val="tx1"/>
                </a:solidFill>
                <a:latin typeface="Arial" panose="020B0604020202020204" pitchFamily="34" charset="0"/>
                <a:cs typeface="Arial" panose="020B0604020202020204" pitchFamily="34" charset="0"/>
              </a:rPr>
              <a:t>•	Gestão de Relações Organizacionais de Estágio e </a:t>
            </a:r>
            <a:r>
              <a:rPr lang="pt-BR" sz="2000" dirty="0" smtClean="0">
                <a:solidFill>
                  <a:schemeClr val="tx1"/>
                </a:solidFill>
                <a:latin typeface="Arial" panose="020B0604020202020204" pitchFamily="34" charset="0"/>
                <a:cs typeface="Arial" panose="020B0604020202020204" pitchFamily="34" charset="0"/>
              </a:rPr>
              <a:t>Emprego;</a:t>
            </a:r>
            <a:endParaRPr lang="pt-BR" sz="2000" dirty="0">
              <a:solidFill>
                <a:schemeClr val="tx1"/>
              </a:solidFill>
              <a:latin typeface="Arial" panose="020B0604020202020204" pitchFamily="34" charset="0"/>
              <a:cs typeface="Arial" panose="020B0604020202020204" pitchFamily="34" charset="0"/>
            </a:endParaRPr>
          </a:p>
          <a:p>
            <a:pPr>
              <a:lnSpc>
                <a:spcPct val="150000"/>
              </a:lnSpc>
            </a:pPr>
            <a:r>
              <a:rPr lang="pt-BR" sz="2000" dirty="0">
                <a:solidFill>
                  <a:schemeClr val="tx1"/>
                </a:solidFill>
                <a:latin typeface="Arial" panose="020B0604020202020204" pitchFamily="34" charset="0"/>
                <a:cs typeface="Arial" panose="020B0604020202020204" pitchFamily="34" charset="0"/>
              </a:rPr>
              <a:t>•	Gestão do Acompanhamento  dos Egressos  e Integração com o Mundo do </a:t>
            </a:r>
            <a:r>
              <a:rPr lang="pt-BR" sz="2000" dirty="0" smtClean="0">
                <a:solidFill>
                  <a:schemeClr val="tx1"/>
                </a:solidFill>
                <a:latin typeface="Arial" panose="020B0604020202020204" pitchFamily="34" charset="0"/>
                <a:cs typeface="Arial" panose="020B0604020202020204" pitchFamily="34" charset="0"/>
              </a:rPr>
              <a:t>Trabalho;</a:t>
            </a:r>
            <a:endParaRPr lang="pt-BR" sz="2000" dirty="0">
              <a:solidFill>
                <a:schemeClr val="tx1"/>
              </a:solidFill>
              <a:latin typeface="Arial" panose="020B0604020202020204" pitchFamily="34" charset="0"/>
              <a:cs typeface="Arial" panose="020B0604020202020204" pitchFamily="34" charset="0"/>
            </a:endParaRPr>
          </a:p>
          <a:p>
            <a:pPr>
              <a:lnSpc>
                <a:spcPct val="150000"/>
              </a:lnSpc>
            </a:pPr>
            <a:r>
              <a:rPr lang="pt-BR" sz="2000" dirty="0">
                <a:solidFill>
                  <a:schemeClr val="tx1"/>
                </a:solidFill>
                <a:latin typeface="Arial" panose="020B0604020202020204" pitchFamily="34" charset="0"/>
                <a:cs typeface="Arial" panose="020B0604020202020204" pitchFamily="34" charset="0"/>
              </a:rPr>
              <a:t>•	Gestão do Desenvolvimento da Arte, Cultura e </a:t>
            </a:r>
            <a:r>
              <a:rPr lang="pt-BR" sz="2000" dirty="0" smtClean="0">
                <a:solidFill>
                  <a:schemeClr val="tx1"/>
                </a:solidFill>
                <a:latin typeface="Arial" panose="020B0604020202020204" pitchFamily="34" charset="0"/>
                <a:cs typeface="Arial" panose="020B0604020202020204" pitchFamily="34" charset="0"/>
              </a:rPr>
              <a:t>Desporto;</a:t>
            </a:r>
            <a:endParaRPr lang="pt-BR" sz="2000" dirty="0">
              <a:solidFill>
                <a:schemeClr val="tx1"/>
              </a:solidFill>
              <a:latin typeface="Arial" panose="020B0604020202020204" pitchFamily="34" charset="0"/>
              <a:cs typeface="Arial" panose="020B0604020202020204" pitchFamily="34" charset="0"/>
            </a:endParaRPr>
          </a:p>
          <a:p>
            <a:pPr>
              <a:lnSpc>
                <a:spcPct val="150000"/>
              </a:lnSpc>
            </a:pPr>
            <a:r>
              <a:rPr lang="pt-BR" sz="2000" dirty="0">
                <a:solidFill>
                  <a:schemeClr val="tx1"/>
                </a:solidFill>
                <a:latin typeface="Arial" panose="020B0604020202020204" pitchFamily="34" charset="0"/>
                <a:cs typeface="Arial" panose="020B0604020202020204" pitchFamily="34" charset="0"/>
              </a:rPr>
              <a:t>•	Gestão de Ações Inclusivas e de </a:t>
            </a:r>
            <a:r>
              <a:rPr lang="pt-BR" sz="2000" dirty="0" smtClean="0">
                <a:solidFill>
                  <a:schemeClr val="tx1"/>
                </a:solidFill>
                <a:latin typeface="Arial" panose="020B0604020202020204" pitchFamily="34" charset="0"/>
                <a:cs typeface="Arial" panose="020B0604020202020204" pitchFamily="34" charset="0"/>
              </a:rPr>
              <a:t>Diversidade.</a:t>
            </a:r>
            <a:endParaRPr lang="pt-BR" sz="2000" dirty="0">
              <a:solidFill>
                <a:schemeClr val="tx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941552568"/>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Data 1"/>
          <p:cNvSpPr>
            <a:spLocks noGrp="1"/>
          </p:cNvSpPr>
          <p:nvPr>
            <p:ph type="dt" sz="half" idx="10"/>
          </p:nvPr>
        </p:nvSpPr>
        <p:spPr>
          <a:xfrm>
            <a:off x="7765702" y="6237312"/>
            <a:ext cx="1054770" cy="365125"/>
          </a:xfrm>
        </p:spPr>
        <p:txBody>
          <a:bodyPr/>
          <a:lstStyle/>
          <a:p>
            <a:pPr>
              <a:defRPr/>
            </a:pPr>
            <a:fld id="{04114396-2BF7-47CF-A05F-22DCEDB39B6A}" type="datetime1">
              <a:rPr lang="pt-BR" smtClean="0"/>
              <a:pPr>
                <a:defRPr/>
              </a:pPr>
              <a:t>03/05/2016</a:t>
            </a:fld>
            <a:endParaRPr lang="pt-BR" dirty="0"/>
          </a:p>
        </p:txBody>
      </p:sp>
      <p:sp>
        <p:nvSpPr>
          <p:cNvPr id="3" name="Retângulo 2"/>
          <p:cNvSpPr/>
          <p:nvPr/>
        </p:nvSpPr>
        <p:spPr>
          <a:xfrm>
            <a:off x="456946" y="888185"/>
            <a:ext cx="7992888" cy="400110"/>
          </a:xfrm>
          <a:prstGeom prst="rect">
            <a:avLst/>
          </a:prstGeom>
        </p:spPr>
        <p:txBody>
          <a:bodyPr wrap="square">
            <a:spAutoFit/>
          </a:bodyPr>
          <a:lstStyle/>
          <a:p>
            <a:r>
              <a:rPr lang="pt-BR" sz="2000" dirty="0" smtClean="0">
                <a:solidFill>
                  <a:schemeClr val="tx1"/>
                </a:solidFill>
                <a:latin typeface="Arial" panose="020B0604020202020204" pitchFamily="34" charset="0"/>
                <a:cs typeface="Arial" panose="020B0604020202020204" pitchFamily="34" charset="0"/>
              </a:rPr>
              <a:t>3.3. ORGANOGRAMA VIGENTE DA PROEX (2015)</a:t>
            </a:r>
            <a:endParaRPr lang="pt-BR" sz="2000" dirty="0">
              <a:solidFill>
                <a:schemeClr val="tx1"/>
              </a:solidFill>
              <a:latin typeface="Arial" panose="020B0604020202020204" pitchFamily="34" charset="0"/>
              <a:cs typeface="Arial" panose="020B0604020202020204" pitchFamily="34" charset="0"/>
            </a:endParaRPr>
          </a:p>
        </p:txBody>
      </p:sp>
      <p:pic>
        <p:nvPicPr>
          <p:cNvPr id="376834" name="Imagem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02265" y="1768707"/>
            <a:ext cx="5702250" cy="35191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tângulo 4"/>
          <p:cNvSpPr/>
          <p:nvPr/>
        </p:nvSpPr>
        <p:spPr>
          <a:xfrm>
            <a:off x="2339752" y="5524298"/>
            <a:ext cx="4572000" cy="517065"/>
          </a:xfrm>
          <a:prstGeom prst="rect">
            <a:avLst/>
          </a:prstGeom>
        </p:spPr>
        <p:txBody>
          <a:bodyPr>
            <a:spAutoFit/>
          </a:bodyPr>
          <a:lstStyle/>
          <a:p>
            <a:pPr algn="ctr">
              <a:lnSpc>
                <a:spcPct val="115000"/>
              </a:lnSpc>
              <a:spcAft>
                <a:spcPts val="1000"/>
              </a:spcAft>
            </a:pPr>
            <a:r>
              <a:rPr lang="pt-BR" sz="1200" dirty="0">
                <a:solidFill>
                  <a:schemeClr val="tx1"/>
                </a:solidFill>
                <a:latin typeface="Arial" panose="020B0604020202020204" pitchFamily="34" charset="0"/>
                <a:ea typeface="Calibri" panose="020F0502020204030204" pitchFamily="34" charset="0"/>
                <a:cs typeface="Times New Roman" panose="02020603050405020304" pitchFamily="18" charset="0"/>
              </a:rPr>
              <a:t>ESQUEMA 1: ORGANOGRAMA </a:t>
            </a:r>
            <a:r>
              <a:rPr lang="pt-BR" sz="1200" dirty="0" smtClean="0">
                <a:solidFill>
                  <a:schemeClr val="tx1"/>
                </a:solidFill>
                <a:latin typeface="Arial" panose="020B0604020202020204" pitchFamily="34" charset="0"/>
                <a:ea typeface="Calibri" panose="020F0502020204030204" pitchFamily="34" charset="0"/>
                <a:cs typeface="Times New Roman" panose="02020603050405020304" pitchFamily="18" charset="0"/>
              </a:rPr>
              <a:t>DE </a:t>
            </a:r>
            <a:r>
              <a:rPr lang="pt-BR" sz="1200" dirty="0">
                <a:solidFill>
                  <a:schemeClr val="tx1"/>
                </a:solidFill>
                <a:latin typeface="Arial" panose="020B0604020202020204" pitchFamily="34" charset="0"/>
                <a:ea typeface="Calibri" panose="020F0502020204030204" pitchFamily="34" charset="0"/>
                <a:cs typeface="Times New Roman" panose="02020603050405020304" pitchFamily="18" charset="0"/>
              </a:rPr>
              <a:t>FUNCIONAMENTO DA </a:t>
            </a:r>
            <a:r>
              <a:rPr lang="pt-BR" sz="1200" dirty="0" smtClean="0">
                <a:solidFill>
                  <a:schemeClr val="tx1"/>
                </a:solidFill>
                <a:latin typeface="Arial" panose="020B0604020202020204" pitchFamily="34" charset="0"/>
                <a:ea typeface="Calibri" panose="020F0502020204030204" pitchFamily="34" charset="0"/>
                <a:cs typeface="Times New Roman" panose="02020603050405020304" pitchFamily="18" charset="0"/>
              </a:rPr>
              <a:t>PROEX EM 2015</a:t>
            </a:r>
            <a:endParaRPr lang="pt-BR" sz="1200" dirty="0">
              <a:solidFill>
                <a:schemeClr val="tx1"/>
              </a:solidFill>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73892236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o Explicativo em Nuvem 4"/>
          <p:cNvSpPr/>
          <p:nvPr/>
        </p:nvSpPr>
        <p:spPr>
          <a:xfrm>
            <a:off x="1547664" y="1268760"/>
            <a:ext cx="6120680" cy="3456384"/>
          </a:xfrm>
          <a:prstGeom prst="cloudCallo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2" name="Espaço Reservado para Data 1"/>
          <p:cNvSpPr>
            <a:spLocks noGrp="1"/>
          </p:cNvSpPr>
          <p:nvPr>
            <p:ph type="dt" sz="half" idx="10"/>
          </p:nvPr>
        </p:nvSpPr>
        <p:spPr>
          <a:xfrm>
            <a:off x="7884368" y="6237312"/>
            <a:ext cx="864096" cy="365125"/>
          </a:xfrm>
        </p:spPr>
        <p:txBody>
          <a:bodyPr/>
          <a:lstStyle/>
          <a:p>
            <a:pPr>
              <a:defRPr/>
            </a:pPr>
            <a:fld id="{04114396-2BF7-47CF-A05F-22DCEDB39B6A}" type="datetime1">
              <a:rPr lang="pt-BR" smtClean="0"/>
              <a:pPr>
                <a:defRPr/>
              </a:pPr>
              <a:t>03/05/2016</a:t>
            </a:fld>
            <a:endParaRPr lang="pt-BR"/>
          </a:p>
        </p:txBody>
      </p:sp>
      <p:sp>
        <p:nvSpPr>
          <p:cNvPr id="3" name="Retângulo 2"/>
          <p:cNvSpPr/>
          <p:nvPr/>
        </p:nvSpPr>
        <p:spPr>
          <a:xfrm>
            <a:off x="1881882" y="2636912"/>
            <a:ext cx="5786462" cy="954107"/>
          </a:xfrm>
          <a:prstGeom prst="rect">
            <a:avLst/>
          </a:prstGeom>
        </p:spPr>
        <p:txBody>
          <a:bodyPr wrap="square">
            <a:spAutoFit/>
          </a:bodyPr>
          <a:lstStyle/>
          <a:p>
            <a:pPr algn="ctr"/>
            <a:r>
              <a:rPr lang="pt-BR" sz="2800" b="1" dirty="0" smtClean="0">
                <a:solidFill>
                  <a:srgbClr val="C00000"/>
                </a:solidFill>
                <a:latin typeface="Open Sans Semibold"/>
              </a:rPr>
              <a:t>Qual a </a:t>
            </a:r>
            <a:r>
              <a:rPr lang="pt-BR" sz="2800" b="1" dirty="0" smtClean="0">
                <a:solidFill>
                  <a:schemeClr val="tx1"/>
                </a:solidFill>
                <a:latin typeface="Open Sans Semibold"/>
              </a:rPr>
              <a:t>extensão</a:t>
            </a:r>
            <a:r>
              <a:rPr lang="pt-BR" sz="2800" b="1" dirty="0" smtClean="0">
                <a:solidFill>
                  <a:srgbClr val="C00000"/>
                </a:solidFill>
                <a:latin typeface="Open Sans Semibold"/>
              </a:rPr>
              <a:t> que se quer para o IFPA?</a:t>
            </a:r>
          </a:p>
        </p:txBody>
      </p:sp>
    </p:spTree>
    <p:extLst>
      <p:ext uri="{BB962C8B-B14F-4D97-AF65-F5344CB8AC3E}">
        <p14:creationId xmlns:p14="http://schemas.microsoft.com/office/powerpoint/2010/main" val="3259510469"/>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Data 1"/>
          <p:cNvSpPr>
            <a:spLocks noGrp="1"/>
          </p:cNvSpPr>
          <p:nvPr>
            <p:ph type="dt" sz="half" idx="10"/>
          </p:nvPr>
        </p:nvSpPr>
        <p:spPr>
          <a:xfrm>
            <a:off x="8100392" y="6309320"/>
            <a:ext cx="756140" cy="365125"/>
          </a:xfrm>
        </p:spPr>
        <p:txBody>
          <a:bodyPr/>
          <a:lstStyle/>
          <a:p>
            <a:pPr>
              <a:defRPr/>
            </a:pPr>
            <a:fld id="{04114396-2BF7-47CF-A05F-22DCEDB39B6A}" type="datetime1">
              <a:rPr lang="pt-BR" smtClean="0"/>
              <a:pPr>
                <a:defRPr/>
              </a:pPr>
              <a:t>03/05/2016</a:t>
            </a:fld>
            <a:endParaRPr lang="pt-BR"/>
          </a:p>
        </p:txBody>
      </p:sp>
      <p:sp>
        <p:nvSpPr>
          <p:cNvPr id="3" name="Retângulo 2"/>
          <p:cNvSpPr/>
          <p:nvPr/>
        </p:nvSpPr>
        <p:spPr>
          <a:xfrm>
            <a:off x="467544" y="620688"/>
            <a:ext cx="7920880" cy="507831"/>
          </a:xfrm>
          <a:prstGeom prst="rect">
            <a:avLst/>
          </a:prstGeom>
        </p:spPr>
        <p:txBody>
          <a:bodyPr wrap="square">
            <a:spAutoFit/>
          </a:bodyPr>
          <a:lstStyle/>
          <a:p>
            <a:pPr algn="just">
              <a:lnSpc>
                <a:spcPct val="150000"/>
              </a:lnSpc>
              <a:spcAft>
                <a:spcPts val="0"/>
              </a:spcAft>
            </a:pPr>
            <a:r>
              <a:rPr lang="pt-BR" b="1" dirty="0" smtClean="0">
                <a:solidFill>
                  <a:schemeClr val="tx1"/>
                </a:solidFill>
                <a:latin typeface="Arial" panose="020B0604020202020204" pitchFamily="34" charset="0"/>
                <a:ea typeface="Calibri" panose="020F0502020204030204" pitchFamily="34" charset="0"/>
                <a:cs typeface="Arial" panose="020B0604020202020204" pitchFamily="34" charset="0"/>
              </a:rPr>
              <a:t>3.</a:t>
            </a:r>
            <a:r>
              <a:rPr lang="pt-BR" b="1" dirty="0">
                <a:solidFill>
                  <a:schemeClr val="tx1"/>
                </a:solidFill>
                <a:latin typeface="Arial" panose="020B0604020202020204" pitchFamily="34" charset="0"/>
                <a:ea typeface="Calibri" panose="020F0502020204030204" pitchFamily="34" charset="0"/>
                <a:cs typeface="Arial" panose="020B0604020202020204" pitchFamily="34" charset="0"/>
              </a:rPr>
              <a:t>4</a:t>
            </a:r>
            <a:r>
              <a:rPr lang="pt-BR" b="1" dirty="0" smtClean="0">
                <a:solidFill>
                  <a:schemeClr val="tx1"/>
                </a:solidFill>
                <a:latin typeface="Arial" panose="020B0604020202020204" pitchFamily="34" charset="0"/>
                <a:ea typeface="Calibri" panose="020F0502020204030204" pitchFamily="34" charset="0"/>
                <a:cs typeface="Arial" panose="020B0604020202020204" pitchFamily="34" charset="0"/>
              </a:rPr>
              <a:t>. </a:t>
            </a:r>
            <a:r>
              <a:rPr lang="pt-BR" b="1" dirty="0">
                <a:solidFill>
                  <a:schemeClr val="tx1"/>
                </a:solidFill>
                <a:latin typeface="Arial" panose="020B0604020202020204" pitchFamily="34" charset="0"/>
                <a:ea typeface="Calibri" panose="020F0502020204030204" pitchFamily="34" charset="0"/>
                <a:cs typeface="Arial" panose="020B0604020202020204" pitchFamily="34" charset="0"/>
              </a:rPr>
              <a:t>PROPOSTA DE NOVO DESENHO INSTITUCIONAL PARA A PROEX</a:t>
            </a:r>
            <a:endParaRPr lang="pt-BR" b="1" dirty="0">
              <a:solidFill>
                <a:schemeClr val="tx1"/>
              </a:solidFill>
              <a:latin typeface="Arial" panose="020B0604020202020204" pitchFamily="34" charset="0"/>
              <a:cs typeface="Arial" panose="020B0604020202020204" pitchFamily="34" charset="0"/>
            </a:endParaRPr>
          </a:p>
        </p:txBody>
      </p:sp>
      <p:pic>
        <p:nvPicPr>
          <p:cNvPr id="36761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57375" y="1552464"/>
            <a:ext cx="6541217" cy="36635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Retângulo 3"/>
          <p:cNvSpPr/>
          <p:nvPr/>
        </p:nvSpPr>
        <p:spPr>
          <a:xfrm>
            <a:off x="1128910" y="5275238"/>
            <a:ext cx="5814392" cy="729430"/>
          </a:xfrm>
          <a:prstGeom prst="rect">
            <a:avLst/>
          </a:prstGeom>
        </p:spPr>
        <p:txBody>
          <a:bodyPr wrap="square">
            <a:spAutoFit/>
          </a:bodyPr>
          <a:lstStyle/>
          <a:p>
            <a:pPr algn="ctr">
              <a:lnSpc>
                <a:spcPct val="115000"/>
              </a:lnSpc>
              <a:spcAft>
                <a:spcPts val="0"/>
              </a:spcAft>
            </a:pPr>
            <a:r>
              <a:rPr lang="pt-BR" sz="1200" dirty="0">
                <a:solidFill>
                  <a:schemeClr val="tx1"/>
                </a:solidFill>
                <a:latin typeface="Arial" panose="020B0604020202020204" pitchFamily="34" charset="0"/>
                <a:ea typeface="Calibri" panose="020F0502020204030204" pitchFamily="34" charset="0"/>
                <a:cs typeface="Times New Roman" panose="02020603050405020304" pitchFamily="18" charset="0"/>
              </a:rPr>
              <a:t>ESQUEMA </a:t>
            </a:r>
            <a:r>
              <a:rPr lang="pt-BR" sz="1200" dirty="0" smtClean="0">
                <a:solidFill>
                  <a:schemeClr val="tx1"/>
                </a:solidFill>
                <a:latin typeface="Arial" panose="020B0604020202020204" pitchFamily="34" charset="0"/>
                <a:ea typeface="Calibri" panose="020F0502020204030204" pitchFamily="34" charset="0"/>
                <a:cs typeface="Times New Roman" panose="02020603050405020304" pitchFamily="18" charset="0"/>
              </a:rPr>
              <a:t>2: </a:t>
            </a:r>
            <a:r>
              <a:rPr lang="pt-BR" sz="1200" dirty="0">
                <a:solidFill>
                  <a:schemeClr val="tx1"/>
                </a:solidFill>
                <a:latin typeface="Arial" panose="020B0604020202020204" pitchFamily="34" charset="0"/>
                <a:ea typeface="Calibri" panose="020F0502020204030204" pitchFamily="34" charset="0"/>
                <a:cs typeface="Times New Roman" panose="02020603050405020304" pitchFamily="18" charset="0"/>
              </a:rPr>
              <a:t>PROPOSTA DE ORGANOGRAMA DE FUNCIONAMENTO DA PROEX</a:t>
            </a:r>
            <a:endParaRPr lang="pt-BR" sz="1200" dirty="0">
              <a:solidFill>
                <a:schemeClr val="tx1"/>
              </a:solidFill>
              <a:ea typeface="Calibri" panose="020F0502020204030204" pitchFamily="34" charset="0"/>
              <a:cs typeface="Times New Roman" panose="02020603050405020304" pitchFamily="18" charset="0"/>
            </a:endParaRPr>
          </a:p>
          <a:p>
            <a:pPr algn="ctr">
              <a:lnSpc>
                <a:spcPct val="115000"/>
              </a:lnSpc>
              <a:spcAft>
                <a:spcPts val="0"/>
              </a:spcAft>
            </a:pPr>
            <a:r>
              <a:rPr lang="pt-BR" sz="1200" dirty="0">
                <a:solidFill>
                  <a:schemeClr val="tx1"/>
                </a:solidFill>
                <a:latin typeface="Arial" panose="020B0604020202020204" pitchFamily="34" charset="0"/>
                <a:ea typeface="Calibri" panose="020F0502020204030204" pitchFamily="34" charset="0"/>
                <a:cs typeface="Times New Roman" panose="02020603050405020304" pitchFamily="18" charset="0"/>
              </a:rPr>
              <a:t>FONTE: PROEX, 2015</a:t>
            </a:r>
            <a:endParaRPr lang="pt-BR" sz="1200" dirty="0">
              <a:solidFill>
                <a:schemeClr val="tx1"/>
              </a:solidFill>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843720862"/>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Data 1"/>
          <p:cNvSpPr>
            <a:spLocks noGrp="1"/>
          </p:cNvSpPr>
          <p:nvPr>
            <p:ph type="dt" sz="half" idx="10"/>
          </p:nvPr>
        </p:nvSpPr>
        <p:spPr>
          <a:xfrm>
            <a:off x="7917984" y="6366632"/>
            <a:ext cx="1046503" cy="365125"/>
          </a:xfrm>
        </p:spPr>
        <p:txBody>
          <a:bodyPr/>
          <a:lstStyle/>
          <a:p>
            <a:pPr>
              <a:defRPr/>
            </a:pPr>
            <a:fld id="{04114396-2BF7-47CF-A05F-22DCEDB39B6A}" type="datetime1">
              <a:rPr lang="pt-BR" smtClean="0"/>
              <a:pPr>
                <a:defRPr/>
              </a:pPr>
              <a:t>03/05/2016</a:t>
            </a:fld>
            <a:endParaRPr lang="pt-BR" dirty="0"/>
          </a:p>
        </p:txBody>
      </p:sp>
      <p:sp>
        <p:nvSpPr>
          <p:cNvPr id="3" name="Retângulo 2"/>
          <p:cNvSpPr/>
          <p:nvPr/>
        </p:nvSpPr>
        <p:spPr>
          <a:xfrm>
            <a:off x="323528" y="548680"/>
            <a:ext cx="7920880" cy="507831"/>
          </a:xfrm>
          <a:prstGeom prst="rect">
            <a:avLst/>
          </a:prstGeom>
        </p:spPr>
        <p:txBody>
          <a:bodyPr wrap="square">
            <a:spAutoFit/>
          </a:bodyPr>
          <a:lstStyle/>
          <a:p>
            <a:pPr algn="just">
              <a:lnSpc>
                <a:spcPct val="150000"/>
              </a:lnSpc>
              <a:spcAft>
                <a:spcPts val="0"/>
              </a:spcAft>
            </a:pPr>
            <a:r>
              <a:rPr lang="pt-BR" b="1" dirty="0">
                <a:solidFill>
                  <a:schemeClr val="tx1"/>
                </a:solidFill>
                <a:latin typeface="Arial" panose="020B0604020202020204" pitchFamily="34" charset="0"/>
                <a:ea typeface="Calibri" panose="020F0502020204030204" pitchFamily="34" charset="0"/>
                <a:cs typeface="Arial" panose="020B0604020202020204" pitchFamily="34" charset="0"/>
              </a:rPr>
              <a:t> </a:t>
            </a:r>
            <a:r>
              <a:rPr lang="pt-BR" b="1" dirty="0" smtClean="0">
                <a:solidFill>
                  <a:schemeClr val="tx1"/>
                </a:solidFill>
                <a:latin typeface="Arial" panose="020B0604020202020204" pitchFamily="34" charset="0"/>
                <a:ea typeface="Calibri" panose="020F0502020204030204" pitchFamily="34" charset="0"/>
                <a:cs typeface="Arial" panose="020B0604020202020204" pitchFamily="34" charset="0"/>
              </a:rPr>
              <a:t>3.5. DESENHO </a:t>
            </a:r>
            <a:r>
              <a:rPr lang="pt-BR" b="1" dirty="0">
                <a:solidFill>
                  <a:schemeClr val="tx1"/>
                </a:solidFill>
                <a:latin typeface="Arial" panose="020B0604020202020204" pitchFamily="34" charset="0"/>
                <a:ea typeface="Calibri" panose="020F0502020204030204" pitchFamily="34" charset="0"/>
                <a:cs typeface="Arial" panose="020B0604020202020204" pitchFamily="34" charset="0"/>
              </a:rPr>
              <a:t>INSTITUCIONAL </a:t>
            </a:r>
            <a:r>
              <a:rPr lang="pt-BR" b="1" dirty="0" smtClean="0">
                <a:solidFill>
                  <a:schemeClr val="tx1"/>
                </a:solidFill>
                <a:latin typeface="Arial" panose="020B0604020202020204" pitchFamily="34" charset="0"/>
                <a:ea typeface="Calibri" panose="020F0502020204030204" pitchFamily="34" charset="0"/>
                <a:cs typeface="Arial" panose="020B0604020202020204" pitchFamily="34" charset="0"/>
              </a:rPr>
              <a:t>APROVADO PARA </a:t>
            </a:r>
            <a:r>
              <a:rPr lang="pt-BR" b="1" dirty="0">
                <a:solidFill>
                  <a:schemeClr val="tx1"/>
                </a:solidFill>
                <a:latin typeface="Arial" panose="020B0604020202020204" pitchFamily="34" charset="0"/>
                <a:ea typeface="Calibri" panose="020F0502020204030204" pitchFamily="34" charset="0"/>
                <a:cs typeface="Arial" panose="020B0604020202020204" pitchFamily="34" charset="0"/>
              </a:rPr>
              <a:t>A PROEX</a:t>
            </a:r>
            <a:endParaRPr lang="pt-BR" b="1" dirty="0">
              <a:solidFill>
                <a:schemeClr val="tx1"/>
              </a:solidFill>
              <a:latin typeface="Arial" panose="020B0604020202020204" pitchFamily="34" charset="0"/>
              <a:cs typeface="Arial" panose="020B0604020202020204" pitchFamily="34" charset="0"/>
            </a:endParaRPr>
          </a:p>
        </p:txBody>
      </p:sp>
      <p:pic>
        <p:nvPicPr>
          <p:cNvPr id="4" name="Imagem 3"/>
          <p:cNvPicPr>
            <a:picLocks noChangeAspect="1"/>
          </p:cNvPicPr>
          <p:nvPr/>
        </p:nvPicPr>
        <p:blipFill>
          <a:blip r:embed="rId2"/>
          <a:stretch>
            <a:fillRect/>
          </a:stretch>
        </p:blipFill>
        <p:spPr>
          <a:xfrm>
            <a:off x="467544" y="1296889"/>
            <a:ext cx="8242506" cy="5084505"/>
          </a:xfrm>
          <a:prstGeom prst="rect">
            <a:avLst/>
          </a:prstGeom>
        </p:spPr>
      </p:pic>
    </p:spTree>
    <p:extLst>
      <p:ext uri="{BB962C8B-B14F-4D97-AF65-F5344CB8AC3E}">
        <p14:creationId xmlns:p14="http://schemas.microsoft.com/office/powerpoint/2010/main" val="1108017218"/>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Data 1"/>
          <p:cNvSpPr>
            <a:spLocks noGrp="1"/>
          </p:cNvSpPr>
          <p:nvPr>
            <p:ph type="dt" sz="half" idx="10"/>
          </p:nvPr>
        </p:nvSpPr>
        <p:spPr>
          <a:xfrm>
            <a:off x="7668344" y="6236357"/>
            <a:ext cx="1080120" cy="365125"/>
          </a:xfrm>
        </p:spPr>
        <p:txBody>
          <a:bodyPr/>
          <a:lstStyle/>
          <a:p>
            <a:pPr>
              <a:defRPr/>
            </a:pPr>
            <a:fld id="{04114396-2BF7-47CF-A05F-22DCEDB39B6A}" type="datetime1">
              <a:rPr lang="pt-BR" smtClean="0"/>
              <a:pPr>
                <a:defRPr/>
              </a:pPr>
              <a:t>03/05/2016</a:t>
            </a:fld>
            <a:endParaRPr lang="pt-BR" dirty="0"/>
          </a:p>
        </p:txBody>
      </p:sp>
      <p:sp>
        <p:nvSpPr>
          <p:cNvPr id="3" name="Retângulo 2"/>
          <p:cNvSpPr/>
          <p:nvPr/>
        </p:nvSpPr>
        <p:spPr>
          <a:xfrm>
            <a:off x="323528" y="548680"/>
            <a:ext cx="7920880" cy="507831"/>
          </a:xfrm>
          <a:prstGeom prst="rect">
            <a:avLst/>
          </a:prstGeom>
        </p:spPr>
        <p:txBody>
          <a:bodyPr wrap="square">
            <a:spAutoFit/>
          </a:bodyPr>
          <a:lstStyle/>
          <a:p>
            <a:pPr algn="just">
              <a:lnSpc>
                <a:spcPct val="150000"/>
              </a:lnSpc>
              <a:spcAft>
                <a:spcPts val="0"/>
              </a:spcAft>
            </a:pPr>
            <a:r>
              <a:rPr lang="pt-BR" b="1" dirty="0">
                <a:solidFill>
                  <a:schemeClr val="tx1"/>
                </a:solidFill>
                <a:latin typeface="Arial" panose="020B0604020202020204" pitchFamily="34" charset="0"/>
                <a:ea typeface="Calibri" panose="020F0502020204030204" pitchFamily="34" charset="0"/>
                <a:cs typeface="Arial" panose="020B0604020202020204" pitchFamily="34" charset="0"/>
              </a:rPr>
              <a:t>4 </a:t>
            </a:r>
            <a:r>
              <a:rPr lang="pt-BR" b="1" dirty="0" smtClean="0">
                <a:solidFill>
                  <a:schemeClr val="tx1"/>
                </a:solidFill>
                <a:latin typeface="Arial" panose="020B0604020202020204" pitchFamily="34" charset="0"/>
                <a:ea typeface="Calibri" panose="020F0502020204030204" pitchFamily="34" charset="0"/>
                <a:cs typeface="Arial" panose="020B0604020202020204" pitchFamily="34" charset="0"/>
              </a:rPr>
              <a:t>. AÇÕES PARA O FORTALECIMENTO DA EXTENSÃO NO IFPA</a:t>
            </a:r>
            <a:endParaRPr lang="pt-BR" b="1" dirty="0">
              <a:solidFill>
                <a:schemeClr val="tx1"/>
              </a:solidFill>
              <a:latin typeface="Arial" panose="020B0604020202020204" pitchFamily="34" charset="0"/>
              <a:cs typeface="Arial" panose="020B0604020202020204" pitchFamily="34" charset="0"/>
            </a:endParaRPr>
          </a:p>
        </p:txBody>
      </p:sp>
      <p:sp>
        <p:nvSpPr>
          <p:cNvPr id="13" name="Rectangle 10"/>
          <p:cNvSpPr>
            <a:spLocks noChangeArrowheads="1"/>
          </p:cNvSpPr>
          <p:nvPr/>
        </p:nvSpPr>
        <p:spPr bwMode="auto">
          <a:xfrm>
            <a:off x="102543" y="2310438"/>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pt-BR"/>
          </a:p>
        </p:txBody>
      </p:sp>
      <p:sp>
        <p:nvSpPr>
          <p:cNvPr id="14" name="Rectangle 12"/>
          <p:cNvSpPr>
            <a:spLocks noChangeArrowheads="1"/>
          </p:cNvSpPr>
          <p:nvPr/>
        </p:nvSpPr>
        <p:spPr bwMode="auto">
          <a:xfrm>
            <a:off x="102543" y="2767638"/>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pt-BR" sz="1800" b="0" i="0" u="none" strike="noStrike" cap="none" normalizeH="0" baseline="0" smtClean="0">
              <a:ln>
                <a:noFill/>
              </a:ln>
              <a:solidFill>
                <a:schemeClr val="tx1"/>
              </a:solidFill>
              <a:effectLst/>
              <a:latin typeface="Arial" panose="020B0604020202020204" pitchFamily="34" charset="0"/>
              <a:ea typeface="Calibri" panose="020F050202020403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pt-BR" sz="1800" b="0" i="0" u="none" strike="noStrike" cap="none" normalizeH="0" baseline="0" smtClean="0">
                <a:ln>
                  <a:noFill/>
                </a:ln>
                <a:solidFill>
                  <a:schemeClr val="tx1"/>
                </a:solidFill>
                <a:effectLst/>
                <a:latin typeface="Arial" panose="020B0604020202020204" pitchFamily="34" charset="0"/>
                <a:ea typeface="Calibri" panose="020F0502020204030204" pitchFamily="34" charset="0"/>
              </a:rPr>
              <a:t/>
            </a:r>
            <a:br>
              <a:rPr kumimoji="0" lang="en-US" altLang="pt-BR" sz="1800" b="0" i="0" u="none" strike="noStrike" cap="none" normalizeH="0" baseline="0" smtClean="0">
                <a:ln>
                  <a:noFill/>
                </a:ln>
                <a:solidFill>
                  <a:schemeClr val="tx1"/>
                </a:solidFill>
                <a:effectLst/>
                <a:latin typeface="Arial" panose="020B0604020202020204" pitchFamily="34" charset="0"/>
                <a:ea typeface="Calibri" panose="020F0502020204030204" pitchFamily="34" charset="0"/>
              </a:rPr>
            </a:br>
            <a:endParaRPr kumimoji="0" lang="pt-BR" altLang="pt-BR" sz="800" b="0" i="0" u="none" strike="noStrike" cap="none" normalizeH="0" baseline="0" smtClean="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pt-BR" altLang="pt-BR" sz="1800" b="0" i="0" u="none" strike="noStrike" cap="none" normalizeH="0" baseline="0" smtClean="0">
              <a:ln>
                <a:noFill/>
              </a:ln>
              <a:solidFill>
                <a:schemeClr val="tx1"/>
              </a:solidFill>
              <a:effectLst/>
              <a:latin typeface="Arial" panose="020B0604020202020204" pitchFamily="34" charset="0"/>
            </a:endParaRPr>
          </a:p>
        </p:txBody>
      </p:sp>
      <p:sp>
        <p:nvSpPr>
          <p:cNvPr id="15" name="Rectangle 14"/>
          <p:cNvSpPr>
            <a:spLocks noChangeArrowheads="1"/>
          </p:cNvSpPr>
          <p:nvPr/>
        </p:nvSpPr>
        <p:spPr bwMode="auto">
          <a:xfrm>
            <a:off x="0" y="2767638"/>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pt-BR" sz="1800" b="0" i="0" u="none" strike="noStrike" cap="none" normalizeH="0" baseline="0" smtClean="0">
              <a:ln>
                <a:noFill/>
              </a:ln>
              <a:solidFill>
                <a:schemeClr val="tx1"/>
              </a:solidFill>
              <a:effectLst/>
              <a:latin typeface="Arial" panose="020B0604020202020204" pitchFamily="34" charset="0"/>
              <a:ea typeface="Calibri" panose="020F050202020403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pt-BR" sz="1800" b="0" i="0" u="none" strike="noStrike" cap="none" normalizeH="0" baseline="0" smtClean="0">
                <a:ln>
                  <a:noFill/>
                </a:ln>
                <a:solidFill>
                  <a:schemeClr val="tx1"/>
                </a:solidFill>
                <a:effectLst/>
                <a:latin typeface="Arial" panose="020B0604020202020204" pitchFamily="34" charset="0"/>
                <a:ea typeface="Calibri" panose="020F0502020204030204" pitchFamily="34" charset="0"/>
              </a:rPr>
              <a:t/>
            </a:r>
            <a:br>
              <a:rPr kumimoji="0" lang="en-US" altLang="pt-BR" sz="1800" b="0" i="0" u="none" strike="noStrike" cap="none" normalizeH="0" baseline="0" smtClean="0">
                <a:ln>
                  <a:noFill/>
                </a:ln>
                <a:solidFill>
                  <a:schemeClr val="tx1"/>
                </a:solidFill>
                <a:effectLst/>
                <a:latin typeface="Arial" panose="020B0604020202020204" pitchFamily="34" charset="0"/>
                <a:ea typeface="Calibri" panose="020F0502020204030204" pitchFamily="34" charset="0"/>
              </a:rPr>
            </a:br>
            <a:endParaRPr kumimoji="0" lang="pt-BR" altLang="pt-BR" sz="800" b="0" i="0" u="none" strike="noStrike" cap="none" normalizeH="0" baseline="0" smtClean="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pt-BR" altLang="pt-BR" sz="1800" b="0" i="0" u="none" strike="noStrike" cap="none" normalizeH="0" baseline="0" smtClean="0">
              <a:ln>
                <a:noFill/>
              </a:ln>
              <a:solidFill>
                <a:schemeClr val="tx1"/>
              </a:solidFill>
              <a:effectLst/>
              <a:latin typeface="Arial" panose="020B0604020202020204" pitchFamily="34" charset="0"/>
            </a:endParaRPr>
          </a:p>
        </p:txBody>
      </p:sp>
      <p:sp>
        <p:nvSpPr>
          <p:cNvPr id="29" name="Rectangle 29"/>
          <p:cNvSpPr>
            <a:spLocks noChangeArrowheads="1"/>
          </p:cNvSpPr>
          <p:nvPr/>
        </p:nvSpPr>
        <p:spPr bwMode="auto">
          <a:xfrm>
            <a:off x="611558" y="2108217"/>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pt-BR"/>
          </a:p>
        </p:txBody>
      </p:sp>
      <p:sp>
        <p:nvSpPr>
          <p:cNvPr id="30" name="Rectangle 31"/>
          <p:cNvSpPr>
            <a:spLocks noChangeArrowheads="1"/>
          </p:cNvSpPr>
          <p:nvPr/>
        </p:nvSpPr>
        <p:spPr bwMode="auto">
          <a:xfrm>
            <a:off x="323528" y="2997826"/>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pt-BR" sz="1800" b="0" i="0" u="none" strike="noStrike" cap="none" normalizeH="0" baseline="0" smtClean="0">
              <a:ln>
                <a:noFill/>
              </a:ln>
              <a:solidFill>
                <a:schemeClr val="tx1"/>
              </a:solidFill>
              <a:effectLst/>
              <a:latin typeface="Arial" panose="020B0604020202020204" pitchFamily="34" charset="0"/>
              <a:ea typeface="Calibri" panose="020F050202020403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pt-BR" sz="1800" b="0" i="0" u="none" strike="noStrike" cap="none" normalizeH="0" baseline="0" smtClean="0">
                <a:ln>
                  <a:noFill/>
                </a:ln>
                <a:solidFill>
                  <a:schemeClr val="tx1"/>
                </a:solidFill>
                <a:effectLst/>
                <a:latin typeface="Arial" panose="020B0604020202020204" pitchFamily="34" charset="0"/>
                <a:ea typeface="Calibri" panose="020F0502020204030204" pitchFamily="34" charset="0"/>
              </a:rPr>
              <a:t/>
            </a:r>
            <a:br>
              <a:rPr kumimoji="0" lang="en-US" altLang="pt-BR" sz="1800" b="0" i="0" u="none" strike="noStrike" cap="none" normalizeH="0" baseline="0" smtClean="0">
                <a:ln>
                  <a:noFill/>
                </a:ln>
                <a:solidFill>
                  <a:schemeClr val="tx1"/>
                </a:solidFill>
                <a:effectLst/>
                <a:latin typeface="Arial" panose="020B0604020202020204" pitchFamily="34" charset="0"/>
                <a:ea typeface="Calibri" panose="020F0502020204030204" pitchFamily="34" charset="0"/>
              </a:rPr>
            </a:br>
            <a:endParaRPr kumimoji="0" lang="pt-BR" altLang="pt-BR" sz="800" b="0" i="0" u="none" strike="noStrike" cap="none" normalizeH="0" baseline="0" smtClean="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pt-BR" altLang="pt-BR" sz="1800" b="0" i="0" u="none" strike="noStrike" cap="none" normalizeH="0" baseline="0" smtClean="0">
              <a:ln>
                <a:noFill/>
              </a:ln>
              <a:solidFill>
                <a:schemeClr val="tx1"/>
              </a:solidFill>
              <a:effectLst/>
              <a:latin typeface="Arial" panose="020B0604020202020204" pitchFamily="34" charset="0"/>
            </a:endParaRPr>
          </a:p>
        </p:txBody>
      </p:sp>
      <p:sp>
        <p:nvSpPr>
          <p:cNvPr id="31" name="Rectangle 33"/>
          <p:cNvSpPr>
            <a:spLocks noChangeArrowheads="1"/>
          </p:cNvSpPr>
          <p:nvPr/>
        </p:nvSpPr>
        <p:spPr bwMode="auto">
          <a:xfrm>
            <a:off x="323528" y="2994651"/>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pt-BR" sz="1800" b="0" i="0" u="none" strike="noStrike" cap="none" normalizeH="0" baseline="0" smtClean="0">
              <a:ln>
                <a:noFill/>
              </a:ln>
              <a:solidFill>
                <a:schemeClr val="tx1"/>
              </a:solidFill>
              <a:effectLst/>
              <a:latin typeface="Arial" panose="020B0604020202020204" pitchFamily="34" charset="0"/>
              <a:ea typeface="Calibri" panose="020F050202020403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pt-BR" sz="1800" b="0" i="0" u="none" strike="noStrike" cap="none" normalizeH="0" baseline="0" smtClean="0">
                <a:ln>
                  <a:noFill/>
                </a:ln>
                <a:solidFill>
                  <a:schemeClr val="tx1"/>
                </a:solidFill>
                <a:effectLst/>
                <a:latin typeface="Arial" panose="020B0604020202020204" pitchFamily="34" charset="0"/>
                <a:ea typeface="Calibri" panose="020F0502020204030204" pitchFamily="34" charset="0"/>
              </a:rPr>
              <a:t/>
            </a:r>
            <a:br>
              <a:rPr kumimoji="0" lang="en-US" altLang="pt-BR" sz="1800" b="0" i="0" u="none" strike="noStrike" cap="none" normalizeH="0" baseline="0" smtClean="0">
                <a:ln>
                  <a:noFill/>
                </a:ln>
                <a:solidFill>
                  <a:schemeClr val="tx1"/>
                </a:solidFill>
                <a:effectLst/>
                <a:latin typeface="Arial" panose="020B0604020202020204" pitchFamily="34" charset="0"/>
                <a:ea typeface="Calibri" panose="020F0502020204030204" pitchFamily="34" charset="0"/>
              </a:rPr>
            </a:br>
            <a:endParaRPr kumimoji="0" lang="pt-BR" altLang="pt-BR" sz="800" b="0" i="0" u="none" strike="noStrike" cap="none" normalizeH="0" baseline="0" smtClean="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pt-BR" altLang="pt-BR" sz="1800" b="0" i="0" u="none" strike="noStrike" cap="none" normalizeH="0" baseline="0" smtClean="0">
              <a:ln>
                <a:noFill/>
              </a:ln>
              <a:solidFill>
                <a:schemeClr val="tx1"/>
              </a:solidFill>
              <a:effectLst/>
              <a:latin typeface="Arial" panose="020B0604020202020204" pitchFamily="34" charset="0"/>
            </a:endParaRPr>
          </a:p>
        </p:txBody>
      </p:sp>
      <p:sp>
        <p:nvSpPr>
          <p:cNvPr id="32" name="Rectangle 35"/>
          <p:cNvSpPr>
            <a:spLocks noChangeArrowheads="1"/>
          </p:cNvSpPr>
          <p:nvPr/>
        </p:nvSpPr>
        <p:spPr bwMode="auto">
          <a:xfrm>
            <a:off x="323528" y="2996239"/>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pt-BR" sz="1800" b="0" i="0" u="none" strike="noStrike" cap="none" normalizeH="0" baseline="0" smtClean="0">
              <a:ln>
                <a:noFill/>
              </a:ln>
              <a:solidFill>
                <a:schemeClr val="tx1"/>
              </a:solidFill>
              <a:effectLst/>
              <a:latin typeface="Arial" panose="020B0604020202020204" pitchFamily="34" charset="0"/>
              <a:ea typeface="Calibri" panose="020F050202020403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pt-BR" sz="1800" b="0" i="0" u="none" strike="noStrike" cap="none" normalizeH="0" baseline="0" smtClean="0">
                <a:ln>
                  <a:noFill/>
                </a:ln>
                <a:solidFill>
                  <a:schemeClr val="tx1"/>
                </a:solidFill>
                <a:effectLst/>
                <a:latin typeface="Arial" panose="020B0604020202020204" pitchFamily="34" charset="0"/>
                <a:ea typeface="Calibri" panose="020F0502020204030204" pitchFamily="34" charset="0"/>
              </a:rPr>
              <a:t/>
            </a:r>
            <a:br>
              <a:rPr kumimoji="0" lang="en-US" altLang="pt-BR" sz="1800" b="0" i="0" u="none" strike="noStrike" cap="none" normalizeH="0" baseline="0" smtClean="0">
                <a:ln>
                  <a:noFill/>
                </a:ln>
                <a:solidFill>
                  <a:schemeClr val="tx1"/>
                </a:solidFill>
                <a:effectLst/>
                <a:latin typeface="Arial" panose="020B0604020202020204" pitchFamily="34" charset="0"/>
                <a:ea typeface="Calibri" panose="020F0502020204030204" pitchFamily="34" charset="0"/>
              </a:rPr>
            </a:br>
            <a:endParaRPr kumimoji="0" lang="pt-BR" altLang="pt-BR" sz="800" b="0" i="0" u="none" strike="noStrike" cap="none" normalizeH="0" baseline="0" smtClean="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pt-BR" altLang="pt-BR" sz="1800" b="0" i="0" u="none" strike="noStrike" cap="none" normalizeH="0" baseline="0" smtClean="0">
              <a:ln>
                <a:noFill/>
              </a:ln>
              <a:solidFill>
                <a:schemeClr val="tx1"/>
              </a:solidFill>
              <a:effectLst/>
              <a:latin typeface="Arial" panose="020B0604020202020204" pitchFamily="34" charset="0"/>
            </a:endParaRPr>
          </a:p>
        </p:txBody>
      </p:sp>
      <p:sp>
        <p:nvSpPr>
          <p:cNvPr id="33" name="Rectangle 37"/>
          <p:cNvSpPr>
            <a:spLocks noChangeArrowheads="1"/>
          </p:cNvSpPr>
          <p:nvPr/>
        </p:nvSpPr>
        <p:spPr bwMode="auto">
          <a:xfrm>
            <a:off x="323528" y="2994651"/>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pt-BR" sz="1800" b="0" i="0" u="none" strike="noStrike" cap="none" normalizeH="0" baseline="0" smtClean="0">
              <a:ln>
                <a:noFill/>
              </a:ln>
              <a:solidFill>
                <a:schemeClr val="tx1"/>
              </a:solidFill>
              <a:effectLst/>
              <a:latin typeface="Arial" panose="020B0604020202020204" pitchFamily="34" charset="0"/>
              <a:ea typeface="Calibri" panose="020F050202020403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pt-BR" sz="1800" b="0" i="0" u="none" strike="noStrike" cap="none" normalizeH="0" baseline="0" smtClean="0">
                <a:ln>
                  <a:noFill/>
                </a:ln>
                <a:solidFill>
                  <a:schemeClr val="tx1"/>
                </a:solidFill>
                <a:effectLst/>
                <a:latin typeface="Arial" panose="020B0604020202020204" pitchFamily="34" charset="0"/>
                <a:ea typeface="Calibri" panose="020F0502020204030204" pitchFamily="34" charset="0"/>
              </a:rPr>
              <a:t/>
            </a:r>
            <a:br>
              <a:rPr kumimoji="0" lang="en-US" altLang="pt-BR" sz="1800" b="0" i="0" u="none" strike="noStrike" cap="none" normalizeH="0" baseline="0" smtClean="0">
                <a:ln>
                  <a:noFill/>
                </a:ln>
                <a:solidFill>
                  <a:schemeClr val="tx1"/>
                </a:solidFill>
                <a:effectLst/>
                <a:latin typeface="Arial" panose="020B0604020202020204" pitchFamily="34" charset="0"/>
                <a:ea typeface="Calibri" panose="020F0502020204030204" pitchFamily="34" charset="0"/>
              </a:rPr>
            </a:br>
            <a:endParaRPr kumimoji="0" lang="pt-BR" altLang="pt-BR" sz="800" b="0" i="0" u="none" strike="noStrike" cap="none" normalizeH="0" baseline="0" smtClean="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pt-BR" altLang="pt-BR" sz="1800" b="0" i="0" u="none" strike="noStrike" cap="none" normalizeH="0" baseline="0" smtClean="0">
              <a:ln>
                <a:noFill/>
              </a:ln>
              <a:solidFill>
                <a:schemeClr val="tx1"/>
              </a:solidFill>
              <a:effectLst/>
              <a:latin typeface="Arial" panose="020B0604020202020204" pitchFamily="34" charset="0"/>
            </a:endParaRPr>
          </a:p>
        </p:txBody>
      </p:sp>
      <p:sp>
        <p:nvSpPr>
          <p:cNvPr id="35" name="Rectangle 41"/>
          <p:cNvSpPr>
            <a:spLocks noChangeArrowheads="1"/>
          </p:cNvSpPr>
          <p:nvPr/>
        </p:nvSpPr>
        <p:spPr bwMode="auto">
          <a:xfrm>
            <a:off x="102543" y="3632121"/>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pt-BR"/>
          </a:p>
        </p:txBody>
      </p:sp>
      <p:sp>
        <p:nvSpPr>
          <p:cNvPr id="39" name="Rectangle 43"/>
          <p:cNvSpPr>
            <a:spLocks noChangeArrowheads="1"/>
          </p:cNvSpPr>
          <p:nvPr/>
        </p:nvSpPr>
        <p:spPr bwMode="auto">
          <a:xfrm>
            <a:off x="102543" y="4089321"/>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pt-BR" sz="1800" b="0" i="0" u="none" strike="noStrike" cap="none" normalizeH="0" baseline="0" smtClean="0">
              <a:ln>
                <a:noFill/>
              </a:ln>
              <a:solidFill>
                <a:schemeClr val="tx1"/>
              </a:solidFill>
              <a:effectLst/>
              <a:latin typeface="Arial" panose="020B0604020202020204" pitchFamily="34" charset="0"/>
              <a:ea typeface="Calibri" panose="020F050202020403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pt-BR" sz="1800" b="0" i="0" u="none" strike="noStrike" cap="none" normalizeH="0" baseline="0" smtClean="0">
                <a:ln>
                  <a:noFill/>
                </a:ln>
                <a:solidFill>
                  <a:schemeClr val="tx1"/>
                </a:solidFill>
                <a:effectLst/>
                <a:latin typeface="Arial" panose="020B0604020202020204" pitchFamily="34" charset="0"/>
                <a:ea typeface="Calibri" panose="020F0502020204030204" pitchFamily="34" charset="0"/>
              </a:rPr>
              <a:t/>
            </a:r>
            <a:br>
              <a:rPr kumimoji="0" lang="en-US" altLang="pt-BR" sz="1800" b="0" i="0" u="none" strike="noStrike" cap="none" normalizeH="0" baseline="0" smtClean="0">
                <a:ln>
                  <a:noFill/>
                </a:ln>
                <a:solidFill>
                  <a:schemeClr val="tx1"/>
                </a:solidFill>
                <a:effectLst/>
                <a:latin typeface="Arial" panose="020B0604020202020204" pitchFamily="34" charset="0"/>
                <a:ea typeface="Calibri" panose="020F0502020204030204" pitchFamily="34" charset="0"/>
              </a:rPr>
            </a:br>
            <a:endParaRPr kumimoji="0" lang="en-US" altLang="pt-BR" sz="1800" b="0" i="0" u="none" strike="noStrike" cap="none" normalizeH="0" baseline="0" smtClean="0">
              <a:ln>
                <a:noFill/>
              </a:ln>
              <a:solidFill>
                <a:schemeClr val="tx1"/>
              </a:solidFill>
              <a:effectLst/>
              <a:latin typeface="Arial" panose="020B0604020202020204" pitchFamily="34" charset="0"/>
            </a:endParaRPr>
          </a:p>
        </p:txBody>
      </p:sp>
      <p:sp>
        <p:nvSpPr>
          <p:cNvPr id="40" name="Rectangle 47"/>
          <p:cNvSpPr>
            <a:spLocks noChangeArrowheads="1"/>
          </p:cNvSpPr>
          <p:nvPr/>
        </p:nvSpPr>
        <p:spPr bwMode="auto">
          <a:xfrm>
            <a:off x="0" y="4274192"/>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pt-BR"/>
          </a:p>
        </p:txBody>
      </p:sp>
      <p:sp>
        <p:nvSpPr>
          <p:cNvPr id="44" name="Rectangle 49"/>
          <p:cNvSpPr>
            <a:spLocks noChangeArrowheads="1"/>
          </p:cNvSpPr>
          <p:nvPr/>
        </p:nvSpPr>
        <p:spPr bwMode="auto">
          <a:xfrm>
            <a:off x="0" y="4731392"/>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pt-BR" sz="1800" b="0" i="0" u="none" strike="noStrike" cap="none" normalizeH="0" baseline="0" smtClean="0">
              <a:ln>
                <a:noFill/>
              </a:ln>
              <a:solidFill>
                <a:schemeClr val="tx1"/>
              </a:solidFill>
              <a:effectLst/>
              <a:latin typeface="Arial" panose="020B0604020202020204" pitchFamily="34" charset="0"/>
              <a:ea typeface="Calibri" panose="020F050202020403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pt-BR" sz="1800" b="0" i="0" u="none" strike="noStrike" cap="none" normalizeH="0" baseline="0" smtClean="0">
                <a:ln>
                  <a:noFill/>
                </a:ln>
                <a:solidFill>
                  <a:schemeClr val="tx1"/>
                </a:solidFill>
                <a:effectLst/>
                <a:latin typeface="Arial" panose="020B0604020202020204" pitchFamily="34" charset="0"/>
                <a:ea typeface="Calibri" panose="020F0502020204030204" pitchFamily="34" charset="0"/>
              </a:rPr>
              <a:t/>
            </a:r>
            <a:br>
              <a:rPr kumimoji="0" lang="en-US" altLang="pt-BR" sz="1800" b="0" i="0" u="none" strike="noStrike" cap="none" normalizeH="0" baseline="0" smtClean="0">
                <a:ln>
                  <a:noFill/>
                </a:ln>
                <a:solidFill>
                  <a:schemeClr val="tx1"/>
                </a:solidFill>
                <a:effectLst/>
                <a:latin typeface="Arial" panose="020B0604020202020204" pitchFamily="34" charset="0"/>
                <a:ea typeface="Calibri" panose="020F0502020204030204" pitchFamily="34" charset="0"/>
              </a:rPr>
            </a:br>
            <a:endParaRPr kumimoji="0" lang="en-US" altLang="pt-BR" sz="1800" b="0" i="0" u="none" strike="noStrike" cap="none" normalizeH="0" baseline="0" smtClean="0">
              <a:ln>
                <a:noFill/>
              </a:ln>
              <a:solidFill>
                <a:schemeClr val="tx1"/>
              </a:solidFill>
              <a:effectLst/>
              <a:latin typeface="Arial" panose="020B0604020202020204" pitchFamily="34" charset="0"/>
            </a:endParaRPr>
          </a:p>
        </p:txBody>
      </p:sp>
      <p:sp>
        <p:nvSpPr>
          <p:cNvPr id="41" name="Pentágono 40"/>
          <p:cNvSpPr/>
          <p:nvPr/>
        </p:nvSpPr>
        <p:spPr>
          <a:xfrm>
            <a:off x="611558" y="1332112"/>
            <a:ext cx="6909056" cy="432048"/>
          </a:xfrm>
          <a:prstGeom prst="homePlate">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pt-BR" b="1" dirty="0" smtClean="0">
                <a:solidFill>
                  <a:schemeClr val="tx1"/>
                </a:solidFill>
              </a:rPr>
              <a:t>Política de EXTENSÃO</a:t>
            </a:r>
            <a:endParaRPr lang="pt-BR" b="1" dirty="0">
              <a:solidFill>
                <a:schemeClr val="tx1"/>
              </a:solidFill>
            </a:endParaRPr>
          </a:p>
        </p:txBody>
      </p:sp>
      <p:sp>
        <p:nvSpPr>
          <p:cNvPr id="42" name="Pentágono 41"/>
          <p:cNvSpPr/>
          <p:nvPr/>
        </p:nvSpPr>
        <p:spPr>
          <a:xfrm>
            <a:off x="611557" y="1993656"/>
            <a:ext cx="6938963" cy="432048"/>
          </a:xfrm>
          <a:prstGeom prst="homePlate">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pt-BR" b="1" dirty="0" smtClean="0">
                <a:solidFill>
                  <a:schemeClr val="tx1"/>
                </a:solidFill>
              </a:rPr>
              <a:t>Política de EGRESSOS</a:t>
            </a:r>
            <a:endParaRPr lang="pt-BR" b="1" dirty="0">
              <a:solidFill>
                <a:schemeClr val="tx1"/>
              </a:solidFill>
            </a:endParaRPr>
          </a:p>
        </p:txBody>
      </p:sp>
      <p:sp>
        <p:nvSpPr>
          <p:cNvPr id="43" name="Pentágono 42"/>
          <p:cNvSpPr/>
          <p:nvPr/>
        </p:nvSpPr>
        <p:spPr>
          <a:xfrm>
            <a:off x="611557" y="2656625"/>
            <a:ext cx="6938963" cy="432048"/>
          </a:xfrm>
          <a:prstGeom prst="homePlate">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pt-BR" b="1" dirty="0" smtClean="0">
                <a:solidFill>
                  <a:schemeClr val="tx1"/>
                </a:solidFill>
              </a:rPr>
              <a:t>Política de ARTE, CULTURA E DESPORTO</a:t>
            </a:r>
            <a:endParaRPr lang="pt-BR" b="1" dirty="0">
              <a:solidFill>
                <a:schemeClr val="tx1"/>
              </a:solidFill>
            </a:endParaRPr>
          </a:p>
        </p:txBody>
      </p:sp>
      <p:sp>
        <p:nvSpPr>
          <p:cNvPr id="45" name="Pentágono 44"/>
          <p:cNvSpPr/>
          <p:nvPr/>
        </p:nvSpPr>
        <p:spPr>
          <a:xfrm>
            <a:off x="614639" y="3301606"/>
            <a:ext cx="6938963" cy="432048"/>
          </a:xfrm>
          <a:prstGeom prst="homePlate">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pt-BR" b="1" dirty="0" smtClean="0">
                <a:solidFill>
                  <a:schemeClr val="tx1"/>
                </a:solidFill>
              </a:rPr>
              <a:t>Resolução de ESTÁGIO / Manual de Estágio</a:t>
            </a:r>
            <a:endParaRPr lang="pt-BR" b="1" dirty="0">
              <a:solidFill>
                <a:schemeClr val="tx1"/>
              </a:solidFill>
            </a:endParaRPr>
          </a:p>
        </p:txBody>
      </p:sp>
      <p:sp>
        <p:nvSpPr>
          <p:cNvPr id="49" name="Pentágono 48"/>
          <p:cNvSpPr/>
          <p:nvPr/>
        </p:nvSpPr>
        <p:spPr>
          <a:xfrm>
            <a:off x="624683" y="3999207"/>
            <a:ext cx="6938963" cy="954596"/>
          </a:xfrm>
          <a:prstGeom prst="homePlate">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pt-BR" b="1" dirty="0" smtClean="0">
                <a:solidFill>
                  <a:schemeClr val="tx1"/>
                </a:solidFill>
              </a:rPr>
              <a:t>Regulamento de 10% de créditos curriculares nos cursos de graduação em programas e projetos de extensão</a:t>
            </a:r>
            <a:endParaRPr lang="pt-BR" b="1" dirty="0">
              <a:solidFill>
                <a:schemeClr val="tx1"/>
              </a:solidFill>
            </a:endParaRPr>
          </a:p>
        </p:txBody>
      </p:sp>
    </p:spTree>
    <p:extLst>
      <p:ext uri="{BB962C8B-B14F-4D97-AF65-F5344CB8AC3E}">
        <p14:creationId xmlns:p14="http://schemas.microsoft.com/office/powerpoint/2010/main" val="115791868"/>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Data 1"/>
          <p:cNvSpPr>
            <a:spLocks noGrp="1"/>
          </p:cNvSpPr>
          <p:nvPr>
            <p:ph type="dt" sz="half" idx="10"/>
          </p:nvPr>
        </p:nvSpPr>
        <p:spPr>
          <a:xfrm>
            <a:off x="7902342" y="6165304"/>
            <a:ext cx="846122" cy="365125"/>
          </a:xfrm>
        </p:spPr>
        <p:txBody>
          <a:bodyPr/>
          <a:lstStyle/>
          <a:p>
            <a:pPr>
              <a:defRPr/>
            </a:pPr>
            <a:fld id="{04114396-2BF7-47CF-A05F-22DCEDB39B6A}" type="datetime1">
              <a:rPr lang="pt-BR" smtClean="0"/>
              <a:pPr>
                <a:defRPr/>
              </a:pPr>
              <a:t>03/05/2016</a:t>
            </a:fld>
            <a:endParaRPr lang="pt-BR" dirty="0"/>
          </a:p>
        </p:txBody>
      </p:sp>
      <p:sp>
        <p:nvSpPr>
          <p:cNvPr id="3" name="Retângulo 2"/>
          <p:cNvSpPr/>
          <p:nvPr/>
        </p:nvSpPr>
        <p:spPr>
          <a:xfrm>
            <a:off x="323528" y="548680"/>
            <a:ext cx="7920880" cy="507831"/>
          </a:xfrm>
          <a:prstGeom prst="rect">
            <a:avLst/>
          </a:prstGeom>
        </p:spPr>
        <p:txBody>
          <a:bodyPr wrap="square">
            <a:spAutoFit/>
          </a:bodyPr>
          <a:lstStyle/>
          <a:p>
            <a:pPr algn="just">
              <a:lnSpc>
                <a:spcPct val="150000"/>
              </a:lnSpc>
              <a:spcAft>
                <a:spcPts val="0"/>
              </a:spcAft>
            </a:pPr>
            <a:r>
              <a:rPr lang="pt-BR" b="1" dirty="0">
                <a:solidFill>
                  <a:schemeClr val="tx1"/>
                </a:solidFill>
                <a:latin typeface="Arial" panose="020B0604020202020204" pitchFamily="34" charset="0"/>
                <a:ea typeface="Calibri" panose="020F0502020204030204" pitchFamily="34" charset="0"/>
                <a:cs typeface="Arial" panose="020B0604020202020204" pitchFamily="34" charset="0"/>
              </a:rPr>
              <a:t>4 </a:t>
            </a:r>
            <a:r>
              <a:rPr lang="pt-BR" b="1" dirty="0" smtClean="0">
                <a:solidFill>
                  <a:schemeClr val="tx1"/>
                </a:solidFill>
                <a:latin typeface="Arial" panose="020B0604020202020204" pitchFamily="34" charset="0"/>
                <a:ea typeface="Calibri" panose="020F0502020204030204" pitchFamily="34" charset="0"/>
                <a:cs typeface="Arial" panose="020B0604020202020204" pitchFamily="34" charset="0"/>
              </a:rPr>
              <a:t>. AÇÕES PARA O FORTALECIMENTO DA EXTENSÃO NO IFPA</a:t>
            </a:r>
            <a:endParaRPr lang="pt-BR" b="1" dirty="0">
              <a:solidFill>
                <a:schemeClr val="tx1"/>
              </a:solidFill>
              <a:latin typeface="Arial" panose="020B0604020202020204" pitchFamily="34" charset="0"/>
              <a:cs typeface="Arial" panose="020B0604020202020204" pitchFamily="34" charset="0"/>
            </a:endParaRPr>
          </a:p>
        </p:txBody>
      </p:sp>
      <p:sp>
        <p:nvSpPr>
          <p:cNvPr id="16" name="Pentágono 15"/>
          <p:cNvSpPr/>
          <p:nvPr/>
        </p:nvSpPr>
        <p:spPr>
          <a:xfrm>
            <a:off x="611558" y="1332112"/>
            <a:ext cx="6909056" cy="432048"/>
          </a:xfrm>
          <a:prstGeom prst="homePlate">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pt-BR" b="1" dirty="0" smtClean="0">
                <a:solidFill>
                  <a:schemeClr val="tx1"/>
                </a:solidFill>
              </a:rPr>
              <a:t>Câmara Setorial de Extensão CONSUP</a:t>
            </a:r>
            <a:endParaRPr lang="pt-BR" b="1" dirty="0">
              <a:solidFill>
                <a:schemeClr val="tx1"/>
              </a:solidFill>
            </a:endParaRPr>
          </a:p>
        </p:txBody>
      </p:sp>
      <p:sp>
        <p:nvSpPr>
          <p:cNvPr id="17" name="Pentágono 16"/>
          <p:cNvSpPr/>
          <p:nvPr/>
        </p:nvSpPr>
        <p:spPr>
          <a:xfrm>
            <a:off x="583979" y="1963464"/>
            <a:ext cx="6909056" cy="432048"/>
          </a:xfrm>
          <a:prstGeom prst="homePlate">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pt-BR" b="1" dirty="0" smtClean="0">
                <a:solidFill>
                  <a:schemeClr val="tx1"/>
                </a:solidFill>
              </a:rPr>
              <a:t>Edital – Chamada Interna COMITÊ ASSESSOR DE EXTENSÃO</a:t>
            </a:r>
            <a:endParaRPr lang="pt-BR" b="1" dirty="0">
              <a:solidFill>
                <a:schemeClr val="tx1"/>
              </a:solidFill>
            </a:endParaRPr>
          </a:p>
        </p:txBody>
      </p:sp>
      <p:sp>
        <p:nvSpPr>
          <p:cNvPr id="18" name="Pentágono 17"/>
          <p:cNvSpPr/>
          <p:nvPr/>
        </p:nvSpPr>
        <p:spPr>
          <a:xfrm>
            <a:off x="583979" y="2639335"/>
            <a:ext cx="6909056" cy="432048"/>
          </a:xfrm>
          <a:prstGeom prst="homePlate">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pt-BR" b="1" dirty="0" smtClean="0">
                <a:solidFill>
                  <a:schemeClr val="tx1"/>
                </a:solidFill>
              </a:rPr>
              <a:t>Edital de Extensão PROJETOS</a:t>
            </a:r>
            <a:endParaRPr lang="pt-BR" b="1" dirty="0">
              <a:solidFill>
                <a:schemeClr val="tx1"/>
              </a:solidFill>
            </a:endParaRPr>
          </a:p>
        </p:txBody>
      </p:sp>
      <p:sp>
        <p:nvSpPr>
          <p:cNvPr id="19" name="Pentágono 18"/>
          <p:cNvSpPr/>
          <p:nvPr/>
        </p:nvSpPr>
        <p:spPr>
          <a:xfrm>
            <a:off x="567175" y="3329193"/>
            <a:ext cx="6909056" cy="432048"/>
          </a:xfrm>
          <a:prstGeom prst="homePlate">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pt-BR" b="1" dirty="0" smtClean="0">
                <a:solidFill>
                  <a:schemeClr val="tx1"/>
                </a:solidFill>
              </a:rPr>
              <a:t>Edital de Extensão CURSOS</a:t>
            </a:r>
            <a:endParaRPr lang="pt-BR" b="1" dirty="0">
              <a:solidFill>
                <a:schemeClr val="tx1"/>
              </a:solidFill>
            </a:endParaRPr>
          </a:p>
        </p:txBody>
      </p:sp>
      <p:sp>
        <p:nvSpPr>
          <p:cNvPr id="20" name="Pentágono 19"/>
          <p:cNvSpPr/>
          <p:nvPr/>
        </p:nvSpPr>
        <p:spPr>
          <a:xfrm>
            <a:off x="573471" y="3986967"/>
            <a:ext cx="6909056" cy="432048"/>
          </a:xfrm>
          <a:prstGeom prst="homePlate">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pt-BR" b="1" dirty="0" smtClean="0">
                <a:solidFill>
                  <a:schemeClr val="tx1"/>
                </a:solidFill>
              </a:rPr>
              <a:t>Edital de Extensão EVENTOS</a:t>
            </a:r>
            <a:endParaRPr lang="pt-BR" b="1" dirty="0">
              <a:solidFill>
                <a:schemeClr val="tx1"/>
              </a:solidFill>
            </a:endParaRPr>
          </a:p>
        </p:txBody>
      </p:sp>
      <p:sp>
        <p:nvSpPr>
          <p:cNvPr id="21" name="Pentágono 20"/>
          <p:cNvSpPr/>
          <p:nvPr/>
        </p:nvSpPr>
        <p:spPr>
          <a:xfrm>
            <a:off x="577683" y="4709954"/>
            <a:ext cx="6909056" cy="432048"/>
          </a:xfrm>
          <a:prstGeom prst="homePlate">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pt-BR" b="1" dirty="0" smtClean="0">
                <a:solidFill>
                  <a:schemeClr val="tx1"/>
                </a:solidFill>
              </a:rPr>
              <a:t>Articulação com os campi (PROEX ITINERANTE)</a:t>
            </a:r>
            <a:endParaRPr lang="pt-BR" b="1" dirty="0">
              <a:solidFill>
                <a:schemeClr val="tx1"/>
              </a:solidFill>
            </a:endParaRPr>
          </a:p>
        </p:txBody>
      </p:sp>
    </p:spTree>
    <p:extLst>
      <p:ext uri="{BB962C8B-B14F-4D97-AF65-F5344CB8AC3E}">
        <p14:creationId xmlns:p14="http://schemas.microsoft.com/office/powerpoint/2010/main" val="2326500453"/>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Data 1"/>
          <p:cNvSpPr>
            <a:spLocks noGrp="1"/>
          </p:cNvSpPr>
          <p:nvPr>
            <p:ph type="dt" sz="half" idx="10"/>
          </p:nvPr>
        </p:nvSpPr>
        <p:spPr>
          <a:xfrm>
            <a:off x="7596336" y="6237312"/>
            <a:ext cx="1152128" cy="365125"/>
          </a:xfrm>
        </p:spPr>
        <p:txBody>
          <a:bodyPr/>
          <a:lstStyle/>
          <a:p>
            <a:pPr>
              <a:defRPr/>
            </a:pPr>
            <a:fld id="{04114396-2BF7-47CF-A05F-22DCEDB39B6A}" type="datetime1">
              <a:rPr lang="pt-BR" smtClean="0"/>
              <a:pPr>
                <a:defRPr/>
              </a:pPr>
              <a:t>03/05/2016</a:t>
            </a:fld>
            <a:endParaRPr lang="pt-BR"/>
          </a:p>
        </p:txBody>
      </p:sp>
      <p:sp>
        <p:nvSpPr>
          <p:cNvPr id="3" name="Retângulo 2"/>
          <p:cNvSpPr/>
          <p:nvPr/>
        </p:nvSpPr>
        <p:spPr>
          <a:xfrm>
            <a:off x="1115616" y="1772816"/>
            <a:ext cx="6336704" cy="4247317"/>
          </a:xfrm>
          <a:prstGeom prst="rect">
            <a:avLst/>
          </a:prstGeom>
        </p:spPr>
        <p:txBody>
          <a:bodyPr wrap="square">
            <a:spAutoFit/>
          </a:bodyPr>
          <a:lstStyle/>
          <a:p>
            <a:pPr algn="just">
              <a:lnSpc>
                <a:spcPct val="150000"/>
              </a:lnSpc>
            </a:pPr>
            <a:r>
              <a:rPr lang="pt-BR" sz="2000" dirty="0" smtClean="0">
                <a:solidFill>
                  <a:schemeClr val="tx1"/>
                </a:solidFill>
                <a:latin typeface="Arial" panose="020B0604020202020204" pitchFamily="34" charset="0"/>
                <a:cs typeface="Arial" panose="020B0604020202020204" pitchFamily="34" charset="0"/>
              </a:rPr>
              <a:t>“Nenhum </a:t>
            </a:r>
            <a:r>
              <a:rPr lang="pt-BR" sz="2000" dirty="0">
                <a:solidFill>
                  <a:schemeClr val="tx1"/>
                </a:solidFill>
                <a:latin typeface="Arial" panose="020B0604020202020204" pitchFamily="34" charset="0"/>
                <a:cs typeface="Arial" panose="020B0604020202020204" pitchFamily="34" charset="0"/>
              </a:rPr>
              <a:t>meio ou pessoa física possui o poder de dar voz a alguém, mas de potencializar a voz que já existe. A formação do sujeito crítico é princípio básico para que uma ação seja considerada de caráter educativo. É necessário abrir mão da definição assistencialista de extensão e trabalhar a partir do diálogo, dando margem para o verdadeiro espírito libertador do </a:t>
            </a:r>
            <a:r>
              <a:rPr lang="pt-BR" sz="2000" dirty="0" smtClean="0">
                <a:solidFill>
                  <a:schemeClr val="tx1"/>
                </a:solidFill>
                <a:latin typeface="Arial" panose="020B0604020202020204" pitchFamily="34" charset="0"/>
                <a:cs typeface="Arial" panose="020B0604020202020204" pitchFamily="34" charset="0"/>
              </a:rPr>
              <a:t>conhecer”.</a:t>
            </a:r>
          </a:p>
          <a:p>
            <a:pPr algn="r">
              <a:lnSpc>
                <a:spcPct val="150000"/>
              </a:lnSpc>
            </a:pPr>
            <a:r>
              <a:rPr lang="pt-BR" sz="2000" dirty="0" smtClean="0">
                <a:solidFill>
                  <a:schemeClr val="tx1"/>
                </a:solidFill>
                <a:latin typeface="Arial" panose="020B0604020202020204" pitchFamily="34" charset="0"/>
                <a:cs typeface="Arial" panose="020B0604020202020204" pitchFamily="34" charset="0"/>
              </a:rPr>
              <a:t>Paulo Freire (</a:t>
            </a:r>
            <a:r>
              <a:rPr lang="pt-BR" sz="2000" dirty="0" smtClean="0">
                <a:solidFill>
                  <a:schemeClr val="tx1"/>
                </a:solidFill>
                <a:latin typeface="Arial" panose="020B0604020202020204" pitchFamily="34" charset="0"/>
                <a:cs typeface="Arial" panose="020B0604020202020204" pitchFamily="34" charset="0"/>
              </a:rPr>
              <a:t>1969)</a:t>
            </a:r>
            <a:endParaRPr lang="pt-BR" sz="2000" dirty="0">
              <a:solidFill>
                <a:schemeClr val="tx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032329598"/>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o Explicativo em Nuvem 4"/>
          <p:cNvSpPr/>
          <p:nvPr/>
        </p:nvSpPr>
        <p:spPr>
          <a:xfrm>
            <a:off x="1429470" y="908720"/>
            <a:ext cx="6120680" cy="3456384"/>
          </a:xfrm>
          <a:prstGeom prst="cloudCallo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2" name="Espaço Reservado para Data 1"/>
          <p:cNvSpPr>
            <a:spLocks noGrp="1"/>
          </p:cNvSpPr>
          <p:nvPr>
            <p:ph type="dt" sz="half" idx="10"/>
          </p:nvPr>
        </p:nvSpPr>
        <p:spPr>
          <a:xfrm>
            <a:off x="7956376" y="6165304"/>
            <a:ext cx="864096" cy="365125"/>
          </a:xfrm>
        </p:spPr>
        <p:txBody>
          <a:bodyPr/>
          <a:lstStyle/>
          <a:p>
            <a:pPr>
              <a:defRPr/>
            </a:pPr>
            <a:fld id="{04114396-2BF7-47CF-A05F-22DCEDB39B6A}" type="datetime1">
              <a:rPr lang="pt-BR" smtClean="0"/>
              <a:pPr>
                <a:defRPr/>
              </a:pPr>
              <a:t>03/05/2016</a:t>
            </a:fld>
            <a:endParaRPr lang="pt-BR" dirty="0"/>
          </a:p>
        </p:txBody>
      </p:sp>
      <p:sp>
        <p:nvSpPr>
          <p:cNvPr id="3" name="Retângulo 2"/>
          <p:cNvSpPr/>
          <p:nvPr/>
        </p:nvSpPr>
        <p:spPr>
          <a:xfrm>
            <a:off x="1732887" y="2159858"/>
            <a:ext cx="5786462" cy="954107"/>
          </a:xfrm>
          <a:prstGeom prst="rect">
            <a:avLst/>
          </a:prstGeom>
        </p:spPr>
        <p:txBody>
          <a:bodyPr wrap="square">
            <a:spAutoFit/>
          </a:bodyPr>
          <a:lstStyle/>
          <a:p>
            <a:pPr algn="ctr"/>
            <a:r>
              <a:rPr lang="pt-BR" sz="2800" b="1" dirty="0" smtClean="0">
                <a:solidFill>
                  <a:srgbClr val="C00000"/>
                </a:solidFill>
                <a:latin typeface="Open Sans Semibold"/>
              </a:rPr>
              <a:t>Qual a </a:t>
            </a:r>
            <a:r>
              <a:rPr lang="pt-BR" sz="2800" b="1" dirty="0" smtClean="0">
                <a:solidFill>
                  <a:schemeClr val="tx1"/>
                </a:solidFill>
                <a:latin typeface="Open Sans Semibold"/>
              </a:rPr>
              <a:t>extensão</a:t>
            </a:r>
            <a:r>
              <a:rPr lang="pt-BR" sz="2800" b="1" dirty="0" smtClean="0">
                <a:solidFill>
                  <a:srgbClr val="C00000"/>
                </a:solidFill>
                <a:latin typeface="Open Sans Semibold"/>
              </a:rPr>
              <a:t> que se quer para o IFPA?</a:t>
            </a:r>
          </a:p>
        </p:txBody>
      </p:sp>
    </p:spTree>
    <p:extLst>
      <p:ext uri="{BB962C8B-B14F-4D97-AF65-F5344CB8AC3E}">
        <p14:creationId xmlns:p14="http://schemas.microsoft.com/office/powerpoint/2010/main" val="1916989249"/>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Data 1"/>
          <p:cNvSpPr>
            <a:spLocks noGrp="1"/>
          </p:cNvSpPr>
          <p:nvPr>
            <p:ph type="dt" sz="half" idx="10"/>
          </p:nvPr>
        </p:nvSpPr>
        <p:spPr>
          <a:xfrm>
            <a:off x="7812360" y="6309320"/>
            <a:ext cx="1008112" cy="365125"/>
          </a:xfrm>
        </p:spPr>
        <p:txBody>
          <a:bodyPr/>
          <a:lstStyle/>
          <a:p>
            <a:pPr>
              <a:defRPr/>
            </a:pPr>
            <a:fld id="{04114396-2BF7-47CF-A05F-22DCEDB39B6A}" type="datetime1">
              <a:rPr lang="pt-BR" smtClean="0"/>
              <a:pPr>
                <a:defRPr/>
              </a:pPr>
              <a:t>03/05/2016</a:t>
            </a:fld>
            <a:endParaRPr lang="pt-BR"/>
          </a:p>
        </p:txBody>
      </p:sp>
      <p:sp>
        <p:nvSpPr>
          <p:cNvPr id="6" name="CaixaDeTexto 5"/>
          <p:cNvSpPr txBox="1"/>
          <p:nvPr/>
        </p:nvSpPr>
        <p:spPr>
          <a:xfrm>
            <a:off x="1475656" y="2780928"/>
            <a:ext cx="5976664" cy="1200329"/>
          </a:xfrm>
          <a:prstGeom prst="rect">
            <a:avLst/>
          </a:prstGeom>
          <a:noFill/>
        </p:spPr>
        <p:txBody>
          <a:bodyPr wrap="square" rtlCol="0">
            <a:spAutoFit/>
          </a:bodyPr>
          <a:lstStyle/>
          <a:p>
            <a:pPr algn="ctr"/>
            <a:r>
              <a:rPr lang="pt-BR" sz="2400" b="1" dirty="0" smtClean="0">
                <a:solidFill>
                  <a:schemeClr val="tx1"/>
                </a:solidFill>
                <a:latin typeface="Arial" panose="020B0604020202020204" pitchFamily="34" charset="0"/>
                <a:cs typeface="Arial" panose="020B0604020202020204" pitchFamily="34" charset="0"/>
              </a:rPr>
              <a:t>Muito obrigada pela atenção</a:t>
            </a:r>
          </a:p>
          <a:p>
            <a:pPr algn="ctr"/>
            <a:endParaRPr lang="pt-BR" sz="2400" b="1" dirty="0" smtClean="0">
              <a:solidFill>
                <a:schemeClr val="tx1"/>
              </a:solidFill>
              <a:latin typeface="Arial" panose="020B0604020202020204" pitchFamily="34" charset="0"/>
              <a:cs typeface="Arial" panose="020B0604020202020204" pitchFamily="34" charset="0"/>
            </a:endParaRPr>
          </a:p>
          <a:p>
            <a:pPr algn="ctr"/>
            <a:r>
              <a:rPr lang="pt-BR" sz="2400" b="1" dirty="0">
                <a:solidFill>
                  <a:srgbClr val="FF0000"/>
                </a:solidFill>
                <a:latin typeface="Arial" panose="020B0604020202020204" pitchFamily="34" charset="0"/>
                <a:cs typeface="Arial" panose="020B0604020202020204" pitchFamily="34" charset="0"/>
              </a:rPr>
              <a:t>p</a:t>
            </a:r>
            <a:r>
              <a:rPr lang="pt-BR" sz="2400" b="1" dirty="0" smtClean="0">
                <a:solidFill>
                  <a:srgbClr val="FF0000"/>
                </a:solidFill>
                <a:latin typeface="Arial" panose="020B0604020202020204" pitchFamily="34" charset="0"/>
                <a:cs typeface="Arial" panose="020B0604020202020204" pitchFamily="34" charset="0"/>
              </a:rPr>
              <a:t>roreitor.proex@ifpa.edu.br</a:t>
            </a:r>
            <a:endParaRPr lang="pt-BR" sz="2400" b="1" dirty="0">
              <a:solidFill>
                <a:srgbClr val="FF000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54643053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Data 1"/>
          <p:cNvSpPr>
            <a:spLocks noGrp="1"/>
          </p:cNvSpPr>
          <p:nvPr>
            <p:ph type="dt" sz="half" idx="10"/>
          </p:nvPr>
        </p:nvSpPr>
        <p:spPr>
          <a:xfrm>
            <a:off x="7992324" y="6227688"/>
            <a:ext cx="828148" cy="365125"/>
          </a:xfrm>
        </p:spPr>
        <p:txBody>
          <a:bodyPr/>
          <a:lstStyle/>
          <a:p>
            <a:pPr>
              <a:defRPr/>
            </a:pPr>
            <a:fld id="{04114396-2BF7-47CF-A05F-22DCEDB39B6A}" type="datetime1">
              <a:rPr lang="pt-BR" smtClean="0"/>
              <a:pPr>
                <a:defRPr/>
              </a:pPr>
              <a:t>03/05/2016</a:t>
            </a:fld>
            <a:endParaRPr lang="pt-BR" dirty="0"/>
          </a:p>
        </p:txBody>
      </p:sp>
      <p:sp>
        <p:nvSpPr>
          <p:cNvPr id="3" name="Retângulo 2"/>
          <p:cNvSpPr/>
          <p:nvPr/>
        </p:nvSpPr>
        <p:spPr>
          <a:xfrm>
            <a:off x="422706" y="476672"/>
            <a:ext cx="7560840" cy="481670"/>
          </a:xfrm>
          <a:prstGeom prst="rect">
            <a:avLst/>
          </a:prstGeom>
        </p:spPr>
        <p:txBody>
          <a:bodyPr wrap="square">
            <a:spAutoFit/>
          </a:bodyPr>
          <a:lstStyle/>
          <a:p>
            <a:pPr>
              <a:lnSpc>
                <a:spcPct val="115000"/>
              </a:lnSpc>
              <a:spcAft>
                <a:spcPts val="1000"/>
              </a:spcAft>
            </a:pPr>
            <a:r>
              <a:rPr lang="pt-BR" sz="2200" b="1" dirty="0">
                <a:solidFill>
                  <a:schemeClr val="tx1"/>
                </a:solidFill>
                <a:latin typeface="Arial" panose="020B0604020202020204" pitchFamily="34" charset="0"/>
                <a:ea typeface="Calibri" panose="020F0502020204030204" pitchFamily="34" charset="0"/>
              </a:rPr>
              <a:t>1</a:t>
            </a:r>
            <a:r>
              <a:rPr lang="pt-BR" sz="2200" b="1" dirty="0" smtClean="0">
                <a:solidFill>
                  <a:schemeClr val="tx1"/>
                </a:solidFill>
                <a:latin typeface="Arial" panose="020B0604020202020204" pitchFamily="34" charset="0"/>
                <a:ea typeface="Calibri" panose="020F0502020204030204" pitchFamily="34" charset="0"/>
              </a:rPr>
              <a:t>. TRAJETÓRIA DA EXTENSÃO</a:t>
            </a:r>
            <a:r>
              <a:rPr lang="pt-BR" sz="2200" b="1" dirty="0" smtClean="0">
                <a:solidFill>
                  <a:schemeClr val="tx1"/>
                </a:solidFill>
              </a:rPr>
              <a:t> </a:t>
            </a:r>
            <a:r>
              <a:rPr lang="pt-BR" sz="2200" b="1" dirty="0">
                <a:solidFill>
                  <a:schemeClr val="tx1"/>
                </a:solidFill>
                <a:latin typeface="Arial" panose="020B0604020202020204" pitchFamily="34" charset="0"/>
                <a:ea typeface="Calibri" panose="020F0502020204030204" pitchFamily="34" charset="0"/>
                <a:cs typeface="Times New Roman" panose="02020603050405020304" pitchFamily="18" charset="0"/>
              </a:rPr>
              <a:t> </a:t>
            </a:r>
            <a:endParaRPr lang="pt-BR" sz="2200" b="1" dirty="0">
              <a:solidFill>
                <a:schemeClr val="tx1"/>
              </a:solidFill>
              <a:ea typeface="Calibri" panose="020F0502020204030204" pitchFamily="34" charset="0"/>
              <a:cs typeface="Times New Roman" panose="02020603050405020304" pitchFamily="18" charset="0"/>
            </a:endParaRPr>
          </a:p>
        </p:txBody>
      </p:sp>
      <p:grpSp>
        <p:nvGrpSpPr>
          <p:cNvPr id="7" name="Agrupar 6"/>
          <p:cNvGrpSpPr/>
          <p:nvPr/>
        </p:nvGrpSpPr>
        <p:grpSpPr>
          <a:xfrm>
            <a:off x="463166" y="1246374"/>
            <a:ext cx="8137798" cy="382426"/>
            <a:chOff x="463166" y="1246374"/>
            <a:chExt cx="7520380" cy="382426"/>
          </a:xfrm>
        </p:grpSpPr>
        <p:sp>
          <p:nvSpPr>
            <p:cNvPr id="5" name="Pentágono 4"/>
            <p:cNvSpPr/>
            <p:nvPr/>
          </p:nvSpPr>
          <p:spPr>
            <a:xfrm>
              <a:off x="463166" y="1246374"/>
              <a:ext cx="1008112" cy="382426"/>
            </a:xfrm>
            <a:prstGeom prst="homePlate">
              <a:avLst/>
            </a:prstGeom>
            <a:solidFill>
              <a:schemeClr val="accent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t-BR" dirty="0" smtClean="0"/>
                <a:t>1911</a:t>
              </a:r>
              <a:endParaRPr lang="pt-BR" dirty="0"/>
            </a:p>
          </p:txBody>
        </p:sp>
        <p:sp>
          <p:nvSpPr>
            <p:cNvPr id="6" name="Pentágono 5"/>
            <p:cNvSpPr/>
            <p:nvPr/>
          </p:nvSpPr>
          <p:spPr>
            <a:xfrm>
              <a:off x="1619672" y="1246374"/>
              <a:ext cx="6363874" cy="382426"/>
            </a:xfrm>
            <a:prstGeom prst="homePlate">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pt-BR" sz="1600" b="1" dirty="0" smtClean="0">
                  <a:solidFill>
                    <a:schemeClr val="tx1"/>
                  </a:solidFill>
                </a:rPr>
                <a:t>USP – CURSOS E CONFERÊNCIAS - INGLATERRA</a:t>
              </a:r>
              <a:endParaRPr lang="pt-BR" sz="1600" b="1" dirty="0">
                <a:solidFill>
                  <a:schemeClr val="tx1"/>
                </a:solidFill>
              </a:endParaRPr>
            </a:p>
          </p:txBody>
        </p:sp>
      </p:grpSp>
      <p:grpSp>
        <p:nvGrpSpPr>
          <p:cNvPr id="8" name="Agrupar 7"/>
          <p:cNvGrpSpPr/>
          <p:nvPr/>
        </p:nvGrpSpPr>
        <p:grpSpPr>
          <a:xfrm>
            <a:off x="448357" y="1725619"/>
            <a:ext cx="8152607" cy="382426"/>
            <a:chOff x="463166" y="1246374"/>
            <a:chExt cx="7543966" cy="382426"/>
          </a:xfrm>
        </p:grpSpPr>
        <p:sp>
          <p:nvSpPr>
            <p:cNvPr id="9" name="Pentágono 8"/>
            <p:cNvSpPr/>
            <p:nvPr/>
          </p:nvSpPr>
          <p:spPr>
            <a:xfrm>
              <a:off x="463166" y="1246374"/>
              <a:ext cx="1008112" cy="382426"/>
            </a:xfrm>
            <a:prstGeom prst="homePlate">
              <a:avLst/>
            </a:prstGeom>
            <a:solidFill>
              <a:schemeClr val="accent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t-BR" dirty="0" smtClean="0"/>
                <a:t>1920</a:t>
              </a:r>
              <a:endParaRPr lang="pt-BR" dirty="0"/>
            </a:p>
          </p:txBody>
        </p:sp>
        <p:sp>
          <p:nvSpPr>
            <p:cNvPr id="10" name="Pentágono 9"/>
            <p:cNvSpPr/>
            <p:nvPr/>
          </p:nvSpPr>
          <p:spPr>
            <a:xfrm>
              <a:off x="1643258" y="1246374"/>
              <a:ext cx="6363874" cy="382426"/>
            </a:xfrm>
            <a:prstGeom prst="homePlate">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pt-BR" sz="1600" b="1" dirty="0" smtClean="0">
                  <a:solidFill>
                    <a:schemeClr val="tx1"/>
                  </a:solidFill>
                </a:rPr>
                <a:t>ESCOLA AGROTÉCNICA DE VIÇOSA – PRESTAÇÃO DE SERVIÇOS - EUA</a:t>
              </a:r>
              <a:endParaRPr lang="pt-BR" sz="1600" b="1" dirty="0">
                <a:solidFill>
                  <a:schemeClr val="tx1"/>
                </a:solidFill>
              </a:endParaRPr>
            </a:p>
          </p:txBody>
        </p:sp>
      </p:grpSp>
      <p:grpSp>
        <p:nvGrpSpPr>
          <p:cNvPr id="11" name="Agrupar 10"/>
          <p:cNvGrpSpPr/>
          <p:nvPr/>
        </p:nvGrpSpPr>
        <p:grpSpPr>
          <a:xfrm>
            <a:off x="467046" y="2204864"/>
            <a:ext cx="8133919" cy="382426"/>
            <a:chOff x="463166" y="1246374"/>
            <a:chExt cx="7543966" cy="382426"/>
          </a:xfrm>
        </p:grpSpPr>
        <p:sp>
          <p:nvSpPr>
            <p:cNvPr id="12" name="Pentágono 11"/>
            <p:cNvSpPr/>
            <p:nvPr/>
          </p:nvSpPr>
          <p:spPr>
            <a:xfrm>
              <a:off x="463166" y="1246374"/>
              <a:ext cx="1008112" cy="382426"/>
            </a:xfrm>
            <a:prstGeom prst="homePlate">
              <a:avLst/>
            </a:prstGeom>
            <a:solidFill>
              <a:schemeClr val="accent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t-BR" dirty="0" smtClean="0"/>
                <a:t>1931</a:t>
              </a:r>
              <a:endParaRPr lang="pt-BR" dirty="0"/>
            </a:p>
          </p:txBody>
        </p:sp>
        <p:sp>
          <p:nvSpPr>
            <p:cNvPr id="13" name="Pentágono 12"/>
            <p:cNvSpPr/>
            <p:nvPr/>
          </p:nvSpPr>
          <p:spPr>
            <a:xfrm>
              <a:off x="1643258" y="1246374"/>
              <a:ext cx="6363874" cy="382426"/>
            </a:xfrm>
            <a:prstGeom prst="homePlate">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pt-BR" sz="1600" b="1" dirty="0" smtClean="0">
                  <a:solidFill>
                    <a:schemeClr val="tx1"/>
                  </a:solidFill>
                </a:rPr>
                <a:t>ESTATUTO DA UNIVERSIDADE BRASILEIRA – DECRETO Nº 19851/31</a:t>
              </a:r>
              <a:endParaRPr lang="pt-BR" sz="1600" b="1" dirty="0">
                <a:solidFill>
                  <a:schemeClr val="tx1"/>
                </a:solidFill>
              </a:endParaRPr>
            </a:p>
          </p:txBody>
        </p:sp>
      </p:grpSp>
      <p:grpSp>
        <p:nvGrpSpPr>
          <p:cNvPr id="14" name="Agrupar 13"/>
          <p:cNvGrpSpPr/>
          <p:nvPr/>
        </p:nvGrpSpPr>
        <p:grpSpPr>
          <a:xfrm>
            <a:off x="448357" y="2702748"/>
            <a:ext cx="8152609" cy="382426"/>
            <a:chOff x="463166" y="1246374"/>
            <a:chExt cx="7543966" cy="382426"/>
          </a:xfrm>
        </p:grpSpPr>
        <p:sp>
          <p:nvSpPr>
            <p:cNvPr id="15" name="Pentágono 14"/>
            <p:cNvSpPr/>
            <p:nvPr/>
          </p:nvSpPr>
          <p:spPr>
            <a:xfrm>
              <a:off x="463166" y="1246374"/>
              <a:ext cx="1008112" cy="382426"/>
            </a:xfrm>
            <a:prstGeom prst="homePlate">
              <a:avLst/>
            </a:prstGeom>
            <a:solidFill>
              <a:schemeClr val="accent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t-BR" sz="1600" dirty="0" smtClean="0"/>
                <a:t>1940/50</a:t>
              </a:r>
              <a:endParaRPr lang="pt-BR" sz="1600" dirty="0"/>
            </a:p>
          </p:txBody>
        </p:sp>
        <p:sp>
          <p:nvSpPr>
            <p:cNvPr id="16" name="Pentágono 15"/>
            <p:cNvSpPr/>
            <p:nvPr/>
          </p:nvSpPr>
          <p:spPr>
            <a:xfrm>
              <a:off x="1643258" y="1246374"/>
              <a:ext cx="6363874" cy="382426"/>
            </a:xfrm>
            <a:prstGeom prst="homePlate">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pt-BR" sz="1600" b="1" dirty="0" smtClean="0">
                  <a:solidFill>
                    <a:schemeClr val="tx1"/>
                  </a:solidFill>
                </a:rPr>
                <a:t>USP - CONCEPÇAO POLÍTICA ACADÊMICA DE EXTENSÃO</a:t>
              </a:r>
              <a:endParaRPr lang="pt-BR" sz="1600" b="1" dirty="0">
                <a:solidFill>
                  <a:schemeClr val="tx1"/>
                </a:solidFill>
              </a:endParaRPr>
            </a:p>
          </p:txBody>
        </p:sp>
      </p:grpSp>
      <p:grpSp>
        <p:nvGrpSpPr>
          <p:cNvPr id="17" name="Agrupar 16"/>
          <p:cNvGrpSpPr/>
          <p:nvPr/>
        </p:nvGrpSpPr>
        <p:grpSpPr>
          <a:xfrm>
            <a:off x="463166" y="3200632"/>
            <a:ext cx="8137801" cy="382426"/>
            <a:chOff x="463166" y="1246374"/>
            <a:chExt cx="7543966" cy="382426"/>
          </a:xfrm>
        </p:grpSpPr>
        <p:sp>
          <p:nvSpPr>
            <p:cNvPr id="18" name="Pentágono 17"/>
            <p:cNvSpPr/>
            <p:nvPr/>
          </p:nvSpPr>
          <p:spPr>
            <a:xfrm>
              <a:off x="463166" y="1246374"/>
              <a:ext cx="1008112" cy="382426"/>
            </a:xfrm>
            <a:prstGeom prst="homePlate">
              <a:avLst/>
            </a:prstGeom>
            <a:solidFill>
              <a:schemeClr val="accent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t-BR" dirty="0" smtClean="0"/>
                <a:t>1960</a:t>
              </a:r>
              <a:endParaRPr lang="pt-BR" dirty="0"/>
            </a:p>
          </p:txBody>
        </p:sp>
        <p:sp>
          <p:nvSpPr>
            <p:cNvPr id="19" name="Pentágono 18"/>
            <p:cNvSpPr/>
            <p:nvPr/>
          </p:nvSpPr>
          <p:spPr>
            <a:xfrm>
              <a:off x="1643258" y="1246374"/>
              <a:ext cx="6363874" cy="382426"/>
            </a:xfrm>
            <a:prstGeom prst="homePlate">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pt-BR" sz="1600" b="1" dirty="0" smtClean="0">
                  <a:solidFill>
                    <a:schemeClr val="tx1"/>
                  </a:solidFill>
                </a:rPr>
                <a:t>IES – EXPERIÊNCIAS DE EDUCAÇÃO DE BASE – MUDANÇA DE ENFOQUE</a:t>
              </a:r>
              <a:endParaRPr lang="pt-BR" sz="1600" b="1" dirty="0">
                <a:solidFill>
                  <a:schemeClr val="tx1"/>
                </a:solidFill>
              </a:endParaRPr>
            </a:p>
          </p:txBody>
        </p:sp>
      </p:grpSp>
      <p:sp>
        <p:nvSpPr>
          <p:cNvPr id="22" name="Pentágono 21"/>
          <p:cNvSpPr/>
          <p:nvPr/>
        </p:nvSpPr>
        <p:spPr>
          <a:xfrm>
            <a:off x="1756925" y="3679877"/>
            <a:ext cx="6864816" cy="382426"/>
          </a:xfrm>
          <a:prstGeom prst="homePlate">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pt-BR" sz="1600" b="1" dirty="0" smtClean="0">
                <a:solidFill>
                  <a:schemeClr val="tx1"/>
                </a:solidFill>
              </a:rPr>
              <a:t>PAULO FREIRE E DARCY RIBEIRO</a:t>
            </a:r>
            <a:endParaRPr lang="pt-BR" sz="1600" b="1" dirty="0">
              <a:solidFill>
                <a:schemeClr val="tx1"/>
              </a:solidFill>
            </a:endParaRPr>
          </a:p>
        </p:txBody>
      </p:sp>
      <p:grpSp>
        <p:nvGrpSpPr>
          <p:cNvPr id="23" name="Agrupar 22"/>
          <p:cNvGrpSpPr/>
          <p:nvPr/>
        </p:nvGrpSpPr>
        <p:grpSpPr>
          <a:xfrm>
            <a:off x="463163" y="4196400"/>
            <a:ext cx="8137801" cy="382426"/>
            <a:chOff x="463166" y="1246374"/>
            <a:chExt cx="7543966" cy="382426"/>
          </a:xfrm>
        </p:grpSpPr>
        <p:sp>
          <p:nvSpPr>
            <p:cNvPr id="24" name="Pentágono 23"/>
            <p:cNvSpPr/>
            <p:nvPr/>
          </p:nvSpPr>
          <p:spPr>
            <a:xfrm>
              <a:off x="463166" y="1246374"/>
              <a:ext cx="1008112" cy="382426"/>
            </a:xfrm>
            <a:prstGeom prst="homePlate">
              <a:avLst/>
            </a:prstGeom>
            <a:solidFill>
              <a:schemeClr val="accent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t-BR" dirty="0" smtClean="0"/>
                <a:t>1966</a:t>
              </a:r>
              <a:endParaRPr lang="pt-BR" dirty="0"/>
            </a:p>
          </p:txBody>
        </p:sp>
        <p:sp>
          <p:nvSpPr>
            <p:cNvPr id="25" name="Pentágono 24"/>
            <p:cNvSpPr/>
            <p:nvPr/>
          </p:nvSpPr>
          <p:spPr>
            <a:xfrm>
              <a:off x="1643258" y="1246374"/>
              <a:ext cx="6363874" cy="382426"/>
            </a:xfrm>
            <a:prstGeom prst="homePlate">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pt-BR" sz="1600" b="1" dirty="0" smtClean="0">
                  <a:solidFill>
                    <a:schemeClr val="tx1"/>
                  </a:solidFill>
                </a:rPr>
                <a:t>CENTRO RURAL DE TREINAMENTO E AÇÃO COMUNITÁRIA</a:t>
              </a:r>
              <a:endParaRPr lang="pt-BR" sz="1600" b="1" dirty="0">
                <a:solidFill>
                  <a:schemeClr val="tx1"/>
                </a:solidFill>
              </a:endParaRPr>
            </a:p>
          </p:txBody>
        </p:sp>
      </p:grpSp>
      <p:sp>
        <p:nvSpPr>
          <p:cNvPr id="26" name="Pentágono 25"/>
          <p:cNvSpPr/>
          <p:nvPr/>
        </p:nvSpPr>
        <p:spPr>
          <a:xfrm>
            <a:off x="1756925" y="4675645"/>
            <a:ext cx="6864816" cy="382426"/>
          </a:xfrm>
          <a:prstGeom prst="homePlate">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pt-BR" sz="1600" b="1" dirty="0" smtClean="0">
                <a:solidFill>
                  <a:schemeClr val="tx1"/>
                </a:solidFill>
              </a:rPr>
              <a:t>PROJETO RONDON</a:t>
            </a:r>
            <a:endParaRPr lang="pt-BR" sz="1600" b="1" dirty="0">
              <a:solidFill>
                <a:schemeClr val="tx1"/>
              </a:solidFill>
            </a:endParaRPr>
          </a:p>
        </p:txBody>
      </p:sp>
      <p:grpSp>
        <p:nvGrpSpPr>
          <p:cNvPr id="27" name="Agrupar 26"/>
          <p:cNvGrpSpPr/>
          <p:nvPr/>
        </p:nvGrpSpPr>
        <p:grpSpPr>
          <a:xfrm>
            <a:off x="463163" y="5173529"/>
            <a:ext cx="8137801" cy="382426"/>
            <a:chOff x="463166" y="1246374"/>
            <a:chExt cx="7543966" cy="382426"/>
          </a:xfrm>
        </p:grpSpPr>
        <p:sp>
          <p:nvSpPr>
            <p:cNvPr id="28" name="Pentágono 27"/>
            <p:cNvSpPr/>
            <p:nvPr/>
          </p:nvSpPr>
          <p:spPr>
            <a:xfrm>
              <a:off x="463166" y="1246374"/>
              <a:ext cx="1008112" cy="382426"/>
            </a:xfrm>
            <a:prstGeom prst="homePlate">
              <a:avLst/>
            </a:prstGeom>
            <a:solidFill>
              <a:schemeClr val="accent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t-BR" dirty="0" smtClean="0"/>
                <a:t>1968</a:t>
              </a:r>
              <a:endParaRPr lang="pt-BR" dirty="0"/>
            </a:p>
          </p:txBody>
        </p:sp>
        <p:sp>
          <p:nvSpPr>
            <p:cNvPr id="29" name="Pentágono 28"/>
            <p:cNvSpPr/>
            <p:nvPr/>
          </p:nvSpPr>
          <p:spPr>
            <a:xfrm>
              <a:off x="1643258" y="1246374"/>
              <a:ext cx="6363874" cy="382426"/>
            </a:xfrm>
            <a:prstGeom prst="homePlate">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pt-BR" sz="1600" b="1" dirty="0" smtClean="0">
                  <a:solidFill>
                    <a:schemeClr val="tx1"/>
                  </a:solidFill>
                </a:rPr>
                <a:t>LEI BÁSICA DA REFORMA UNIVERSITÁRIA – LEI Nº 5.540/68</a:t>
              </a:r>
              <a:endParaRPr lang="pt-BR" sz="1600" b="1" dirty="0">
                <a:solidFill>
                  <a:schemeClr val="tx1"/>
                </a:solidFill>
              </a:endParaRPr>
            </a:p>
          </p:txBody>
        </p:sp>
      </p:grpSp>
      <p:grpSp>
        <p:nvGrpSpPr>
          <p:cNvPr id="30" name="Agrupar 29"/>
          <p:cNvGrpSpPr/>
          <p:nvPr/>
        </p:nvGrpSpPr>
        <p:grpSpPr>
          <a:xfrm>
            <a:off x="483940" y="6183921"/>
            <a:ext cx="8137801" cy="382426"/>
            <a:chOff x="463166" y="1246374"/>
            <a:chExt cx="7543966" cy="382426"/>
          </a:xfrm>
        </p:grpSpPr>
        <p:sp>
          <p:nvSpPr>
            <p:cNvPr id="31" name="Pentágono 30"/>
            <p:cNvSpPr/>
            <p:nvPr/>
          </p:nvSpPr>
          <p:spPr>
            <a:xfrm>
              <a:off x="463166" y="1246374"/>
              <a:ext cx="1008112" cy="382426"/>
            </a:xfrm>
            <a:prstGeom prst="homePlate">
              <a:avLst/>
            </a:prstGeom>
            <a:solidFill>
              <a:schemeClr val="accent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t-BR" dirty="0" smtClean="0"/>
                <a:t>1974</a:t>
              </a:r>
              <a:endParaRPr lang="pt-BR" dirty="0"/>
            </a:p>
          </p:txBody>
        </p:sp>
        <p:sp>
          <p:nvSpPr>
            <p:cNvPr id="32" name="Pentágono 31"/>
            <p:cNvSpPr/>
            <p:nvPr/>
          </p:nvSpPr>
          <p:spPr>
            <a:xfrm>
              <a:off x="1643258" y="1246374"/>
              <a:ext cx="6363874" cy="382426"/>
            </a:xfrm>
            <a:prstGeom prst="homePlate">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pt-BR" sz="1600" b="1" dirty="0" smtClean="0">
                  <a:solidFill>
                    <a:schemeClr val="tx1"/>
                  </a:solidFill>
                </a:rPr>
                <a:t>COORDENAÇÃO DAS ATIVIDADES DE EXTENSÃO (PAULO FREIRE)</a:t>
              </a:r>
              <a:endParaRPr lang="pt-BR" sz="1600" b="1" dirty="0">
                <a:solidFill>
                  <a:schemeClr val="tx1"/>
                </a:solidFill>
              </a:endParaRPr>
            </a:p>
          </p:txBody>
        </p:sp>
      </p:grpSp>
      <p:grpSp>
        <p:nvGrpSpPr>
          <p:cNvPr id="33" name="Agrupar 32"/>
          <p:cNvGrpSpPr/>
          <p:nvPr/>
        </p:nvGrpSpPr>
        <p:grpSpPr>
          <a:xfrm>
            <a:off x="484273" y="5691146"/>
            <a:ext cx="8137801" cy="382426"/>
            <a:chOff x="463166" y="1246374"/>
            <a:chExt cx="7543966" cy="382426"/>
          </a:xfrm>
        </p:grpSpPr>
        <p:sp>
          <p:nvSpPr>
            <p:cNvPr id="34" name="Pentágono 33"/>
            <p:cNvSpPr/>
            <p:nvPr/>
          </p:nvSpPr>
          <p:spPr>
            <a:xfrm>
              <a:off x="463166" y="1246374"/>
              <a:ext cx="1008112" cy="382426"/>
            </a:xfrm>
            <a:prstGeom prst="homePlate">
              <a:avLst/>
            </a:prstGeom>
            <a:solidFill>
              <a:schemeClr val="accent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t-BR" dirty="0" smtClean="0"/>
                <a:t>1969</a:t>
              </a:r>
              <a:endParaRPr lang="pt-BR" dirty="0"/>
            </a:p>
          </p:txBody>
        </p:sp>
        <p:sp>
          <p:nvSpPr>
            <p:cNvPr id="35" name="Pentágono 34"/>
            <p:cNvSpPr/>
            <p:nvPr/>
          </p:nvSpPr>
          <p:spPr>
            <a:xfrm>
              <a:off x="1643258" y="1246374"/>
              <a:ext cx="6363874" cy="382426"/>
            </a:xfrm>
            <a:prstGeom prst="homePlate">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pt-BR" sz="1600" b="1" dirty="0" smtClean="0">
                  <a:solidFill>
                    <a:schemeClr val="tx1"/>
                  </a:solidFill>
                </a:rPr>
                <a:t>EXTENSÃO E COMUNICAÇÃO (PAULO FREIRE)</a:t>
              </a:r>
              <a:endParaRPr lang="pt-BR" sz="1600" b="1" dirty="0">
                <a:solidFill>
                  <a:schemeClr val="tx1"/>
                </a:solidFill>
              </a:endParaRPr>
            </a:p>
          </p:txBody>
        </p:sp>
      </p:grpSp>
    </p:spTree>
    <p:extLst>
      <p:ext uri="{BB962C8B-B14F-4D97-AF65-F5344CB8AC3E}">
        <p14:creationId xmlns:p14="http://schemas.microsoft.com/office/powerpoint/2010/main" val="350697300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Data 1"/>
          <p:cNvSpPr>
            <a:spLocks noGrp="1"/>
          </p:cNvSpPr>
          <p:nvPr>
            <p:ph type="dt" sz="half" idx="10"/>
          </p:nvPr>
        </p:nvSpPr>
        <p:spPr/>
        <p:txBody>
          <a:bodyPr/>
          <a:lstStyle/>
          <a:p>
            <a:pPr>
              <a:defRPr/>
            </a:pPr>
            <a:fld id="{04114396-2BF7-47CF-A05F-22DCEDB39B6A}" type="datetime1">
              <a:rPr lang="pt-BR" smtClean="0"/>
              <a:pPr>
                <a:defRPr/>
              </a:pPr>
              <a:t>03/05/2016</a:t>
            </a:fld>
            <a:endParaRPr lang="pt-BR"/>
          </a:p>
        </p:txBody>
      </p:sp>
      <p:pic>
        <p:nvPicPr>
          <p:cNvPr id="4" name="Imagem 3"/>
          <p:cNvPicPr>
            <a:picLocks noChangeAspect="1"/>
          </p:cNvPicPr>
          <p:nvPr/>
        </p:nvPicPr>
        <p:blipFill>
          <a:blip r:embed="rId2"/>
          <a:stretch>
            <a:fillRect/>
          </a:stretch>
        </p:blipFill>
        <p:spPr>
          <a:xfrm>
            <a:off x="345365" y="476672"/>
            <a:ext cx="7638950" cy="597460"/>
          </a:xfrm>
          <a:prstGeom prst="rect">
            <a:avLst/>
          </a:prstGeom>
        </p:spPr>
      </p:pic>
      <p:grpSp>
        <p:nvGrpSpPr>
          <p:cNvPr id="5" name="Agrupar 4"/>
          <p:cNvGrpSpPr/>
          <p:nvPr/>
        </p:nvGrpSpPr>
        <p:grpSpPr>
          <a:xfrm>
            <a:off x="503540" y="1057701"/>
            <a:ext cx="8410589" cy="382426"/>
            <a:chOff x="463166" y="1246374"/>
            <a:chExt cx="7520380" cy="382426"/>
          </a:xfrm>
        </p:grpSpPr>
        <p:sp>
          <p:nvSpPr>
            <p:cNvPr id="6" name="Pentágono 5"/>
            <p:cNvSpPr/>
            <p:nvPr/>
          </p:nvSpPr>
          <p:spPr>
            <a:xfrm>
              <a:off x="463166" y="1246374"/>
              <a:ext cx="1008112" cy="382426"/>
            </a:xfrm>
            <a:prstGeom prst="homePlate">
              <a:avLst/>
            </a:prstGeom>
            <a:solidFill>
              <a:schemeClr val="accent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t-BR" dirty="0" smtClean="0"/>
                <a:t>1980</a:t>
              </a:r>
              <a:endParaRPr lang="pt-BR" dirty="0"/>
            </a:p>
          </p:txBody>
        </p:sp>
        <p:sp>
          <p:nvSpPr>
            <p:cNvPr id="7" name="Pentágono 6"/>
            <p:cNvSpPr/>
            <p:nvPr/>
          </p:nvSpPr>
          <p:spPr>
            <a:xfrm>
              <a:off x="1619672" y="1246374"/>
              <a:ext cx="6363874" cy="382426"/>
            </a:xfrm>
            <a:prstGeom prst="homePlate">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pt-BR" sz="1600" b="1" dirty="0" smtClean="0">
                  <a:solidFill>
                    <a:schemeClr val="tx1"/>
                  </a:solidFill>
                </a:rPr>
                <a:t>RESSURGIMENTO DOS MOVIMENTOS SOCIAIS (AVANÇOS)</a:t>
              </a:r>
              <a:endParaRPr lang="pt-BR" sz="1600" b="1" dirty="0">
                <a:solidFill>
                  <a:schemeClr val="tx1"/>
                </a:solidFill>
              </a:endParaRPr>
            </a:p>
          </p:txBody>
        </p:sp>
      </p:grpSp>
      <p:grpSp>
        <p:nvGrpSpPr>
          <p:cNvPr id="8" name="Agrupar 7"/>
          <p:cNvGrpSpPr/>
          <p:nvPr/>
        </p:nvGrpSpPr>
        <p:grpSpPr>
          <a:xfrm>
            <a:off x="503541" y="1597266"/>
            <a:ext cx="8410589" cy="382426"/>
            <a:chOff x="463166" y="1246374"/>
            <a:chExt cx="7520380" cy="382426"/>
          </a:xfrm>
        </p:grpSpPr>
        <p:sp>
          <p:nvSpPr>
            <p:cNvPr id="9" name="Pentágono 8"/>
            <p:cNvSpPr/>
            <p:nvPr/>
          </p:nvSpPr>
          <p:spPr>
            <a:xfrm>
              <a:off x="463166" y="1246374"/>
              <a:ext cx="1008112" cy="382426"/>
            </a:xfrm>
            <a:prstGeom prst="homePlate">
              <a:avLst/>
            </a:prstGeom>
            <a:solidFill>
              <a:schemeClr val="accent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t-BR" dirty="0" smtClean="0"/>
                <a:t>1987</a:t>
              </a:r>
              <a:endParaRPr lang="pt-BR" dirty="0"/>
            </a:p>
          </p:txBody>
        </p:sp>
        <p:sp>
          <p:nvSpPr>
            <p:cNvPr id="10" name="Pentágono 9"/>
            <p:cNvSpPr/>
            <p:nvPr/>
          </p:nvSpPr>
          <p:spPr>
            <a:xfrm>
              <a:off x="1619672" y="1246374"/>
              <a:ext cx="6363874" cy="382426"/>
            </a:xfrm>
            <a:prstGeom prst="homePlate">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pt-BR" sz="1600" b="1" dirty="0" smtClean="0">
                  <a:solidFill>
                    <a:schemeClr val="tx1"/>
                  </a:solidFill>
                </a:rPr>
                <a:t>REDEMOCRATIZAÇÃO – DIMENSÃO PROCESSUAL DA INDISSOCIABILIDADE</a:t>
              </a:r>
              <a:endParaRPr lang="pt-BR" sz="1600" b="1" dirty="0">
                <a:solidFill>
                  <a:schemeClr val="tx1"/>
                </a:solidFill>
              </a:endParaRPr>
            </a:p>
          </p:txBody>
        </p:sp>
      </p:grpSp>
      <p:grpSp>
        <p:nvGrpSpPr>
          <p:cNvPr id="11" name="Agrupar 10"/>
          <p:cNvGrpSpPr/>
          <p:nvPr/>
        </p:nvGrpSpPr>
        <p:grpSpPr>
          <a:xfrm>
            <a:off x="510038" y="2574234"/>
            <a:ext cx="8410588" cy="382426"/>
            <a:chOff x="463166" y="1246374"/>
            <a:chExt cx="7520380" cy="382426"/>
          </a:xfrm>
        </p:grpSpPr>
        <p:sp>
          <p:nvSpPr>
            <p:cNvPr id="12" name="Pentágono 11"/>
            <p:cNvSpPr/>
            <p:nvPr/>
          </p:nvSpPr>
          <p:spPr>
            <a:xfrm>
              <a:off x="463166" y="1246374"/>
              <a:ext cx="1008112" cy="382426"/>
            </a:xfrm>
            <a:prstGeom prst="homePlate">
              <a:avLst/>
            </a:prstGeom>
            <a:solidFill>
              <a:schemeClr val="accent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t-BR" dirty="0" smtClean="0"/>
                <a:t>1988</a:t>
              </a:r>
              <a:endParaRPr lang="pt-BR" dirty="0"/>
            </a:p>
          </p:txBody>
        </p:sp>
        <p:sp>
          <p:nvSpPr>
            <p:cNvPr id="13" name="Pentágono 12"/>
            <p:cNvSpPr/>
            <p:nvPr/>
          </p:nvSpPr>
          <p:spPr>
            <a:xfrm>
              <a:off x="1619672" y="1246374"/>
              <a:ext cx="6363874" cy="382426"/>
            </a:xfrm>
            <a:prstGeom prst="homePlate">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pt-BR" sz="1600" b="1" dirty="0" smtClean="0">
                  <a:solidFill>
                    <a:schemeClr val="tx1"/>
                  </a:solidFill>
                </a:rPr>
                <a:t>CONSTITUIÇÃO FEDERAL</a:t>
              </a:r>
              <a:endParaRPr lang="pt-BR" sz="1600" b="1" dirty="0">
                <a:solidFill>
                  <a:schemeClr val="tx1"/>
                </a:solidFill>
              </a:endParaRPr>
            </a:p>
          </p:txBody>
        </p:sp>
      </p:grpSp>
      <p:sp>
        <p:nvSpPr>
          <p:cNvPr id="14" name="Pentágono 13"/>
          <p:cNvSpPr/>
          <p:nvPr/>
        </p:nvSpPr>
        <p:spPr>
          <a:xfrm>
            <a:off x="1803442" y="2079509"/>
            <a:ext cx="7117184" cy="382426"/>
          </a:xfrm>
          <a:prstGeom prst="homePlate">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pt-BR" sz="1600" b="1" dirty="0" smtClean="0">
                <a:solidFill>
                  <a:schemeClr val="tx1"/>
                </a:solidFill>
              </a:rPr>
              <a:t>I ENCONTRO DO FORPROEX</a:t>
            </a:r>
            <a:endParaRPr lang="pt-BR" sz="1600" b="1" dirty="0">
              <a:solidFill>
                <a:schemeClr val="tx1"/>
              </a:solidFill>
            </a:endParaRPr>
          </a:p>
        </p:txBody>
      </p:sp>
      <p:grpSp>
        <p:nvGrpSpPr>
          <p:cNvPr id="16" name="Agrupar 15"/>
          <p:cNvGrpSpPr/>
          <p:nvPr/>
        </p:nvGrpSpPr>
        <p:grpSpPr>
          <a:xfrm>
            <a:off x="510038" y="3085069"/>
            <a:ext cx="8410588" cy="382426"/>
            <a:chOff x="463166" y="1246374"/>
            <a:chExt cx="7520380" cy="382426"/>
          </a:xfrm>
        </p:grpSpPr>
        <p:sp>
          <p:nvSpPr>
            <p:cNvPr id="17" name="Pentágono 16"/>
            <p:cNvSpPr/>
            <p:nvPr/>
          </p:nvSpPr>
          <p:spPr>
            <a:xfrm>
              <a:off x="463166" y="1246374"/>
              <a:ext cx="1008112" cy="382426"/>
            </a:xfrm>
            <a:prstGeom prst="homePlate">
              <a:avLst/>
            </a:prstGeom>
            <a:solidFill>
              <a:schemeClr val="accent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t-BR" dirty="0" smtClean="0"/>
                <a:t>1993</a:t>
              </a:r>
              <a:endParaRPr lang="pt-BR" dirty="0"/>
            </a:p>
          </p:txBody>
        </p:sp>
        <p:sp>
          <p:nvSpPr>
            <p:cNvPr id="18" name="Pentágono 17"/>
            <p:cNvSpPr/>
            <p:nvPr/>
          </p:nvSpPr>
          <p:spPr>
            <a:xfrm>
              <a:off x="1619672" y="1246374"/>
              <a:ext cx="6363874" cy="382426"/>
            </a:xfrm>
            <a:prstGeom prst="homePlate">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pt-BR" sz="1600" b="1" dirty="0" smtClean="0">
                  <a:solidFill>
                    <a:schemeClr val="tx1"/>
                  </a:solidFill>
                </a:rPr>
                <a:t>PROGRAMA DE FOMENTO A EXTENSÃO UNIVERSITÁRIA (PROEXTE)</a:t>
              </a:r>
              <a:endParaRPr lang="pt-BR" sz="1600" b="1" dirty="0">
                <a:solidFill>
                  <a:schemeClr val="tx1"/>
                </a:solidFill>
              </a:endParaRPr>
            </a:p>
          </p:txBody>
        </p:sp>
      </p:grpSp>
      <p:grpSp>
        <p:nvGrpSpPr>
          <p:cNvPr id="19" name="Agrupar 18"/>
          <p:cNvGrpSpPr/>
          <p:nvPr/>
        </p:nvGrpSpPr>
        <p:grpSpPr>
          <a:xfrm>
            <a:off x="510038" y="3567429"/>
            <a:ext cx="8410588" cy="382426"/>
            <a:chOff x="463166" y="1246374"/>
            <a:chExt cx="7520380" cy="382426"/>
          </a:xfrm>
        </p:grpSpPr>
        <p:sp>
          <p:nvSpPr>
            <p:cNvPr id="20" name="Pentágono 19"/>
            <p:cNvSpPr/>
            <p:nvPr/>
          </p:nvSpPr>
          <p:spPr>
            <a:xfrm>
              <a:off x="463166" y="1246374"/>
              <a:ext cx="1008112" cy="382426"/>
            </a:xfrm>
            <a:prstGeom prst="homePlate">
              <a:avLst/>
            </a:prstGeom>
            <a:solidFill>
              <a:schemeClr val="accent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t-BR" dirty="0" smtClean="0"/>
                <a:t>1996</a:t>
              </a:r>
              <a:endParaRPr lang="pt-BR" dirty="0"/>
            </a:p>
          </p:txBody>
        </p:sp>
        <p:sp>
          <p:nvSpPr>
            <p:cNvPr id="21" name="Pentágono 20"/>
            <p:cNvSpPr/>
            <p:nvPr/>
          </p:nvSpPr>
          <p:spPr>
            <a:xfrm>
              <a:off x="1619672" y="1246374"/>
              <a:ext cx="6363874" cy="382426"/>
            </a:xfrm>
            <a:prstGeom prst="homePlate">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pt-BR" sz="1600" b="1" dirty="0" smtClean="0">
                  <a:solidFill>
                    <a:schemeClr val="tx1"/>
                  </a:solidFill>
                </a:rPr>
                <a:t>LEI DE DIRETRIZES E BASES – LEI Nº 9.394/1996</a:t>
              </a:r>
              <a:endParaRPr lang="pt-BR" sz="1600" b="1" dirty="0">
                <a:solidFill>
                  <a:schemeClr val="tx1"/>
                </a:solidFill>
              </a:endParaRPr>
            </a:p>
          </p:txBody>
        </p:sp>
      </p:grpSp>
      <p:grpSp>
        <p:nvGrpSpPr>
          <p:cNvPr id="22" name="Agrupar 21"/>
          <p:cNvGrpSpPr/>
          <p:nvPr/>
        </p:nvGrpSpPr>
        <p:grpSpPr>
          <a:xfrm>
            <a:off x="525379" y="4096790"/>
            <a:ext cx="8410588" cy="382426"/>
            <a:chOff x="463166" y="1246374"/>
            <a:chExt cx="7520380" cy="382426"/>
          </a:xfrm>
        </p:grpSpPr>
        <p:sp>
          <p:nvSpPr>
            <p:cNvPr id="23" name="Pentágono 22"/>
            <p:cNvSpPr/>
            <p:nvPr/>
          </p:nvSpPr>
          <p:spPr>
            <a:xfrm>
              <a:off x="463166" y="1246374"/>
              <a:ext cx="1008112" cy="382426"/>
            </a:xfrm>
            <a:prstGeom prst="homePlate">
              <a:avLst/>
            </a:prstGeom>
            <a:solidFill>
              <a:schemeClr val="accent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t-BR" dirty="0" smtClean="0"/>
                <a:t>1998</a:t>
              </a:r>
              <a:endParaRPr lang="pt-BR" dirty="0"/>
            </a:p>
          </p:txBody>
        </p:sp>
        <p:sp>
          <p:nvSpPr>
            <p:cNvPr id="24" name="Pentágono 23"/>
            <p:cNvSpPr/>
            <p:nvPr/>
          </p:nvSpPr>
          <p:spPr>
            <a:xfrm>
              <a:off x="1619672" y="1246374"/>
              <a:ext cx="6363874" cy="382426"/>
            </a:xfrm>
            <a:prstGeom prst="homePlate">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pt-BR" sz="1600" b="1" dirty="0" smtClean="0">
                  <a:solidFill>
                    <a:schemeClr val="tx1"/>
                  </a:solidFill>
                </a:rPr>
                <a:t>PLANO NACIONAL DE EXTENSÃO (FORPROEX)</a:t>
              </a:r>
              <a:endParaRPr lang="pt-BR" sz="1600" b="1" dirty="0">
                <a:solidFill>
                  <a:schemeClr val="tx1"/>
                </a:solidFill>
              </a:endParaRPr>
            </a:p>
          </p:txBody>
        </p:sp>
      </p:grpSp>
      <p:grpSp>
        <p:nvGrpSpPr>
          <p:cNvPr id="25" name="Agrupar 24"/>
          <p:cNvGrpSpPr/>
          <p:nvPr/>
        </p:nvGrpSpPr>
        <p:grpSpPr>
          <a:xfrm>
            <a:off x="525379" y="4611352"/>
            <a:ext cx="8410588" cy="390998"/>
            <a:chOff x="463166" y="1246374"/>
            <a:chExt cx="7520380" cy="382426"/>
          </a:xfrm>
        </p:grpSpPr>
        <p:sp>
          <p:nvSpPr>
            <p:cNvPr id="26" name="Pentágono 25"/>
            <p:cNvSpPr/>
            <p:nvPr/>
          </p:nvSpPr>
          <p:spPr>
            <a:xfrm>
              <a:off x="463166" y="1246374"/>
              <a:ext cx="1008112" cy="382426"/>
            </a:xfrm>
            <a:prstGeom prst="homePlate">
              <a:avLst/>
            </a:prstGeom>
            <a:solidFill>
              <a:schemeClr val="accent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t-BR" dirty="0" smtClean="0"/>
                <a:t>2001</a:t>
              </a:r>
              <a:endParaRPr lang="pt-BR" dirty="0"/>
            </a:p>
          </p:txBody>
        </p:sp>
        <p:sp>
          <p:nvSpPr>
            <p:cNvPr id="27" name="Pentágono 26"/>
            <p:cNvSpPr/>
            <p:nvPr/>
          </p:nvSpPr>
          <p:spPr>
            <a:xfrm>
              <a:off x="1619672" y="1246374"/>
              <a:ext cx="6363874" cy="382426"/>
            </a:xfrm>
            <a:prstGeom prst="homePlate">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pt-BR" sz="1600" b="1" dirty="0" smtClean="0">
                  <a:solidFill>
                    <a:schemeClr val="tx1"/>
                  </a:solidFill>
                </a:rPr>
                <a:t>PLANO NACIONAL DE EDUCAÇÃO (2001/2010) – LEI Nº 10.172/01</a:t>
              </a:r>
              <a:endParaRPr lang="pt-BR" sz="1600" b="1" dirty="0">
                <a:solidFill>
                  <a:schemeClr val="tx1"/>
                </a:solidFill>
              </a:endParaRPr>
            </a:p>
          </p:txBody>
        </p:sp>
      </p:grpSp>
      <p:grpSp>
        <p:nvGrpSpPr>
          <p:cNvPr id="28" name="Agrupar 27"/>
          <p:cNvGrpSpPr/>
          <p:nvPr/>
        </p:nvGrpSpPr>
        <p:grpSpPr>
          <a:xfrm>
            <a:off x="525379" y="5584593"/>
            <a:ext cx="8410588" cy="382426"/>
            <a:chOff x="463166" y="1246374"/>
            <a:chExt cx="7520380" cy="382426"/>
          </a:xfrm>
        </p:grpSpPr>
        <p:sp>
          <p:nvSpPr>
            <p:cNvPr id="29" name="Pentágono 28"/>
            <p:cNvSpPr/>
            <p:nvPr/>
          </p:nvSpPr>
          <p:spPr>
            <a:xfrm>
              <a:off x="463166" y="1246374"/>
              <a:ext cx="1008112" cy="382426"/>
            </a:xfrm>
            <a:prstGeom prst="homePlate">
              <a:avLst/>
            </a:prstGeom>
            <a:solidFill>
              <a:schemeClr val="accent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t-BR" dirty="0" smtClean="0"/>
                <a:t>2012</a:t>
              </a:r>
              <a:endParaRPr lang="pt-BR" dirty="0"/>
            </a:p>
          </p:txBody>
        </p:sp>
        <p:sp>
          <p:nvSpPr>
            <p:cNvPr id="30" name="Pentágono 29"/>
            <p:cNvSpPr/>
            <p:nvPr/>
          </p:nvSpPr>
          <p:spPr>
            <a:xfrm>
              <a:off x="1619672" y="1246374"/>
              <a:ext cx="6363874" cy="382426"/>
            </a:xfrm>
            <a:prstGeom prst="homePlate">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pt-BR" sz="1600" b="1" dirty="0" smtClean="0">
                  <a:solidFill>
                    <a:schemeClr val="tx1"/>
                  </a:solidFill>
                </a:rPr>
                <a:t>DOCUMENTO REFERENCIAL PARA EXTENSÃO (FORPROEXT/CONIF)</a:t>
              </a:r>
              <a:endParaRPr lang="pt-BR" sz="1600" b="1" dirty="0">
                <a:solidFill>
                  <a:schemeClr val="tx1"/>
                </a:solidFill>
              </a:endParaRPr>
            </a:p>
          </p:txBody>
        </p:sp>
      </p:grpSp>
      <p:grpSp>
        <p:nvGrpSpPr>
          <p:cNvPr id="34" name="Agrupar 33"/>
          <p:cNvGrpSpPr/>
          <p:nvPr/>
        </p:nvGrpSpPr>
        <p:grpSpPr>
          <a:xfrm>
            <a:off x="525379" y="6107727"/>
            <a:ext cx="8410588" cy="382426"/>
            <a:chOff x="463166" y="1246374"/>
            <a:chExt cx="7520380" cy="382426"/>
          </a:xfrm>
        </p:grpSpPr>
        <p:sp>
          <p:nvSpPr>
            <p:cNvPr id="35" name="Pentágono 34"/>
            <p:cNvSpPr/>
            <p:nvPr/>
          </p:nvSpPr>
          <p:spPr>
            <a:xfrm>
              <a:off x="463166" y="1246374"/>
              <a:ext cx="1008112" cy="382426"/>
            </a:xfrm>
            <a:prstGeom prst="homePlate">
              <a:avLst/>
            </a:prstGeom>
            <a:solidFill>
              <a:schemeClr val="accent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t-BR" dirty="0" smtClean="0"/>
                <a:t>2014</a:t>
              </a:r>
              <a:endParaRPr lang="pt-BR" dirty="0"/>
            </a:p>
          </p:txBody>
        </p:sp>
        <p:sp>
          <p:nvSpPr>
            <p:cNvPr id="36" name="Pentágono 35"/>
            <p:cNvSpPr/>
            <p:nvPr/>
          </p:nvSpPr>
          <p:spPr>
            <a:xfrm>
              <a:off x="1619672" y="1246374"/>
              <a:ext cx="6363874" cy="382426"/>
            </a:xfrm>
            <a:prstGeom prst="homePlate">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pt-BR" sz="1600" b="1" dirty="0">
                  <a:solidFill>
                    <a:schemeClr val="tx1"/>
                  </a:solidFill>
                </a:rPr>
                <a:t>PLANO NACIONAL DE EDUCAÇÃO (</a:t>
              </a:r>
              <a:r>
                <a:rPr lang="pt-BR" sz="1600" b="1" dirty="0" smtClean="0">
                  <a:solidFill>
                    <a:schemeClr val="tx1"/>
                  </a:solidFill>
                </a:rPr>
                <a:t>2014/2024) </a:t>
              </a:r>
              <a:r>
                <a:rPr lang="pt-BR" sz="1600" b="1" dirty="0">
                  <a:solidFill>
                    <a:schemeClr val="tx1"/>
                  </a:solidFill>
                </a:rPr>
                <a:t>– LEI Nº </a:t>
              </a:r>
              <a:r>
                <a:rPr lang="pt-BR" sz="1600" b="1" dirty="0" smtClean="0">
                  <a:solidFill>
                    <a:schemeClr val="tx1"/>
                  </a:solidFill>
                </a:rPr>
                <a:t>13.005/14</a:t>
              </a:r>
              <a:endParaRPr lang="pt-BR" sz="1600" b="1" dirty="0">
                <a:solidFill>
                  <a:schemeClr val="tx1"/>
                </a:solidFill>
              </a:endParaRPr>
            </a:p>
          </p:txBody>
        </p:sp>
      </p:grpSp>
      <p:grpSp>
        <p:nvGrpSpPr>
          <p:cNvPr id="37" name="Agrupar 36"/>
          <p:cNvGrpSpPr/>
          <p:nvPr/>
        </p:nvGrpSpPr>
        <p:grpSpPr>
          <a:xfrm>
            <a:off x="557061" y="5126062"/>
            <a:ext cx="8410588" cy="382426"/>
            <a:chOff x="463166" y="1246374"/>
            <a:chExt cx="7520380" cy="382426"/>
          </a:xfrm>
        </p:grpSpPr>
        <p:sp>
          <p:nvSpPr>
            <p:cNvPr id="38" name="Pentágono 37"/>
            <p:cNvSpPr/>
            <p:nvPr/>
          </p:nvSpPr>
          <p:spPr>
            <a:xfrm>
              <a:off x="463166" y="1246374"/>
              <a:ext cx="1008112" cy="382426"/>
            </a:xfrm>
            <a:prstGeom prst="homePlate">
              <a:avLst/>
            </a:prstGeom>
            <a:solidFill>
              <a:schemeClr val="accent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t-BR" dirty="0" smtClean="0"/>
                <a:t>2009</a:t>
              </a:r>
              <a:endParaRPr lang="pt-BR" dirty="0"/>
            </a:p>
          </p:txBody>
        </p:sp>
        <p:sp>
          <p:nvSpPr>
            <p:cNvPr id="39" name="Pentágono 38"/>
            <p:cNvSpPr/>
            <p:nvPr/>
          </p:nvSpPr>
          <p:spPr>
            <a:xfrm>
              <a:off x="1619672" y="1246374"/>
              <a:ext cx="6363874" cy="382426"/>
            </a:xfrm>
            <a:prstGeom prst="homePlate">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pt-BR" sz="1600" b="1" dirty="0" smtClean="0">
                  <a:solidFill>
                    <a:schemeClr val="tx1"/>
                  </a:solidFill>
                </a:rPr>
                <a:t>I ENCONTRO DO FORPROEXT (PROGRAMA NILO PEÇANHA)</a:t>
              </a:r>
              <a:endParaRPr lang="pt-BR" sz="1600" b="1" dirty="0">
                <a:solidFill>
                  <a:schemeClr val="tx1"/>
                </a:solidFill>
              </a:endParaRPr>
            </a:p>
          </p:txBody>
        </p:sp>
      </p:grpSp>
    </p:spTree>
    <p:extLst>
      <p:ext uri="{BB962C8B-B14F-4D97-AF65-F5344CB8AC3E}">
        <p14:creationId xmlns:p14="http://schemas.microsoft.com/office/powerpoint/2010/main" val="121672334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Data 1"/>
          <p:cNvSpPr>
            <a:spLocks noGrp="1"/>
          </p:cNvSpPr>
          <p:nvPr>
            <p:ph type="dt" sz="half" idx="10"/>
          </p:nvPr>
        </p:nvSpPr>
        <p:spPr>
          <a:xfrm>
            <a:off x="7956320" y="6225915"/>
            <a:ext cx="936160" cy="365125"/>
          </a:xfrm>
        </p:spPr>
        <p:txBody>
          <a:bodyPr/>
          <a:lstStyle/>
          <a:p>
            <a:pPr>
              <a:defRPr/>
            </a:pPr>
            <a:fld id="{04114396-2BF7-47CF-A05F-22DCEDB39B6A}" type="datetime1">
              <a:rPr lang="pt-BR" smtClean="0"/>
              <a:pPr>
                <a:defRPr/>
              </a:pPr>
              <a:t>03/05/2016</a:t>
            </a:fld>
            <a:endParaRPr lang="pt-BR" dirty="0"/>
          </a:p>
        </p:txBody>
      </p:sp>
      <p:sp>
        <p:nvSpPr>
          <p:cNvPr id="3" name="Retângulo 2"/>
          <p:cNvSpPr/>
          <p:nvPr/>
        </p:nvSpPr>
        <p:spPr>
          <a:xfrm>
            <a:off x="395480" y="456527"/>
            <a:ext cx="7560840" cy="481670"/>
          </a:xfrm>
          <a:prstGeom prst="rect">
            <a:avLst/>
          </a:prstGeom>
        </p:spPr>
        <p:txBody>
          <a:bodyPr wrap="square">
            <a:spAutoFit/>
          </a:bodyPr>
          <a:lstStyle/>
          <a:p>
            <a:pPr>
              <a:lnSpc>
                <a:spcPct val="115000"/>
              </a:lnSpc>
              <a:spcAft>
                <a:spcPts val="1000"/>
              </a:spcAft>
            </a:pPr>
            <a:r>
              <a:rPr lang="pt-BR" sz="2200" b="1" dirty="0" smtClean="0">
                <a:solidFill>
                  <a:schemeClr val="tx1"/>
                </a:solidFill>
                <a:latin typeface="Arial" panose="020B0604020202020204" pitchFamily="34" charset="0"/>
                <a:ea typeface="Calibri" panose="020F0502020204030204" pitchFamily="34" charset="0"/>
              </a:rPr>
              <a:t>2. </a:t>
            </a:r>
            <a:r>
              <a:rPr lang="pt-BR" sz="2200" b="1" dirty="0">
                <a:solidFill>
                  <a:schemeClr val="tx1"/>
                </a:solidFill>
                <a:latin typeface="Arial" panose="020B0604020202020204" pitchFamily="34" charset="0"/>
                <a:ea typeface="Calibri" panose="020F0502020204030204" pitchFamily="34" charset="0"/>
              </a:rPr>
              <a:t>BASE LEGAL EXISTENTE PARA A EXTENSÃO</a:t>
            </a:r>
            <a:r>
              <a:rPr lang="pt-BR" sz="2200" b="1" dirty="0">
                <a:solidFill>
                  <a:schemeClr val="tx1"/>
                </a:solidFill>
              </a:rPr>
              <a:t> </a:t>
            </a:r>
            <a:r>
              <a:rPr lang="pt-BR" sz="2200" b="1" dirty="0">
                <a:solidFill>
                  <a:schemeClr val="tx1"/>
                </a:solidFill>
                <a:latin typeface="Arial" panose="020B0604020202020204" pitchFamily="34" charset="0"/>
                <a:ea typeface="Calibri" panose="020F0502020204030204" pitchFamily="34" charset="0"/>
                <a:cs typeface="Times New Roman" panose="02020603050405020304" pitchFamily="18" charset="0"/>
              </a:rPr>
              <a:t> </a:t>
            </a:r>
            <a:endParaRPr lang="pt-BR" sz="2200" b="1" dirty="0">
              <a:solidFill>
                <a:schemeClr val="tx1"/>
              </a:solidFill>
              <a:ea typeface="Calibri" panose="020F0502020204030204" pitchFamily="34" charset="0"/>
              <a:cs typeface="Times New Roman" panose="02020603050405020304" pitchFamily="18" charset="0"/>
            </a:endParaRPr>
          </a:p>
        </p:txBody>
      </p:sp>
      <p:sp>
        <p:nvSpPr>
          <p:cNvPr id="6" name="Rectangle 4"/>
          <p:cNvSpPr>
            <a:spLocks noChangeArrowheads="1"/>
          </p:cNvSpPr>
          <p:nvPr/>
        </p:nvSpPr>
        <p:spPr bwMode="auto">
          <a:xfrm>
            <a:off x="503548" y="1205364"/>
            <a:ext cx="8136904" cy="501675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hangingPunct="0">
              <a:tabLst>
                <a:tab pos="228600" algn="l"/>
              </a:tabLst>
              <a:defRPr>
                <a:solidFill>
                  <a:schemeClr val="tx1"/>
                </a:solidFill>
                <a:latin typeface="Arial" panose="020B0604020202020204" pitchFamily="34" charset="0"/>
              </a:defRPr>
            </a:lvl1pPr>
            <a:lvl2pPr marL="457200" eaLnBrk="0" hangingPunct="0">
              <a:tabLst>
                <a:tab pos="228600" algn="l"/>
              </a:tabLst>
              <a:defRPr>
                <a:solidFill>
                  <a:schemeClr val="tx1"/>
                </a:solidFill>
                <a:latin typeface="Arial" panose="020B0604020202020204" pitchFamily="34" charset="0"/>
              </a:defRPr>
            </a:lvl2pPr>
            <a:lvl3pPr marL="914400" eaLnBrk="0" hangingPunct="0">
              <a:tabLst>
                <a:tab pos="228600" algn="l"/>
              </a:tabLst>
              <a:defRPr>
                <a:solidFill>
                  <a:schemeClr val="tx1"/>
                </a:solidFill>
                <a:latin typeface="Arial" panose="020B0604020202020204" pitchFamily="34" charset="0"/>
              </a:defRPr>
            </a:lvl3pPr>
            <a:lvl4pPr marL="1371600" eaLnBrk="0" hangingPunct="0">
              <a:tabLst>
                <a:tab pos="228600" algn="l"/>
              </a:tabLst>
              <a:defRPr>
                <a:solidFill>
                  <a:schemeClr val="tx1"/>
                </a:solidFill>
                <a:latin typeface="Arial" panose="020B0604020202020204" pitchFamily="34" charset="0"/>
              </a:defRPr>
            </a:lvl4pPr>
            <a:lvl5pPr marL="1828800" eaLnBrk="0" hangingPunct="0">
              <a:tabLst>
                <a:tab pos="228600" algn="l"/>
              </a:tabLst>
              <a:defRPr>
                <a:solidFill>
                  <a:schemeClr val="tx1"/>
                </a:solidFill>
                <a:latin typeface="Arial" panose="020B0604020202020204" pitchFamily="34" charset="0"/>
              </a:defRPr>
            </a:lvl5pPr>
            <a:lvl6pPr eaLnBrk="0" fontAlgn="base" hangingPunct="0">
              <a:spcBef>
                <a:spcPct val="0"/>
              </a:spcBef>
              <a:spcAft>
                <a:spcPct val="0"/>
              </a:spcAft>
              <a:tabLst>
                <a:tab pos="228600" algn="l"/>
              </a:tabLst>
              <a:defRPr>
                <a:solidFill>
                  <a:schemeClr val="tx1"/>
                </a:solidFill>
                <a:latin typeface="Arial" panose="020B0604020202020204" pitchFamily="34" charset="0"/>
              </a:defRPr>
            </a:lvl6pPr>
            <a:lvl7pPr eaLnBrk="0" fontAlgn="base" hangingPunct="0">
              <a:spcBef>
                <a:spcPct val="0"/>
              </a:spcBef>
              <a:spcAft>
                <a:spcPct val="0"/>
              </a:spcAft>
              <a:tabLst>
                <a:tab pos="228600" algn="l"/>
              </a:tabLst>
              <a:defRPr>
                <a:solidFill>
                  <a:schemeClr val="tx1"/>
                </a:solidFill>
                <a:latin typeface="Arial" panose="020B0604020202020204" pitchFamily="34" charset="0"/>
              </a:defRPr>
            </a:lvl7pPr>
            <a:lvl8pPr eaLnBrk="0" fontAlgn="base" hangingPunct="0">
              <a:spcBef>
                <a:spcPct val="0"/>
              </a:spcBef>
              <a:spcAft>
                <a:spcPct val="0"/>
              </a:spcAft>
              <a:tabLst>
                <a:tab pos="228600" algn="l"/>
              </a:tabLst>
              <a:defRPr>
                <a:solidFill>
                  <a:schemeClr val="tx1"/>
                </a:solidFill>
                <a:latin typeface="Arial" panose="020B0604020202020204" pitchFamily="34" charset="0"/>
              </a:defRPr>
            </a:lvl8pPr>
            <a:lvl9pPr eaLnBrk="0" fontAlgn="base" hangingPunct="0">
              <a:spcBef>
                <a:spcPct val="0"/>
              </a:spcBef>
              <a:spcAft>
                <a:spcPct val="0"/>
              </a:spcAft>
              <a:tabLst>
                <a:tab pos="228600" algn="l"/>
              </a:tabLst>
              <a:defRPr>
                <a:solidFill>
                  <a:schemeClr val="tx1"/>
                </a:solidFill>
                <a:latin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tab pos="228600" algn="l"/>
              </a:tabLst>
            </a:pPr>
            <a:r>
              <a:rPr kumimoji="0" lang="pt-BR" altLang="pt-BR" sz="200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rPr>
              <a:t>CONSTITUIÇÃO FEDERAL</a:t>
            </a:r>
          </a:p>
          <a:p>
            <a:pPr marL="0" marR="0" lvl="0" indent="0" algn="ctr" defTabSz="914400" rtl="0" eaLnBrk="0" fontAlgn="base" latinLnBrk="0" hangingPunct="0">
              <a:lnSpc>
                <a:spcPct val="100000"/>
              </a:lnSpc>
              <a:spcBef>
                <a:spcPct val="0"/>
              </a:spcBef>
              <a:spcAft>
                <a:spcPct val="0"/>
              </a:spcAft>
              <a:buClrTx/>
              <a:buSzTx/>
              <a:buFontTx/>
              <a:buNone/>
              <a:tabLst>
                <a:tab pos="228600" algn="l"/>
              </a:tabLst>
            </a:pPr>
            <a:r>
              <a:rPr kumimoji="0" lang="pt-BR" altLang="pt-BR" sz="200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rPr>
              <a:t>CAPÍTULO III SEÇÃO I</a:t>
            </a:r>
          </a:p>
          <a:p>
            <a:pPr marL="0" marR="0" lvl="0" indent="0" algn="ctr" defTabSz="914400" rtl="0" eaLnBrk="0" fontAlgn="base" latinLnBrk="0" hangingPunct="0">
              <a:lnSpc>
                <a:spcPct val="100000"/>
              </a:lnSpc>
              <a:spcBef>
                <a:spcPct val="0"/>
              </a:spcBef>
              <a:spcAft>
                <a:spcPct val="0"/>
              </a:spcAft>
              <a:buClrTx/>
              <a:buSzTx/>
              <a:buFontTx/>
              <a:buNone/>
              <a:tabLst>
                <a:tab pos="228600" algn="l"/>
              </a:tabLst>
            </a:pPr>
            <a:endParaRPr kumimoji="0" lang="pt-BR" altLang="pt-BR" sz="2000" i="0" u="none" strike="noStrike" cap="none" normalizeH="0" baseline="0" dirty="0" smtClean="0">
              <a:ln>
                <a:noFill/>
              </a:ln>
              <a:solidFill>
                <a:schemeClr val="tx1"/>
              </a:solidFill>
              <a:effectLst/>
              <a:latin typeface="Arial" panose="020B0604020202020204"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tab pos="228600" algn="l"/>
              </a:tabLst>
            </a:pPr>
            <a:r>
              <a:rPr kumimoji="0" lang="pt-BR" altLang="pt-BR" sz="200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rPr>
              <a:t>Art. 207 - As </a:t>
            </a:r>
            <a:r>
              <a:rPr kumimoji="0" lang="pt-BR" altLang="pt-BR" sz="2000" b="1"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rPr>
              <a:t>universidades</a:t>
            </a:r>
            <a:r>
              <a:rPr kumimoji="0" lang="pt-BR" altLang="pt-BR" sz="200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rPr>
              <a:t> gozam de autonomia didático-científica, administrativa e de gestão financeira e patrimonial, e obedecerão ao </a:t>
            </a:r>
            <a:r>
              <a:rPr kumimoji="0" lang="pt-BR" altLang="pt-BR" sz="2000" b="1"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rPr>
              <a:t>princípio de indissociabilidade entre ensino, pesquisa e extensão</a:t>
            </a:r>
            <a:r>
              <a:rPr kumimoji="0" lang="pt-BR" altLang="pt-BR" sz="200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rPr>
              <a:t>.</a:t>
            </a:r>
          </a:p>
          <a:p>
            <a:pPr marL="0" marR="0" lvl="0" indent="0" algn="just" defTabSz="914400" rtl="0" eaLnBrk="0" fontAlgn="base" latinLnBrk="0" hangingPunct="0">
              <a:lnSpc>
                <a:spcPct val="100000"/>
              </a:lnSpc>
              <a:spcBef>
                <a:spcPct val="0"/>
              </a:spcBef>
              <a:spcAft>
                <a:spcPct val="0"/>
              </a:spcAft>
              <a:buClrTx/>
              <a:buSzTx/>
              <a:buFontTx/>
              <a:buNone/>
              <a:tabLst>
                <a:tab pos="228600" algn="l"/>
              </a:tabLst>
            </a:pPr>
            <a:endParaRPr kumimoji="0" lang="pt-BR" altLang="pt-BR" sz="2000" i="0" u="none" strike="noStrike" cap="none" normalizeH="0" baseline="0" dirty="0" smtClean="0">
              <a:ln>
                <a:noFill/>
              </a:ln>
              <a:solidFill>
                <a:schemeClr val="tx1"/>
              </a:solidFill>
              <a:effectLst/>
              <a:latin typeface="Arial" panose="020B0604020202020204"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tab pos="228600" algn="l"/>
              </a:tabLst>
            </a:pPr>
            <a:r>
              <a:rPr kumimoji="0" lang="en-US" altLang="pt-BR" sz="200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rPr>
              <a:t>Art. 213. Os </a:t>
            </a:r>
            <a:r>
              <a:rPr kumimoji="0" lang="en-US" altLang="pt-BR" sz="2000" b="1"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rPr>
              <a:t>recursos públicos </a:t>
            </a:r>
            <a:r>
              <a:rPr kumimoji="0" lang="en-US" altLang="pt-BR" sz="200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rPr>
              <a:t>serão destinados às escolas públicas, podendo ser dirigidos a escolas comunitárias, confessionais ou filantrópicas, definidas em lei, que:</a:t>
            </a:r>
            <a:endParaRPr kumimoji="0" lang="pt-BR" altLang="pt-BR" sz="2000" i="0" u="none" strike="noStrike" cap="none" normalizeH="0" baseline="0" dirty="0" smtClean="0">
              <a:ln>
                <a:noFill/>
              </a:ln>
              <a:solidFill>
                <a:schemeClr val="tx1"/>
              </a:solidFill>
              <a:effectLst/>
              <a:latin typeface="Arial" panose="020B0604020202020204" pitchFamily="34" charset="0"/>
            </a:endParaRPr>
          </a:p>
          <a:p>
            <a:pPr marL="0" marR="0" lvl="0" indent="0" algn="just" defTabSz="914400" rtl="0" eaLnBrk="0" fontAlgn="base" latinLnBrk="0" hangingPunct="0">
              <a:lnSpc>
                <a:spcPct val="100000"/>
              </a:lnSpc>
              <a:spcBef>
                <a:spcPct val="0"/>
              </a:spcBef>
              <a:spcAft>
                <a:spcPct val="0"/>
              </a:spcAft>
              <a:buClrTx/>
              <a:buSzTx/>
              <a:buFontTx/>
              <a:buChar char="•"/>
              <a:tabLst>
                <a:tab pos="228600" algn="l"/>
              </a:tabLst>
            </a:pPr>
            <a:r>
              <a:rPr kumimoji="0" lang="en-US" altLang="pt-BR" sz="2000" i="0" u="none" strike="noStrike" cap="none" normalizeH="0" baseline="0" dirty="0" smtClean="0">
                <a:ln>
                  <a:noFill/>
                </a:ln>
                <a:solidFill>
                  <a:srgbClr val="666666"/>
                </a:solidFill>
                <a:effectLst/>
                <a:latin typeface="Arial" panose="020B0604020202020204" pitchFamily="34" charset="0"/>
                <a:ea typeface="Calibri" panose="020F0502020204030204" pitchFamily="34" charset="0"/>
              </a:rPr>
              <a:t>- …</a:t>
            </a:r>
            <a:endParaRPr kumimoji="0" lang="pt-BR" altLang="pt-BR" sz="2000" i="0" u="none" strike="noStrike" cap="none" normalizeH="0" baseline="0" dirty="0" smtClean="0">
              <a:ln>
                <a:noFill/>
              </a:ln>
              <a:solidFill>
                <a:schemeClr val="tx1"/>
              </a:solidFill>
              <a:effectLst/>
              <a:latin typeface="Arial" panose="020B0604020202020204" pitchFamily="34" charset="0"/>
            </a:endParaRPr>
          </a:p>
          <a:p>
            <a:pPr marL="0" marR="0" lvl="0" indent="0" algn="just" defTabSz="914400" rtl="0" eaLnBrk="0" fontAlgn="base" latinLnBrk="0" hangingPunct="0">
              <a:lnSpc>
                <a:spcPct val="100000"/>
              </a:lnSpc>
              <a:spcBef>
                <a:spcPct val="0"/>
              </a:spcBef>
              <a:spcAft>
                <a:spcPct val="0"/>
              </a:spcAft>
              <a:buClrTx/>
              <a:buSzTx/>
              <a:buFontTx/>
              <a:buChar char="•"/>
              <a:tabLst>
                <a:tab pos="228600" algn="l"/>
              </a:tabLst>
            </a:pPr>
            <a:r>
              <a:rPr kumimoji="0" lang="en-US" altLang="pt-BR" sz="2000" i="0" u="none" strike="noStrike" cap="none" normalizeH="0" baseline="0" dirty="0" smtClean="0">
                <a:ln>
                  <a:noFill/>
                </a:ln>
                <a:solidFill>
                  <a:srgbClr val="666666"/>
                </a:solidFill>
                <a:effectLst/>
                <a:latin typeface="Arial" panose="020B0604020202020204" pitchFamily="34" charset="0"/>
                <a:ea typeface="Calibri" panose="020F0502020204030204" pitchFamily="34" charset="0"/>
              </a:rPr>
              <a:t>- …</a:t>
            </a:r>
            <a:endParaRPr kumimoji="0" lang="pt-BR" altLang="pt-BR" sz="2000" i="0" u="none" strike="noStrike" cap="none" normalizeH="0" baseline="0" dirty="0" smtClean="0">
              <a:ln>
                <a:noFill/>
              </a:ln>
              <a:solidFill>
                <a:schemeClr val="tx1"/>
              </a:solidFill>
              <a:effectLst/>
              <a:latin typeface="Arial" panose="020B0604020202020204"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tab pos="228600" algn="l"/>
              </a:tabLst>
            </a:pPr>
            <a:r>
              <a:rPr kumimoji="0" lang="en-US" altLang="pt-BR" sz="2000" i="0" u="none" strike="noStrike" cap="none" normalizeH="0" baseline="0" dirty="0" smtClean="0">
                <a:ln>
                  <a:noFill/>
                </a:ln>
                <a:solidFill>
                  <a:srgbClr val="666666"/>
                </a:solidFill>
                <a:effectLst/>
                <a:latin typeface="Arial" panose="020B0604020202020204" pitchFamily="34" charset="0"/>
                <a:ea typeface="Calibri" panose="020F0502020204030204" pitchFamily="34" charset="0"/>
              </a:rPr>
              <a:t>§1º…</a:t>
            </a:r>
            <a:endParaRPr kumimoji="0" lang="pt-BR" altLang="pt-BR" sz="2000" i="0" u="none" strike="noStrike" cap="none" normalizeH="0" baseline="0" dirty="0" smtClean="0">
              <a:ln>
                <a:noFill/>
              </a:ln>
              <a:solidFill>
                <a:schemeClr val="tx1"/>
              </a:solidFill>
              <a:effectLst/>
              <a:latin typeface="Arial" panose="020B0604020202020204"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tab pos="228600" algn="l"/>
              </a:tabLst>
            </a:pPr>
            <a:r>
              <a:rPr kumimoji="0" lang="pt-BR" altLang="pt-BR" sz="200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rPr>
              <a:t>§2º As </a:t>
            </a:r>
            <a:r>
              <a:rPr kumimoji="0" lang="pt-BR" altLang="pt-BR" sz="2000" b="1"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rPr>
              <a:t>atividades universitárias de pesquisa e extensão</a:t>
            </a:r>
            <a:r>
              <a:rPr kumimoji="0" lang="pt-BR" altLang="pt-BR" sz="200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rPr>
              <a:t> poderão receber apoio financeiro do Poder Público.</a:t>
            </a:r>
            <a:endParaRPr kumimoji="0" lang="pt-BR" altLang="pt-BR" sz="2000" i="0" u="none" strike="noStrike" cap="none" normalizeH="0" baseline="0" dirty="0" smtClean="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110323040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Data 1"/>
          <p:cNvSpPr>
            <a:spLocks noGrp="1"/>
          </p:cNvSpPr>
          <p:nvPr>
            <p:ph type="dt" sz="half" idx="10"/>
          </p:nvPr>
        </p:nvSpPr>
        <p:spPr>
          <a:xfrm>
            <a:off x="7866068" y="6125697"/>
            <a:ext cx="954404" cy="365125"/>
          </a:xfrm>
        </p:spPr>
        <p:txBody>
          <a:bodyPr/>
          <a:lstStyle/>
          <a:p>
            <a:pPr>
              <a:defRPr/>
            </a:pPr>
            <a:fld id="{04114396-2BF7-47CF-A05F-22DCEDB39B6A}" type="datetime1">
              <a:rPr lang="pt-BR" smtClean="0"/>
              <a:pPr>
                <a:defRPr/>
              </a:pPr>
              <a:t>03/05/2016</a:t>
            </a:fld>
            <a:endParaRPr lang="pt-BR" dirty="0"/>
          </a:p>
        </p:txBody>
      </p:sp>
      <p:sp>
        <p:nvSpPr>
          <p:cNvPr id="3" name="Retângulo 2"/>
          <p:cNvSpPr/>
          <p:nvPr/>
        </p:nvSpPr>
        <p:spPr>
          <a:xfrm>
            <a:off x="539552" y="548680"/>
            <a:ext cx="7560840" cy="481670"/>
          </a:xfrm>
          <a:prstGeom prst="rect">
            <a:avLst/>
          </a:prstGeom>
        </p:spPr>
        <p:txBody>
          <a:bodyPr wrap="square">
            <a:spAutoFit/>
          </a:bodyPr>
          <a:lstStyle/>
          <a:p>
            <a:pPr>
              <a:lnSpc>
                <a:spcPct val="115000"/>
              </a:lnSpc>
              <a:spcAft>
                <a:spcPts val="1000"/>
              </a:spcAft>
            </a:pPr>
            <a:r>
              <a:rPr lang="pt-BR" sz="2200" b="1" dirty="0" smtClean="0">
                <a:solidFill>
                  <a:schemeClr val="tx1"/>
                </a:solidFill>
                <a:latin typeface="Arial" panose="020B0604020202020204" pitchFamily="34" charset="0"/>
                <a:ea typeface="Calibri" panose="020F0502020204030204" pitchFamily="34" charset="0"/>
              </a:rPr>
              <a:t>2. </a:t>
            </a:r>
            <a:r>
              <a:rPr lang="pt-BR" sz="2200" b="1" dirty="0">
                <a:solidFill>
                  <a:schemeClr val="tx1"/>
                </a:solidFill>
                <a:latin typeface="Arial" panose="020B0604020202020204" pitchFamily="34" charset="0"/>
                <a:ea typeface="Calibri" panose="020F0502020204030204" pitchFamily="34" charset="0"/>
              </a:rPr>
              <a:t>BASE LEGAL EXISTENTE PARA A EXTENSÃO</a:t>
            </a:r>
            <a:r>
              <a:rPr lang="pt-BR" sz="2200" b="1" dirty="0">
                <a:solidFill>
                  <a:schemeClr val="tx1"/>
                </a:solidFill>
              </a:rPr>
              <a:t> </a:t>
            </a:r>
            <a:r>
              <a:rPr lang="pt-BR" sz="2200" b="1" dirty="0">
                <a:solidFill>
                  <a:schemeClr val="tx1"/>
                </a:solidFill>
                <a:latin typeface="Arial" panose="020B0604020202020204" pitchFamily="34" charset="0"/>
                <a:ea typeface="Calibri" panose="020F0502020204030204" pitchFamily="34" charset="0"/>
                <a:cs typeface="Times New Roman" panose="02020603050405020304" pitchFamily="18" charset="0"/>
              </a:rPr>
              <a:t> </a:t>
            </a:r>
            <a:endParaRPr lang="pt-BR" sz="2200" b="1" dirty="0">
              <a:solidFill>
                <a:schemeClr val="tx1"/>
              </a:solidFill>
              <a:ea typeface="Calibri" panose="020F0502020204030204" pitchFamily="34" charset="0"/>
              <a:cs typeface="Times New Roman" panose="02020603050405020304" pitchFamily="18" charset="0"/>
            </a:endParaRPr>
          </a:p>
        </p:txBody>
      </p:sp>
      <p:sp>
        <p:nvSpPr>
          <p:cNvPr id="6" name="Retângulo 5"/>
          <p:cNvSpPr/>
          <p:nvPr/>
        </p:nvSpPr>
        <p:spPr>
          <a:xfrm>
            <a:off x="539552" y="1291501"/>
            <a:ext cx="7992888" cy="5016758"/>
          </a:xfrm>
          <a:prstGeom prst="rect">
            <a:avLst/>
          </a:prstGeom>
        </p:spPr>
        <p:txBody>
          <a:bodyPr wrap="square">
            <a:spAutoFit/>
          </a:bodyPr>
          <a:lstStyle/>
          <a:p>
            <a:pPr algn="ctr"/>
            <a:r>
              <a:rPr lang="pt-BR" sz="2000" dirty="0" smtClean="0">
                <a:solidFill>
                  <a:schemeClr val="tx1"/>
                </a:solidFill>
                <a:latin typeface="Arial" panose="020B0604020202020204" pitchFamily="34" charset="0"/>
                <a:cs typeface="Arial" panose="020B0604020202020204" pitchFamily="34" charset="0"/>
              </a:rPr>
              <a:t>LEI Nº 9.394/1996</a:t>
            </a:r>
          </a:p>
          <a:p>
            <a:pPr algn="ctr"/>
            <a:r>
              <a:rPr lang="pt-BR" sz="2000" dirty="0" smtClean="0">
                <a:solidFill>
                  <a:schemeClr val="tx1"/>
                </a:solidFill>
                <a:latin typeface="Arial" panose="020B0604020202020204" pitchFamily="34" charset="0"/>
                <a:cs typeface="Arial" panose="020B0604020202020204" pitchFamily="34" charset="0"/>
              </a:rPr>
              <a:t>CAPÍTULO IV</a:t>
            </a:r>
          </a:p>
          <a:p>
            <a:endParaRPr lang="pt-BR" sz="2000" dirty="0">
              <a:solidFill>
                <a:schemeClr val="tx1"/>
              </a:solidFill>
              <a:latin typeface="Arial" panose="020B0604020202020204" pitchFamily="34" charset="0"/>
              <a:cs typeface="Arial" panose="020B0604020202020204" pitchFamily="34" charset="0"/>
            </a:endParaRPr>
          </a:p>
          <a:p>
            <a:endParaRPr lang="pt-BR" sz="2000" dirty="0">
              <a:solidFill>
                <a:schemeClr val="tx1"/>
              </a:solidFill>
              <a:latin typeface="Arial" panose="020B0604020202020204" pitchFamily="34" charset="0"/>
              <a:cs typeface="Arial" panose="020B0604020202020204" pitchFamily="34" charset="0"/>
            </a:endParaRPr>
          </a:p>
          <a:p>
            <a:r>
              <a:rPr lang="pt-BR" sz="2000" b="1" dirty="0">
                <a:solidFill>
                  <a:schemeClr val="tx1"/>
                </a:solidFill>
                <a:latin typeface="Arial" panose="020B0604020202020204" pitchFamily="34" charset="0"/>
                <a:cs typeface="Arial" panose="020B0604020202020204" pitchFamily="34" charset="0"/>
              </a:rPr>
              <a:t>Art. 43 - A educação superior tem por finalidade:</a:t>
            </a:r>
          </a:p>
          <a:p>
            <a:endParaRPr lang="pt-BR" sz="2000" dirty="0">
              <a:solidFill>
                <a:schemeClr val="tx1"/>
              </a:solidFill>
              <a:latin typeface="Arial" panose="020B0604020202020204" pitchFamily="34" charset="0"/>
              <a:cs typeface="Arial" panose="020B0604020202020204" pitchFamily="34" charset="0"/>
            </a:endParaRPr>
          </a:p>
          <a:p>
            <a:pPr algn="just"/>
            <a:r>
              <a:rPr lang="pt-BR" sz="2000" dirty="0">
                <a:solidFill>
                  <a:schemeClr val="tx1"/>
                </a:solidFill>
                <a:latin typeface="Arial" panose="020B0604020202020204" pitchFamily="34" charset="0"/>
                <a:cs typeface="Arial" panose="020B0604020202020204" pitchFamily="34" charset="0"/>
              </a:rPr>
              <a:t>VII - </a:t>
            </a:r>
            <a:r>
              <a:rPr lang="pt-BR" sz="2000" b="1" i="1" dirty="0">
                <a:solidFill>
                  <a:schemeClr val="tx1"/>
                </a:solidFill>
                <a:latin typeface="Arial" panose="020B0604020202020204" pitchFamily="34" charset="0"/>
                <a:cs typeface="Arial" panose="020B0604020202020204" pitchFamily="34" charset="0"/>
              </a:rPr>
              <a:t>promover a extensão</a:t>
            </a:r>
            <a:r>
              <a:rPr lang="pt-BR" sz="2000" dirty="0">
                <a:solidFill>
                  <a:schemeClr val="tx1"/>
                </a:solidFill>
                <a:latin typeface="Arial" panose="020B0604020202020204" pitchFamily="34" charset="0"/>
                <a:cs typeface="Arial" panose="020B0604020202020204" pitchFamily="34" charset="0"/>
              </a:rPr>
              <a:t>, aberta à </a:t>
            </a:r>
            <a:r>
              <a:rPr lang="pt-BR" sz="2000" b="1" i="1" dirty="0">
                <a:solidFill>
                  <a:schemeClr val="tx1"/>
                </a:solidFill>
                <a:latin typeface="Arial" panose="020B0604020202020204" pitchFamily="34" charset="0"/>
                <a:cs typeface="Arial" panose="020B0604020202020204" pitchFamily="34" charset="0"/>
              </a:rPr>
              <a:t>participação da população</a:t>
            </a:r>
            <a:r>
              <a:rPr lang="pt-BR" sz="2000" dirty="0">
                <a:solidFill>
                  <a:schemeClr val="tx1"/>
                </a:solidFill>
                <a:latin typeface="Arial" panose="020B0604020202020204" pitchFamily="34" charset="0"/>
                <a:cs typeface="Arial" panose="020B0604020202020204" pitchFamily="34" charset="0"/>
              </a:rPr>
              <a:t>, visando à difusão das conquistas e benefícios resultantes da criação cultural e da pesquisa científica  e tecnológica geradas na instituição.</a:t>
            </a:r>
          </a:p>
          <a:p>
            <a:endParaRPr lang="pt-BR" sz="2000" dirty="0">
              <a:solidFill>
                <a:schemeClr val="tx1"/>
              </a:solidFill>
              <a:latin typeface="Arial" panose="020B0604020202020204" pitchFamily="34" charset="0"/>
              <a:cs typeface="Arial" panose="020B0604020202020204" pitchFamily="34" charset="0"/>
            </a:endParaRPr>
          </a:p>
          <a:p>
            <a:endParaRPr lang="pt-BR" sz="2000" dirty="0">
              <a:solidFill>
                <a:schemeClr val="tx1"/>
              </a:solidFill>
              <a:latin typeface="Arial" panose="020B0604020202020204" pitchFamily="34" charset="0"/>
              <a:cs typeface="Arial" panose="020B0604020202020204" pitchFamily="34" charset="0"/>
            </a:endParaRPr>
          </a:p>
          <a:p>
            <a:pPr algn="just"/>
            <a:r>
              <a:rPr lang="pt-BR" sz="2000" b="1" dirty="0">
                <a:solidFill>
                  <a:schemeClr val="tx1"/>
                </a:solidFill>
                <a:latin typeface="Arial" panose="020B0604020202020204" pitchFamily="34" charset="0"/>
                <a:cs typeface="Arial" panose="020B0604020202020204" pitchFamily="34" charset="0"/>
              </a:rPr>
              <a:t>Art. 44 - A educação superior abrangerá os seguintes cursos e programas:</a:t>
            </a:r>
          </a:p>
          <a:p>
            <a:endParaRPr lang="pt-BR" sz="2000" dirty="0">
              <a:solidFill>
                <a:schemeClr val="tx1"/>
              </a:solidFill>
              <a:latin typeface="Arial" panose="020B0604020202020204" pitchFamily="34" charset="0"/>
              <a:cs typeface="Arial" panose="020B0604020202020204" pitchFamily="34" charset="0"/>
            </a:endParaRPr>
          </a:p>
          <a:p>
            <a:pPr algn="just"/>
            <a:r>
              <a:rPr lang="pt-BR" sz="2000" dirty="0">
                <a:solidFill>
                  <a:schemeClr val="tx1"/>
                </a:solidFill>
                <a:latin typeface="Arial" panose="020B0604020202020204" pitchFamily="34" charset="0"/>
                <a:cs typeface="Arial" panose="020B0604020202020204" pitchFamily="34" charset="0"/>
              </a:rPr>
              <a:t>IV - </a:t>
            </a:r>
            <a:r>
              <a:rPr lang="pt-BR" sz="2000" b="1" i="1" dirty="0">
                <a:solidFill>
                  <a:schemeClr val="tx1"/>
                </a:solidFill>
                <a:latin typeface="Arial" panose="020B0604020202020204" pitchFamily="34" charset="0"/>
                <a:cs typeface="Arial" panose="020B0604020202020204" pitchFamily="34" charset="0"/>
              </a:rPr>
              <a:t>de extensão</a:t>
            </a:r>
            <a:r>
              <a:rPr lang="pt-BR" sz="2000" dirty="0">
                <a:solidFill>
                  <a:schemeClr val="tx1"/>
                </a:solidFill>
                <a:latin typeface="Arial" panose="020B0604020202020204" pitchFamily="34" charset="0"/>
                <a:cs typeface="Arial" panose="020B0604020202020204" pitchFamily="34" charset="0"/>
              </a:rPr>
              <a:t>, abertos a candidatos que atendam aos requisitos estabelecidos em cada caso pelas instituições de ensino.</a:t>
            </a:r>
          </a:p>
        </p:txBody>
      </p:sp>
    </p:spTree>
    <p:extLst>
      <p:ext uri="{BB962C8B-B14F-4D97-AF65-F5344CB8AC3E}">
        <p14:creationId xmlns:p14="http://schemas.microsoft.com/office/powerpoint/2010/main" val="1743489184"/>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Data 1"/>
          <p:cNvSpPr>
            <a:spLocks noGrp="1"/>
          </p:cNvSpPr>
          <p:nvPr>
            <p:ph type="dt" sz="half" idx="10"/>
          </p:nvPr>
        </p:nvSpPr>
        <p:spPr>
          <a:xfrm>
            <a:off x="7668344" y="6130028"/>
            <a:ext cx="936104" cy="365125"/>
          </a:xfrm>
        </p:spPr>
        <p:txBody>
          <a:bodyPr/>
          <a:lstStyle/>
          <a:p>
            <a:pPr>
              <a:defRPr/>
            </a:pPr>
            <a:fld id="{04114396-2BF7-47CF-A05F-22DCEDB39B6A}" type="datetime1">
              <a:rPr lang="pt-BR" smtClean="0"/>
              <a:pPr>
                <a:defRPr/>
              </a:pPr>
              <a:t>03/05/2016</a:t>
            </a:fld>
            <a:endParaRPr lang="pt-BR" dirty="0"/>
          </a:p>
        </p:txBody>
      </p:sp>
      <p:sp>
        <p:nvSpPr>
          <p:cNvPr id="4" name="Retângulo 3"/>
          <p:cNvSpPr/>
          <p:nvPr/>
        </p:nvSpPr>
        <p:spPr>
          <a:xfrm>
            <a:off x="539552" y="764704"/>
            <a:ext cx="7560840" cy="481670"/>
          </a:xfrm>
          <a:prstGeom prst="rect">
            <a:avLst/>
          </a:prstGeom>
        </p:spPr>
        <p:txBody>
          <a:bodyPr wrap="square">
            <a:spAutoFit/>
          </a:bodyPr>
          <a:lstStyle/>
          <a:p>
            <a:pPr>
              <a:lnSpc>
                <a:spcPct val="115000"/>
              </a:lnSpc>
              <a:spcAft>
                <a:spcPts val="1000"/>
              </a:spcAft>
            </a:pPr>
            <a:r>
              <a:rPr lang="pt-BR" sz="2200" b="1" dirty="0" smtClean="0">
                <a:solidFill>
                  <a:schemeClr val="tx1"/>
                </a:solidFill>
                <a:latin typeface="Arial" panose="020B0604020202020204" pitchFamily="34" charset="0"/>
                <a:ea typeface="Calibri" panose="020F0502020204030204" pitchFamily="34" charset="0"/>
              </a:rPr>
              <a:t>2. </a:t>
            </a:r>
            <a:r>
              <a:rPr lang="pt-BR" sz="2200" b="1" dirty="0">
                <a:solidFill>
                  <a:schemeClr val="tx1"/>
                </a:solidFill>
                <a:latin typeface="Arial" panose="020B0604020202020204" pitchFamily="34" charset="0"/>
                <a:ea typeface="Calibri" panose="020F0502020204030204" pitchFamily="34" charset="0"/>
              </a:rPr>
              <a:t>BASE LEGAL EXISTENTE PARA A EXTENSÃO</a:t>
            </a:r>
            <a:r>
              <a:rPr lang="pt-BR" sz="2200" b="1" dirty="0">
                <a:solidFill>
                  <a:schemeClr val="tx1"/>
                </a:solidFill>
              </a:rPr>
              <a:t> </a:t>
            </a:r>
            <a:r>
              <a:rPr lang="pt-BR" sz="2200" b="1" dirty="0">
                <a:solidFill>
                  <a:schemeClr val="tx1"/>
                </a:solidFill>
                <a:latin typeface="Arial" panose="020B0604020202020204" pitchFamily="34" charset="0"/>
                <a:ea typeface="Calibri" panose="020F0502020204030204" pitchFamily="34" charset="0"/>
                <a:cs typeface="Times New Roman" panose="02020603050405020304" pitchFamily="18" charset="0"/>
              </a:rPr>
              <a:t> </a:t>
            </a:r>
            <a:endParaRPr lang="pt-BR" sz="2200" b="1" dirty="0">
              <a:solidFill>
                <a:schemeClr val="tx1"/>
              </a:solidFill>
              <a:ea typeface="Calibri" panose="020F0502020204030204" pitchFamily="34" charset="0"/>
              <a:cs typeface="Times New Roman" panose="02020603050405020304" pitchFamily="18" charset="0"/>
            </a:endParaRPr>
          </a:p>
        </p:txBody>
      </p:sp>
      <p:sp>
        <p:nvSpPr>
          <p:cNvPr id="5" name="Retângulo 4"/>
          <p:cNvSpPr/>
          <p:nvPr/>
        </p:nvSpPr>
        <p:spPr>
          <a:xfrm>
            <a:off x="2033972" y="1415200"/>
            <a:ext cx="4572000" cy="646331"/>
          </a:xfrm>
          <a:prstGeom prst="rect">
            <a:avLst/>
          </a:prstGeom>
        </p:spPr>
        <p:txBody>
          <a:bodyPr>
            <a:spAutoFit/>
          </a:bodyPr>
          <a:lstStyle/>
          <a:p>
            <a:pPr algn="ctr"/>
            <a:r>
              <a:rPr lang="pt-BR" dirty="0">
                <a:solidFill>
                  <a:schemeClr val="tx1"/>
                </a:solidFill>
                <a:latin typeface="Arial" panose="020B0604020202020204" pitchFamily="34" charset="0"/>
                <a:cs typeface="Arial" panose="020B0604020202020204" pitchFamily="34" charset="0"/>
              </a:rPr>
              <a:t>LEI Nº 9.394/1996</a:t>
            </a:r>
          </a:p>
          <a:p>
            <a:pPr algn="ctr"/>
            <a:r>
              <a:rPr lang="pt-BR" dirty="0">
                <a:solidFill>
                  <a:schemeClr val="tx1"/>
                </a:solidFill>
                <a:latin typeface="Arial" panose="020B0604020202020204" pitchFamily="34" charset="0"/>
                <a:cs typeface="Arial" panose="020B0604020202020204" pitchFamily="34" charset="0"/>
              </a:rPr>
              <a:t>CAPÍTULO IV</a:t>
            </a:r>
          </a:p>
        </p:txBody>
      </p:sp>
      <p:sp>
        <p:nvSpPr>
          <p:cNvPr id="6" name="Retângulo 5"/>
          <p:cNvSpPr/>
          <p:nvPr/>
        </p:nvSpPr>
        <p:spPr>
          <a:xfrm>
            <a:off x="395536" y="2358868"/>
            <a:ext cx="8208912" cy="3656386"/>
          </a:xfrm>
          <a:prstGeom prst="rect">
            <a:avLst/>
          </a:prstGeom>
        </p:spPr>
        <p:txBody>
          <a:bodyPr wrap="square">
            <a:spAutoFit/>
          </a:bodyPr>
          <a:lstStyle/>
          <a:p>
            <a:pPr marL="63500" marR="70485" algn="just">
              <a:lnSpc>
                <a:spcPct val="78000"/>
              </a:lnSpc>
              <a:spcAft>
                <a:spcPts val="0"/>
              </a:spcAft>
            </a:pPr>
            <a:r>
              <a:rPr lang="en-US" sz="2000" b="1" dirty="0">
                <a:solidFill>
                  <a:schemeClr val="tx1"/>
                </a:solidFill>
                <a:latin typeface="Arial" panose="020B0604020202020204" pitchFamily="34" charset="0"/>
                <a:ea typeface="Calibri" panose="020F0502020204030204" pitchFamily="34" charset="0"/>
                <a:cs typeface="Arial" panose="020B0604020202020204" pitchFamily="34" charset="0"/>
              </a:rPr>
              <a:t>Art. 52 - As universidades são instituições pluridisciplinares de formação dos quadros profissionais de nível superior, de pesquisa, de extensão e de domínio e cultivo do saber humano, que se caracterizam por:</a:t>
            </a:r>
            <a:endParaRPr lang="pt-BR" sz="2000" dirty="0">
              <a:solidFill>
                <a:schemeClr val="tx1"/>
              </a:solidFill>
              <a:latin typeface="Arial" panose="020B0604020202020204" pitchFamily="34" charset="0"/>
              <a:ea typeface="Calibri" panose="020F0502020204030204" pitchFamily="34" charset="0"/>
              <a:cs typeface="Arial" panose="020B0604020202020204" pitchFamily="34" charset="0"/>
            </a:endParaRPr>
          </a:p>
          <a:p>
            <a:pPr>
              <a:spcBef>
                <a:spcPts val="10"/>
              </a:spcBef>
              <a:spcAft>
                <a:spcPts val="0"/>
              </a:spcAft>
            </a:pPr>
            <a:r>
              <a:rPr lang="en-US" sz="2000" b="1" dirty="0">
                <a:solidFill>
                  <a:schemeClr val="tx1"/>
                </a:solidFill>
                <a:latin typeface="Arial" panose="020B0604020202020204" pitchFamily="34" charset="0"/>
                <a:ea typeface="Calibri" panose="020F0502020204030204" pitchFamily="34" charset="0"/>
                <a:cs typeface="Arial" panose="020B0604020202020204" pitchFamily="34" charset="0"/>
              </a:rPr>
              <a:t> </a:t>
            </a:r>
            <a:endParaRPr lang="pt-BR" sz="2000" dirty="0">
              <a:solidFill>
                <a:schemeClr val="tx1"/>
              </a:solidFill>
              <a:latin typeface="Arial" panose="020B0604020202020204" pitchFamily="34" charset="0"/>
              <a:ea typeface="Calibri" panose="020F0502020204030204" pitchFamily="34" charset="0"/>
              <a:cs typeface="Arial" panose="020B0604020202020204" pitchFamily="34" charset="0"/>
            </a:endParaRPr>
          </a:p>
          <a:p>
            <a:pPr marL="63500" marR="67945" algn="just">
              <a:lnSpc>
                <a:spcPct val="78000"/>
              </a:lnSpc>
              <a:spcAft>
                <a:spcPts val="0"/>
              </a:spcAft>
            </a:pPr>
            <a:r>
              <a:rPr lang="en-US" sz="2000" dirty="0">
                <a:solidFill>
                  <a:schemeClr val="tx1"/>
                </a:solidFill>
                <a:latin typeface="Arial" panose="020B0604020202020204" pitchFamily="34" charset="0"/>
                <a:ea typeface="Calibri" panose="020F0502020204030204" pitchFamily="34" charset="0"/>
                <a:cs typeface="Arial" panose="020B0604020202020204" pitchFamily="34" charset="0"/>
              </a:rPr>
              <a:t>I - produção intelectual institucionalizada mediante o </a:t>
            </a:r>
            <a:r>
              <a:rPr lang="en-US" sz="2000" b="1" i="1" dirty="0">
                <a:solidFill>
                  <a:schemeClr val="tx1"/>
                </a:solidFill>
                <a:latin typeface="Arial" panose="020B0604020202020204" pitchFamily="34" charset="0"/>
                <a:ea typeface="Calibri" panose="020F0502020204030204" pitchFamily="34" charset="0"/>
                <a:cs typeface="Arial" panose="020B0604020202020204" pitchFamily="34" charset="0"/>
              </a:rPr>
              <a:t>estudo sistemático dos temas e problemas mais relevantes</a:t>
            </a:r>
            <a:r>
              <a:rPr lang="en-US" sz="2000" dirty="0">
                <a:solidFill>
                  <a:schemeClr val="tx1"/>
                </a:solidFill>
                <a:latin typeface="Arial" panose="020B0604020202020204" pitchFamily="34" charset="0"/>
                <a:ea typeface="Calibri" panose="020F0502020204030204" pitchFamily="34" charset="0"/>
                <a:cs typeface="Arial" panose="020B0604020202020204" pitchFamily="34" charset="0"/>
              </a:rPr>
              <a:t>, tanto do ponto de vista científico e cultural, quanto regional e nacional;</a:t>
            </a:r>
            <a:endParaRPr lang="pt-BR" sz="2000" dirty="0">
              <a:solidFill>
                <a:schemeClr val="tx1"/>
              </a:solidFill>
              <a:latin typeface="Arial" panose="020B0604020202020204" pitchFamily="34" charset="0"/>
              <a:ea typeface="Calibri" panose="020F0502020204030204" pitchFamily="34" charset="0"/>
              <a:cs typeface="Arial" panose="020B0604020202020204" pitchFamily="34" charset="0"/>
            </a:endParaRPr>
          </a:p>
          <a:p>
            <a:pPr>
              <a:spcBef>
                <a:spcPts val="10"/>
              </a:spcBef>
              <a:spcAft>
                <a:spcPts val="0"/>
              </a:spcAft>
            </a:pPr>
            <a:r>
              <a:rPr lang="en-US" sz="2000" dirty="0">
                <a:solidFill>
                  <a:schemeClr val="tx1"/>
                </a:solidFill>
                <a:latin typeface="Arial" panose="020B0604020202020204" pitchFamily="34" charset="0"/>
                <a:ea typeface="Calibri" panose="020F0502020204030204" pitchFamily="34" charset="0"/>
                <a:cs typeface="Arial" panose="020B0604020202020204" pitchFamily="34" charset="0"/>
              </a:rPr>
              <a:t> </a:t>
            </a:r>
            <a:endParaRPr lang="pt-BR" sz="2000" dirty="0">
              <a:solidFill>
                <a:schemeClr val="tx1"/>
              </a:solidFill>
              <a:latin typeface="Arial" panose="020B0604020202020204" pitchFamily="34" charset="0"/>
              <a:ea typeface="Calibri" panose="020F0502020204030204" pitchFamily="34" charset="0"/>
              <a:cs typeface="Arial" panose="020B0604020202020204" pitchFamily="34" charset="0"/>
            </a:endParaRPr>
          </a:p>
          <a:p>
            <a:pPr marL="63500" marR="70485" algn="just">
              <a:lnSpc>
                <a:spcPct val="78000"/>
              </a:lnSpc>
              <a:spcAft>
                <a:spcPts val="0"/>
              </a:spcAft>
            </a:pPr>
            <a:r>
              <a:rPr lang="en-US" sz="2000" b="1" dirty="0">
                <a:solidFill>
                  <a:schemeClr val="tx1"/>
                </a:solidFill>
                <a:latin typeface="Arial" panose="020B0604020202020204" pitchFamily="34" charset="0"/>
                <a:ea typeface="Calibri" panose="020F0502020204030204" pitchFamily="34" charset="0"/>
                <a:cs typeface="Arial" panose="020B0604020202020204" pitchFamily="34" charset="0"/>
              </a:rPr>
              <a:t>Art. 53 - No exercício de sua autonomia, são asseguradas às universidades, sem prejuízo de outras, as seguintes atribuições:</a:t>
            </a:r>
            <a:endParaRPr lang="pt-BR" sz="2000" dirty="0">
              <a:solidFill>
                <a:schemeClr val="tx1"/>
              </a:solidFill>
              <a:latin typeface="Arial" panose="020B0604020202020204" pitchFamily="34" charset="0"/>
              <a:ea typeface="Calibri" panose="020F0502020204030204" pitchFamily="34" charset="0"/>
              <a:cs typeface="Arial" panose="020B0604020202020204" pitchFamily="34" charset="0"/>
            </a:endParaRPr>
          </a:p>
          <a:p>
            <a:pPr>
              <a:spcAft>
                <a:spcPts val="0"/>
              </a:spcAft>
            </a:pPr>
            <a:r>
              <a:rPr lang="en-US" sz="2000" b="1" dirty="0">
                <a:solidFill>
                  <a:schemeClr val="tx1"/>
                </a:solidFill>
                <a:latin typeface="Arial" panose="020B0604020202020204" pitchFamily="34" charset="0"/>
                <a:ea typeface="Calibri" panose="020F0502020204030204" pitchFamily="34" charset="0"/>
                <a:cs typeface="Arial" panose="020B0604020202020204" pitchFamily="34" charset="0"/>
              </a:rPr>
              <a:t> </a:t>
            </a:r>
            <a:endParaRPr lang="pt-BR" sz="2000" dirty="0">
              <a:solidFill>
                <a:schemeClr val="tx1"/>
              </a:solidFill>
              <a:latin typeface="Arial" panose="020B0604020202020204" pitchFamily="34" charset="0"/>
              <a:ea typeface="Calibri" panose="020F0502020204030204" pitchFamily="34" charset="0"/>
              <a:cs typeface="Arial" panose="020B0604020202020204" pitchFamily="34" charset="0"/>
            </a:endParaRPr>
          </a:p>
          <a:p>
            <a:pPr marL="342900" marR="69850" lvl="0" indent="-342900" algn="just">
              <a:lnSpc>
                <a:spcPct val="78000"/>
              </a:lnSpc>
              <a:spcAft>
                <a:spcPts val="0"/>
              </a:spcAft>
              <a:buSzPts val="1600"/>
              <a:buFont typeface="Calibri" panose="020F0502020204030204" pitchFamily="34" charset="0"/>
              <a:buAutoNum type="romanUcPeriod" startAt="3"/>
              <a:tabLst>
                <a:tab pos="302260" algn="l"/>
              </a:tabLst>
            </a:pPr>
            <a:r>
              <a:rPr lang="en-US" sz="2000" spc="-10" dirty="0">
                <a:solidFill>
                  <a:schemeClr val="tx1"/>
                </a:solidFill>
                <a:latin typeface="Arial" panose="020B0604020202020204" pitchFamily="34" charset="0"/>
                <a:ea typeface="Calibri" panose="020F0502020204030204" pitchFamily="34" charset="0"/>
                <a:cs typeface="Arial" panose="020B0604020202020204" pitchFamily="34" charset="0"/>
              </a:rPr>
              <a:t>- estabelecer planos, programas e projetos de pesquisa científica, produção artística e </a:t>
            </a:r>
            <a:r>
              <a:rPr lang="en-US" sz="2000" b="1" i="1" spc="-10" dirty="0">
                <a:solidFill>
                  <a:schemeClr val="tx1"/>
                </a:solidFill>
                <a:latin typeface="Arial" panose="020B0604020202020204" pitchFamily="34" charset="0"/>
                <a:ea typeface="Calibri" panose="020F0502020204030204" pitchFamily="34" charset="0"/>
                <a:cs typeface="Arial" panose="020B0604020202020204" pitchFamily="34" charset="0"/>
              </a:rPr>
              <a:t>atividades de</a:t>
            </a:r>
            <a:r>
              <a:rPr lang="en-US" sz="2000" b="1" i="1" spc="-65" dirty="0">
                <a:solidFill>
                  <a:schemeClr val="tx1"/>
                </a:solidFill>
                <a:latin typeface="Arial" panose="020B0604020202020204" pitchFamily="34" charset="0"/>
                <a:ea typeface="Calibri" panose="020F0502020204030204" pitchFamily="34" charset="0"/>
                <a:cs typeface="Arial" panose="020B0604020202020204" pitchFamily="34" charset="0"/>
              </a:rPr>
              <a:t> </a:t>
            </a:r>
            <a:r>
              <a:rPr lang="en-US" sz="2000" b="1" i="1" spc="-10" dirty="0" smtClean="0">
                <a:solidFill>
                  <a:schemeClr val="tx1"/>
                </a:solidFill>
                <a:latin typeface="Arial" panose="020B0604020202020204" pitchFamily="34" charset="0"/>
                <a:ea typeface="Calibri" panose="020F0502020204030204" pitchFamily="34" charset="0"/>
                <a:cs typeface="Arial" panose="020B0604020202020204" pitchFamily="34" charset="0"/>
              </a:rPr>
              <a:t>extensão</a:t>
            </a:r>
            <a:r>
              <a:rPr lang="en-US" sz="2000" spc="-10" dirty="0">
                <a:solidFill>
                  <a:schemeClr val="tx1"/>
                </a:solidFill>
                <a:latin typeface="Arial" panose="020B0604020202020204" pitchFamily="34" charset="0"/>
                <a:ea typeface="Calibri" panose="020F0502020204030204" pitchFamily="34" charset="0"/>
                <a:cs typeface="Arial" panose="020B0604020202020204" pitchFamily="34" charset="0"/>
              </a:rPr>
              <a:t>.</a:t>
            </a:r>
            <a:endParaRPr lang="pt-BR" sz="2000" spc="-10" dirty="0">
              <a:solidFill>
                <a:schemeClr val="tx1"/>
              </a:solidFill>
              <a:latin typeface="Arial" panose="020B060402020202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3583435"/>
      </p:ext>
    </p:extLst>
  </p:cSld>
  <p:clrMapOvr>
    <a:masterClrMapping/>
  </p:clrMapOvr>
  <p:timing>
    <p:tnLst>
      <p:par>
        <p:cTn id="1" dur="indefinite" restart="never" nodeType="tmRoot"/>
      </p:par>
    </p:tnLst>
  </p:timing>
</p:sld>
</file>

<file path=ppt/theme/theme1.xml><?xml version="1.0" encoding="utf-8"?>
<a:theme xmlns:a="http://schemas.openxmlformats.org/drawingml/2006/main" name="Facet">
  <a:themeElements>
    <a:clrScheme name="Facet">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Facet">
      <a:majorFont>
        <a:latin typeface="Trebuchet MS"/>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ppt/theme/theme2.xml><?xml version="1.0" encoding="utf-8"?>
<a:theme xmlns:a="http://schemas.openxmlformats.org/drawingml/2006/main" name="Tema do Offic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Escritório">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Escritório">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mbria"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docProps/app.xml><?xml version="1.0" encoding="utf-8"?>
<Properties xmlns="http://schemas.openxmlformats.org/officeDocument/2006/extended-properties" xmlns:vt="http://schemas.openxmlformats.org/officeDocument/2006/docPropsVTypes">
  <Template>Facet</Template>
  <TotalTime>13841</TotalTime>
  <Words>2365</Words>
  <Application>Microsoft Office PowerPoint</Application>
  <PresentationFormat>Apresentação na tela (4:3)</PresentationFormat>
  <Paragraphs>392</Paragraphs>
  <Slides>46</Slides>
  <Notes>1</Notes>
  <HiddenSlides>0</HiddenSlides>
  <MMClips>0</MMClips>
  <ScaleCrop>false</ScaleCrop>
  <HeadingPairs>
    <vt:vector size="6" baseType="variant">
      <vt:variant>
        <vt:lpstr>Fontes usadas</vt:lpstr>
      </vt:variant>
      <vt:variant>
        <vt:i4>9</vt:i4>
      </vt:variant>
      <vt:variant>
        <vt:lpstr>Tema</vt:lpstr>
      </vt:variant>
      <vt:variant>
        <vt:i4>1</vt:i4>
      </vt:variant>
      <vt:variant>
        <vt:lpstr>Títulos de slides</vt:lpstr>
      </vt:variant>
      <vt:variant>
        <vt:i4>46</vt:i4>
      </vt:variant>
    </vt:vector>
  </HeadingPairs>
  <TitlesOfParts>
    <vt:vector size="56" baseType="lpstr">
      <vt:lpstr>Microsoft YaHei</vt:lpstr>
      <vt:lpstr>Arial</vt:lpstr>
      <vt:lpstr>Calibri</vt:lpstr>
      <vt:lpstr>Open Sans Light</vt:lpstr>
      <vt:lpstr>Open Sans Semibold</vt:lpstr>
      <vt:lpstr>Segoe UI</vt:lpstr>
      <vt:lpstr>Times New Roman</vt:lpstr>
      <vt:lpstr>Trebuchet MS</vt:lpstr>
      <vt:lpstr>Wingdings 3</vt:lpstr>
      <vt:lpstr>Facet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Apresentação do PowerPoint</dc:title>
  <dc:creator>Robotica</dc:creator>
  <cp:lastModifiedBy>Mary Lucy Mendes Guimarães</cp:lastModifiedBy>
  <cp:revision>773</cp:revision>
  <cp:lastPrinted>1601-01-01T00:00:00Z</cp:lastPrinted>
  <dcterms:created xsi:type="dcterms:W3CDTF">2013-07-09T22:41:13Z</dcterms:created>
  <dcterms:modified xsi:type="dcterms:W3CDTF">2016-05-04T03:42:23Z</dcterms:modified>
</cp:coreProperties>
</file>