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68" r:id="rId3"/>
    <p:sldId id="293" r:id="rId4"/>
    <p:sldId id="272" r:id="rId5"/>
    <p:sldId id="277" r:id="rId6"/>
    <p:sldId id="273" r:id="rId7"/>
    <p:sldId id="275" r:id="rId8"/>
    <p:sldId id="294" r:id="rId9"/>
    <p:sldId id="278" r:id="rId10"/>
    <p:sldId id="274" r:id="rId11"/>
    <p:sldId id="276" r:id="rId12"/>
    <p:sldId id="270" r:id="rId13"/>
    <p:sldId id="280" r:id="rId14"/>
    <p:sldId id="286" r:id="rId15"/>
    <p:sldId id="290" r:id="rId16"/>
    <p:sldId id="287" r:id="rId17"/>
    <p:sldId id="288" r:id="rId18"/>
    <p:sldId id="289" r:id="rId19"/>
    <p:sldId id="281" r:id="rId20"/>
    <p:sldId id="292" r:id="rId21"/>
    <p:sldId id="279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25B1"/>
    <a:srgbClr val="23405B"/>
    <a:srgbClr val="8EBD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70" d="100"/>
          <a:sy n="70" d="100"/>
        </p:scale>
        <p:origin x="-1296" y="-72"/>
      </p:cViewPr>
      <p:guideLst>
        <p:guide orient="horz" pos="618"/>
        <p:guide pos="3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5DFFDC-0C36-4B54-ACD4-CD11EE3ED6ED}" type="datetimeFigureOut">
              <a:rPr lang="pt-BR" smtClean="0"/>
              <a:pPr/>
              <a:t>30/04/2016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DE90B-F74D-4470-BE11-6904AD02C90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5017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/>
          <a:p>
            <a:fld id="{7F531DAC-A2CE-4566-A08E-ED26337B2BFC}" type="datetimeFigureOut">
              <a:rPr lang="pt-BR" smtClean="0"/>
              <a:pPr/>
              <a:t>30/04/2016</a:t>
            </a:fld>
            <a:endParaRPr lang="pt-BR" dirty="0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" name="Retângulo 1"/>
          <p:cNvSpPr/>
          <p:nvPr userDrawn="1"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1" name="Espaço Reservado para Conteúdo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t-BR" dirty="0" smtClean="0"/>
              <a:t>Clique para editar o título mestre</a:t>
            </a:r>
            <a:endParaRPr kumimoji="0" lang="en-US" dirty="0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t-BR" dirty="0" smtClean="0"/>
              <a:t>Clique para editar o texto mestre</a:t>
            </a:r>
          </a:p>
          <a:p>
            <a:pPr lvl="1" eaLnBrk="1" latinLnBrk="0" hangingPunct="1"/>
            <a:r>
              <a:rPr kumimoji="0" lang="pt-BR" dirty="0" smtClean="0"/>
              <a:t>Segundo nível</a:t>
            </a:r>
          </a:p>
          <a:p>
            <a:pPr lvl="2" eaLnBrk="1" latinLnBrk="0" hangingPunct="1"/>
            <a:r>
              <a:rPr kumimoji="0" lang="pt-BR" dirty="0" smtClean="0"/>
              <a:t>Terceiro nível</a:t>
            </a:r>
          </a:p>
          <a:p>
            <a:pPr lvl="3" eaLnBrk="1" latinLnBrk="0" hangingPunct="1"/>
            <a:r>
              <a:rPr kumimoji="0" lang="pt-BR" dirty="0" smtClean="0"/>
              <a:t>Quarto nível</a:t>
            </a:r>
          </a:p>
          <a:p>
            <a:pPr lvl="4" eaLnBrk="1" latinLnBrk="0" hangingPunct="1"/>
            <a:r>
              <a:rPr kumimoji="0" lang="pt-BR" dirty="0" smtClean="0"/>
              <a:t>Quinto nível</a:t>
            </a:r>
            <a:endParaRPr kumimoji="0" lang="en-US" dirty="0"/>
          </a:p>
        </p:txBody>
      </p:sp>
      <p:sp>
        <p:nvSpPr>
          <p:cNvPr id="4" name="Retângulo 3"/>
          <p:cNvSpPr/>
          <p:nvPr userDrawn="1"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89" r:id="rId4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179512" y="548680"/>
            <a:ext cx="8784976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defRPr/>
            </a:pPr>
            <a:r>
              <a:rPr lang="pt-BR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Eras Bold ITC" panose="020B0907030504020204" pitchFamily="34" charset="0"/>
              </a:rPr>
              <a:t>INSTITUTO FEDERAL DE EDUCAÇÃO, CIÊNCIA E TECNOLOGIA DO PIAUÍ - IFPI</a:t>
            </a:r>
          </a:p>
        </p:txBody>
      </p:sp>
    </p:spTree>
    <p:extLst>
      <p:ext uri="{BB962C8B-B14F-4D97-AF65-F5344CB8AC3E}">
        <p14:creationId xmlns:p14="http://schemas.microsoft.com/office/powerpoint/2010/main" val="38509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39552" y="764704"/>
            <a:ext cx="727280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3600" b="1" dirty="0" smtClean="0">
                <a:latin typeface="Calibri" pitchFamily="34" charset="0"/>
              </a:rPr>
              <a:t>Ação fundamentada na:</a:t>
            </a:r>
          </a:p>
          <a:p>
            <a:endParaRPr lang="pt-BR" sz="3200" dirty="0">
              <a:latin typeface="Calibri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pt-BR" sz="3200" dirty="0" smtClean="0">
                <a:latin typeface="Calibri" pitchFamily="34" charset="0"/>
              </a:rPr>
              <a:t>Indissociabilidade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pt-BR" sz="3200" dirty="0" smtClean="0">
                <a:latin typeface="Calibri" pitchFamily="34" charset="0"/>
              </a:rPr>
              <a:t>Interdisciplinaridade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pt-BR" sz="3200" dirty="0" smtClean="0">
                <a:latin typeface="Calibri" pitchFamily="34" charset="0"/>
              </a:rPr>
              <a:t>Transdiciplinaridade</a:t>
            </a:r>
            <a:endParaRPr lang="pt-BR" sz="3200" dirty="0">
              <a:latin typeface="Calibri" panose="020F050202020403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07704" y="4077072"/>
            <a:ext cx="5256584" cy="156966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endParaRPr lang="pt-BR" altLang="pt-BR" sz="32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pt-BR" altLang="pt-BR" sz="3200" b="1" dirty="0" smtClean="0">
                <a:solidFill>
                  <a:schemeClr val="bg1"/>
                </a:solidFill>
                <a:latin typeface="Calibri" pitchFamily="34" charset="0"/>
              </a:rPr>
              <a:t>AÇÃO TRANSFORMADORA</a:t>
            </a:r>
          </a:p>
          <a:p>
            <a:pPr algn="ctr"/>
            <a:endParaRPr lang="pt-BR" sz="3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87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332656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3600" b="1" dirty="0" smtClean="0">
                <a:latin typeface="Calibri" pitchFamily="34" charset="0"/>
              </a:rPr>
              <a:t>Curricularização da extensão...</a:t>
            </a:r>
            <a:endParaRPr lang="pt-BR" sz="3600" b="1" dirty="0"/>
          </a:p>
        </p:txBody>
      </p:sp>
      <p:sp>
        <p:nvSpPr>
          <p:cNvPr id="3" name="Cruz 2"/>
          <p:cNvSpPr/>
          <p:nvPr/>
        </p:nvSpPr>
        <p:spPr>
          <a:xfrm>
            <a:off x="3347864" y="3115655"/>
            <a:ext cx="1944216" cy="792088"/>
          </a:xfrm>
          <a:prstGeom prst="plus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>
                <a:latin typeface="Calibri" panose="020F0502020204030204" pitchFamily="34" charset="0"/>
              </a:rPr>
              <a:t>IFPI</a:t>
            </a:r>
            <a:endParaRPr lang="pt-BR" sz="4400" dirty="0">
              <a:latin typeface="Calibri" panose="020F0502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23528" y="1628800"/>
            <a:ext cx="3096344" cy="1584176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Instrumentação normativa da extensão</a:t>
            </a:r>
            <a:endParaRPr lang="pt-BR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220072" y="1628800"/>
            <a:ext cx="3096344" cy="1584176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Aprovar resolução da curricularização - CONSUP</a:t>
            </a:r>
            <a:endParaRPr lang="pt-BR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23528" y="3789040"/>
            <a:ext cx="3105705" cy="1728192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Creditação curricular </a:t>
            </a:r>
            <a:r>
              <a:rPr lang="pt-BR" sz="2800" dirty="0">
                <a:solidFill>
                  <a:schemeClr val="tx1"/>
                </a:solidFill>
                <a:latin typeface="Calibri" panose="020F0502020204030204" pitchFamily="34" charset="0"/>
              </a:rPr>
              <a:t>no PPC dos Cursos de Graduação </a:t>
            </a:r>
          </a:p>
        </p:txBody>
      </p:sp>
      <p:sp>
        <p:nvSpPr>
          <p:cNvPr id="8" name="Retângulo 7"/>
          <p:cNvSpPr/>
          <p:nvPr/>
        </p:nvSpPr>
        <p:spPr>
          <a:xfrm>
            <a:off x="5220072" y="3789040"/>
            <a:ext cx="3096344" cy="1728192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Consolidar a curricularização</a:t>
            </a:r>
            <a:endParaRPr lang="pt-BR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30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7544" y="116632"/>
            <a:ext cx="673224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dirty="0" smtClean="0">
                <a:latin typeface="Calibri" panose="020F0502020204030204" pitchFamily="34" charset="0"/>
              </a:rPr>
              <a:t>Resolução </a:t>
            </a:r>
            <a:r>
              <a:rPr lang="pt-BR" sz="3400" b="1" dirty="0">
                <a:latin typeface="Calibri" panose="020F0502020204030204" pitchFamily="34" charset="0"/>
              </a:rPr>
              <a:t>n</a:t>
            </a:r>
            <a:r>
              <a:rPr lang="pt-BR" sz="3400" b="1" dirty="0" smtClean="0">
                <a:latin typeface="Calibri" panose="020F0502020204030204" pitchFamily="34" charset="0"/>
              </a:rPr>
              <a:t>° </a:t>
            </a:r>
            <a:r>
              <a:rPr lang="pt-BR" sz="3400" b="1" dirty="0">
                <a:latin typeface="Calibri" panose="020F0502020204030204" pitchFamily="34" charset="0"/>
              </a:rPr>
              <a:t>016/2015 </a:t>
            </a:r>
            <a:r>
              <a:rPr lang="pt-BR" sz="3400" b="1" dirty="0" smtClean="0">
                <a:latin typeface="Calibri" panose="020F0502020204030204" pitchFamily="34" charset="0"/>
              </a:rPr>
              <a:t>– CONSUP</a:t>
            </a:r>
            <a:endParaRPr lang="pt-BR" b="1" dirty="0" smtClean="0">
              <a:latin typeface="Calibri" panose="020F0502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764704"/>
            <a:ext cx="88569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Art. 1º </a:t>
            </a:r>
            <a:r>
              <a:rPr lang="pt-BR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...</a:t>
            </a:r>
          </a:p>
          <a:p>
            <a:pPr algn="just"/>
            <a:endParaRPr lang="pt-BR" sz="2800" dirty="0">
              <a:latin typeface="Calibri" panose="020F0502020204030204" pitchFamily="34" charset="0"/>
            </a:endParaRPr>
          </a:p>
          <a:p>
            <a:pPr algn="just"/>
            <a:r>
              <a:rPr lang="pt-BR" sz="2800" dirty="0" smtClean="0">
                <a:latin typeface="Calibri" panose="020F0502020204030204" pitchFamily="34" charset="0"/>
              </a:rPr>
              <a:t>§ </a:t>
            </a:r>
            <a:r>
              <a:rPr lang="pt-BR" sz="2800" dirty="0">
                <a:latin typeface="Calibri" panose="020F0502020204030204" pitchFamily="34" charset="0"/>
              </a:rPr>
              <a:t>1°As atividades de extensão são obrigatórias para </a:t>
            </a:r>
            <a:r>
              <a:rPr lang="pt-BR" sz="2800" dirty="0">
                <a:solidFill>
                  <a:srgbClr val="FF0000"/>
                </a:solidFill>
                <a:latin typeface="Calibri" panose="020F0502020204030204" pitchFamily="34" charset="0"/>
              </a:rPr>
              <a:t>todos os estudantes </a:t>
            </a:r>
            <a:r>
              <a:rPr lang="pt-BR" sz="2800" dirty="0">
                <a:latin typeface="Calibri" panose="020F0502020204030204" pitchFamily="34" charset="0"/>
              </a:rPr>
              <a:t>dos cursos de graduação do IFPI. </a:t>
            </a:r>
          </a:p>
          <a:p>
            <a:pPr algn="just"/>
            <a:endParaRPr lang="pt-BR" sz="2800" dirty="0">
              <a:latin typeface="Calibri" panose="020F0502020204030204" pitchFamily="34" charset="0"/>
            </a:endParaRPr>
          </a:p>
          <a:p>
            <a:pPr algn="just"/>
            <a:r>
              <a:rPr lang="pt-BR" sz="2800" dirty="0" smtClean="0">
                <a:latin typeface="Calibri" panose="020F0502020204030204" pitchFamily="34" charset="0"/>
              </a:rPr>
              <a:t>§ </a:t>
            </a:r>
            <a:r>
              <a:rPr lang="pt-BR" sz="2800" dirty="0">
                <a:latin typeface="Calibri" panose="020F0502020204030204" pitchFamily="34" charset="0"/>
              </a:rPr>
              <a:t>2° Essas atividades devem ter </a:t>
            </a:r>
            <a:r>
              <a:rPr lang="pt-BR" sz="2800" dirty="0">
                <a:solidFill>
                  <a:srgbClr val="FF0000"/>
                </a:solidFill>
                <a:latin typeface="Calibri" panose="020F0502020204030204" pitchFamily="34" charset="0"/>
              </a:rPr>
              <a:t>relação com a comunidade externa</a:t>
            </a:r>
            <a:r>
              <a:rPr lang="pt-BR" sz="2800" dirty="0">
                <a:latin typeface="Calibri" panose="020F0502020204030204" pitchFamily="34" charset="0"/>
              </a:rPr>
              <a:t> do IFPI e prever um mínimo de </a:t>
            </a:r>
            <a:r>
              <a:rPr lang="pt-BR" sz="2800" dirty="0">
                <a:solidFill>
                  <a:srgbClr val="FF0000"/>
                </a:solidFill>
                <a:latin typeface="Calibri" panose="020F0502020204030204" pitchFamily="34" charset="0"/>
              </a:rPr>
              <a:t>dez por cento </a:t>
            </a:r>
            <a:r>
              <a:rPr lang="pt-BR" sz="2800" dirty="0">
                <a:latin typeface="Calibri" panose="020F0502020204030204" pitchFamily="34" charset="0"/>
              </a:rPr>
              <a:t>da carga horária total dos respectivos currículos.</a:t>
            </a:r>
          </a:p>
          <a:p>
            <a:pPr algn="just"/>
            <a:endParaRPr lang="pt-BR" sz="2800" dirty="0">
              <a:latin typeface="Calibri" panose="020F0502020204030204" pitchFamily="34" charset="0"/>
            </a:endParaRPr>
          </a:p>
          <a:p>
            <a:pPr algn="just"/>
            <a:r>
              <a:rPr lang="pt-BR" sz="2800" dirty="0" smtClean="0">
                <a:latin typeface="Calibri" panose="020F0502020204030204" pitchFamily="34" charset="0"/>
              </a:rPr>
              <a:t>§ </a:t>
            </a:r>
            <a:r>
              <a:rPr lang="pt-BR" sz="2800" dirty="0">
                <a:latin typeface="Calibri" panose="020F0502020204030204" pitchFamily="34" charset="0"/>
              </a:rPr>
              <a:t>3° As atividades de extensão terão seu registro no histórico escolar do estudante no formato </a:t>
            </a:r>
            <a:r>
              <a:rPr lang="pt-BR" sz="2800" dirty="0">
                <a:solidFill>
                  <a:srgbClr val="FF0000"/>
                </a:solidFill>
                <a:latin typeface="Calibri" panose="020F0502020204030204" pitchFamily="34" charset="0"/>
              </a:rPr>
              <a:t>Práticas Curriculares em Comunidade e em Sociedade (PCCS)</a:t>
            </a:r>
            <a:r>
              <a:rPr lang="pt-BR" sz="2800" dirty="0"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517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67544" y="1412776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dirty="0" smtClean="0">
                <a:latin typeface="Calibri" panose="020F0502020204030204" pitchFamily="34" charset="0"/>
              </a:rPr>
              <a:t>As ações </a:t>
            </a:r>
            <a:r>
              <a:rPr lang="pt-BR" sz="3200" dirty="0">
                <a:latin typeface="Calibri" panose="020F0502020204030204" pitchFamily="34" charset="0"/>
              </a:rPr>
              <a:t>de Extensão serão executadas em uma das seguintes formas: </a:t>
            </a:r>
            <a:endParaRPr lang="pt-BR" sz="3200" dirty="0" smtClean="0">
              <a:latin typeface="Calibri" panose="020F0502020204030204" pitchFamily="34" charset="0"/>
            </a:endParaRPr>
          </a:p>
          <a:p>
            <a:pPr algn="just"/>
            <a:endParaRPr lang="pt-BR" sz="3200" dirty="0">
              <a:latin typeface="Calibri" panose="020F0502020204030204" pitchFamily="34" charset="0"/>
            </a:endParaRPr>
          </a:p>
          <a:p>
            <a:pPr algn="just"/>
            <a:r>
              <a:rPr lang="pt-BR" sz="3200" dirty="0" smtClean="0">
                <a:latin typeface="Calibri" panose="020F0502020204030204" pitchFamily="34" charset="0"/>
              </a:rPr>
              <a:t>I – Projeto</a:t>
            </a:r>
            <a:endParaRPr lang="pt-BR" sz="3200" dirty="0">
              <a:latin typeface="Calibri" panose="020F0502020204030204" pitchFamily="34" charset="0"/>
            </a:endParaRPr>
          </a:p>
          <a:p>
            <a:pPr algn="just"/>
            <a:r>
              <a:rPr lang="pt-BR" sz="3200" dirty="0" smtClean="0">
                <a:latin typeface="Calibri" panose="020F0502020204030204" pitchFamily="34" charset="0"/>
              </a:rPr>
              <a:t>II </a:t>
            </a:r>
            <a:r>
              <a:rPr lang="pt-BR" sz="3200" dirty="0">
                <a:latin typeface="Calibri" panose="020F0502020204030204" pitchFamily="34" charset="0"/>
              </a:rPr>
              <a:t>– </a:t>
            </a:r>
            <a:r>
              <a:rPr lang="pt-BR" sz="3200" dirty="0" smtClean="0">
                <a:latin typeface="Calibri" panose="020F0502020204030204" pitchFamily="34" charset="0"/>
              </a:rPr>
              <a:t>Programa	</a:t>
            </a:r>
          </a:p>
          <a:p>
            <a:pPr algn="just"/>
            <a:r>
              <a:rPr lang="pt-BR" sz="3200" dirty="0" smtClean="0">
                <a:latin typeface="Calibri" panose="020F0502020204030204" pitchFamily="34" charset="0"/>
              </a:rPr>
              <a:t>III – Curso</a:t>
            </a:r>
          </a:p>
          <a:p>
            <a:pPr algn="just"/>
            <a:r>
              <a:rPr lang="pt-BR" sz="3200" dirty="0" smtClean="0">
                <a:latin typeface="Calibri" panose="020F0502020204030204" pitchFamily="34" charset="0"/>
              </a:rPr>
              <a:t>IV </a:t>
            </a:r>
            <a:r>
              <a:rPr lang="pt-BR" sz="3200" dirty="0">
                <a:latin typeface="Calibri" panose="020F0502020204030204" pitchFamily="34" charset="0"/>
              </a:rPr>
              <a:t>- </a:t>
            </a:r>
            <a:r>
              <a:rPr lang="pt-BR" sz="3200" dirty="0" smtClean="0">
                <a:latin typeface="Calibri" panose="020F0502020204030204" pitchFamily="34" charset="0"/>
              </a:rPr>
              <a:t>Evento</a:t>
            </a:r>
            <a:endParaRPr lang="pt-BR" sz="3200" dirty="0">
              <a:latin typeface="Calibri" panose="020F050202020403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71831" y="404664"/>
            <a:ext cx="5146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 smtClean="0">
                <a:latin typeface="Calibri" panose="020F0502020204030204" pitchFamily="34" charset="0"/>
              </a:rPr>
              <a:t>As atividades de extensão</a:t>
            </a:r>
            <a:endParaRPr lang="pt-BR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60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526422" y="1844824"/>
            <a:ext cx="8064500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pt-BR" altLang="pt-BR" sz="3200" b="0" dirty="0" smtClean="0">
                <a:latin typeface="Calibri" pitchFamily="34" charset="0"/>
              </a:rPr>
              <a:t>Todas </a:t>
            </a:r>
            <a:r>
              <a:rPr lang="pt-BR" altLang="pt-BR" sz="3200" b="0" dirty="0">
                <a:latin typeface="Calibri" pitchFamily="34" charset="0"/>
              </a:rPr>
              <a:t>ações de </a:t>
            </a:r>
            <a:r>
              <a:rPr lang="pt-BR" altLang="pt-BR" sz="3200" b="0" dirty="0" smtClean="0">
                <a:latin typeface="Calibri" pitchFamily="34" charset="0"/>
              </a:rPr>
              <a:t>extensão devem </a:t>
            </a:r>
            <a:r>
              <a:rPr lang="pt-BR" altLang="pt-BR" sz="3200" b="0" dirty="0">
                <a:latin typeface="Calibri" pitchFamily="34" charset="0"/>
              </a:rPr>
              <a:t>ser o resultado  do pensamento </a:t>
            </a:r>
            <a:r>
              <a:rPr lang="pt-BR" altLang="pt-BR" sz="3200" b="0" dirty="0" smtClean="0">
                <a:latin typeface="Calibri" pitchFamily="34" charset="0"/>
              </a:rPr>
              <a:t>coletivo e </a:t>
            </a:r>
            <a:r>
              <a:rPr lang="pt-BR" altLang="pt-BR" sz="3200" b="0" dirty="0">
                <a:latin typeface="Calibri" pitchFamily="34" charset="0"/>
              </a:rPr>
              <a:t>participativo frente às demandas da </a:t>
            </a:r>
            <a:r>
              <a:rPr lang="pt-BR" altLang="pt-BR" sz="3200" b="0" dirty="0" smtClean="0">
                <a:latin typeface="Calibri" pitchFamily="34" charset="0"/>
              </a:rPr>
              <a:t>sociedade.</a:t>
            </a:r>
            <a:endParaRPr lang="pt-BR" altLang="pt-BR" sz="3200" b="0" dirty="0"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71831" y="404664"/>
            <a:ext cx="40345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 smtClean="0">
                <a:latin typeface="Calibri" panose="020F0502020204030204" pitchFamily="34" charset="0"/>
              </a:rPr>
              <a:t>Considerando que...</a:t>
            </a:r>
            <a:endParaRPr lang="pt-BR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98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51520" y="188640"/>
            <a:ext cx="74054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 smtClean="0">
                <a:latin typeface="Calibri" panose="020F0502020204030204" pitchFamily="34" charset="0"/>
              </a:rPr>
              <a:t>Como pensamos estas ações no IFPI...</a:t>
            </a:r>
            <a:endParaRPr lang="pt-BR" sz="3600" dirty="0">
              <a:latin typeface="Calibri" panose="020F0502020204030204" pitchFamily="34" charset="0"/>
            </a:endParaRPr>
          </a:p>
        </p:txBody>
      </p:sp>
      <p:sp>
        <p:nvSpPr>
          <p:cNvPr id="2" name="Retângulo de cantos arredondados 1"/>
          <p:cNvSpPr/>
          <p:nvPr/>
        </p:nvSpPr>
        <p:spPr>
          <a:xfrm>
            <a:off x="223707" y="1495216"/>
            <a:ext cx="3816424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Propostas a partir de atividades de disciplina</a:t>
            </a:r>
            <a:endParaRPr lang="pt-BR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9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223707" y="1495216"/>
            <a:ext cx="3816424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Propostas a partir de atividades de disciplina</a:t>
            </a:r>
            <a:endParaRPr lang="pt-BR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5148064" y="1484784"/>
            <a:ext cx="3816424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Calibri" panose="020F0502020204030204" pitchFamily="34" charset="0"/>
              </a:rPr>
              <a:t>Pesquisa participativa, investigativa com produção de conhecimento</a:t>
            </a:r>
            <a:endParaRPr lang="pt-BR" sz="2000" b="1" dirty="0">
              <a:latin typeface="Calibri" panose="020F050202020403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51520" y="188640"/>
            <a:ext cx="6112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 smtClean="0">
                <a:latin typeface="Calibri" panose="020F0502020204030204" pitchFamily="34" charset="0"/>
              </a:rPr>
              <a:t>Pensando estas ações no IFPI...</a:t>
            </a:r>
            <a:endParaRPr lang="pt-BR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00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223707" y="1495216"/>
            <a:ext cx="3816424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Propostas a partir de atividades de disciplina</a:t>
            </a:r>
            <a:endParaRPr lang="pt-BR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5148064" y="1484784"/>
            <a:ext cx="3816424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Calibri" panose="020F0502020204030204" pitchFamily="34" charset="0"/>
              </a:rPr>
              <a:t>Pesquisa participativa, investigativa com produção de conhecimento</a:t>
            </a:r>
            <a:endParaRPr lang="pt-BR" sz="2000" b="1" dirty="0">
              <a:latin typeface="Calibri" panose="020F0502020204030204" pitchFamily="34" charset="0"/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2771800" y="4365104"/>
            <a:ext cx="3816424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Calibri" panose="020F0502020204030204" pitchFamily="34" charset="0"/>
              </a:rPr>
              <a:t>Seminários de socialização, disseminação, retroalimentação de conhecimento e retorno à sociedade.</a:t>
            </a:r>
            <a:endParaRPr lang="pt-BR" sz="2000" b="1" dirty="0">
              <a:latin typeface="Calibri" panose="020F050202020403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51520" y="188640"/>
            <a:ext cx="6112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 smtClean="0">
                <a:latin typeface="Calibri" panose="020F0502020204030204" pitchFamily="34" charset="0"/>
              </a:rPr>
              <a:t>Pensando estas ações no IFPI...</a:t>
            </a:r>
            <a:endParaRPr lang="pt-BR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24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223707" y="1495216"/>
            <a:ext cx="3816424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Propostas a partir de atividades de disciplina</a:t>
            </a:r>
            <a:endParaRPr lang="pt-BR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5148064" y="1484784"/>
            <a:ext cx="3816424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Calibri" panose="020F0502020204030204" pitchFamily="34" charset="0"/>
              </a:rPr>
              <a:t>Pesquisa participativa, investigativa com produção de conhecimento</a:t>
            </a:r>
            <a:endParaRPr lang="pt-BR" sz="2000" b="1" dirty="0">
              <a:latin typeface="Calibri" panose="020F0502020204030204" pitchFamily="34" charset="0"/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2771800" y="4365104"/>
            <a:ext cx="3816424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Calibri" panose="020F0502020204030204" pitchFamily="34" charset="0"/>
              </a:rPr>
              <a:t>Seminários de socialização, disseminação, retroalimentação de conhecimento e retorno à sociedade.</a:t>
            </a:r>
            <a:endParaRPr lang="pt-BR" sz="2000" b="1" dirty="0">
              <a:latin typeface="Calibri" panose="020F0502020204030204" pitchFamily="34" charset="0"/>
            </a:endParaRPr>
          </a:p>
        </p:txBody>
      </p:sp>
      <p:sp>
        <p:nvSpPr>
          <p:cNvPr id="9" name="Elipse 8"/>
          <p:cNvSpPr/>
          <p:nvPr/>
        </p:nvSpPr>
        <p:spPr>
          <a:xfrm>
            <a:off x="3275856" y="2564904"/>
            <a:ext cx="2520280" cy="194421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Projeto </a:t>
            </a:r>
          </a:p>
          <a:p>
            <a:pPr algn="ctr"/>
            <a:r>
              <a:rPr lang="pt-BR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Integrador</a:t>
            </a:r>
            <a:endParaRPr lang="pt-BR" sz="2800" b="1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51520" y="188640"/>
            <a:ext cx="6112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 smtClean="0">
                <a:latin typeface="Calibri" panose="020F0502020204030204" pitchFamily="34" charset="0"/>
              </a:rPr>
              <a:t>Pensando estas ações no IFPI...</a:t>
            </a:r>
            <a:endParaRPr lang="pt-BR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60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1326247"/>
            <a:ext cx="8640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>
                <a:latin typeface="Calibri" panose="020F0502020204030204" pitchFamily="34" charset="0"/>
              </a:rPr>
              <a:t>1. As propostas de atividades de extensão, para contabilizar como PPCS, deverá </a:t>
            </a:r>
            <a:r>
              <a:rPr lang="pt-BR" sz="2800" dirty="0">
                <a:latin typeface="Calibri" panose="020F0502020204030204" pitchFamily="34" charset="0"/>
              </a:rPr>
              <a:t>ser protocolada e encaminhada à Coordenação de Curso para parecer técnico do colegiado de </a:t>
            </a:r>
            <a:r>
              <a:rPr lang="pt-BR" sz="2800" dirty="0" smtClean="0">
                <a:latin typeface="Calibri" panose="020F0502020204030204" pitchFamily="34" charset="0"/>
              </a:rPr>
              <a:t>curso e posterior registro na PROEX;</a:t>
            </a:r>
          </a:p>
        </p:txBody>
      </p:sp>
      <p:sp>
        <p:nvSpPr>
          <p:cNvPr id="3" name="Retângulo 2"/>
          <p:cNvSpPr/>
          <p:nvPr/>
        </p:nvSpPr>
        <p:spPr>
          <a:xfrm>
            <a:off x="323528" y="3861048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>
                <a:latin typeface="Calibri" panose="020F0502020204030204" pitchFamily="34" charset="0"/>
              </a:rPr>
              <a:t>2. O </a:t>
            </a:r>
            <a:r>
              <a:rPr lang="pt-BR" sz="2800" dirty="0">
                <a:latin typeface="Calibri" panose="020F0502020204030204" pitchFamily="34" charset="0"/>
              </a:rPr>
              <a:t>acompanhamento e a validação da execução </a:t>
            </a:r>
            <a:r>
              <a:rPr lang="pt-BR" sz="2800" dirty="0" smtClean="0">
                <a:latin typeface="Calibri" panose="020F0502020204030204" pitchFamily="34" charset="0"/>
              </a:rPr>
              <a:t>das ações </a:t>
            </a:r>
            <a:r>
              <a:rPr lang="pt-BR" sz="2800" dirty="0">
                <a:latin typeface="Calibri" panose="020F0502020204030204" pitchFamily="34" charset="0"/>
              </a:rPr>
              <a:t>de extensão - PCCS serão </a:t>
            </a:r>
            <a:r>
              <a:rPr lang="pt-BR" sz="2800" dirty="0" smtClean="0">
                <a:latin typeface="Calibri" panose="020F0502020204030204" pitchFamily="34" charset="0"/>
              </a:rPr>
              <a:t>realizadas </a:t>
            </a:r>
            <a:r>
              <a:rPr lang="pt-BR" sz="2800" dirty="0">
                <a:latin typeface="Calibri" panose="020F0502020204030204" pitchFamily="34" charset="0"/>
              </a:rPr>
              <a:t>com base no Relatório Técnico apresentado pelo(s) Coordenador(es) orientador(es</a:t>
            </a:r>
            <a:r>
              <a:rPr lang="pt-BR" sz="2800" dirty="0" smtClean="0">
                <a:latin typeface="Calibri" panose="020F0502020204030204" pitchFamily="34" charset="0"/>
              </a:rPr>
              <a:t>); </a:t>
            </a:r>
            <a:endParaRPr lang="pt-BR" sz="2800" dirty="0">
              <a:latin typeface="Calibri" panose="020F050202020403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51520" y="404664"/>
            <a:ext cx="75790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>
                <a:latin typeface="Calibri" panose="020F0502020204030204" pitchFamily="34" charset="0"/>
              </a:rPr>
              <a:t>A</a:t>
            </a:r>
            <a:r>
              <a:rPr lang="pt-BR" sz="3600" b="1" dirty="0" smtClean="0">
                <a:latin typeface="Calibri" panose="020F0502020204030204" pitchFamily="34" charset="0"/>
              </a:rPr>
              <a:t>companhamento, execução e registro</a:t>
            </a:r>
            <a:endParaRPr lang="pt-BR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30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601216" y="1498774"/>
            <a:ext cx="7931224" cy="1858218"/>
          </a:xfrm>
        </p:spPr>
        <p:txBody>
          <a:bodyPr>
            <a:noAutofit/>
          </a:bodyPr>
          <a:lstStyle/>
          <a:p>
            <a:pPr algn="ctr"/>
            <a:r>
              <a:rPr lang="pt-BR" sz="4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Curricularização da Extensão no IFPI</a:t>
            </a:r>
            <a:endParaRPr lang="pt-BR" sz="4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55576" y="1340768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latin typeface="Calibri" panose="020F0502020204030204" pitchFamily="34" charset="0"/>
              </a:rPr>
              <a:t>Eis nossos pontos de </a:t>
            </a:r>
            <a:r>
              <a:rPr lang="pt-BR" sz="3600" b="1" dirty="0" smtClean="0">
                <a:latin typeface="Calibri" panose="020F0502020204030204" pitchFamily="34" charset="0"/>
              </a:rPr>
              <a:t>partida...</a:t>
            </a:r>
          </a:p>
          <a:p>
            <a:endParaRPr lang="pt-BR" sz="3600" b="1" dirty="0">
              <a:latin typeface="Calibri" panose="020F0502020204030204" pitchFamily="34" charset="0"/>
            </a:endParaRPr>
          </a:p>
          <a:p>
            <a:pPr algn="r"/>
            <a:r>
              <a:rPr lang="pt-BR" sz="3600" b="1" dirty="0" smtClean="0">
                <a:latin typeface="Calibri" panose="020F0502020204030204" pitchFamily="34" charset="0"/>
              </a:rPr>
              <a:t>           ...ainda há </a:t>
            </a:r>
            <a:r>
              <a:rPr lang="pt-BR" sz="3600" b="1" dirty="0">
                <a:latin typeface="Calibri" panose="020F0502020204030204" pitchFamily="34" charset="0"/>
              </a:rPr>
              <a:t>um longo caminho a trilhar.</a:t>
            </a:r>
          </a:p>
        </p:txBody>
      </p:sp>
    </p:spTree>
    <p:extLst>
      <p:ext uri="{BB962C8B-B14F-4D97-AF65-F5344CB8AC3E}">
        <p14:creationId xmlns:p14="http://schemas.microsoft.com/office/powerpoint/2010/main" val="34553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214414" y="1357298"/>
            <a:ext cx="767806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dirty="0" smtClean="0">
                <a:latin typeface="Calibri" panose="020F0502020204030204" pitchFamily="34" charset="0"/>
              </a:rPr>
              <a:t>Obrigado!</a:t>
            </a:r>
          </a:p>
          <a:p>
            <a:endParaRPr lang="pt-BR" sz="8000" dirty="0" smtClean="0">
              <a:latin typeface="Calibri" panose="020F0502020204030204" pitchFamily="34" charset="0"/>
            </a:endParaRPr>
          </a:p>
          <a:p>
            <a:pPr algn="r"/>
            <a:r>
              <a:rPr lang="pt-BR" sz="2000" dirty="0" smtClean="0">
                <a:latin typeface="Calibri" panose="020F0502020204030204" pitchFamily="34" charset="0"/>
              </a:rPr>
              <a:t>Prof. Dr. Robson Alves da Silva</a:t>
            </a:r>
          </a:p>
          <a:p>
            <a:pPr algn="r"/>
            <a:r>
              <a:rPr lang="pt-BR" sz="2000" dirty="0" smtClean="0">
                <a:latin typeface="Calibri" panose="020F0502020204030204" pitchFamily="34" charset="0"/>
              </a:rPr>
              <a:t>Diretor de Ensino Superior</a:t>
            </a:r>
          </a:p>
          <a:p>
            <a:pPr algn="r"/>
            <a:r>
              <a:rPr lang="pt-BR" sz="2000" dirty="0" smtClean="0">
                <a:latin typeface="Calibri" panose="020F0502020204030204" pitchFamily="34" charset="0"/>
              </a:rPr>
              <a:t>Pró-Reitoria de Ensino - PROEN</a:t>
            </a:r>
          </a:p>
          <a:p>
            <a:pPr algn="r"/>
            <a:r>
              <a:rPr lang="pt-BR" sz="2000" dirty="0" smtClean="0">
                <a:latin typeface="Calibri" panose="020F0502020204030204" pitchFamily="34" charset="0"/>
              </a:rPr>
              <a:t>(86)3131-1436</a:t>
            </a:r>
          </a:p>
          <a:p>
            <a:pPr algn="r"/>
            <a:r>
              <a:rPr lang="pt-BR" sz="2000" dirty="0" smtClean="0">
                <a:latin typeface="Calibri" panose="020F0502020204030204" pitchFamily="34" charset="0"/>
              </a:rPr>
              <a:t>robson@ifpi.edu.br</a:t>
            </a:r>
            <a:endParaRPr lang="pt-B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84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23528" y="332656"/>
            <a:ext cx="7632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latin typeface="Calibri" panose="020F0502020204030204" pitchFamily="34" charset="0"/>
              </a:rPr>
              <a:t>Das Finalidades e Características dos Institutos Federais</a:t>
            </a:r>
          </a:p>
        </p:txBody>
      </p:sp>
      <p:sp>
        <p:nvSpPr>
          <p:cNvPr id="5" name="Retângulo 4"/>
          <p:cNvSpPr/>
          <p:nvPr/>
        </p:nvSpPr>
        <p:spPr>
          <a:xfrm>
            <a:off x="315865" y="1556792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Art. 6</a:t>
            </a:r>
            <a:r>
              <a:rPr lang="pt-BR" sz="2400" b="1" u="sng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o</a:t>
            </a:r>
            <a:r>
              <a:rPr lang="pt-B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  </a:t>
            </a:r>
            <a:r>
              <a:rPr lang="pt-BR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...</a:t>
            </a:r>
            <a:endParaRPr lang="pt-BR" sz="2400" dirty="0">
              <a:latin typeface="Calibri" panose="020F0502020204030204" pitchFamily="34" charset="0"/>
            </a:endParaRPr>
          </a:p>
          <a:p>
            <a:pPr algn="just"/>
            <a:r>
              <a:rPr lang="pt-BR" sz="2400" dirty="0" smtClean="0">
                <a:latin typeface="Calibri" panose="020F0502020204030204" pitchFamily="34" charset="0"/>
              </a:rPr>
              <a:t>II </a:t>
            </a:r>
            <a:r>
              <a:rPr lang="pt-BR" sz="2400" dirty="0">
                <a:latin typeface="Calibri" panose="020F0502020204030204" pitchFamily="34" charset="0"/>
              </a:rPr>
              <a:t>- desenvolver a </a:t>
            </a:r>
            <a:r>
              <a:rPr lang="pt-BR" sz="2400" dirty="0">
                <a:solidFill>
                  <a:srgbClr val="FF0000"/>
                </a:solidFill>
                <a:latin typeface="Calibri" panose="020F0502020204030204" pitchFamily="34" charset="0"/>
              </a:rPr>
              <a:t>educação</a:t>
            </a:r>
            <a:r>
              <a:rPr lang="pt-BR" sz="2400" dirty="0">
                <a:latin typeface="Calibri" panose="020F0502020204030204" pitchFamily="34" charset="0"/>
              </a:rPr>
              <a:t> profissional e tecnológica como </a:t>
            </a:r>
            <a:r>
              <a:rPr lang="pt-BR" sz="2400" dirty="0">
                <a:solidFill>
                  <a:srgbClr val="FF0000"/>
                </a:solidFill>
                <a:latin typeface="Calibri" panose="020F0502020204030204" pitchFamily="34" charset="0"/>
              </a:rPr>
              <a:t>processo educativo </a:t>
            </a:r>
            <a:r>
              <a:rPr lang="pt-BR" sz="2400" dirty="0">
                <a:latin typeface="Calibri" panose="020F0502020204030204" pitchFamily="34" charset="0"/>
              </a:rPr>
              <a:t>e </a:t>
            </a:r>
            <a:r>
              <a:rPr lang="pt-BR" sz="2400" dirty="0">
                <a:solidFill>
                  <a:srgbClr val="FF0000"/>
                </a:solidFill>
                <a:latin typeface="Calibri" panose="020F0502020204030204" pitchFamily="34" charset="0"/>
              </a:rPr>
              <a:t>investigativo</a:t>
            </a:r>
            <a:r>
              <a:rPr lang="pt-BR" sz="2400" dirty="0">
                <a:latin typeface="Calibri" panose="020F0502020204030204" pitchFamily="34" charset="0"/>
              </a:rPr>
              <a:t> de geração e adaptação de soluções técnicas e tecnológicas às </a:t>
            </a:r>
            <a:r>
              <a:rPr lang="pt-BR" sz="2400" dirty="0">
                <a:solidFill>
                  <a:srgbClr val="FF0000"/>
                </a:solidFill>
                <a:latin typeface="Calibri" panose="020F0502020204030204" pitchFamily="34" charset="0"/>
              </a:rPr>
              <a:t>demandas sociais</a:t>
            </a:r>
            <a:r>
              <a:rPr lang="pt-BR" sz="2400" dirty="0">
                <a:latin typeface="Calibri" panose="020F0502020204030204" pitchFamily="34" charset="0"/>
              </a:rPr>
              <a:t> e peculiaridades regionais</a:t>
            </a:r>
            <a:r>
              <a:rPr lang="pt-BR" sz="2400" dirty="0" smtClean="0">
                <a:latin typeface="Calibri" panose="020F0502020204030204" pitchFamily="34" charset="0"/>
              </a:rPr>
              <a:t>;</a:t>
            </a:r>
          </a:p>
          <a:p>
            <a:pPr algn="just"/>
            <a:endParaRPr lang="pt-BR" sz="2400" dirty="0">
              <a:latin typeface="Calibri" panose="020F0502020204030204" pitchFamily="34" charset="0"/>
            </a:endParaRPr>
          </a:p>
          <a:p>
            <a:pPr algn="just"/>
            <a:r>
              <a:rPr lang="pt-BR" sz="2400" dirty="0" smtClean="0">
                <a:latin typeface="Calibri" panose="020F0502020204030204" pitchFamily="34" charset="0"/>
              </a:rPr>
              <a:t>VII </a:t>
            </a:r>
            <a:r>
              <a:rPr lang="pt-BR" sz="2400" dirty="0">
                <a:latin typeface="Calibri" panose="020F0502020204030204" pitchFamily="34" charset="0"/>
              </a:rPr>
              <a:t>- desenvolver </a:t>
            </a:r>
            <a:r>
              <a:rPr lang="pt-BR" sz="2400" dirty="0">
                <a:solidFill>
                  <a:srgbClr val="FF0000"/>
                </a:solidFill>
                <a:latin typeface="Calibri" panose="020F0502020204030204" pitchFamily="34" charset="0"/>
              </a:rPr>
              <a:t>programas de extensão </a:t>
            </a:r>
            <a:r>
              <a:rPr lang="pt-BR" sz="2400" dirty="0">
                <a:latin typeface="Calibri" panose="020F0502020204030204" pitchFamily="34" charset="0"/>
              </a:rPr>
              <a:t>e de divulgação científica e tecnológica</a:t>
            </a:r>
            <a:r>
              <a:rPr lang="pt-BR" sz="2400" dirty="0" smtClean="0">
                <a:latin typeface="Calibri" panose="020F0502020204030204" pitchFamily="34" charset="0"/>
              </a:rPr>
              <a:t>;</a:t>
            </a:r>
          </a:p>
          <a:p>
            <a:pPr algn="just"/>
            <a:endParaRPr lang="pt-BR" sz="2400" dirty="0">
              <a:latin typeface="Calibri" panose="020F0502020204030204" pitchFamily="34" charset="0"/>
            </a:endParaRPr>
          </a:p>
          <a:p>
            <a:pPr algn="just"/>
            <a:r>
              <a:rPr lang="pt-BR" sz="2400" dirty="0">
                <a:latin typeface="Calibri" panose="020F0502020204030204" pitchFamily="34" charset="0"/>
              </a:rPr>
              <a:t>VIII - realizar e </a:t>
            </a:r>
            <a:r>
              <a:rPr lang="pt-BR" sz="2400" dirty="0">
                <a:solidFill>
                  <a:srgbClr val="FF0000"/>
                </a:solidFill>
                <a:latin typeface="Calibri" panose="020F0502020204030204" pitchFamily="34" charset="0"/>
              </a:rPr>
              <a:t>estimular a pesquisa aplicada</a:t>
            </a:r>
            <a:r>
              <a:rPr lang="pt-BR" sz="2400" dirty="0">
                <a:latin typeface="Calibri" panose="020F0502020204030204" pitchFamily="34" charset="0"/>
              </a:rPr>
              <a:t>, a produção cultural, o empreendedorismo, o cooperativismo e o desenvolvimento científico e tecnológico</a:t>
            </a:r>
            <a:r>
              <a:rPr lang="pt-BR" sz="2400" dirty="0" smtClean="0">
                <a:latin typeface="Calibri" panose="020F0502020204030204" pitchFamily="34" charset="0"/>
              </a:rPr>
              <a:t>;</a:t>
            </a:r>
          </a:p>
          <a:p>
            <a:pPr algn="just"/>
            <a:endParaRPr lang="pt-BR" sz="2400" dirty="0">
              <a:latin typeface="Calibri" panose="020F050202020403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136755" y="6099134"/>
            <a:ext cx="2676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cs typeface="Arial" panose="020B0604020202020204" pitchFamily="34" charset="0"/>
              </a:rPr>
              <a:t>(BRASIL, Lei </a:t>
            </a:r>
            <a:r>
              <a:rPr lang="pt-BR" dirty="0" smtClean="0">
                <a:latin typeface="Calibri" panose="020F0502020204030204" pitchFamily="34" charset="0"/>
                <a:cs typeface="Arial" panose="020B0604020202020204" pitchFamily="34" charset="0"/>
              </a:rPr>
              <a:t>11.892, 2008) </a:t>
            </a:r>
            <a:endParaRPr lang="pt-BR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51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9513" y="548680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latin typeface="Calibri" panose="020F0502020204030204" pitchFamily="34" charset="0"/>
                <a:cs typeface="Arial" panose="020B0604020202020204" pitchFamily="34" charset="0"/>
              </a:rPr>
              <a:t>A estratégia 12.7 do Plano Nacional de Educação – </a:t>
            </a:r>
            <a:r>
              <a:rPr lang="pt-BR" sz="32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PNE 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36588" y="2132856"/>
            <a:ext cx="72078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“assegurar, no mínimo, 10% (dez por cento) do total de créditos curriculares exigidos para a graduação em programas e projetos de </a:t>
            </a:r>
            <a:r>
              <a:rPr lang="pt-BR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extensão, </a:t>
            </a:r>
            <a:r>
              <a:rPr lang="pt-BR" sz="24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orientando sua ação, prioritariamente, para áreas de grande pertinência social”.</a:t>
            </a:r>
          </a:p>
        </p:txBody>
      </p:sp>
      <p:sp>
        <p:nvSpPr>
          <p:cNvPr id="4" name="Retângulo 3"/>
          <p:cNvSpPr/>
          <p:nvPr/>
        </p:nvSpPr>
        <p:spPr>
          <a:xfrm>
            <a:off x="5940152" y="5517232"/>
            <a:ext cx="2676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cs typeface="Arial" panose="020B0604020202020204" pitchFamily="34" charset="0"/>
              </a:rPr>
              <a:t>(BRASIL, Lei 13.005, 2014) </a:t>
            </a:r>
          </a:p>
        </p:txBody>
      </p:sp>
    </p:spTree>
    <p:extLst>
      <p:ext uri="{BB962C8B-B14F-4D97-AF65-F5344CB8AC3E}">
        <p14:creationId xmlns:p14="http://schemas.microsoft.com/office/powerpoint/2010/main" val="23988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536" y="1772816"/>
            <a:ext cx="83529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latin typeface="Calibri" panose="020F0502020204030204" pitchFamily="34" charset="0"/>
                <a:cs typeface="Arial" panose="020B0604020202020204" pitchFamily="34" charset="0"/>
              </a:rPr>
              <a:t>CURRICULARIZAR A EXTENSÃO OU </a:t>
            </a:r>
            <a:r>
              <a:rPr lang="pt-BR" sz="4400" b="1" u="sng" dirty="0">
                <a:latin typeface="Calibri" panose="020F0502020204030204" pitchFamily="34" charset="0"/>
                <a:cs typeface="Arial" panose="020B0604020202020204" pitchFamily="34" charset="0"/>
              </a:rPr>
              <a:t>EXTENSIONALIZAR</a:t>
            </a:r>
            <a:r>
              <a:rPr lang="pt-BR" sz="4400" b="1" dirty="0">
                <a:latin typeface="Calibri" panose="020F0502020204030204" pitchFamily="34" charset="0"/>
                <a:cs typeface="Arial" panose="020B0604020202020204" pitchFamily="34" charset="0"/>
              </a:rPr>
              <a:t> O CURRÍCULO?</a:t>
            </a:r>
            <a:endParaRPr lang="pt-BR" sz="4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852485" y="5229200"/>
            <a:ext cx="2178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dirty="0" smtClean="0">
                <a:latin typeface="Calibri" panose="020F0502020204030204" pitchFamily="34" charset="0"/>
                <a:cs typeface="Arial" panose="020B0604020202020204" pitchFamily="34" charset="0"/>
              </a:rPr>
              <a:t>(IMPERATORE, 2015) </a:t>
            </a:r>
          </a:p>
        </p:txBody>
      </p:sp>
    </p:spTree>
    <p:extLst>
      <p:ext uri="{BB962C8B-B14F-4D97-AF65-F5344CB8AC3E}">
        <p14:creationId xmlns:p14="http://schemas.microsoft.com/office/powerpoint/2010/main" val="206275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 txBox="1">
            <a:spLocks noRot="1" noChangeArrowheads="1"/>
          </p:cNvSpPr>
          <p:nvPr/>
        </p:nvSpPr>
        <p:spPr>
          <a:xfrm>
            <a:off x="1115616" y="2492896"/>
            <a:ext cx="7199312" cy="14401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just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just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just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just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just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Font typeface="Wingdings" pitchFamily="2" charset="2"/>
              <a:buNone/>
            </a:pPr>
            <a:r>
              <a:rPr lang="pt-BR" altLang="pt-BR" sz="3600" b="1" dirty="0" smtClean="0">
                <a:solidFill>
                  <a:srgbClr val="FF0000"/>
                </a:solidFill>
                <a:latin typeface="Calibri" pitchFamily="34" charset="0"/>
              </a:rPr>
              <a:t>Um diálogo com a sociedade por meio do ensino e da pesquisa.</a:t>
            </a:r>
          </a:p>
        </p:txBody>
      </p:sp>
      <p:sp>
        <p:nvSpPr>
          <p:cNvPr id="5" name="Retângulo 4"/>
          <p:cNvSpPr/>
          <p:nvPr/>
        </p:nvSpPr>
        <p:spPr>
          <a:xfrm>
            <a:off x="539552" y="764704"/>
            <a:ext cx="26236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3600" b="1" dirty="0">
                <a:latin typeface="Calibri" pitchFamily="34" charset="0"/>
              </a:rPr>
              <a:t>Extensão </a:t>
            </a:r>
            <a:r>
              <a:rPr lang="pt-BR" altLang="pt-BR" sz="3600" b="1" dirty="0" smtClean="0">
                <a:latin typeface="Calibri" pitchFamily="34" charset="0"/>
              </a:rPr>
              <a:t>é...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241427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683568" y="620688"/>
            <a:ext cx="2952328" cy="223224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ENSINO</a:t>
            </a:r>
            <a:endParaRPr lang="pt-BR" sz="36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5364088" y="773088"/>
            <a:ext cx="2952328" cy="223224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PESQUISA</a:t>
            </a:r>
            <a:endParaRPr lang="pt-BR" sz="36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2843809" y="3429000"/>
            <a:ext cx="3384376" cy="22322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/>
              <a:t>EXTENSÃO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404949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1547800" y="980728"/>
            <a:ext cx="2952328" cy="223224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ENSINO</a:t>
            </a:r>
            <a:endParaRPr lang="pt-BR" sz="36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3887924" y="980728"/>
            <a:ext cx="2952328" cy="223224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PESQUISA</a:t>
            </a:r>
            <a:endParaRPr lang="pt-BR" sz="36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2843809" y="2492896"/>
            <a:ext cx="3384376" cy="22322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/>
              <a:t>EXTENSÃO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99069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107504" y="1196751"/>
            <a:ext cx="8496944" cy="3600401"/>
            <a:chOff x="107504" y="620688"/>
            <a:chExt cx="8496944" cy="3600401"/>
          </a:xfrm>
        </p:grpSpPr>
        <p:sp>
          <p:nvSpPr>
            <p:cNvPr id="2" name="Elipse 1"/>
            <p:cNvSpPr/>
            <p:nvPr/>
          </p:nvSpPr>
          <p:spPr>
            <a:xfrm>
              <a:off x="107504" y="620688"/>
              <a:ext cx="5526614" cy="3600400"/>
            </a:xfrm>
            <a:prstGeom prst="ellipse">
              <a:avLst/>
            </a:prstGeom>
            <a:noFill/>
            <a:ln w="76200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36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ENSINO</a:t>
              </a:r>
              <a:endParaRPr lang="pt-BR" sz="3600" b="1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" name="Elipse 3"/>
            <p:cNvSpPr/>
            <p:nvPr/>
          </p:nvSpPr>
          <p:spPr>
            <a:xfrm>
              <a:off x="2663788" y="620688"/>
              <a:ext cx="5940660" cy="3600401"/>
            </a:xfrm>
            <a:prstGeom prst="ellipse">
              <a:avLst/>
            </a:prstGeom>
            <a:noFill/>
            <a:ln w="762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pt-BR" sz="36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PESQUISA</a:t>
              </a:r>
              <a:endParaRPr lang="pt-BR" sz="3600" b="1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6" name="CaixaDeTexto 5"/>
          <p:cNvSpPr txBox="1"/>
          <p:nvPr/>
        </p:nvSpPr>
        <p:spPr>
          <a:xfrm>
            <a:off x="2870811" y="2710661"/>
            <a:ext cx="2637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EXTENSÃO</a:t>
            </a:r>
            <a:endParaRPr lang="pt-BR" sz="36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Seta para cima 7"/>
          <p:cNvSpPr/>
          <p:nvPr/>
        </p:nvSpPr>
        <p:spPr>
          <a:xfrm>
            <a:off x="3793413" y="3717032"/>
            <a:ext cx="792088" cy="15841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3275856" y="5373216"/>
            <a:ext cx="1872208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AÇÃO</a:t>
            </a:r>
            <a:endParaRPr lang="pt-B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23528" y="260648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latin typeface="Calibri" panose="020F0502020204030204" pitchFamily="34" charset="0"/>
              </a:rPr>
              <a:t>A curricularização no IFPI visa...</a:t>
            </a:r>
            <a:endParaRPr lang="pt-BR" sz="36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94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l Própri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pital Próprio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ital Própri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2447</TotalTime>
  <Words>519</Words>
  <Application>Microsoft Office PowerPoint</Application>
  <PresentationFormat>Apresentação na tela (4:3)</PresentationFormat>
  <Paragraphs>86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Capital Próprio</vt:lpstr>
      <vt:lpstr>Apresentação do PowerPoint</vt:lpstr>
      <vt:lpstr>Curricularização da Extensão no IFPI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Coordenação de Ensino Médio e Técnico</dc:title>
  <dc:creator>Patrícia Machado</dc:creator>
  <cp:lastModifiedBy>Robson</cp:lastModifiedBy>
  <cp:revision>274</cp:revision>
  <dcterms:created xsi:type="dcterms:W3CDTF">2012-08-21T11:07:00Z</dcterms:created>
  <dcterms:modified xsi:type="dcterms:W3CDTF">2016-04-30T12:08:27Z</dcterms:modified>
</cp:coreProperties>
</file>