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79" r:id="rId2"/>
    <p:sldId id="368" r:id="rId3"/>
    <p:sldId id="303" r:id="rId4"/>
    <p:sldId id="371" r:id="rId5"/>
    <p:sldId id="373" r:id="rId6"/>
    <p:sldId id="378" r:id="rId7"/>
    <p:sldId id="372" r:id="rId8"/>
    <p:sldId id="375" r:id="rId9"/>
    <p:sldId id="322" r:id="rId10"/>
    <p:sldId id="377" r:id="rId11"/>
    <p:sldId id="323" r:id="rId12"/>
    <p:sldId id="37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Padrão" id="{4F997684-1A08-4971-B2C2-A6CF9279FFD3}">
          <p14:sldIdLst>
            <p14:sldId id="279"/>
            <p14:sldId id="368"/>
            <p14:sldId id="303"/>
            <p14:sldId id="371"/>
            <p14:sldId id="373"/>
            <p14:sldId id="378"/>
            <p14:sldId id="372"/>
            <p14:sldId id="375"/>
            <p14:sldId id="322"/>
            <p14:sldId id="377"/>
            <p14:sldId id="323"/>
            <p14:sldId id="379"/>
          </p14:sldIdLst>
        </p14:section>
        <p14:section name="Seção sem Título" id="{F6D3627F-D1A4-4669-A777-209F9AE72E69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6B141"/>
    <a:srgbClr val="3DDF4C"/>
    <a:srgbClr val="5AE467"/>
    <a:srgbClr val="0CF422"/>
    <a:srgbClr val="1EE23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357D4-A8FE-4D24-8F7A-70A143E804EA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CD240-9B46-45F0-8ABA-304D29FA010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D240-9B46-45F0-8ABA-304D29FA010E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D240-9B46-45F0-8ABA-304D29FA010E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bprofissional.proen@ifpa.edu.b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92897"/>
            <a:ext cx="7772400" cy="1512168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b="0" dirty="0" smtClean="0">
                <a:latin typeface="Arial" pitchFamily="34" charset="0"/>
                <a:cs typeface="Arial" pitchFamily="34" charset="0"/>
              </a:rPr>
            </a:br>
            <a:endParaRPr lang="pt-BR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5013176"/>
            <a:ext cx="7992888" cy="576064"/>
          </a:xfrm>
        </p:spPr>
        <p:txBody>
          <a:bodyPr>
            <a:normAutofit fontScale="85000" lnSpcReduction="10000"/>
          </a:bodyPr>
          <a:lstStyle/>
          <a:p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Estágio e Prática Profissional: Aspectos Curriculares</a:t>
            </a:r>
          </a:p>
          <a:p>
            <a:endParaRPr lang="pt-BR" dirty="0"/>
          </a:p>
        </p:txBody>
      </p:sp>
      <p:pic>
        <p:nvPicPr>
          <p:cNvPr id="1027" name="Picture 3" descr="C:\Users\Tay Costa\Documents\LogoIF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160240" cy="1224136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/>
        </p:nvSpPr>
        <p:spPr>
          <a:xfrm>
            <a:off x="755576" y="1412776"/>
            <a:ext cx="7704856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DEPARTAMENTO DE EDUCAÇÃO BÁSICA E PROFISSIONAL </a:t>
            </a:r>
          </a:p>
          <a:p>
            <a:pPr algn="ctr">
              <a:lnSpc>
                <a:spcPct val="150000"/>
              </a:lnSpc>
            </a:pP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Profª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Msc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Gleice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Izaura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da Costa Oliveira</a:t>
            </a:r>
          </a:p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4"/>
              </a:rPr>
              <a:t>ebprofissional.proen@ifpa.edu.br</a:t>
            </a:r>
            <a:endParaRPr lang="pt-BR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Pedagogo(a):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Ádria</a:t>
            </a: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Maria Neves Monteiro de Araújo</a:t>
            </a:r>
          </a:p>
          <a:p>
            <a:pPr algn="ctr">
              <a:lnSpc>
                <a:spcPct val="150000"/>
              </a:lnSpc>
            </a:pPr>
            <a:r>
              <a:rPr lang="pt-BR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Marcelo </a:t>
            </a:r>
            <a:r>
              <a:rPr lang="pt-BR" sz="2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Bogoevik</a:t>
            </a:r>
            <a:endParaRPr lang="pt-BR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2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563888" y="2060848"/>
            <a:ext cx="2808312" cy="93610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algn="just">
              <a:buNone/>
            </a:pPr>
            <a:r>
              <a:rPr lang="pt-BR" b="1" dirty="0" smtClean="0">
                <a:solidFill>
                  <a:schemeClr val="tx1"/>
                </a:solidFill>
              </a:rPr>
              <a:t>Atores envolvidos no estágio </a:t>
            </a:r>
            <a:endParaRPr lang="pt-BR" b="1" dirty="0">
              <a:solidFill>
                <a:schemeClr val="tx1"/>
              </a:solidFill>
            </a:endParaRPr>
          </a:p>
        </p:txBody>
      </p:sp>
      <p:cxnSp>
        <p:nvCxnSpPr>
          <p:cNvPr id="14" name="Conector de seta reta 13"/>
          <p:cNvCxnSpPr/>
          <p:nvPr/>
        </p:nvCxnSpPr>
        <p:spPr>
          <a:xfrm flipH="1" flipV="1">
            <a:off x="2483768" y="2204864"/>
            <a:ext cx="1008112" cy="21602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2987824" y="2852936"/>
            <a:ext cx="1008112" cy="79208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flipH="1">
            <a:off x="4391980" y="2987111"/>
            <a:ext cx="576064" cy="1296144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6303975" y="2672916"/>
            <a:ext cx="674676" cy="1296144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V="1">
            <a:off x="5936348" y="1695515"/>
            <a:ext cx="1008112" cy="43204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 flipH="1" flipV="1">
            <a:off x="3461071" y="1484784"/>
            <a:ext cx="771308" cy="56913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V="1">
            <a:off x="5065666" y="980728"/>
            <a:ext cx="0" cy="1008112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e 32"/>
          <p:cNvSpPr/>
          <p:nvPr/>
        </p:nvSpPr>
        <p:spPr>
          <a:xfrm>
            <a:off x="7020272" y="1124744"/>
            <a:ext cx="187220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Unidades Concedentes de Estágio</a:t>
            </a:r>
          </a:p>
        </p:txBody>
      </p:sp>
      <p:sp>
        <p:nvSpPr>
          <p:cNvPr id="36" name="Elipse 35"/>
          <p:cNvSpPr/>
          <p:nvPr/>
        </p:nvSpPr>
        <p:spPr>
          <a:xfrm>
            <a:off x="6156176" y="4057689"/>
            <a:ext cx="216024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 Supervisor de Estágio 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7" name="Elipse 36"/>
          <p:cNvSpPr/>
          <p:nvPr/>
        </p:nvSpPr>
        <p:spPr>
          <a:xfrm>
            <a:off x="3478115" y="4293096"/>
            <a:ext cx="1872208" cy="11070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Estudante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753685" y="3192283"/>
            <a:ext cx="216024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Professor /Orientador de Estágio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467544" y="1484784"/>
            <a:ext cx="216024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Coordenação de Extensão e Estágio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2195736" y="548680"/>
            <a:ext cx="1872208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Agentes de Integração </a:t>
            </a:r>
            <a:endParaRPr lang="pt-BR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ipse 42"/>
          <p:cNvSpPr/>
          <p:nvPr/>
        </p:nvSpPr>
        <p:spPr>
          <a:xfrm>
            <a:off x="4191180" y="280031"/>
            <a:ext cx="174897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Instituição de Ensino</a:t>
            </a:r>
            <a:endParaRPr lang="pt-B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368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23351199"/>
              </p:ext>
            </p:extLst>
          </p:nvPr>
        </p:nvGraphicFramePr>
        <p:xfrm>
          <a:off x="395536" y="1196752"/>
          <a:ext cx="7992887" cy="4590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7">
                  <a:extLst>
                    <a:ext uri="{9D8B030D-6E8A-4147-A177-3AD203B41FA5}">
                      <a16:colId xmlns:a16="http://schemas.microsoft.com/office/drawing/2014/main" xmlns="" val="2746729291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xmlns="" val="1050171783"/>
                    </a:ext>
                  </a:extLst>
                </a:gridCol>
              </a:tblGrid>
              <a:tr h="319149">
                <a:tc>
                  <a:txBody>
                    <a:bodyPr/>
                    <a:lstStyle/>
                    <a:p>
                      <a:r>
                        <a:rPr lang="pt-BR" dirty="0" smtClean="0"/>
                        <a:t>                 </a:t>
                      </a:r>
                      <a:r>
                        <a:rPr lang="pt-BR" b="1" dirty="0" smtClean="0">
                          <a:solidFill>
                            <a:schemeClr val="tx1"/>
                          </a:solidFill>
                        </a:rPr>
                        <a:t>Curso</a:t>
                      </a:r>
                      <a:endParaRPr lang="pt-B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           Carga Horária 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80854781"/>
                  </a:ext>
                </a:extLst>
              </a:tr>
              <a:tr h="1276596">
                <a:tc>
                  <a:txBody>
                    <a:bodyPr/>
                    <a:lstStyle/>
                    <a:p>
                      <a:r>
                        <a:rPr lang="pt-BR" dirty="0" smtClean="0"/>
                        <a:t>Técnico</a:t>
                      </a:r>
                      <a:r>
                        <a:rPr lang="pt-BR" baseline="0" dirty="0" smtClean="0"/>
                        <a:t> de Nível Médio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Adicionada a carga</a:t>
                      </a:r>
                      <a:r>
                        <a:rPr lang="pt-BR" baseline="0" dirty="0" smtClean="0"/>
                        <a:t> horária mínima estabelecida pelo Conselho Nacional de Educação ou prevista no Catálogo Nacional de Cursos Técnicos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8836982"/>
                  </a:ext>
                </a:extLst>
              </a:tr>
              <a:tr h="1515958">
                <a:tc>
                  <a:txBody>
                    <a:bodyPr/>
                    <a:lstStyle/>
                    <a:p>
                      <a:r>
                        <a:rPr lang="pt-BR" dirty="0" smtClean="0"/>
                        <a:t>Técnico de Nível</a:t>
                      </a:r>
                      <a:r>
                        <a:rPr lang="pt-BR" baseline="0" dirty="0" smtClean="0"/>
                        <a:t> Médio PROEJA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800 podem</a:t>
                      </a:r>
                      <a:r>
                        <a:rPr lang="pt-BR" baseline="0" dirty="0" smtClean="0"/>
                        <a:t> ser incluídas até 400</a:t>
                      </a:r>
                    </a:p>
                    <a:p>
                      <a:r>
                        <a:rPr lang="pt-BR" baseline="0" dirty="0" smtClean="0"/>
                        <a:t>1000 podem ser incluídas  até 200</a:t>
                      </a:r>
                    </a:p>
                    <a:p>
                      <a:r>
                        <a:rPr lang="pt-BR" baseline="0" dirty="0" smtClean="0"/>
                        <a:t>1.200 podem ser adicionadas ao mínimo de 2400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4568352"/>
                  </a:ext>
                </a:extLst>
              </a:tr>
              <a:tr h="319149">
                <a:tc>
                  <a:txBody>
                    <a:bodyPr/>
                    <a:lstStyle/>
                    <a:p>
                      <a:r>
                        <a:rPr lang="pt-BR" dirty="0" smtClean="0"/>
                        <a:t>Licenciatura (Obrigatório)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400h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9207486"/>
                  </a:ext>
                </a:extLst>
              </a:tr>
              <a:tr h="319149">
                <a:tc>
                  <a:txBody>
                    <a:bodyPr/>
                    <a:lstStyle/>
                    <a:p>
                      <a:r>
                        <a:rPr lang="pt-BR" dirty="0" smtClean="0"/>
                        <a:t>Engenharia (Obrigatório)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160h(mínima)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577019"/>
                  </a:ext>
                </a:extLst>
              </a:tr>
              <a:tr h="426461">
                <a:tc>
                  <a:txBody>
                    <a:bodyPr/>
                    <a:lstStyle/>
                    <a:p>
                      <a:r>
                        <a:rPr lang="pt-BR" dirty="0" smtClean="0"/>
                        <a:t>Tecnologia(Obrigatório)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Não está definida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9711117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255766" y="692696"/>
            <a:ext cx="669674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dirty="0" smtClean="0"/>
              <a:t>                         Carga Horária Estágio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611826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/>
          <a:lstStyle/>
          <a:p>
            <a:pPr marL="109728" indent="0">
              <a:buNone/>
            </a:pPr>
            <a:r>
              <a:rPr lang="pt-BR" dirty="0" smtClean="0"/>
              <a:t>              </a:t>
            </a:r>
          </a:p>
          <a:p>
            <a:pPr marL="109728" indent="0">
              <a:buNone/>
            </a:pPr>
            <a:endParaRPr lang="pt-BR" dirty="0"/>
          </a:p>
          <a:p>
            <a:pPr marL="109728" indent="0">
              <a:buNone/>
            </a:pPr>
            <a:endParaRPr lang="pt-BR" dirty="0" smtClean="0"/>
          </a:p>
          <a:p>
            <a:pPr marL="109728" indent="0">
              <a:buNone/>
            </a:pPr>
            <a:endParaRPr lang="pt-BR" dirty="0"/>
          </a:p>
          <a:p>
            <a:pPr marL="109728" indent="0">
              <a:buNone/>
            </a:pPr>
            <a:endParaRPr lang="pt-BR" dirty="0" smtClean="0"/>
          </a:p>
          <a:p>
            <a:pPr marL="109728" indent="0">
              <a:buNone/>
            </a:pPr>
            <a:r>
              <a:rPr lang="pt-BR" dirty="0" smtClean="0"/>
              <a:t>		            </a:t>
            </a:r>
            <a:r>
              <a:rPr lang="pt-BR" b="1" dirty="0" smtClean="0"/>
              <a:t>Obrigada!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60737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2483768" y="188640"/>
            <a:ext cx="460851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A Prática no Currículo da Educação Profissional </a:t>
            </a:r>
            <a:endParaRPr lang="pt-BR" sz="2400" b="1" dirty="0">
              <a:solidFill>
                <a:schemeClr val="tx1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1979712" y="1628800"/>
            <a:ext cx="2304256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5652120" y="1556792"/>
            <a:ext cx="2016224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Elipse 12"/>
          <p:cNvSpPr/>
          <p:nvPr/>
        </p:nvSpPr>
        <p:spPr>
          <a:xfrm>
            <a:off x="827584" y="3861048"/>
            <a:ext cx="2952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Estágio Curricular Supervisionado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6084168" y="3789040"/>
            <a:ext cx="280831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Prática Profissional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555776" y="515719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Resolução Nº 6, 20/09/2012 –Define as Diretrizes Curriculares Nacionais para a Educação Profissional Técnica de Nível Médio /Capítulo II/Art.20/§1º trata da organização curricular 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548680"/>
            <a:ext cx="8496944" cy="545861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Prática Profissional no Currículo </a:t>
            </a:r>
          </a:p>
          <a:p>
            <a:pPr marL="109728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Resolução Nº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6,de 20/09/2012,Cap.II, Organização Curricular, §1º)</a:t>
            </a:r>
          </a:p>
          <a:p>
            <a:pPr marL="109728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III Prática Profissional </a:t>
            </a:r>
            <a:r>
              <a:rPr lang="pt-BR" i="1" dirty="0" smtClean="0">
                <a:solidFill>
                  <a:srgbClr val="46B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intrínseca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ao currículo, desenvolvida nos ambientes de aprendizagem. </a:t>
            </a:r>
            <a:r>
              <a:rPr lang="pt-BR" dirty="0" smtClean="0">
                <a:solidFill>
                  <a:srgbClr val="46B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está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interior de uma coisa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 lhe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próprio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ou essencial.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está dentro, faz parte, característica peculiar.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íntimo, interno, inerente.</a:t>
            </a:r>
          </a:p>
          <a:p>
            <a:pPr>
              <a:buNone/>
            </a:pPr>
            <a:r>
              <a:rPr lang="pt-BR" dirty="0" smtClean="0"/>
              <a:t> Art.21. [...]integra as cargas horárias mínimas de cada habilitação profissional[...]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/>
          <a:lstStyle/>
          <a:p>
            <a:r>
              <a:rPr lang="pt-BR" dirty="0" smtClean="0"/>
              <a:t>“ A prática como componente curricular é, pois, uma prática que produz algo no âmbito do ensino.Sendo a prática um trabalho consciente(...) de apoio ao processo formativo, a fim de dar conta dos múltiplos modos de ser da atividade acadêmico –científica. Assim, ela deve ser planejada quando da elaboração do projeto pedagógico e seu acontecer deve se dar desde o início da duração do processo formativo e se estender ao longo de todo seu processo.”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563888" y="2060848"/>
            <a:ext cx="2808312" cy="93610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>
              <a:buNone/>
            </a:pPr>
            <a:r>
              <a:rPr lang="pt-BR" b="1" dirty="0" smtClean="0">
                <a:solidFill>
                  <a:schemeClr val="tx1"/>
                </a:solidFill>
              </a:rPr>
              <a:t> Prática Profissional </a:t>
            </a:r>
            <a:endParaRPr lang="pt-BR" b="1" dirty="0">
              <a:solidFill>
                <a:schemeClr val="tx1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5364088" y="1196752"/>
            <a:ext cx="792088" cy="864096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 flipH="1" flipV="1">
            <a:off x="2483768" y="2204864"/>
            <a:ext cx="1008112" cy="21602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2987824" y="2852936"/>
            <a:ext cx="1008112" cy="79208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flipH="1">
            <a:off x="3923928" y="2996952"/>
            <a:ext cx="576064" cy="1296144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5652120" y="2996952"/>
            <a:ext cx="576064" cy="115212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6444208" y="2636912"/>
            <a:ext cx="936104" cy="360040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V="1">
            <a:off x="5940152" y="1700808"/>
            <a:ext cx="1008112" cy="43204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 flipH="1" flipV="1">
            <a:off x="3419872" y="1484784"/>
            <a:ext cx="771308" cy="56913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V="1">
            <a:off x="4932040" y="1052736"/>
            <a:ext cx="0" cy="1008112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e 31"/>
          <p:cNvSpPr/>
          <p:nvPr/>
        </p:nvSpPr>
        <p:spPr>
          <a:xfrm>
            <a:off x="6300192" y="764704"/>
            <a:ext cx="158417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Oficinas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7020272" y="1412776"/>
            <a:ext cx="1872208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Empresas</a:t>
            </a:r>
          </a:p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Pedagógicas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4" name="Elipse 33"/>
          <p:cNvSpPr/>
          <p:nvPr/>
        </p:nvSpPr>
        <p:spPr>
          <a:xfrm>
            <a:off x="7308304" y="2780928"/>
            <a:ext cx="183569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Micro Estágio</a:t>
            </a: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Elipse 35"/>
          <p:cNvSpPr/>
          <p:nvPr/>
        </p:nvSpPr>
        <p:spPr>
          <a:xfrm>
            <a:off x="5246676" y="4247982"/>
            <a:ext cx="216024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Projetos Integradores 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37" name="Elipse 36"/>
          <p:cNvSpPr/>
          <p:nvPr/>
        </p:nvSpPr>
        <p:spPr>
          <a:xfrm>
            <a:off x="2987824" y="4365104"/>
            <a:ext cx="1656184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Ateliês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827584" y="3284984"/>
            <a:ext cx="216024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Alternância Pedagógica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755576" y="1916832"/>
            <a:ext cx="165618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Visitas Técnicas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2195736" y="548680"/>
            <a:ext cx="1872208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Projetos de Pesquisa e ou Intervenção</a:t>
            </a:r>
            <a:endParaRPr lang="pt-BR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ipse 42"/>
          <p:cNvSpPr/>
          <p:nvPr/>
        </p:nvSpPr>
        <p:spPr>
          <a:xfrm>
            <a:off x="4067944" y="260648"/>
            <a:ext cx="194421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Laboratórios</a:t>
            </a:r>
            <a:endParaRPr lang="pt-B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Licenciaturas-400 h    </a:t>
            </a:r>
          </a:p>
          <a:p>
            <a:r>
              <a:rPr lang="pt-BR" dirty="0" smtClean="0"/>
              <a:t>Bacharelado e Tecnologia acrescentado a carga horária mínima prevista nos Referenciais Curriculares Nacionais dos Cursos Superiores de Bacharelado e no Catálogo Nacional dos Cursos Superiores de Tecnologia.</a:t>
            </a:r>
          </a:p>
          <a:p>
            <a:endParaRPr lang="pt-BR" dirty="0"/>
          </a:p>
          <a:p>
            <a:pPr marL="109728" indent="0">
              <a:buNone/>
            </a:pPr>
            <a:r>
              <a:rPr lang="pt-BR" dirty="0" smtClean="0"/>
              <a:t>Resolução CNE Nº02 de 1º de julho de 2015, define as Diretrizes Curriculares Nacionais para a formação inicial em nível superior (cursos de licenciatura, cursos de formação pedagógica para graduados e cursos de segunda licenciatura) e para formação continuada</a:t>
            </a:r>
          </a:p>
          <a:p>
            <a:pPr marL="109728" indent="0">
              <a:buNone/>
            </a:pPr>
            <a:r>
              <a:rPr lang="pt-BR" dirty="0" smtClean="0"/>
              <a:t>Resolução Nº041/2015-Regulamento Didático</a:t>
            </a:r>
          </a:p>
          <a:p>
            <a:pPr marL="109728" indent="0">
              <a:buNone/>
            </a:pPr>
            <a:r>
              <a:rPr lang="pt-BR" dirty="0" smtClean="0"/>
              <a:t>Resolução Nº020/2016-Regulamentação dos PPCS</a:t>
            </a:r>
          </a:p>
          <a:p>
            <a:pPr marL="109728" indent="0">
              <a:buNone/>
            </a:pP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 Profissional no Ensino Superior</a:t>
            </a:r>
            <a:endParaRPr lang="pt-B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4317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/>
          <a:lstStyle/>
          <a:p>
            <a:r>
              <a:rPr lang="pt-BR" dirty="0" smtClean="0"/>
              <a:t>[...]ato educativo escolar supervisionado, desenvolvido no ambiente de trabalho que visa a preparação para o trabalho produtivo de educandos que estejam frequentando o ensino regular em instituições de educação superior, de educação profissional, de ensino médio, da educação especial  e dos anos finais do ensino fundamental , na modalidade profissional da educação de jovens e adultos.(Lei 11.788, de 25/09/2008) 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Estágio Supervisionado </a:t>
            </a:r>
            <a:endParaRPr lang="pt-BR" sz="24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5976664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“O estágio profissional supervisionado , quando necessário em função da natureza do itinerário formativo , ou exigido pela natureza da ocupação, pode ser incluído no plano de curso como obrigatório ou voluntário , sendo realizado em empresas e outras organizações públicas e privadas[...]”</a:t>
            </a:r>
            <a:endParaRPr lang="pt-BR" dirty="0"/>
          </a:p>
          <a:p>
            <a:r>
              <a:rPr lang="pt-BR" dirty="0" smtClean="0"/>
              <a:t>“A carga horária destinada à realização de atividades de estágio profissional deve ser adicionada à carga horária mínima estabelecida pelo Conselho Nacional de Educação ou prevista no Catálogo Nacional de Cursos Técnicos[...]”</a:t>
            </a:r>
          </a:p>
          <a:p>
            <a:r>
              <a:rPr lang="pt-BR" dirty="0" smtClean="0"/>
              <a:t>(Resolução Nº6, 20/09/2012-Diretrizes Curriculares Nacionais para a Educação Profissional Técnica de Nível Médio)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76388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Art.2º O Estágio poderá ser obrigatório ou não obrigatório , conforme determinação das diretrizes curriculares da etapa , modalidade e área de ensino e do projeto pedagógico do curso.</a:t>
            </a:r>
          </a:p>
          <a:p>
            <a:r>
              <a:rPr lang="pt-BR" dirty="0" smtClean="0"/>
              <a:t>§1° Estágio obrigatório é aquele definido como tal no projeto do curso, cuja carga horária é requisito para aprovação do diploma.</a:t>
            </a:r>
          </a:p>
          <a:p>
            <a:r>
              <a:rPr lang="pt-BR" dirty="0" smtClean="0"/>
              <a:t>§2° Estágio não obrigatório é aquele desenvolvido como atividade opcional , acrescida a carga horária regular e obrigatória.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b="0" dirty="0" smtClean="0">
                <a:solidFill>
                  <a:schemeClr val="tx1"/>
                </a:solidFill>
              </a:rPr>
              <a:t>Estágio no Currículo </a:t>
            </a:r>
            <a:endParaRPr lang="pt-B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187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</TotalTime>
  <Words>684</Words>
  <Application>Microsoft Office PowerPoint</Application>
  <PresentationFormat>Apresentação na tela (4:3)</PresentationFormat>
  <Paragraphs>78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Concurso</vt:lpstr>
      <vt:lpstr>                             </vt:lpstr>
      <vt:lpstr>Slide 2</vt:lpstr>
      <vt:lpstr>Slide 3</vt:lpstr>
      <vt:lpstr>Slide 4</vt:lpstr>
      <vt:lpstr>Slide 5</vt:lpstr>
      <vt:lpstr>Prática Profissional no Ensino Superior</vt:lpstr>
      <vt:lpstr>Estágio Supervisionado </vt:lpstr>
      <vt:lpstr>Slide 8</vt:lpstr>
      <vt:lpstr>Estágio no Currículo 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Tay Costa</dc:creator>
  <cp:lastModifiedBy>selma.silva</cp:lastModifiedBy>
  <cp:revision>273</cp:revision>
  <dcterms:created xsi:type="dcterms:W3CDTF">2010-12-15T02:48:13Z</dcterms:created>
  <dcterms:modified xsi:type="dcterms:W3CDTF">2016-05-03T11:06:55Z</dcterms:modified>
</cp:coreProperties>
</file>