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handoutMasterIdLst>
    <p:handoutMasterId r:id="rId40"/>
  </p:handoutMasterIdLst>
  <p:sldIdLst>
    <p:sldId id="370" r:id="rId2"/>
    <p:sldId id="348" r:id="rId3"/>
    <p:sldId id="371" r:id="rId4"/>
    <p:sldId id="289" r:id="rId5"/>
    <p:sldId id="352" r:id="rId6"/>
    <p:sldId id="290" r:id="rId7"/>
    <p:sldId id="362" r:id="rId8"/>
    <p:sldId id="353" r:id="rId9"/>
    <p:sldId id="291" r:id="rId10"/>
    <p:sldId id="363" r:id="rId11"/>
    <p:sldId id="292" r:id="rId12"/>
    <p:sldId id="354" r:id="rId13"/>
    <p:sldId id="295" r:id="rId14"/>
    <p:sldId id="296" r:id="rId15"/>
    <p:sldId id="297" r:id="rId16"/>
    <p:sldId id="364" r:id="rId17"/>
    <p:sldId id="356" r:id="rId18"/>
    <p:sldId id="304" r:id="rId19"/>
    <p:sldId id="357" r:id="rId20"/>
    <p:sldId id="307" r:id="rId21"/>
    <p:sldId id="358" r:id="rId22"/>
    <p:sldId id="365" r:id="rId23"/>
    <p:sldId id="310" r:id="rId24"/>
    <p:sldId id="311" r:id="rId25"/>
    <p:sldId id="350" r:id="rId26"/>
    <p:sldId id="312" r:id="rId27"/>
    <p:sldId id="316" r:id="rId28"/>
    <p:sldId id="317" r:id="rId29"/>
    <p:sldId id="359" r:id="rId30"/>
    <p:sldId id="351" r:id="rId31"/>
    <p:sldId id="318" r:id="rId32"/>
    <p:sldId id="360" r:id="rId33"/>
    <p:sldId id="367" r:id="rId34"/>
    <p:sldId id="372" r:id="rId35"/>
    <p:sldId id="368" r:id="rId36"/>
    <p:sldId id="321" r:id="rId37"/>
    <p:sldId id="369" r:id="rId38"/>
    <p:sldId id="373" r:id="rId39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DDDDDD"/>
    <a:srgbClr val="FF66FF"/>
    <a:srgbClr val="99FF66"/>
    <a:srgbClr val="CCFFFF"/>
    <a:srgbClr val="FFFF00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88" autoAdjust="0"/>
    <p:restoredTop sz="87966" autoAdjust="0"/>
  </p:normalViewPr>
  <p:slideViewPr>
    <p:cSldViewPr snapToGrid="0">
      <p:cViewPr>
        <p:scale>
          <a:sx n="66" d="100"/>
          <a:sy n="66" d="100"/>
        </p:scale>
        <p:origin x="-1182" y="-138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t-BR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pt-BR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t-BR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813D80D-2FC2-40BC-A932-61BB96D46491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4" name="Group 2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49155" name="Rectangle 3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9156" name="Freeform 4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720"/>
                </a:cxn>
                <a:cxn ang="0">
                  <a:pos x="3600" y="624"/>
                </a:cxn>
                <a:cxn ang="0">
                  <a:pos x="0" y="1000"/>
                </a:cxn>
                <a:cxn ang="0">
                  <a:pos x="0" y="0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9157" name="Freeform 5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/>
              <a:ahLst/>
              <a:cxnLst>
                <a:cxn ang="0">
                  <a:pos x="0" y="582"/>
                </a:cxn>
                <a:cxn ang="0">
                  <a:pos x="2640" y="267"/>
                </a:cxn>
                <a:cxn ang="0">
                  <a:pos x="3373" y="160"/>
                </a:cxn>
                <a:cxn ang="0">
                  <a:pos x="5760" y="358"/>
                </a:cxn>
                <a:cxn ang="0">
                  <a:pos x="5760" y="3587"/>
                </a:cxn>
                <a:cxn ang="0">
                  <a:pos x="0" y="3587"/>
                </a:cxn>
                <a:cxn ang="0">
                  <a:pos x="0" y="582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9158" name="Freeform 6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0" y="403"/>
                </a:cxn>
                <a:cxn ang="0">
                  <a:pos x="1773" y="443"/>
                </a:cxn>
                <a:cxn ang="0">
                  <a:pos x="4573" y="176"/>
                </a:cxn>
                <a:cxn ang="0">
                  <a:pos x="5760" y="536"/>
                </a:cxn>
                <a:cxn ang="0">
                  <a:pos x="5760" y="163"/>
                </a:cxn>
                <a:cxn ang="0">
                  <a:pos x="4560" y="29"/>
                </a:cxn>
                <a:cxn ang="0">
                  <a:pos x="1987" y="336"/>
                </a:cxn>
                <a:cxn ang="0">
                  <a:pos x="0" y="163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9159" name="Freeform 7"/>
            <p:cNvSpPr>
              <a:spLocks/>
            </p:cNvSpPr>
            <p:nvPr/>
          </p:nvSpPr>
          <p:spPr bwMode="hidden">
            <a:xfrm>
              <a:off x="0" y="1515"/>
              <a:ext cx="5760" cy="674"/>
            </a:xfrm>
            <a:custGeom>
              <a:avLst/>
              <a:gdLst/>
              <a:ahLst/>
              <a:cxnLst>
                <a:cxn ang="0">
                  <a:pos x="0" y="246"/>
                </a:cxn>
                <a:cxn ang="0">
                  <a:pos x="0" y="406"/>
                </a:cxn>
                <a:cxn ang="0">
                  <a:pos x="1280" y="645"/>
                </a:cxn>
                <a:cxn ang="0">
                  <a:pos x="1627" y="580"/>
                </a:cxn>
                <a:cxn ang="0">
                  <a:pos x="4493" y="113"/>
                </a:cxn>
                <a:cxn ang="0">
                  <a:pos x="5760" y="606"/>
                </a:cxn>
                <a:cxn ang="0">
                  <a:pos x="5760" y="233"/>
                </a:cxn>
                <a:cxn ang="0">
                  <a:pos x="4040" y="33"/>
                </a:cxn>
                <a:cxn ang="0">
                  <a:pos x="1093" y="433"/>
                </a:cxn>
                <a:cxn ang="0">
                  <a:pos x="0" y="246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9160" name="Freeform 8"/>
            <p:cNvSpPr>
              <a:spLocks/>
            </p:cNvSpPr>
            <p:nvPr/>
          </p:nvSpPr>
          <p:spPr bwMode="white">
            <a:xfrm>
              <a:off x="1560" y="959"/>
              <a:ext cx="4200" cy="3361"/>
            </a:xfrm>
            <a:custGeom>
              <a:avLst/>
              <a:gdLst/>
              <a:ahLst/>
              <a:cxnLst>
                <a:cxn ang="0">
                  <a:pos x="0" y="3361"/>
                </a:cxn>
                <a:cxn ang="0">
                  <a:pos x="1054" y="295"/>
                </a:cxn>
                <a:cxn ang="0">
                  <a:pos x="4200" y="1588"/>
                </a:cxn>
                <a:cxn ang="0">
                  <a:pos x="4200" y="2028"/>
                </a:cxn>
                <a:cxn ang="0">
                  <a:pos x="1200" y="442"/>
                </a:cxn>
                <a:cxn ang="0">
                  <a:pos x="347" y="3361"/>
                </a:cxn>
                <a:cxn ang="0">
                  <a:pos x="0" y="3361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9161" name="Freeform 9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/>
              <a:ahLst/>
              <a:cxnLst>
                <a:cxn ang="0">
                  <a:pos x="0" y="804"/>
                </a:cxn>
                <a:cxn ang="0">
                  <a:pos x="0" y="991"/>
                </a:cxn>
                <a:cxn ang="0">
                  <a:pos x="1547" y="1818"/>
                </a:cxn>
                <a:cxn ang="0">
                  <a:pos x="3253" y="351"/>
                </a:cxn>
                <a:cxn ang="0">
                  <a:pos x="5760" y="1537"/>
                </a:cxn>
                <a:cxn ang="0">
                  <a:pos x="5760" y="1151"/>
                </a:cxn>
                <a:cxn ang="0">
                  <a:pos x="3240" y="84"/>
                </a:cxn>
                <a:cxn ang="0">
                  <a:pos x="1573" y="1671"/>
                </a:cxn>
                <a:cxn ang="0">
                  <a:pos x="0" y="804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9162" name="Freeform 10"/>
            <p:cNvSpPr>
              <a:spLocks/>
            </p:cNvSpPr>
            <p:nvPr/>
          </p:nvSpPr>
          <p:spPr bwMode="white">
            <a:xfrm>
              <a:off x="0" y="2238"/>
              <a:ext cx="3929" cy="2120"/>
            </a:xfrm>
            <a:custGeom>
              <a:avLst/>
              <a:gdLst/>
              <a:ahLst/>
              <a:cxnLst>
                <a:cxn ang="0">
                  <a:pos x="0" y="415"/>
                </a:cxn>
                <a:cxn ang="0">
                  <a:pos x="0" y="508"/>
                </a:cxn>
                <a:cxn ang="0">
                  <a:pos x="1933" y="229"/>
                </a:cxn>
                <a:cxn ang="0">
                  <a:pos x="3920" y="1055"/>
                </a:cxn>
                <a:cxn ang="0">
                  <a:pos x="3587" y="2082"/>
                </a:cxn>
                <a:cxn ang="0">
                  <a:pos x="3947" y="829"/>
                </a:cxn>
                <a:cxn ang="0">
                  <a:pos x="2253" y="69"/>
                </a:cxn>
                <a:cxn ang="0">
                  <a:pos x="0" y="4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49163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49164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9165" name="Rectangle 13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endParaRPr lang="pt-BR"/>
          </a:p>
        </p:txBody>
      </p:sp>
      <p:sp>
        <p:nvSpPr>
          <p:cNvPr id="49166" name="Rectangle 1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endParaRPr lang="pt-BR"/>
          </a:p>
        </p:txBody>
      </p:sp>
      <p:sp>
        <p:nvSpPr>
          <p:cNvPr id="49167" name="Rectangle 1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fld id="{0462381E-F711-4FC7-9A99-939197F5EDE9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66D1D4-E352-4A07-A7D5-54EA132DD61E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51E079-5EA3-4214-A8FC-4D562769C799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93AB06-F414-49E9-B587-7051698C279F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AD6AF0-C5F2-4666-B7CB-DA1792796502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BDBD8-CA62-4F9B-8DAA-2E19E2F3C505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66959F-D7B3-4FE7-AFBB-EB09B37B90A9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82E3A6-7B03-405C-9237-028EFBFB9C74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3420E0-708C-4B5E-8C8C-77A27D6CFBE9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9AA9E3-5FC5-4A7E-B8A3-E3EBC16F3A16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519225-7DA8-4A6F-8C3A-F71B282943CA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130" name="Group 2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48131" name="Rectangle 3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8132" name="Freeform 4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720"/>
                </a:cxn>
                <a:cxn ang="0">
                  <a:pos x="3600" y="624"/>
                </a:cxn>
                <a:cxn ang="0">
                  <a:pos x="0" y="1000"/>
                </a:cxn>
                <a:cxn ang="0">
                  <a:pos x="0" y="0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8133" name="Freeform 5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/>
              <a:ahLst/>
              <a:cxnLst>
                <a:cxn ang="0">
                  <a:pos x="0" y="582"/>
                </a:cxn>
                <a:cxn ang="0">
                  <a:pos x="2640" y="267"/>
                </a:cxn>
                <a:cxn ang="0">
                  <a:pos x="3373" y="160"/>
                </a:cxn>
                <a:cxn ang="0">
                  <a:pos x="5760" y="358"/>
                </a:cxn>
                <a:cxn ang="0">
                  <a:pos x="5760" y="3587"/>
                </a:cxn>
                <a:cxn ang="0">
                  <a:pos x="0" y="3587"/>
                </a:cxn>
                <a:cxn ang="0">
                  <a:pos x="0" y="582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8134" name="Freeform 6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0" y="403"/>
                </a:cxn>
                <a:cxn ang="0">
                  <a:pos x="1773" y="443"/>
                </a:cxn>
                <a:cxn ang="0">
                  <a:pos x="4573" y="176"/>
                </a:cxn>
                <a:cxn ang="0">
                  <a:pos x="5760" y="536"/>
                </a:cxn>
                <a:cxn ang="0">
                  <a:pos x="5760" y="163"/>
                </a:cxn>
                <a:cxn ang="0">
                  <a:pos x="4560" y="29"/>
                </a:cxn>
                <a:cxn ang="0">
                  <a:pos x="1987" y="336"/>
                </a:cxn>
                <a:cxn ang="0">
                  <a:pos x="0" y="163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8135" name="Freeform 7"/>
            <p:cNvSpPr>
              <a:spLocks/>
            </p:cNvSpPr>
            <p:nvPr/>
          </p:nvSpPr>
          <p:spPr bwMode="invGray">
            <a:xfrm>
              <a:off x="0" y="1515"/>
              <a:ext cx="5760" cy="674"/>
            </a:xfrm>
            <a:custGeom>
              <a:avLst/>
              <a:gdLst/>
              <a:ahLst/>
              <a:cxnLst>
                <a:cxn ang="0">
                  <a:pos x="0" y="246"/>
                </a:cxn>
                <a:cxn ang="0">
                  <a:pos x="0" y="406"/>
                </a:cxn>
                <a:cxn ang="0">
                  <a:pos x="1280" y="645"/>
                </a:cxn>
                <a:cxn ang="0">
                  <a:pos x="1627" y="580"/>
                </a:cxn>
                <a:cxn ang="0">
                  <a:pos x="4493" y="113"/>
                </a:cxn>
                <a:cxn ang="0">
                  <a:pos x="5760" y="606"/>
                </a:cxn>
                <a:cxn ang="0">
                  <a:pos x="5760" y="233"/>
                </a:cxn>
                <a:cxn ang="0">
                  <a:pos x="4040" y="33"/>
                </a:cxn>
                <a:cxn ang="0">
                  <a:pos x="1093" y="433"/>
                </a:cxn>
                <a:cxn ang="0">
                  <a:pos x="0" y="246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8136" name="Freeform 8"/>
            <p:cNvSpPr>
              <a:spLocks/>
            </p:cNvSpPr>
            <p:nvPr/>
          </p:nvSpPr>
          <p:spPr bwMode="invGray">
            <a:xfrm>
              <a:off x="1560" y="959"/>
              <a:ext cx="4200" cy="3361"/>
            </a:xfrm>
            <a:custGeom>
              <a:avLst/>
              <a:gdLst/>
              <a:ahLst/>
              <a:cxnLst>
                <a:cxn ang="0">
                  <a:pos x="0" y="3361"/>
                </a:cxn>
                <a:cxn ang="0">
                  <a:pos x="1054" y="295"/>
                </a:cxn>
                <a:cxn ang="0">
                  <a:pos x="4200" y="1588"/>
                </a:cxn>
                <a:cxn ang="0">
                  <a:pos x="4200" y="2028"/>
                </a:cxn>
                <a:cxn ang="0">
                  <a:pos x="1200" y="442"/>
                </a:cxn>
                <a:cxn ang="0">
                  <a:pos x="347" y="3361"/>
                </a:cxn>
                <a:cxn ang="0">
                  <a:pos x="0" y="3361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8137" name="Freeform 9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/>
              <a:ahLst/>
              <a:cxnLst>
                <a:cxn ang="0">
                  <a:pos x="0" y="804"/>
                </a:cxn>
                <a:cxn ang="0">
                  <a:pos x="0" y="991"/>
                </a:cxn>
                <a:cxn ang="0">
                  <a:pos x="1547" y="1818"/>
                </a:cxn>
                <a:cxn ang="0">
                  <a:pos x="3253" y="351"/>
                </a:cxn>
                <a:cxn ang="0">
                  <a:pos x="5760" y="1537"/>
                </a:cxn>
                <a:cxn ang="0">
                  <a:pos x="5760" y="1151"/>
                </a:cxn>
                <a:cxn ang="0">
                  <a:pos x="3240" y="84"/>
                </a:cxn>
                <a:cxn ang="0">
                  <a:pos x="1573" y="1671"/>
                </a:cxn>
                <a:cxn ang="0">
                  <a:pos x="0" y="804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8138" name="Freeform 10"/>
            <p:cNvSpPr>
              <a:spLocks/>
            </p:cNvSpPr>
            <p:nvPr/>
          </p:nvSpPr>
          <p:spPr bwMode="invGray">
            <a:xfrm>
              <a:off x="0" y="2238"/>
              <a:ext cx="3929" cy="2120"/>
            </a:xfrm>
            <a:custGeom>
              <a:avLst/>
              <a:gdLst/>
              <a:ahLst/>
              <a:cxnLst>
                <a:cxn ang="0">
                  <a:pos x="0" y="415"/>
                </a:cxn>
                <a:cxn ang="0">
                  <a:pos x="0" y="508"/>
                </a:cxn>
                <a:cxn ang="0">
                  <a:pos x="1933" y="229"/>
                </a:cxn>
                <a:cxn ang="0">
                  <a:pos x="3920" y="1055"/>
                </a:cxn>
                <a:cxn ang="0">
                  <a:pos x="3587" y="2082"/>
                </a:cxn>
                <a:cxn ang="0">
                  <a:pos x="3947" y="829"/>
                </a:cxn>
                <a:cxn ang="0">
                  <a:pos x="2253" y="69"/>
                </a:cxn>
                <a:cxn ang="0">
                  <a:pos x="0" y="4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48139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48140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/>
            </a:lvl1pPr>
          </a:lstStyle>
          <a:p>
            <a:endParaRPr lang="pt-BR"/>
          </a:p>
        </p:txBody>
      </p:sp>
      <p:sp>
        <p:nvSpPr>
          <p:cNvPr id="48141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/>
            </a:lvl1pPr>
          </a:lstStyle>
          <a:p>
            <a:endParaRPr lang="pt-BR"/>
          </a:p>
        </p:txBody>
      </p:sp>
      <p:sp>
        <p:nvSpPr>
          <p:cNvPr id="48142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/>
            </a:lvl1pPr>
          </a:lstStyle>
          <a:p>
            <a:fld id="{61840E69-CE66-42C9-BC39-15B2B75F8022}" type="slidenum">
              <a:rPr lang="pt-BR"/>
              <a:pPr/>
              <a:t>‹nº›</a:t>
            </a:fld>
            <a:endParaRPr lang="pt-BR"/>
          </a:p>
        </p:txBody>
      </p:sp>
      <p:sp>
        <p:nvSpPr>
          <p:cNvPr id="4814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ransition spd="med">
    <p:dissolve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800" y="232229"/>
            <a:ext cx="8966200" cy="5959021"/>
          </a:xfrm>
        </p:spPr>
        <p:txBody>
          <a:bodyPr/>
          <a:lstStyle/>
          <a:p>
            <a:pPr algn="ctr">
              <a:buFontTx/>
              <a:buNone/>
            </a:pPr>
            <a:endParaRPr lang="en-US" dirty="0">
              <a:solidFill>
                <a:srgbClr val="FFFF00"/>
              </a:solidFill>
            </a:endParaRPr>
          </a:p>
          <a:p>
            <a:pPr algn="ctr">
              <a:buFontTx/>
              <a:buNone/>
            </a:pPr>
            <a:r>
              <a:rPr lang="en-US" i="1" dirty="0" smtClean="0">
                <a:solidFill>
                  <a:srgbClr val="FFFF00"/>
                </a:solidFill>
              </a:rPr>
              <a:t>LIDERANÇA</a:t>
            </a:r>
          </a:p>
          <a:p>
            <a:pPr algn="ctr">
              <a:buFontTx/>
              <a:buNone/>
            </a:pPr>
            <a:r>
              <a:rPr lang="en-US" i="1" dirty="0" smtClean="0">
                <a:solidFill>
                  <a:srgbClr val="FFFF00"/>
                </a:solidFill>
              </a:rPr>
              <a:t>E </a:t>
            </a:r>
          </a:p>
          <a:p>
            <a:pPr algn="ctr">
              <a:buFontTx/>
              <a:buNone/>
            </a:pPr>
            <a:r>
              <a:rPr lang="en-US" i="1" dirty="0" smtClean="0">
                <a:solidFill>
                  <a:srgbClr val="FFFF00"/>
                </a:solidFill>
              </a:rPr>
              <a:t>DIMENSÃO RELACIONAL</a:t>
            </a:r>
          </a:p>
          <a:p>
            <a:pPr algn="ctr">
              <a:buFontTx/>
              <a:buNone/>
            </a:pPr>
            <a:endParaRPr lang="en-US" i="1" dirty="0">
              <a:solidFill>
                <a:srgbClr val="FFFF00"/>
              </a:solidFill>
            </a:endParaRPr>
          </a:p>
          <a:p>
            <a:pPr algn="ctr">
              <a:buFontTx/>
              <a:buNone/>
            </a:pPr>
            <a:endParaRPr lang="en-US" i="1" dirty="0" smtClean="0">
              <a:solidFill>
                <a:srgbClr val="FFFF00"/>
              </a:solidFill>
            </a:endParaRPr>
          </a:p>
          <a:p>
            <a:pPr algn="ctr">
              <a:buFontTx/>
              <a:buNone/>
            </a:pPr>
            <a:r>
              <a:rPr lang="en-US" i="1" dirty="0" smtClean="0">
                <a:solidFill>
                  <a:srgbClr val="FFFF00"/>
                </a:solidFill>
              </a:rPr>
              <a:t>(REFLEXÃO)</a:t>
            </a:r>
          </a:p>
          <a:p>
            <a:pPr algn="ctr">
              <a:buFontTx/>
              <a:buNone/>
            </a:pPr>
            <a:endParaRPr lang="en-US" i="1" dirty="0" smtClean="0">
              <a:solidFill>
                <a:srgbClr val="FFFF00"/>
              </a:solidFill>
            </a:endParaRPr>
          </a:p>
          <a:p>
            <a:pPr algn="ctr">
              <a:buFontTx/>
              <a:buNone/>
            </a:pPr>
            <a:r>
              <a:rPr lang="en-US" i="1" dirty="0" smtClean="0"/>
              <a:t>Prof. </a:t>
            </a:r>
            <a:r>
              <a:rPr lang="en-US" i="1" dirty="0" err="1" smtClean="0"/>
              <a:t>Bentes</a:t>
            </a:r>
            <a:r>
              <a:rPr lang="en-US" i="1" dirty="0" smtClean="0"/>
              <a:t>  </a:t>
            </a:r>
          </a:p>
          <a:p>
            <a:pPr algn="ctr">
              <a:buFontTx/>
              <a:buNone/>
            </a:pPr>
            <a:r>
              <a:rPr lang="en-US" i="1" dirty="0" smtClean="0"/>
              <a:t>(</a:t>
            </a:r>
            <a:r>
              <a:rPr lang="en-US" i="1" dirty="0" err="1" smtClean="0"/>
              <a:t>superv</a:t>
            </a:r>
            <a:r>
              <a:rPr lang="en-US" i="1" dirty="0" smtClean="0"/>
              <a:t>. Dr. Daniel Silva)  </a:t>
            </a:r>
            <a:endParaRPr lang="en-US" i="1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48229"/>
          </a:xfrm>
        </p:spPr>
        <p:txBody>
          <a:bodyPr/>
          <a:lstStyle/>
          <a:p>
            <a:r>
              <a:rPr lang="pt-BR" sz="3600" dirty="0" err="1" smtClean="0"/>
              <a:t>Líder-INTEL</a:t>
            </a:r>
            <a:r>
              <a:rPr lang="pt-BR" sz="3600" dirty="0" smtClean="0"/>
              <a:t>. </a:t>
            </a:r>
            <a:r>
              <a:rPr lang="pt-BR" sz="3600" dirty="0" smtClean="0"/>
              <a:t>E</a:t>
            </a:r>
            <a:r>
              <a:rPr lang="pt-BR" sz="3600" dirty="0" smtClean="0"/>
              <a:t>mocional </a:t>
            </a:r>
            <a:r>
              <a:rPr lang="pt-BR" sz="3600" dirty="0" smtClean="0"/>
              <a:t>- </a:t>
            </a:r>
            <a:r>
              <a:rPr lang="pt-BR" sz="3600" dirty="0" err="1" smtClean="0"/>
              <a:t>Primal</a:t>
            </a:r>
            <a:r>
              <a:rPr lang="pt-BR" sz="3600" dirty="0" smtClean="0"/>
              <a:t> </a:t>
            </a:r>
            <a:endParaRPr lang="pt-BR" sz="3600" dirty="0"/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07886"/>
            <a:ext cx="9144000" cy="4688114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pt-BR" dirty="0" smtClean="0">
                <a:solidFill>
                  <a:srgbClr val="FFFF00"/>
                </a:solidFill>
              </a:rPr>
              <a:t>RESSONÂNCIA</a:t>
            </a:r>
            <a:endParaRPr lang="pt-BR" dirty="0">
              <a:solidFill>
                <a:srgbClr val="FFFF00"/>
              </a:solidFill>
            </a:endParaRPr>
          </a:p>
          <a:p>
            <a:pPr algn="ctr">
              <a:lnSpc>
                <a:spcPct val="90000"/>
              </a:lnSpc>
              <a:buNone/>
            </a:pPr>
            <a:r>
              <a:rPr lang="pt-BR" dirty="0" smtClean="0">
                <a:solidFill>
                  <a:srgbClr val="FFFF00"/>
                </a:solidFill>
              </a:rPr>
              <a:t>competências </a:t>
            </a:r>
            <a:r>
              <a:rPr lang="pt-BR" dirty="0">
                <a:solidFill>
                  <a:srgbClr val="FFFF00"/>
                </a:solidFill>
              </a:rPr>
              <a:t>de liderança</a:t>
            </a:r>
            <a:r>
              <a:rPr lang="pt-BR" dirty="0"/>
              <a:t>: </a:t>
            </a:r>
            <a:endParaRPr lang="en-US" dirty="0" smtClean="0"/>
          </a:p>
          <a:p>
            <a:pPr algn="ctr">
              <a:lnSpc>
                <a:spcPct val="90000"/>
              </a:lnSpc>
              <a:buNone/>
            </a:pPr>
            <a:r>
              <a:rPr lang="pt-BR" dirty="0" smtClean="0"/>
              <a:t> </a:t>
            </a:r>
            <a:r>
              <a:rPr lang="pt-BR" dirty="0">
                <a:solidFill>
                  <a:srgbClr val="FFFF00"/>
                </a:solidFill>
              </a:rPr>
              <a:t>lidam consigo </a:t>
            </a:r>
            <a:r>
              <a:rPr lang="pt-BR" dirty="0" smtClean="0">
                <a:solidFill>
                  <a:srgbClr val="FFFF00"/>
                </a:solidFill>
              </a:rPr>
              <a:t>mesmos</a:t>
            </a:r>
          </a:p>
          <a:p>
            <a:pPr algn="ctr">
              <a:lnSpc>
                <a:spcPct val="90000"/>
              </a:lnSpc>
            </a:pPr>
            <a:endParaRPr lang="pt-BR" dirty="0" smtClean="0"/>
          </a:p>
          <a:p>
            <a:pPr algn="ctr">
              <a:lnSpc>
                <a:spcPct val="90000"/>
              </a:lnSpc>
            </a:pPr>
            <a:r>
              <a:rPr lang="pt-BR" dirty="0" smtClean="0">
                <a:solidFill>
                  <a:srgbClr val="FFFF00"/>
                </a:solidFill>
              </a:rPr>
              <a:t>A pergunta é: </a:t>
            </a:r>
          </a:p>
          <a:p>
            <a:pPr algn="ctr">
              <a:lnSpc>
                <a:spcPct val="90000"/>
              </a:lnSpc>
              <a:buNone/>
            </a:pPr>
            <a:r>
              <a:rPr lang="pt-BR" dirty="0" smtClean="0"/>
              <a:t>Por que eu me irrito com ele?</a:t>
            </a:r>
          </a:p>
          <a:p>
            <a:pPr algn="ctr">
              <a:lnSpc>
                <a:spcPct val="90000"/>
              </a:lnSpc>
              <a:buNone/>
            </a:pPr>
            <a:r>
              <a:rPr lang="pt-BR" sz="2000" dirty="0" smtClean="0"/>
              <a:t>- Ivana Freitas, psic.</a:t>
            </a:r>
            <a:endParaRPr lang="pt-BR" sz="2000" dirty="0"/>
          </a:p>
          <a:p>
            <a:pPr algn="ctr">
              <a:lnSpc>
                <a:spcPct val="90000"/>
              </a:lnSpc>
            </a:pPr>
            <a:endParaRPr lang="pt-BR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829550" cy="1250950"/>
          </a:xfrm>
        </p:spPr>
        <p:txBody>
          <a:bodyPr/>
          <a:lstStyle/>
          <a:p>
            <a:r>
              <a:rPr lang="pt-BR" sz="3600" dirty="0" err="1" smtClean="0">
                <a:solidFill>
                  <a:srgbClr val="FFFF00"/>
                </a:solidFill>
              </a:rPr>
              <a:t>L.E.I.</a:t>
            </a:r>
            <a:r>
              <a:rPr lang="pt-BR" sz="3600" dirty="0" smtClean="0">
                <a:solidFill>
                  <a:srgbClr val="FFFF00"/>
                </a:solidFill>
              </a:rPr>
              <a:t> - LUPO </a:t>
            </a:r>
            <a:r>
              <a:rPr lang="pt-BR" sz="3600" dirty="0" smtClean="0">
                <a:solidFill>
                  <a:srgbClr val="FFFF00"/>
                </a:solidFill>
              </a:rPr>
              <a:t>ABERTO</a:t>
            </a:r>
            <a:endParaRPr lang="pt-BR" sz="3600" dirty="0">
              <a:solidFill>
                <a:srgbClr val="FFFF00"/>
              </a:solidFill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77950"/>
            <a:ext cx="8978900" cy="5480050"/>
          </a:xfrm>
        </p:spPr>
        <p:txBody>
          <a:bodyPr/>
          <a:lstStyle/>
          <a:p>
            <a:pPr algn="ctr"/>
            <a:r>
              <a:rPr lang="pt-BR" dirty="0">
                <a:solidFill>
                  <a:srgbClr val="FFFF00"/>
                </a:solidFill>
              </a:rPr>
              <a:t>O estilo de um </a:t>
            </a:r>
            <a:r>
              <a:rPr lang="pt-BR" dirty="0" smtClean="0">
                <a:solidFill>
                  <a:srgbClr val="FFFF00"/>
                </a:solidFill>
              </a:rPr>
              <a:t>líder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 o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FF00"/>
                </a:solidFill>
              </a:rPr>
              <a:t>É</a:t>
            </a:r>
            <a:r>
              <a:rPr lang="en-US" dirty="0" smtClean="0"/>
              <a:t> </a:t>
            </a:r>
            <a:r>
              <a:rPr lang="en-US" dirty="0"/>
              <a:t>e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smtClean="0">
                <a:solidFill>
                  <a:srgbClr val="FFFF00"/>
                </a:solidFill>
              </a:rPr>
              <a:t>FAZ</a:t>
            </a:r>
          </a:p>
          <a:p>
            <a:pPr algn="ctr">
              <a:buNone/>
            </a:pPr>
            <a:r>
              <a:rPr lang="en-US" dirty="0" smtClean="0">
                <a:solidFill>
                  <a:srgbClr val="FFFF00"/>
                </a:solidFill>
              </a:rPr>
              <a:t>EM </a:t>
            </a:r>
            <a:r>
              <a:rPr lang="en-US" dirty="0">
                <a:solidFill>
                  <a:srgbClr val="FFFF00"/>
                </a:solidFill>
              </a:rPr>
              <a:t>LOOP ABERTO</a:t>
            </a:r>
            <a:r>
              <a:rPr lang="en-US" dirty="0"/>
              <a:t>                                                            </a:t>
            </a:r>
          </a:p>
          <a:p>
            <a:pPr algn="ctr">
              <a:buNone/>
            </a:pPr>
            <a:endParaRPr lang="pt-BR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77300" cy="1327150"/>
          </a:xfrm>
        </p:spPr>
        <p:txBody>
          <a:bodyPr/>
          <a:lstStyle/>
          <a:p>
            <a:r>
              <a:rPr lang="pt-BR" sz="4000" dirty="0" smtClean="0"/>
              <a:t>   </a:t>
            </a:r>
            <a:r>
              <a:rPr lang="pt-BR" sz="4000" dirty="0" smtClean="0"/>
              <a:t>LEI - </a:t>
            </a:r>
            <a:r>
              <a:rPr lang="pt-BR" sz="4000" dirty="0" smtClean="0">
                <a:solidFill>
                  <a:srgbClr val="FFFF00"/>
                </a:solidFill>
              </a:rPr>
              <a:t>O </a:t>
            </a:r>
            <a:r>
              <a:rPr lang="pt-BR" sz="4000" dirty="0">
                <a:solidFill>
                  <a:srgbClr val="FFFF00"/>
                </a:solidFill>
              </a:rPr>
              <a:t>Loop Aberto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73200"/>
            <a:ext cx="8978900" cy="4622800"/>
          </a:xfrm>
        </p:spPr>
        <p:txBody>
          <a:bodyPr/>
          <a:lstStyle/>
          <a:p>
            <a:pPr algn="ctr"/>
            <a:r>
              <a:rPr lang="pt-BR" dirty="0"/>
              <a:t>A </a:t>
            </a:r>
            <a:r>
              <a:rPr lang="pt-BR" dirty="0">
                <a:solidFill>
                  <a:srgbClr val="FFFF00"/>
                </a:solidFill>
              </a:rPr>
              <a:t>presença reconfortante de </a:t>
            </a:r>
            <a:r>
              <a:rPr lang="pt-BR" dirty="0" smtClean="0">
                <a:solidFill>
                  <a:srgbClr val="FFFF00"/>
                </a:solidFill>
              </a:rPr>
              <a:t>uma </a:t>
            </a:r>
            <a:r>
              <a:rPr lang="pt-BR" dirty="0">
                <a:solidFill>
                  <a:srgbClr val="FFFF00"/>
                </a:solidFill>
              </a:rPr>
              <a:t>pessoa</a:t>
            </a:r>
            <a:r>
              <a:rPr lang="pt-BR" dirty="0"/>
              <a:t> </a:t>
            </a:r>
            <a:r>
              <a:rPr lang="pt-BR" dirty="0" smtClean="0"/>
              <a:t>                     </a:t>
            </a:r>
            <a:r>
              <a:rPr lang="pt-BR" dirty="0"/>
              <a:t>reduz </a:t>
            </a:r>
            <a:r>
              <a:rPr lang="pt-BR" dirty="0" smtClean="0"/>
              <a:t>(aumenta?) a </a:t>
            </a:r>
            <a:r>
              <a:rPr lang="pt-BR" dirty="0"/>
              <a:t>pressão arterial</a:t>
            </a:r>
            <a:r>
              <a:rPr lang="en-US" dirty="0"/>
              <a:t>.</a:t>
            </a:r>
            <a:endParaRPr lang="pt-BR" dirty="0"/>
          </a:p>
          <a:p>
            <a:pPr algn="ctr"/>
            <a:endParaRPr lang="pt-BR" dirty="0"/>
          </a:p>
          <a:p>
            <a:pPr algn="ctr"/>
            <a:r>
              <a:rPr lang="pt-BR" dirty="0"/>
              <a:t>Estresse intenso</a:t>
            </a:r>
            <a:r>
              <a:rPr lang="en-US" dirty="0"/>
              <a:t> - </a:t>
            </a:r>
            <a:r>
              <a:rPr lang="pt-BR" dirty="0" err="1"/>
              <a:t>Tripli</a:t>
            </a:r>
            <a:r>
              <a:rPr lang="en-US" dirty="0"/>
              <a:t>ca</a:t>
            </a:r>
            <a:r>
              <a:rPr lang="pt-BR" dirty="0"/>
              <a:t> o índice de mortalidade.</a:t>
            </a:r>
          </a:p>
          <a:p>
            <a:pPr algn="ctr"/>
            <a:endParaRPr lang="en-US" i="1" dirty="0">
              <a:solidFill>
                <a:srgbClr val="FFFF00"/>
              </a:solidFill>
            </a:endParaRPr>
          </a:p>
          <a:p>
            <a:pPr algn="ctr"/>
            <a:r>
              <a:rPr lang="en-US" i="1" dirty="0">
                <a:solidFill>
                  <a:srgbClr val="FFFF00"/>
                </a:solidFill>
              </a:rPr>
              <a:t>OS QUE ESTÃO AMAMDO NÃO MORREM</a:t>
            </a:r>
          </a:p>
          <a:p>
            <a:pPr algn="ctr"/>
            <a:endParaRPr lang="en-US" dirty="0">
              <a:solidFill>
                <a:srgbClr val="FFFF00"/>
              </a:solidFill>
            </a:endParaRPr>
          </a:p>
          <a:p>
            <a:pPr algn="ctr"/>
            <a:endParaRPr lang="pt-BR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93800"/>
          </a:xfrm>
        </p:spPr>
        <p:txBody>
          <a:bodyPr/>
          <a:lstStyle/>
          <a:p>
            <a:r>
              <a:rPr lang="pt-BR" sz="4800" dirty="0" smtClean="0">
                <a:solidFill>
                  <a:srgbClr val="FFFF00"/>
                </a:solidFill>
              </a:rPr>
              <a:t>LEI - Contágio </a:t>
            </a:r>
            <a:r>
              <a:rPr lang="pt-BR" sz="4800" dirty="0">
                <a:solidFill>
                  <a:srgbClr val="FFFF00"/>
                </a:solidFill>
              </a:rPr>
              <a:t>e Liderança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84300"/>
            <a:ext cx="9144000" cy="4711700"/>
          </a:xfrm>
        </p:spPr>
        <p:txBody>
          <a:bodyPr/>
          <a:lstStyle/>
          <a:p>
            <a:pPr algn="ctr"/>
            <a:r>
              <a:rPr lang="en-US" b="1" u="sng" dirty="0" smtClean="0">
                <a:solidFill>
                  <a:srgbClr val="FFFF00"/>
                </a:solidFill>
              </a:rPr>
              <a:t>A T E N Ç Ã O</a:t>
            </a:r>
            <a:endParaRPr lang="pt-BR" b="1" u="sng" dirty="0">
              <a:solidFill>
                <a:srgbClr val="FFFF00"/>
              </a:solidFill>
            </a:endParaRPr>
          </a:p>
          <a:p>
            <a:pPr algn="ctr"/>
            <a:r>
              <a:rPr lang="pt-BR" dirty="0"/>
              <a:t>Nem todos os </a:t>
            </a:r>
            <a:r>
              <a:rPr lang="pt-BR" dirty="0">
                <a:solidFill>
                  <a:srgbClr val="FFFF00"/>
                </a:solidFill>
              </a:rPr>
              <a:t>líderes “oficiais”</a:t>
            </a:r>
            <a:r>
              <a:rPr lang="pt-BR" dirty="0"/>
              <a:t> </a:t>
            </a:r>
            <a:r>
              <a:rPr lang="pt-BR" dirty="0" smtClean="0"/>
              <a:t>                                      </a:t>
            </a:r>
            <a:r>
              <a:rPr lang="pt-BR" dirty="0"/>
              <a:t>são os </a:t>
            </a:r>
            <a:r>
              <a:rPr lang="pt-BR" dirty="0">
                <a:solidFill>
                  <a:srgbClr val="FFFF00"/>
                </a:solidFill>
              </a:rPr>
              <a:t>líderes emocionais</a:t>
            </a:r>
          </a:p>
          <a:p>
            <a:pPr algn="ctr"/>
            <a:endParaRPr lang="en-US" dirty="0">
              <a:solidFill>
                <a:srgbClr val="FFFF00"/>
              </a:solidFill>
            </a:endParaRPr>
          </a:p>
          <a:p>
            <a:pPr algn="ctr"/>
            <a:r>
              <a:rPr lang="pt-BR" dirty="0" smtClean="0">
                <a:solidFill>
                  <a:srgbClr val="FFFF00"/>
                </a:solidFill>
              </a:rPr>
              <a:t>O líder </a:t>
            </a:r>
            <a:r>
              <a:rPr lang="pt-BR" dirty="0">
                <a:solidFill>
                  <a:srgbClr val="FFFF00"/>
                </a:solidFill>
              </a:rPr>
              <a:t>de </a:t>
            </a:r>
            <a:r>
              <a:rPr lang="pt-BR" dirty="0" smtClean="0">
                <a:solidFill>
                  <a:srgbClr val="FFFF00"/>
                </a:solidFill>
              </a:rPr>
              <a:t>fato (?)</a:t>
            </a:r>
            <a:r>
              <a:rPr lang="pt-BR" dirty="0" smtClean="0"/>
              <a:t>  </a:t>
            </a:r>
            <a:r>
              <a:rPr lang="pt-BR" dirty="0" smtClean="0">
                <a:solidFill>
                  <a:srgbClr val="FFFF00"/>
                </a:solidFill>
              </a:rPr>
              <a:t>moldará </a:t>
            </a:r>
            <a:r>
              <a:rPr lang="pt-BR" dirty="0">
                <a:solidFill>
                  <a:srgbClr val="FFFF00"/>
                </a:solidFill>
              </a:rPr>
              <a:t>as </a:t>
            </a:r>
            <a:r>
              <a:rPr lang="pt-BR" dirty="0" smtClean="0">
                <a:solidFill>
                  <a:srgbClr val="FFFF00"/>
                </a:solidFill>
              </a:rPr>
              <a:t> reações</a:t>
            </a:r>
            <a:r>
              <a:rPr lang="pt-BR" dirty="0" smtClean="0"/>
              <a:t> </a:t>
            </a:r>
            <a:r>
              <a:rPr lang="pt-BR" dirty="0"/>
              <a:t>dos demais</a:t>
            </a:r>
          </a:p>
          <a:p>
            <a:pPr algn="ctr"/>
            <a:endParaRPr lang="pt-BR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65943"/>
          </a:xfrm>
        </p:spPr>
        <p:txBody>
          <a:bodyPr/>
          <a:lstStyle/>
          <a:p>
            <a:r>
              <a:rPr lang="pt-BR" sz="4000" dirty="0" smtClean="0">
                <a:solidFill>
                  <a:srgbClr val="FFFF00"/>
                </a:solidFill>
              </a:rPr>
              <a:t>Ímã Humano</a:t>
            </a:r>
            <a:endParaRPr lang="pt-BR" sz="4000" dirty="0">
              <a:solidFill>
                <a:srgbClr val="FFFF00"/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90650"/>
            <a:ext cx="9144000" cy="5200650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FFFF00"/>
                </a:solidFill>
              </a:rPr>
              <a:t>Líder</a:t>
            </a:r>
            <a:r>
              <a:rPr lang="en-US" dirty="0"/>
              <a:t>  -   </a:t>
            </a:r>
            <a:r>
              <a:rPr lang="pt-BR" dirty="0">
                <a:solidFill>
                  <a:srgbClr val="FFFF00"/>
                </a:solidFill>
              </a:rPr>
              <a:t>“</a:t>
            </a:r>
            <a:r>
              <a:rPr lang="pt-BR" dirty="0" err="1">
                <a:solidFill>
                  <a:srgbClr val="FFFF00"/>
                </a:solidFill>
              </a:rPr>
              <a:t>Atrator</a:t>
            </a:r>
            <a:r>
              <a:rPr lang="pt-BR" dirty="0">
                <a:solidFill>
                  <a:srgbClr val="FFFF00"/>
                </a:solidFill>
              </a:rPr>
              <a:t>”</a:t>
            </a:r>
            <a:r>
              <a:rPr lang="pt-BR" dirty="0"/>
              <a:t>                                                            -</a:t>
            </a:r>
          </a:p>
          <a:p>
            <a:pPr algn="ctr"/>
            <a:r>
              <a:rPr lang="pt-BR" dirty="0"/>
              <a:t> </a:t>
            </a:r>
            <a:r>
              <a:rPr lang="en-US" dirty="0"/>
              <a:t>Um </a:t>
            </a:r>
            <a:r>
              <a:rPr lang="en-US" dirty="0" err="1"/>
              <a:t>bom</a:t>
            </a:r>
            <a:r>
              <a:rPr lang="en-US" dirty="0"/>
              <a:t> </a:t>
            </a:r>
            <a:r>
              <a:rPr lang="en-US" dirty="0" err="1">
                <a:solidFill>
                  <a:srgbClr val="FFFF00"/>
                </a:solidFill>
              </a:rPr>
              <a:t>ator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atrai</a:t>
            </a:r>
            <a:r>
              <a:rPr lang="en-US" dirty="0"/>
              <a:t> </a:t>
            </a:r>
            <a:r>
              <a:rPr lang="en-US" dirty="0" err="1"/>
              <a:t>toda</a:t>
            </a:r>
            <a:r>
              <a:rPr lang="en-US" dirty="0"/>
              <a:t> a </a:t>
            </a:r>
            <a:r>
              <a:rPr lang="en-US" dirty="0" err="1" smtClean="0"/>
              <a:t>platéia</a:t>
            </a:r>
            <a:endParaRPr lang="en-US" dirty="0" smtClean="0"/>
          </a:p>
          <a:p>
            <a:pPr algn="ctr">
              <a:buNone/>
            </a:pPr>
            <a:endParaRPr lang="pt-BR" dirty="0" smtClean="0"/>
          </a:p>
          <a:p>
            <a:pPr algn="ctr">
              <a:buNone/>
            </a:pPr>
            <a:r>
              <a:rPr lang="pt-BR" dirty="0" smtClean="0">
                <a:solidFill>
                  <a:srgbClr val="FFFF00"/>
                </a:solidFill>
              </a:rPr>
              <a:t>&gt;&gt;</a:t>
            </a:r>
            <a:r>
              <a:rPr lang="pt-BR" dirty="0" smtClean="0"/>
              <a:t> </a:t>
            </a:r>
            <a:r>
              <a:rPr lang="pt-BR" dirty="0" smtClean="0"/>
              <a:t>Quanto  </a:t>
            </a:r>
            <a:r>
              <a:rPr lang="pt-BR" dirty="0" smtClean="0"/>
              <a:t>mais derem </a:t>
            </a:r>
            <a:r>
              <a:rPr lang="pt-BR" dirty="0">
                <a:solidFill>
                  <a:srgbClr val="FFFF00"/>
                </a:solidFill>
              </a:rPr>
              <a:t>vazão ao seu</a:t>
            </a:r>
            <a:r>
              <a:rPr lang="pt-BR" dirty="0"/>
              <a:t> </a:t>
            </a:r>
            <a:endParaRPr lang="en-US" dirty="0"/>
          </a:p>
          <a:p>
            <a:pPr algn="ctr">
              <a:buFontTx/>
              <a:buNone/>
            </a:pPr>
            <a:r>
              <a:rPr lang="pt-BR" dirty="0" smtClean="0">
                <a:solidFill>
                  <a:srgbClr val="FFFF00"/>
                </a:solidFill>
              </a:rPr>
              <a:t>entusiasmo</a:t>
            </a:r>
            <a:r>
              <a:rPr lang="pt-BR" dirty="0"/>
              <a:t>,  </a:t>
            </a:r>
            <a:endParaRPr lang="en-US" dirty="0"/>
          </a:p>
          <a:p>
            <a:pPr algn="ctr">
              <a:buFontTx/>
              <a:buNone/>
            </a:pP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mais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rapidamente</a:t>
            </a:r>
            <a:r>
              <a:rPr lang="pt-BR" dirty="0">
                <a:solidFill>
                  <a:srgbClr val="FFFF00"/>
                </a:solidFill>
              </a:rPr>
              <a:t> os demais serão “dominados”</a:t>
            </a:r>
            <a:endParaRPr lang="pt-BR" dirty="0"/>
          </a:p>
          <a:p>
            <a:pPr algn="ctr"/>
            <a:endParaRPr lang="pt-BR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660400" y="177800"/>
            <a:ext cx="7772400" cy="838200"/>
          </a:xfrm>
        </p:spPr>
        <p:txBody>
          <a:bodyPr/>
          <a:lstStyle/>
          <a:p>
            <a:r>
              <a:rPr lang="pt-BR" sz="4000" dirty="0">
                <a:solidFill>
                  <a:srgbClr val="FFFF00"/>
                </a:solidFill>
              </a:rPr>
              <a:t>O </a:t>
            </a:r>
            <a:r>
              <a:rPr lang="pt-BR" sz="4000" dirty="0" smtClean="0">
                <a:solidFill>
                  <a:srgbClr val="FFFF00"/>
                </a:solidFill>
              </a:rPr>
              <a:t>RISO </a:t>
            </a:r>
            <a:r>
              <a:rPr lang="pt-BR" sz="4000" dirty="0">
                <a:solidFill>
                  <a:srgbClr val="FFFF00"/>
                </a:solidFill>
              </a:rPr>
              <a:t>e o Loop Aberto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" y="1146628"/>
            <a:ext cx="8953500" cy="5297715"/>
          </a:xfrm>
        </p:spPr>
        <p:txBody>
          <a:bodyPr/>
          <a:lstStyle/>
          <a:p>
            <a:pPr algn="ctr">
              <a:lnSpc>
                <a:spcPct val="80000"/>
              </a:lnSpc>
            </a:pPr>
            <a:endParaRPr lang="pt-BR" dirty="0" smtClean="0">
              <a:solidFill>
                <a:srgbClr val="FFFF00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pt-BR" dirty="0" smtClean="0">
                <a:solidFill>
                  <a:srgbClr val="FFFF00"/>
                </a:solidFill>
              </a:rPr>
              <a:t>AS </a:t>
            </a:r>
            <a:r>
              <a:rPr lang="pt-BR" dirty="0">
                <a:solidFill>
                  <a:srgbClr val="FFFF00"/>
                </a:solidFill>
              </a:rPr>
              <a:t>EMOÇÕES PODEM DIFUNDIR-SE</a:t>
            </a:r>
            <a:r>
              <a:rPr lang="pt-BR" dirty="0"/>
              <a:t>                 como vírus.</a:t>
            </a:r>
          </a:p>
          <a:p>
            <a:pPr>
              <a:lnSpc>
                <a:spcPct val="80000"/>
              </a:lnSpc>
            </a:pPr>
            <a:endParaRPr lang="en-US" dirty="0"/>
          </a:p>
          <a:p>
            <a:pPr algn="ctr">
              <a:lnSpc>
                <a:spcPct val="80000"/>
              </a:lnSpc>
            </a:pPr>
            <a:r>
              <a:rPr lang="pt-BR" dirty="0" smtClean="0"/>
              <a:t> </a:t>
            </a:r>
            <a:r>
              <a:rPr lang="pt-BR" dirty="0"/>
              <a:t>cordialidade </a:t>
            </a:r>
            <a:r>
              <a:rPr lang="en-US" dirty="0" smtClean="0"/>
              <a:t>-</a:t>
            </a:r>
            <a:r>
              <a:rPr lang="pt-BR" dirty="0" smtClean="0"/>
              <a:t> </a:t>
            </a:r>
            <a:r>
              <a:rPr lang="pt-BR" dirty="0" smtClean="0">
                <a:solidFill>
                  <a:srgbClr val="FFFF00"/>
                </a:solidFill>
              </a:rPr>
              <a:t> </a:t>
            </a:r>
            <a:r>
              <a:rPr lang="pt-BR" dirty="0">
                <a:solidFill>
                  <a:srgbClr val="FFFF00"/>
                </a:solidFill>
              </a:rPr>
              <a:t>humor</a:t>
            </a:r>
            <a:r>
              <a:rPr lang="pt-BR" dirty="0"/>
              <a:t>,                         </a:t>
            </a:r>
            <a:r>
              <a:rPr lang="pt-BR" dirty="0" smtClean="0"/>
              <a:t>           </a:t>
            </a:r>
            <a:r>
              <a:rPr lang="pt-BR" dirty="0" smtClean="0">
                <a:solidFill>
                  <a:srgbClr val="FFFF00"/>
                </a:solidFill>
              </a:rPr>
              <a:t> </a:t>
            </a:r>
            <a:r>
              <a:rPr lang="pt-BR" dirty="0">
                <a:solidFill>
                  <a:srgbClr val="FFFF00"/>
                </a:solidFill>
              </a:rPr>
              <a:t>eficácia do trabalho</a:t>
            </a:r>
            <a:r>
              <a:rPr lang="pt-BR" dirty="0"/>
              <a:t>:</a:t>
            </a:r>
            <a:endParaRPr lang="en-US" dirty="0"/>
          </a:p>
          <a:p>
            <a:pPr algn="ctr">
              <a:lnSpc>
                <a:spcPct val="80000"/>
              </a:lnSpc>
              <a:buNone/>
            </a:pPr>
            <a:endParaRPr lang="pt-BR" dirty="0"/>
          </a:p>
          <a:p>
            <a:pPr algn="ctr">
              <a:lnSpc>
                <a:spcPct val="80000"/>
              </a:lnSpc>
            </a:pPr>
            <a:r>
              <a:rPr lang="pt-BR" dirty="0" smtClean="0"/>
              <a:t> </a:t>
            </a:r>
            <a:r>
              <a:rPr lang="pt-BR" dirty="0" smtClean="0">
                <a:solidFill>
                  <a:srgbClr val="FFFF00"/>
                </a:solidFill>
              </a:rPr>
              <a:t>cooperação e </a:t>
            </a:r>
            <a:r>
              <a:rPr lang="pt-BR" dirty="0">
                <a:solidFill>
                  <a:srgbClr val="FFFF00"/>
                </a:solidFill>
              </a:rPr>
              <a:t>justiça </a:t>
            </a:r>
            <a:r>
              <a:rPr lang="pt-BR" dirty="0" smtClean="0"/>
              <a:t>e o                                      </a:t>
            </a:r>
            <a:r>
              <a:rPr lang="pt-BR" dirty="0"/>
              <a:t>desempenho profissional.</a:t>
            </a:r>
          </a:p>
          <a:p>
            <a:pPr algn="ctr">
              <a:lnSpc>
                <a:spcPct val="80000"/>
              </a:lnSpc>
            </a:pPr>
            <a:endParaRPr lang="pt-BR" dirty="0">
              <a:solidFill>
                <a:srgbClr val="FFFF00"/>
              </a:solidFill>
            </a:endParaRPr>
          </a:p>
          <a:p>
            <a:pPr algn="ctr">
              <a:lnSpc>
                <a:spcPct val="80000"/>
              </a:lnSpc>
            </a:pPr>
            <a:endParaRPr lang="pt-BR" dirty="0" smtClean="0"/>
          </a:p>
          <a:p>
            <a:pPr algn="ctr">
              <a:lnSpc>
                <a:spcPct val="80000"/>
              </a:lnSpc>
            </a:pPr>
            <a:endParaRPr lang="pt-BR" dirty="0" smtClean="0"/>
          </a:p>
          <a:p>
            <a:pPr algn="ctr">
              <a:lnSpc>
                <a:spcPct val="80000"/>
              </a:lnSpc>
              <a:buNone/>
            </a:pPr>
            <a:r>
              <a:rPr lang="pt-BR" dirty="0" smtClean="0"/>
              <a:t>.</a:t>
            </a:r>
            <a:endParaRPr lang="pt-BR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704850" y="0"/>
            <a:ext cx="7829550" cy="1155700"/>
          </a:xfrm>
        </p:spPr>
        <p:txBody>
          <a:bodyPr/>
          <a:lstStyle/>
          <a:p>
            <a:r>
              <a:rPr lang="pt-BR" sz="2800" dirty="0" smtClean="0"/>
              <a:t>– </a:t>
            </a:r>
            <a:r>
              <a:rPr lang="pt-BR" sz="2800" dirty="0"/>
              <a:t>RISO - o Loop Aberto</a:t>
            </a:r>
            <a:r>
              <a:rPr lang="pt-BR" sz="4000" dirty="0"/>
              <a:t> 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9144000" cy="4953000"/>
          </a:xfrm>
        </p:spPr>
        <p:txBody>
          <a:bodyPr/>
          <a:lstStyle/>
          <a:p>
            <a:pPr algn="ctr">
              <a:buNone/>
            </a:pPr>
            <a:r>
              <a:rPr lang="pt-BR" sz="3600" dirty="0" smtClean="0">
                <a:solidFill>
                  <a:srgbClr val="FFFF00"/>
                </a:solidFill>
              </a:rPr>
              <a:t>0 LEI                                                                                        </a:t>
            </a:r>
            <a:r>
              <a:rPr lang="pt-BR" dirty="0">
                <a:solidFill>
                  <a:srgbClr val="FFFF00"/>
                </a:solidFill>
              </a:rPr>
              <a:t>-</a:t>
            </a:r>
            <a:r>
              <a:rPr lang="pt-BR" dirty="0"/>
              <a:t> </a:t>
            </a:r>
            <a:r>
              <a:rPr lang="pt-BR" dirty="0">
                <a:solidFill>
                  <a:srgbClr val="FFFF00"/>
                </a:solidFill>
              </a:rPr>
              <a:t>atraem gente talentosa – pelo prazer                                     </a:t>
            </a:r>
            <a:r>
              <a:rPr lang="en-US" dirty="0"/>
              <a:t>de</a:t>
            </a:r>
            <a:r>
              <a:rPr lang="pt-BR" dirty="0"/>
              <a:t> trabalhar </a:t>
            </a:r>
            <a:r>
              <a:rPr lang="pt-BR" dirty="0" smtClean="0"/>
              <a:t>com eles.</a:t>
            </a:r>
            <a:endParaRPr lang="pt-BR" dirty="0"/>
          </a:p>
          <a:p>
            <a:pPr algn="ctr"/>
            <a:endParaRPr lang="pt-BR" dirty="0">
              <a:latin typeface="Times" pitchFamily="18" charset="0"/>
            </a:endParaRPr>
          </a:p>
          <a:p>
            <a:pPr algn="ctr"/>
            <a:r>
              <a:rPr lang="pt-BR" dirty="0">
                <a:latin typeface="Times" pitchFamily="18" charset="0"/>
              </a:rPr>
              <a:t>Os que são </a:t>
            </a:r>
            <a:r>
              <a:rPr lang="pt-BR" dirty="0">
                <a:solidFill>
                  <a:srgbClr val="FFFF00"/>
                </a:solidFill>
                <a:latin typeface="Times" pitchFamily="18" charset="0"/>
              </a:rPr>
              <a:t>irritáveis – </a:t>
            </a:r>
            <a:r>
              <a:rPr lang="pt-BR" dirty="0" smtClean="0">
                <a:solidFill>
                  <a:srgbClr val="FFFF00"/>
                </a:solidFill>
                <a:latin typeface="Times" pitchFamily="18" charset="0"/>
              </a:rPr>
              <a:t>afastam</a:t>
            </a:r>
            <a:r>
              <a:rPr lang="pt-BR" dirty="0" smtClean="0">
                <a:latin typeface="Times" pitchFamily="18" charset="0"/>
              </a:rPr>
              <a:t>.</a:t>
            </a:r>
            <a:endParaRPr lang="pt-BR" dirty="0"/>
          </a:p>
          <a:p>
            <a:pPr algn="ctr"/>
            <a:endParaRPr lang="pt-BR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1073150"/>
          </a:xfrm>
        </p:spPr>
        <p:txBody>
          <a:bodyPr/>
          <a:lstStyle/>
          <a:p>
            <a:r>
              <a:rPr lang="pt-BR" sz="4000" dirty="0" smtClean="0">
                <a:solidFill>
                  <a:srgbClr val="FFFF00"/>
                </a:solidFill>
              </a:rPr>
              <a:t>Sequestro</a:t>
            </a:r>
            <a:r>
              <a:rPr lang="pt-BR" sz="4000" dirty="0" smtClean="0"/>
              <a:t> </a:t>
            </a:r>
            <a:r>
              <a:rPr lang="pt-BR" sz="4000" dirty="0" smtClean="0">
                <a:solidFill>
                  <a:srgbClr val="FFFF00"/>
                </a:solidFill>
              </a:rPr>
              <a:t>Emocional</a:t>
            </a:r>
            <a:endParaRPr lang="pt-BR" sz="4000" dirty="0">
              <a:solidFill>
                <a:srgbClr val="FFFF00"/>
              </a:solidFill>
            </a:endParaRP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25499"/>
            <a:ext cx="9144000" cy="5807529"/>
          </a:xfrm>
        </p:spPr>
        <p:txBody>
          <a:bodyPr/>
          <a:lstStyle/>
          <a:p>
            <a:pPr algn="ctr">
              <a:lnSpc>
                <a:spcPct val="80000"/>
              </a:lnSpc>
            </a:pPr>
            <a:endParaRPr lang="pt-BR" dirty="0"/>
          </a:p>
          <a:p>
            <a:pPr algn="ctr">
              <a:lnSpc>
                <a:spcPct val="80000"/>
              </a:lnSpc>
              <a:buNone/>
            </a:pPr>
            <a:r>
              <a:rPr lang="pt-BR" dirty="0" smtClean="0">
                <a:solidFill>
                  <a:srgbClr val="FFFF00"/>
                </a:solidFill>
              </a:rPr>
              <a:t>O  ESTRESSE</a:t>
            </a:r>
            <a:endParaRPr lang="en-US" dirty="0" smtClean="0"/>
          </a:p>
          <a:p>
            <a:pPr algn="ctr">
              <a:lnSpc>
                <a:spcPct val="80000"/>
              </a:lnSpc>
              <a:buNone/>
            </a:pPr>
            <a:r>
              <a:rPr lang="pt-BR" dirty="0" smtClean="0">
                <a:solidFill>
                  <a:srgbClr val="FFFF00"/>
                </a:solidFill>
              </a:rPr>
              <a:t> </a:t>
            </a:r>
            <a:r>
              <a:rPr lang="pt-BR" dirty="0">
                <a:solidFill>
                  <a:srgbClr val="FFFF00"/>
                </a:solidFill>
              </a:rPr>
              <a:t>reduz a </a:t>
            </a:r>
            <a:r>
              <a:rPr lang="en-US" dirty="0">
                <a:solidFill>
                  <a:srgbClr val="FFFF00"/>
                </a:solidFill>
              </a:rPr>
              <a:t>I E</a:t>
            </a:r>
            <a:r>
              <a:rPr lang="pt-BR" dirty="0">
                <a:solidFill>
                  <a:srgbClr val="FFFF00"/>
                </a:solidFill>
              </a:rPr>
              <a:t> </a:t>
            </a:r>
            <a:r>
              <a:rPr lang="pt-BR" dirty="0" smtClean="0">
                <a:solidFill>
                  <a:srgbClr val="FFFF00"/>
                </a:solidFill>
              </a:rPr>
              <a:t> </a:t>
            </a:r>
            <a:endParaRPr lang="en-US" dirty="0">
              <a:solidFill>
                <a:srgbClr val="FFFF00"/>
              </a:solidFill>
            </a:endParaRPr>
          </a:p>
          <a:p>
            <a:pPr algn="ctr">
              <a:lnSpc>
                <a:spcPct val="80000"/>
              </a:lnSpc>
              <a:buNone/>
            </a:pPr>
            <a:endParaRPr lang="pt-BR" dirty="0" smtClean="0"/>
          </a:p>
          <a:p>
            <a:pPr algn="ctr">
              <a:lnSpc>
                <a:spcPct val="80000"/>
              </a:lnSpc>
              <a:buNone/>
            </a:pPr>
            <a:r>
              <a:rPr lang="pt-BR" dirty="0" smtClean="0"/>
              <a:t>mais </a:t>
            </a:r>
            <a:r>
              <a:rPr lang="pt-BR" dirty="0"/>
              <a:t>difícil perceber as emoções </a:t>
            </a:r>
            <a:r>
              <a:rPr lang="pt-BR" dirty="0" smtClean="0"/>
              <a:t>alheias</a:t>
            </a:r>
          </a:p>
          <a:p>
            <a:pPr algn="ctr">
              <a:lnSpc>
                <a:spcPct val="80000"/>
              </a:lnSpc>
            </a:pPr>
            <a:endParaRPr lang="pt-BR" dirty="0" smtClean="0"/>
          </a:p>
          <a:p>
            <a:pPr algn="ctr">
              <a:lnSpc>
                <a:spcPct val="80000"/>
              </a:lnSpc>
            </a:pPr>
            <a:r>
              <a:rPr lang="pt-BR" u="sng" dirty="0" smtClean="0">
                <a:solidFill>
                  <a:srgbClr val="FFFF00"/>
                </a:solidFill>
              </a:rPr>
              <a:t>As pessoas não são iguais</a:t>
            </a:r>
          </a:p>
          <a:p>
            <a:pPr algn="ctr">
              <a:lnSpc>
                <a:spcPct val="80000"/>
              </a:lnSpc>
              <a:buNone/>
            </a:pPr>
            <a:endParaRPr lang="pt-BR" dirty="0" smtClean="0">
              <a:solidFill>
                <a:srgbClr val="FFFF00"/>
              </a:solidFill>
            </a:endParaRPr>
          </a:p>
          <a:p>
            <a:pPr algn="ctr">
              <a:lnSpc>
                <a:spcPct val="80000"/>
              </a:lnSpc>
              <a:buNone/>
            </a:pPr>
            <a:r>
              <a:rPr lang="pt-BR" dirty="0" smtClean="0">
                <a:solidFill>
                  <a:srgbClr val="FFFF00"/>
                </a:solidFill>
              </a:rPr>
              <a:t>2+2? = 3 ou 5...?</a:t>
            </a:r>
            <a:endParaRPr lang="pt-BR" dirty="0">
              <a:solidFill>
                <a:srgbClr val="FFFF00"/>
              </a:solidFill>
            </a:endParaRPr>
          </a:p>
          <a:p>
            <a:pPr algn="ctr">
              <a:lnSpc>
                <a:spcPct val="80000"/>
              </a:lnSpc>
            </a:pPr>
            <a:endParaRPr lang="pt-BR" dirty="0">
              <a:solidFill>
                <a:srgbClr val="FFFF00"/>
              </a:solidFill>
            </a:endParaRPr>
          </a:p>
          <a:p>
            <a:pPr algn="ctr">
              <a:lnSpc>
                <a:spcPct val="80000"/>
              </a:lnSpc>
              <a:buNone/>
            </a:pPr>
            <a:r>
              <a:rPr lang="pt-BR" dirty="0">
                <a:solidFill>
                  <a:srgbClr val="FFFF00"/>
                </a:solidFill>
              </a:rPr>
              <a:t>	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867650" cy="1001486"/>
          </a:xfrm>
        </p:spPr>
        <p:txBody>
          <a:bodyPr/>
          <a:lstStyle/>
          <a:p>
            <a:r>
              <a:rPr lang="pt-BR" sz="4000" dirty="0">
                <a:solidFill>
                  <a:srgbClr val="FFFF00"/>
                </a:solidFill>
              </a:rPr>
              <a:t>Bons Humores, Bom Trabalho 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30300"/>
            <a:ext cx="9144000" cy="5270500"/>
          </a:xfrm>
        </p:spPr>
        <p:txBody>
          <a:bodyPr/>
          <a:lstStyle/>
          <a:p>
            <a:pPr algn="ctr">
              <a:lnSpc>
                <a:spcPct val="80000"/>
              </a:lnSpc>
              <a:buNone/>
            </a:pPr>
            <a:endParaRPr lang="en-US" dirty="0"/>
          </a:p>
          <a:p>
            <a:pPr algn="ctr">
              <a:lnSpc>
                <a:spcPct val="80000"/>
              </a:lnSpc>
            </a:pPr>
            <a:r>
              <a:rPr lang="pt-BR" dirty="0">
                <a:solidFill>
                  <a:srgbClr val="FFFF00"/>
                </a:solidFill>
              </a:rPr>
              <a:t>“QI grupal</a:t>
            </a:r>
            <a:r>
              <a:rPr lang="pt-BR" dirty="0"/>
              <a:t>” – depende do </a:t>
            </a:r>
            <a:r>
              <a:rPr lang="pt-BR" dirty="0" smtClean="0">
                <a:solidFill>
                  <a:srgbClr val="FFFF00"/>
                </a:solidFill>
              </a:rPr>
              <a:t>QIE</a:t>
            </a:r>
            <a:r>
              <a:rPr lang="pt-BR" dirty="0">
                <a:solidFill>
                  <a:srgbClr val="FFFF00"/>
                </a:solidFill>
              </a:rPr>
              <a:t>. </a:t>
            </a:r>
            <a:endParaRPr lang="pt-BR" dirty="0"/>
          </a:p>
          <a:p>
            <a:pPr algn="ctr">
              <a:lnSpc>
                <a:spcPct val="80000"/>
              </a:lnSpc>
            </a:pPr>
            <a:endParaRPr lang="pt-BR" dirty="0">
              <a:solidFill>
                <a:srgbClr val="FFFF00"/>
              </a:solidFill>
            </a:endParaRPr>
          </a:p>
          <a:p>
            <a:pPr algn="ctr">
              <a:lnSpc>
                <a:spcPct val="80000"/>
              </a:lnSpc>
              <a:buNone/>
            </a:pPr>
            <a:endParaRPr lang="en-US" dirty="0">
              <a:solidFill>
                <a:srgbClr val="FFFF00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pt-BR" dirty="0">
                <a:solidFill>
                  <a:srgbClr val="FFFF00"/>
                </a:solidFill>
              </a:rPr>
              <a:t>Atmosfera</a:t>
            </a:r>
            <a:r>
              <a:rPr lang="pt-BR" dirty="0"/>
              <a:t> acolhedora e eficaz</a:t>
            </a:r>
            <a:r>
              <a:rPr lang="en-US" dirty="0"/>
              <a:t> 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t-BR" dirty="0" smtClean="0"/>
              <a:t>levanta </a:t>
            </a:r>
            <a:r>
              <a:rPr lang="pt-BR" dirty="0">
                <a:solidFill>
                  <a:srgbClr val="FFFF00"/>
                </a:solidFill>
              </a:rPr>
              <a:t>o moral</a:t>
            </a:r>
            <a:r>
              <a:rPr lang="pt-BR" dirty="0"/>
              <a:t> de </a:t>
            </a:r>
            <a:r>
              <a:rPr lang="pt-BR" dirty="0" smtClean="0"/>
              <a:t>todos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pt-BR" dirty="0" smtClean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t-BR" sz="2800" dirty="0" smtClean="0"/>
              <a:t>...E A MORAL?</a:t>
            </a:r>
            <a:endParaRPr lang="pt-BR" sz="2800" dirty="0"/>
          </a:p>
          <a:p>
            <a:pPr algn="ctr">
              <a:lnSpc>
                <a:spcPct val="80000"/>
              </a:lnSpc>
              <a:buFontTx/>
              <a:buNone/>
            </a:pPr>
            <a:endParaRPr lang="pt-BR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44538" y="0"/>
            <a:ext cx="7772400" cy="1096963"/>
          </a:xfrm>
        </p:spPr>
        <p:txBody>
          <a:bodyPr/>
          <a:lstStyle/>
          <a:p>
            <a:r>
              <a:rPr lang="pt-BR" dirty="0"/>
              <a:t> </a:t>
            </a:r>
            <a:r>
              <a:rPr lang="pt-BR" sz="2800" dirty="0"/>
              <a:t>O LÍDER E O </a:t>
            </a:r>
            <a:r>
              <a:rPr lang="pt-BR" sz="2800" dirty="0">
                <a:solidFill>
                  <a:srgbClr val="FFFF00"/>
                </a:solidFill>
              </a:rPr>
              <a:t>SORRISO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5100" y="869950"/>
            <a:ext cx="8813800" cy="5694363"/>
          </a:xfrm>
        </p:spPr>
        <p:txBody>
          <a:bodyPr/>
          <a:lstStyle/>
          <a:p>
            <a:pPr algn="ctr"/>
            <a:endParaRPr lang="pt-BR" dirty="0" smtClean="0">
              <a:solidFill>
                <a:srgbClr val="FFFF00"/>
              </a:solidFill>
            </a:endParaRPr>
          </a:p>
          <a:p>
            <a:pPr algn="ctr"/>
            <a:r>
              <a:rPr lang="pt-BR" dirty="0" smtClean="0">
                <a:solidFill>
                  <a:srgbClr val="FFFF00"/>
                </a:solidFill>
              </a:rPr>
              <a:t>O </a:t>
            </a:r>
            <a:r>
              <a:rPr lang="pt-BR" dirty="0">
                <a:solidFill>
                  <a:srgbClr val="FFFF00"/>
                </a:solidFill>
              </a:rPr>
              <a:t>líder induz</a:t>
            </a:r>
            <a:r>
              <a:rPr lang="pt-BR" dirty="0"/>
              <a:t> cerca </a:t>
            </a:r>
            <a:r>
              <a:rPr lang="pt-BR" dirty="0" smtClean="0"/>
              <a:t>de </a:t>
            </a:r>
          </a:p>
          <a:p>
            <a:pPr algn="ctr">
              <a:buNone/>
            </a:pPr>
            <a:r>
              <a:rPr lang="pt-BR" dirty="0" smtClean="0">
                <a:solidFill>
                  <a:srgbClr val="FFFF00"/>
                </a:solidFill>
              </a:rPr>
              <a:t>50</a:t>
            </a:r>
            <a:r>
              <a:rPr lang="pt-BR" dirty="0">
                <a:solidFill>
                  <a:srgbClr val="FFFF00"/>
                </a:solidFill>
              </a:rPr>
              <a:t>% a 70%</a:t>
            </a:r>
            <a:r>
              <a:rPr lang="pt-BR" dirty="0"/>
              <a:t> como os </a:t>
            </a:r>
            <a:r>
              <a:rPr lang="pt-BR" dirty="0" smtClean="0"/>
              <a:t>funcionários</a:t>
            </a:r>
          </a:p>
          <a:p>
            <a:pPr algn="ctr">
              <a:buNone/>
            </a:pPr>
            <a:r>
              <a:rPr lang="pt-BR" dirty="0" smtClean="0"/>
              <a:t> </a:t>
            </a:r>
            <a:r>
              <a:rPr lang="pt-BR" dirty="0"/>
              <a:t>percebem </a:t>
            </a:r>
            <a:r>
              <a:rPr lang="pt-BR" dirty="0" smtClean="0">
                <a:solidFill>
                  <a:srgbClr val="FFFF00"/>
                </a:solidFill>
              </a:rPr>
              <a:t>CLIMA</a:t>
            </a:r>
            <a:r>
              <a:rPr lang="pt-BR" dirty="0" smtClean="0"/>
              <a:t>                                                            da organização</a:t>
            </a:r>
            <a:endParaRPr lang="pt-BR" dirty="0"/>
          </a:p>
          <a:p>
            <a:pPr algn="ctr">
              <a:buNone/>
            </a:pPr>
            <a:endParaRPr lang="pt-BR" dirty="0">
              <a:solidFill>
                <a:srgbClr val="FFFF00"/>
              </a:solidFill>
            </a:endParaRPr>
          </a:p>
        </p:txBody>
      </p:sp>
      <p:pic>
        <p:nvPicPr>
          <p:cNvPr id="4" name="Imagem 3" descr="C:\Users\Carlos Bentes\Pictures\nelson_mandela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9937" y="3844887"/>
            <a:ext cx="2524125" cy="238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800" y="0"/>
            <a:ext cx="8966200" cy="6516914"/>
          </a:xfrm>
        </p:spPr>
        <p:txBody>
          <a:bodyPr/>
          <a:lstStyle/>
          <a:p>
            <a:pPr algn="ctr">
              <a:buFontTx/>
              <a:buNone/>
            </a:pPr>
            <a:endParaRPr lang="en-US" dirty="0">
              <a:solidFill>
                <a:srgbClr val="FFFF00"/>
              </a:solidFill>
            </a:endParaRPr>
          </a:p>
          <a:p>
            <a:pPr algn="ctr">
              <a:buNone/>
            </a:pPr>
            <a:r>
              <a:rPr lang="en-US" sz="3600" i="1" dirty="0" smtClean="0">
                <a:solidFill>
                  <a:srgbClr val="FFFF00"/>
                </a:solidFill>
              </a:rPr>
              <a:t>LIDERANÇA?</a:t>
            </a:r>
          </a:p>
          <a:p>
            <a:pPr algn="ctr">
              <a:buFontTx/>
              <a:buChar char="-"/>
            </a:pPr>
            <a:endParaRPr lang="en-US" dirty="0" smtClean="0">
              <a:solidFill>
                <a:srgbClr val="FFFF00"/>
              </a:solidFill>
            </a:endParaRPr>
          </a:p>
          <a:p>
            <a:pPr algn="ctr">
              <a:buFontTx/>
              <a:buChar char="-"/>
            </a:pPr>
            <a:r>
              <a:rPr lang="en-US" sz="2800" dirty="0" smtClean="0">
                <a:solidFill>
                  <a:srgbClr val="FFFF00"/>
                </a:solidFill>
              </a:rPr>
              <a:t>PROCESSO</a:t>
            </a:r>
            <a:r>
              <a:rPr lang="en-US" sz="2800" dirty="0" smtClean="0"/>
              <a:t> </a:t>
            </a:r>
          </a:p>
          <a:p>
            <a:pPr algn="ctr">
              <a:buFontTx/>
              <a:buChar char="-"/>
            </a:pPr>
            <a:r>
              <a:rPr lang="en-US" sz="2800" dirty="0" smtClean="0"/>
              <a:t> </a:t>
            </a:r>
            <a:r>
              <a:rPr lang="en-US" sz="2800" dirty="0">
                <a:solidFill>
                  <a:srgbClr val="FFFF00"/>
                </a:solidFill>
              </a:rPr>
              <a:t>MOTIVAÇÃO</a:t>
            </a:r>
            <a:r>
              <a:rPr lang="en-US" sz="2800" dirty="0"/>
              <a:t> </a:t>
            </a:r>
            <a:endParaRPr lang="en-US" sz="2800" dirty="0" smtClean="0"/>
          </a:p>
          <a:p>
            <a:pPr algn="ctr">
              <a:buFontTx/>
              <a:buChar char="-"/>
            </a:pPr>
            <a:r>
              <a:rPr lang="en-US" sz="2800" dirty="0" smtClean="0">
                <a:solidFill>
                  <a:srgbClr val="FFFF00"/>
                </a:solidFill>
              </a:rPr>
              <a:t>MÚTUA</a:t>
            </a:r>
            <a:r>
              <a:rPr lang="en-US" sz="2800" dirty="0" smtClean="0"/>
              <a:t> </a:t>
            </a:r>
            <a:r>
              <a:rPr lang="en-US" sz="2800" dirty="0">
                <a:solidFill>
                  <a:srgbClr val="FFFF00"/>
                </a:solidFill>
              </a:rPr>
              <a:t>DEPENDÊNCIA</a:t>
            </a:r>
            <a:r>
              <a:rPr lang="en-US" sz="2800" dirty="0"/>
              <a:t> </a:t>
            </a:r>
            <a:endParaRPr lang="en-US" sz="2800" dirty="0" smtClean="0"/>
          </a:p>
          <a:p>
            <a:pPr algn="ctr">
              <a:buFontTx/>
              <a:buChar char="-"/>
            </a:pPr>
            <a:r>
              <a:rPr lang="en-US" sz="2800" dirty="0" smtClean="0"/>
              <a:t>ENTRE </a:t>
            </a:r>
          </a:p>
          <a:p>
            <a:pPr algn="ctr">
              <a:buNone/>
            </a:pPr>
            <a:r>
              <a:rPr lang="en-US" sz="2800" dirty="0" smtClean="0">
                <a:solidFill>
                  <a:srgbClr val="FFFF00"/>
                </a:solidFill>
              </a:rPr>
              <a:t>LÍDER </a:t>
            </a:r>
            <a:r>
              <a:rPr lang="en-US" sz="2800" dirty="0">
                <a:solidFill>
                  <a:srgbClr val="FFFF00"/>
                </a:solidFill>
              </a:rPr>
              <a:t>E LIDERADOS </a:t>
            </a:r>
            <a:endParaRPr lang="en-US" sz="2800" dirty="0" smtClean="0">
              <a:solidFill>
                <a:srgbClr val="FFFF00"/>
              </a:solidFill>
            </a:endParaRPr>
          </a:p>
          <a:p>
            <a:pPr algn="ctr">
              <a:buNone/>
            </a:pPr>
            <a:endParaRPr lang="en-US" sz="2800" dirty="0" smtClean="0">
              <a:solidFill>
                <a:srgbClr val="FFFF00"/>
              </a:solidFill>
            </a:endParaRPr>
          </a:p>
          <a:p>
            <a:pPr algn="ctr">
              <a:buNone/>
            </a:pPr>
            <a:r>
              <a:rPr lang="en-US" sz="2800" dirty="0" smtClean="0">
                <a:solidFill>
                  <a:srgbClr val="FFFF00"/>
                </a:solidFill>
              </a:rPr>
              <a:t>&gt; NÃO HÁ LÍDER SEM LIDERADOS&lt;</a:t>
            </a:r>
          </a:p>
          <a:p>
            <a:pPr algn="ctr">
              <a:buNone/>
            </a:pPr>
            <a:endParaRPr lang="en-US" sz="2800" dirty="0" smtClean="0">
              <a:solidFill>
                <a:srgbClr val="FFFF00"/>
              </a:solidFill>
            </a:endParaRPr>
          </a:p>
          <a:p>
            <a:pPr algn="ctr">
              <a:buNone/>
            </a:pPr>
            <a:endParaRPr lang="en-US" dirty="0">
              <a:solidFill>
                <a:srgbClr val="FFFF00"/>
              </a:solidFill>
            </a:endParaRPr>
          </a:p>
          <a:p>
            <a:pPr algn="ctr">
              <a:buFontTx/>
              <a:buNone/>
            </a:pPr>
            <a:endParaRPr lang="pt-BR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90499"/>
            <a:ext cx="7772400" cy="869043"/>
          </a:xfrm>
        </p:spPr>
        <p:txBody>
          <a:bodyPr/>
          <a:lstStyle/>
          <a:p>
            <a:r>
              <a:rPr lang="pt-BR" sz="3200" dirty="0">
                <a:solidFill>
                  <a:srgbClr val="FFFF00"/>
                </a:solidFill>
              </a:rPr>
              <a:t>LIDERANÇA </a:t>
            </a:r>
            <a:r>
              <a:rPr lang="pt-BR" sz="3200" dirty="0" smtClean="0">
                <a:solidFill>
                  <a:srgbClr val="FFFF00"/>
                </a:solidFill>
              </a:rPr>
              <a:t>RESSONANTE</a:t>
            </a:r>
            <a:br>
              <a:rPr lang="pt-BR" sz="3200" dirty="0" smtClean="0">
                <a:solidFill>
                  <a:srgbClr val="FFFF00"/>
                </a:solidFill>
              </a:rPr>
            </a:br>
            <a:r>
              <a:rPr lang="pt-BR" sz="2800" dirty="0" smtClean="0">
                <a:solidFill>
                  <a:schemeClr val="tx1"/>
                </a:solidFill>
              </a:rPr>
              <a:t>SOM  AGRADÁVAL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9144000" cy="4876800"/>
          </a:xfrm>
        </p:spPr>
        <p:txBody>
          <a:bodyPr/>
          <a:lstStyle/>
          <a:p>
            <a:pPr algn="ctr">
              <a:lnSpc>
                <a:spcPct val="80000"/>
              </a:lnSpc>
            </a:pPr>
            <a:endParaRPr lang="pt-BR" dirty="0"/>
          </a:p>
          <a:p>
            <a:pPr algn="ctr">
              <a:lnSpc>
                <a:spcPct val="80000"/>
              </a:lnSpc>
            </a:pPr>
            <a:r>
              <a:rPr lang="pt-BR" dirty="0">
                <a:solidFill>
                  <a:srgbClr val="FFFF00"/>
                </a:solidFill>
              </a:rPr>
              <a:t>sintonia</a:t>
            </a:r>
            <a:r>
              <a:rPr lang="pt-BR" dirty="0"/>
              <a:t> com os sentimentos das pessoas</a:t>
            </a:r>
          </a:p>
          <a:p>
            <a:pPr algn="ctr">
              <a:lnSpc>
                <a:spcPct val="80000"/>
              </a:lnSpc>
            </a:pPr>
            <a:endParaRPr lang="pt-BR" dirty="0"/>
          </a:p>
          <a:p>
            <a:pPr algn="ctr">
              <a:lnSpc>
                <a:spcPct val="80000"/>
              </a:lnSpc>
            </a:pPr>
            <a:r>
              <a:rPr lang="pt-BR" dirty="0"/>
              <a:t> </a:t>
            </a:r>
            <a:r>
              <a:rPr lang="pt-BR" dirty="0">
                <a:solidFill>
                  <a:srgbClr val="FFFF00"/>
                </a:solidFill>
              </a:rPr>
              <a:t>“o reforço ou prolongamento do som por </a:t>
            </a:r>
            <a:r>
              <a:rPr lang="pt-BR" dirty="0" smtClean="0">
                <a:solidFill>
                  <a:srgbClr val="FFFF00"/>
                </a:solidFill>
              </a:rPr>
              <a:t>reflexão ou  </a:t>
            </a:r>
            <a:endParaRPr lang="en-US" dirty="0">
              <a:solidFill>
                <a:srgbClr val="FFFF00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pt-BR" dirty="0">
                <a:solidFill>
                  <a:srgbClr val="FFFF00"/>
                </a:solidFill>
              </a:rPr>
              <a:t> </a:t>
            </a:r>
            <a:r>
              <a:rPr lang="pt-BR" dirty="0" smtClean="0">
                <a:solidFill>
                  <a:srgbClr val="FFFF00"/>
                </a:solidFill>
              </a:rPr>
              <a:t>por </a:t>
            </a:r>
            <a:r>
              <a:rPr lang="pt-BR" dirty="0">
                <a:solidFill>
                  <a:srgbClr val="FFFF00"/>
                </a:solidFill>
              </a:rPr>
              <a:t>vibração síncrona</a:t>
            </a:r>
            <a:r>
              <a:rPr lang="pt-BR" dirty="0" smtClean="0">
                <a:solidFill>
                  <a:srgbClr val="FFFF00"/>
                </a:solidFill>
              </a:rPr>
              <a:t>”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pt-BR" dirty="0" smtClean="0">
              <a:solidFill>
                <a:srgbClr val="FFFF00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endParaRPr lang="pt-BR" dirty="0" smtClean="0">
              <a:solidFill>
                <a:srgbClr val="FFFF00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pt-BR" dirty="0" smtClean="0">
                <a:solidFill>
                  <a:srgbClr val="FFFF00"/>
                </a:solidFill>
              </a:rPr>
              <a:t>&gt; DISSONANTE ??&lt;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t-BR" dirty="0" smtClean="0">
                <a:solidFill>
                  <a:srgbClr val="FFFF00"/>
                </a:solidFill>
              </a:rPr>
              <a:t>AFUGENTA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14829" y="464456"/>
            <a:ext cx="7772400" cy="870857"/>
          </a:xfrm>
        </p:spPr>
        <p:txBody>
          <a:bodyPr/>
          <a:lstStyle/>
          <a:p>
            <a:r>
              <a:rPr lang="pt-BR" sz="3200" dirty="0">
                <a:solidFill>
                  <a:srgbClr val="FFFF00"/>
                </a:solidFill>
              </a:rPr>
              <a:t>LIDERANÇA RESSONANTE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36914"/>
            <a:ext cx="9144000" cy="5421086"/>
          </a:xfrm>
        </p:spPr>
        <p:txBody>
          <a:bodyPr/>
          <a:lstStyle/>
          <a:p>
            <a:pPr algn="ctr">
              <a:lnSpc>
                <a:spcPct val="90000"/>
              </a:lnSpc>
            </a:pPr>
            <a:endParaRPr lang="pt-BR" dirty="0"/>
          </a:p>
          <a:p>
            <a:pPr algn="ctr">
              <a:lnSpc>
                <a:spcPct val="90000"/>
              </a:lnSpc>
            </a:pPr>
            <a:r>
              <a:rPr lang="pt-BR" dirty="0" smtClean="0">
                <a:solidFill>
                  <a:srgbClr val="FFFF00"/>
                </a:solidFill>
              </a:rPr>
              <a:t>Sem </a:t>
            </a:r>
            <a:r>
              <a:rPr lang="pt-BR" dirty="0"/>
              <a:t>uma saudável dose de</a:t>
            </a:r>
            <a:r>
              <a:rPr lang="pt-BR" dirty="0">
                <a:solidFill>
                  <a:srgbClr val="FFFF00"/>
                </a:solidFill>
              </a:rPr>
              <a:t> coração</a:t>
            </a:r>
            <a:r>
              <a:rPr lang="en-US" dirty="0"/>
              <a:t>                                                  </a:t>
            </a:r>
            <a:r>
              <a:rPr lang="pt-BR" dirty="0" smtClean="0">
                <a:solidFill>
                  <a:srgbClr val="FFFF00"/>
                </a:solidFill>
              </a:rPr>
              <a:t>gerencia </a:t>
            </a:r>
            <a:r>
              <a:rPr lang="pt-BR" dirty="0">
                <a:solidFill>
                  <a:srgbClr val="FFFF00"/>
                </a:solidFill>
              </a:rPr>
              <a:t>mas não lidera</a:t>
            </a:r>
            <a:r>
              <a:rPr lang="en-US" dirty="0">
                <a:solidFill>
                  <a:srgbClr val="FFFF00"/>
                </a:solidFill>
              </a:rPr>
              <a:t> </a:t>
            </a:r>
            <a:endParaRPr lang="en-US" dirty="0" smtClean="0">
              <a:solidFill>
                <a:srgbClr val="FFFF00"/>
              </a:solidFill>
            </a:endParaRPr>
          </a:p>
          <a:p>
            <a:pPr algn="ctr">
              <a:lnSpc>
                <a:spcPct val="90000"/>
              </a:lnSpc>
            </a:pPr>
            <a:endParaRPr lang="en-US" dirty="0" smtClean="0">
              <a:solidFill>
                <a:srgbClr val="FFFF00"/>
              </a:solidFill>
            </a:endParaRPr>
          </a:p>
          <a:p>
            <a:pPr algn="ctr">
              <a:lnSpc>
                <a:spcPct val="90000"/>
              </a:lnSpc>
            </a:pPr>
            <a:endParaRPr lang="en-US" dirty="0" smtClean="0">
              <a:solidFill>
                <a:srgbClr val="FFFF00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en-US" dirty="0" err="1" smtClean="0">
                <a:solidFill>
                  <a:srgbClr val="FFFF00"/>
                </a:solidFill>
              </a:rPr>
              <a:t>Razão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smtClean="0">
                <a:solidFill>
                  <a:srgbClr val="FFFF00"/>
                </a:solidFill>
              </a:rPr>
              <a:t>e/</a:t>
            </a:r>
            <a:r>
              <a:rPr lang="en-US" dirty="0" err="1" smtClean="0">
                <a:solidFill>
                  <a:srgbClr val="FFFF00"/>
                </a:solidFill>
              </a:rPr>
              <a:t>ou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Emoção</a:t>
            </a:r>
            <a:r>
              <a:rPr lang="en-US" dirty="0" smtClean="0">
                <a:solidFill>
                  <a:srgbClr val="FFFF00"/>
                </a:solidFill>
              </a:rPr>
              <a:t>    </a:t>
            </a:r>
            <a:endParaRPr lang="pt-BR" dirty="0">
              <a:solidFill>
                <a:srgbClr val="FFFF00"/>
              </a:solidFill>
            </a:endParaRPr>
          </a:p>
          <a:p>
            <a:pPr algn="ctr">
              <a:lnSpc>
                <a:spcPct val="90000"/>
              </a:lnSpc>
              <a:buNone/>
            </a:pPr>
            <a:endParaRPr lang="pt-BR" dirty="0">
              <a:solidFill>
                <a:srgbClr val="FFFF00"/>
              </a:solidFill>
            </a:endParaRPr>
          </a:p>
        </p:txBody>
      </p:sp>
      <p:pic>
        <p:nvPicPr>
          <p:cNvPr id="1026" name="Picture 2" descr="C:\Users\Carlos Bentes\Pictures\200px-Bernardinho_2003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2799" y="3570509"/>
            <a:ext cx="2133601" cy="197394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28914"/>
          </a:xfrm>
        </p:spPr>
        <p:txBody>
          <a:bodyPr/>
          <a:lstStyle/>
          <a:p>
            <a:r>
              <a:rPr lang="pt-BR" sz="4000" dirty="0"/>
              <a:t>O Líder </a:t>
            </a:r>
            <a:r>
              <a:rPr lang="pt-BR" sz="4000" dirty="0">
                <a:solidFill>
                  <a:srgbClr val="FFFF00"/>
                </a:solidFill>
              </a:rPr>
              <a:t>Divergente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5900" y="1001486"/>
            <a:ext cx="8928100" cy="5094514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pt-BR" sz="3600" dirty="0" smtClean="0">
                <a:solidFill>
                  <a:srgbClr val="FFFF00"/>
                </a:solidFill>
              </a:rPr>
              <a:t>DISSONÂNCIA</a:t>
            </a:r>
            <a:endParaRPr lang="en-US" sz="3600" dirty="0"/>
          </a:p>
          <a:p>
            <a:pPr algn="ctr">
              <a:lnSpc>
                <a:spcPct val="90000"/>
              </a:lnSpc>
              <a:buFontTx/>
              <a:buChar char="-"/>
            </a:pPr>
            <a:endParaRPr lang="en-US" dirty="0"/>
          </a:p>
          <a:p>
            <a:pPr algn="ctr">
              <a:lnSpc>
                <a:spcPct val="90000"/>
              </a:lnSpc>
              <a:buFontTx/>
              <a:buChar char="-"/>
            </a:pPr>
            <a:r>
              <a:rPr lang="en-US" dirty="0" err="1"/>
              <a:t>Cria</a:t>
            </a:r>
            <a:r>
              <a:rPr lang="pt-BR" dirty="0"/>
              <a:t> </a:t>
            </a:r>
            <a:r>
              <a:rPr lang="pt-BR" dirty="0">
                <a:solidFill>
                  <a:srgbClr val="FFFF00"/>
                </a:solidFill>
              </a:rPr>
              <a:t>ambientes tóxicos</a:t>
            </a:r>
            <a:r>
              <a:rPr lang="pt-BR" dirty="0"/>
              <a:t> </a:t>
            </a:r>
            <a:endParaRPr lang="en-US" dirty="0"/>
          </a:p>
          <a:p>
            <a:pPr algn="ctr">
              <a:lnSpc>
                <a:spcPct val="90000"/>
              </a:lnSpc>
            </a:pPr>
            <a:r>
              <a:rPr lang="pt-BR" dirty="0"/>
              <a:t>Pessoas levam o </a:t>
            </a:r>
            <a:r>
              <a:rPr lang="pt-BR" dirty="0">
                <a:solidFill>
                  <a:srgbClr val="FFFF00"/>
                </a:solidFill>
              </a:rPr>
              <a:t>veneno</a:t>
            </a:r>
            <a:r>
              <a:rPr lang="pt-BR" dirty="0"/>
              <a:t> para casa</a:t>
            </a:r>
            <a:endParaRPr lang="en-US" dirty="0"/>
          </a:p>
          <a:p>
            <a:pPr algn="ctr">
              <a:lnSpc>
                <a:spcPct val="90000"/>
              </a:lnSpc>
            </a:pPr>
            <a:endParaRPr lang="pt-BR" dirty="0"/>
          </a:p>
          <a:p>
            <a:pPr algn="ctr">
              <a:lnSpc>
                <a:spcPct val="90000"/>
              </a:lnSpc>
            </a:pPr>
            <a:r>
              <a:rPr lang="pt-BR" dirty="0"/>
              <a:t> Os </a:t>
            </a:r>
            <a:r>
              <a:rPr lang="pt-BR" dirty="0">
                <a:solidFill>
                  <a:srgbClr val="FFFF00"/>
                </a:solidFill>
              </a:rPr>
              <a:t>hormônios do estresse</a:t>
            </a:r>
            <a:r>
              <a:rPr lang="pt-BR" dirty="0"/>
              <a:t>  continuam                     agitando no corpo muitas </a:t>
            </a:r>
            <a:r>
              <a:rPr lang="pt-BR" dirty="0">
                <a:solidFill>
                  <a:srgbClr val="FFFF00"/>
                </a:solidFill>
              </a:rPr>
              <a:t>horas depois</a:t>
            </a:r>
            <a:r>
              <a:rPr lang="pt-BR" dirty="0"/>
              <a:t> </a:t>
            </a:r>
          </a:p>
          <a:p>
            <a:pPr algn="ctr">
              <a:lnSpc>
                <a:spcPct val="90000"/>
              </a:lnSpc>
            </a:pPr>
            <a:endParaRPr lang="pt-BR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77370"/>
            <a:ext cx="7772400" cy="740229"/>
          </a:xfrm>
        </p:spPr>
        <p:txBody>
          <a:bodyPr/>
          <a:lstStyle/>
          <a:p>
            <a:r>
              <a:rPr lang="pt-BR" sz="3200" dirty="0">
                <a:solidFill>
                  <a:srgbClr val="FFFF00"/>
                </a:solidFill>
              </a:rPr>
              <a:t>O LÍDER  DEMAGOGO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22400"/>
            <a:ext cx="9144000" cy="4673600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FFFF00"/>
                </a:solidFill>
              </a:rPr>
              <a:t>Hitleres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smtClean="0">
                <a:solidFill>
                  <a:srgbClr val="FFFF00"/>
                </a:solidFill>
              </a:rPr>
              <a:t>                                                                                   </a:t>
            </a:r>
            <a:r>
              <a:rPr lang="en-US" dirty="0" smtClean="0"/>
              <a:t>- </a:t>
            </a:r>
            <a:r>
              <a:rPr lang="pt-BR" dirty="0"/>
              <a:t>usam a emoção             </a:t>
            </a:r>
            <a:r>
              <a:rPr lang="pt-BR" dirty="0" smtClean="0"/>
              <a:t>                                                   </a:t>
            </a:r>
            <a:r>
              <a:rPr lang="pt-BR" dirty="0"/>
              <a:t>de seus seguidores </a:t>
            </a:r>
            <a:r>
              <a:rPr lang="en-US" dirty="0"/>
              <a:t>p</a:t>
            </a:r>
            <a:r>
              <a:rPr lang="pt-BR" dirty="0"/>
              <a:t>ara aliciá-los</a:t>
            </a:r>
            <a:endParaRPr lang="en-US" dirty="0"/>
          </a:p>
          <a:p>
            <a:pPr algn="ctr">
              <a:buNone/>
            </a:pPr>
            <a:endParaRPr lang="en-US" dirty="0"/>
          </a:p>
          <a:p>
            <a:pPr algn="ctr"/>
            <a:r>
              <a:rPr lang="pt-BR" dirty="0">
                <a:solidFill>
                  <a:srgbClr val="FFFF00"/>
                </a:solidFill>
              </a:rPr>
              <a:t>O lado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mau</a:t>
            </a:r>
            <a:r>
              <a:rPr lang="en-US" dirty="0" smtClean="0">
                <a:solidFill>
                  <a:srgbClr val="FFFF00"/>
                </a:solidFill>
              </a:rPr>
              <a:t>-mal</a:t>
            </a:r>
            <a:r>
              <a:rPr lang="pt-BR" dirty="0" smtClean="0">
                <a:solidFill>
                  <a:srgbClr val="FFFF00"/>
                </a:solidFill>
              </a:rPr>
              <a:t> </a:t>
            </a:r>
            <a:r>
              <a:rPr lang="pt-BR" dirty="0">
                <a:solidFill>
                  <a:srgbClr val="FFFF00"/>
                </a:solidFill>
              </a:rPr>
              <a:t>da ambição</a:t>
            </a:r>
            <a:r>
              <a:rPr lang="pt-BR" dirty="0"/>
              <a:t> </a:t>
            </a:r>
            <a:endParaRPr lang="en-US" dirty="0"/>
          </a:p>
          <a:p>
            <a:pPr algn="ctr"/>
            <a:endParaRPr lang="pt-BR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44563"/>
          </a:xfrm>
        </p:spPr>
        <p:txBody>
          <a:bodyPr/>
          <a:lstStyle/>
          <a:p>
            <a:r>
              <a:rPr lang="pt-BR" sz="4000" dirty="0">
                <a:solidFill>
                  <a:srgbClr val="FFFF00"/>
                </a:solidFill>
              </a:rPr>
              <a:t>A </a:t>
            </a:r>
            <a:r>
              <a:rPr lang="pt-BR" sz="4000" dirty="0" err="1">
                <a:solidFill>
                  <a:srgbClr val="FFFF00"/>
                </a:solidFill>
              </a:rPr>
              <a:t>Lid</a:t>
            </a:r>
            <a:r>
              <a:rPr lang="en-US" sz="4000" dirty="0">
                <a:solidFill>
                  <a:srgbClr val="FFFF00"/>
                </a:solidFill>
              </a:rPr>
              <a:t>.</a:t>
            </a:r>
            <a:r>
              <a:rPr lang="pt-BR" sz="4000" dirty="0">
                <a:solidFill>
                  <a:srgbClr val="FFFF00"/>
                </a:solidFill>
              </a:rPr>
              <a:t> e o Funcionamento Cerebral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23950"/>
            <a:ext cx="9144000" cy="5734050"/>
          </a:xfrm>
        </p:spPr>
        <p:txBody>
          <a:bodyPr/>
          <a:lstStyle/>
          <a:p>
            <a:pPr algn="ctr">
              <a:lnSpc>
                <a:spcPct val="80000"/>
              </a:lnSpc>
            </a:pPr>
            <a:endParaRPr lang="pt-BR" dirty="0" smtClean="0"/>
          </a:p>
          <a:p>
            <a:pPr algn="ctr">
              <a:lnSpc>
                <a:spcPct val="80000"/>
              </a:lnSpc>
              <a:buNone/>
            </a:pPr>
            <a:r>
              <a:rPr lang="pt-BR" dirty="0" smtClean="0"/>
              <a:t>“</a:t>
            </a:r>
            <a:r>
              <a:rPr lang="pt-BR" sz="2800" dirty="0"/>
              <a:t>Criatura alguma pode voar dotado de uma única asa. </a:t>
            </a:r>
            <a:r>
              <a:rPr lang="pt-BR" sz="2800" dirty="0" smtClean="0"/>
              <a:t>                                                                                      </a:t>
            </a:r>
          </a:p>
          <a:p>
            <a:pPr algn="ctr">
              <a:lnSpc>
                <a:spcPct val="80000"/>
              </a:lnSpc>
            </a:pPr>
            <a:r>
              <a:rPr lang="pt-BR" sz="2800" dirty="0" smtClean="0">
                <a:solidFill>
                  <a:srgbClr val="FFFF00"/>
                </a:solidFill>
              </a:rPr>
              <a:t>A liderança inspirada ocorre quando o                              </a:t>
            </a:r>
          </a:p>
          <a:p>
            <a:pPr algn="ctr">
              <a:lnSpc>
                <a:spcPct val="80000"/>
              </a:lnSpc>
              <a:buNone/>
            </a:pPr>
            <a:r>
              <a:rPr lang="pt-BR" sz="2800" dirty="0" smtClean="0">
                <a:solidFill>
                  <a:srgbClr val="FFFF00"/>
                </a:solidFill>
              </a:rPr>
              <a:t>coração e a cabeça, o sentimento e a razão se encontram</a:t>
            </a:r>
            <a:r>
              <a:rPr lang="pt-BR" sz="2800" dirty="0" smtClean="0"/>
              <a:t>.                                                                              </a:t>
            </a:r>
          </a:p>
          <a:p>
            <a:pPr algn="ctr">
              <a:lnSpc>
                <a:spcPct val="80000"/>
              </a:lnSpc>
              <a:buNone/>
            </a:pPr>
            <a:r>
              <a:rPr lang="pt-BR" sz="2800" dirty="0" smtClean="0"/>
              <a:t>São </a:t>
            </a:r>
            <a:r>
              <a:rPr lang="pt-BR" sz="2800" dirty="0"/>
              <a:t>as duas asas que permitem ao líder alçar </a:t>
            </a:r>
            <a:r>
              <a:rPr lang="pt-BR" sz="2800" dirty="0" smtClean="0"/>
              <a:t>voo</a:t>
            </a:r>
            <a:r>
              <a:rPr lang="pt-BR" dirty="0" smtClean="0"/>
              <a:t>.”</a:t>
            </a:r>
          </a:p>
          <a:p>
            <a:pPr algn="ctr">
              <a:lnSpc>
                <a:spcPct val="80000"/>
              </a:lnSpc>
            </a:pPr>
            <a:endParaRPr lang="pt-BR" dirty="0" smtClean="0"/>
          </a:p>
          <a:p>
            <a:pPr algn="ctr">
              <a:lnSpc>
                <a:spcPct val="80000"/>
              </a:lnSpc>
            </a:pPr>
            <a:endParaRPr lang="pt-BR" dirty="0" smtClean="0"/>
          </a:p>
          <a:p>
            <a:pPr algn="ctr">
              <a:lnSpc>
                <a:spcPct val="80000"/>
              </a:lnSpc>
            </a:pPr>
            <a:r>
              <a:rPr lang="pt-BR" dirty="0" smtClean="0"/>
              <a:t>Albert </a:t>
            </a:r>
            <a:r>
              <a:rPr lang="pt-BR" dirty="0" err="1" smtClean="0"/>
              <a:t>Einsten</a:t>
            </a:r>
            <a:endParaRPr lang="pt-BR" dirty="0" smtClean="0"/>
          </a:p>
          <a:p>
            <a:pPr algn="ctr">
              <a:lnSpc>
                <a:spcPct val="80000"/>
              </a:lnSpc>
              <a:buNone/>
            </a:pPr>
            <a:endParaRPr lang="pt-BR" dirty="0" smtClean="0"/>
          </a:p>
          <a:p>
            <a:pPr algn="ctr">
              <a:lnSpc>
                <a:spcPct val="80000"/>
              </a:lnSpc>
              <a:buNone/>
            </a:pPr>
            <a:endParaRPr lang="pt-BR" dirty="0"/>
          </a:p>
          <a:p>
            <a:pPr algn="ctr">
              <a:lnSpc>
                <a:spcPct val="80000"/>
              </a:lnSpc>
              <a:buNone/>
            </a:pPr>
            <a:endParaRPr lang="en-US" dirty="0"/>
          </a:p>
          <a:p>
            <a:pPr algn="ctr">
              <a:lnSpc>
                <a:spcPct val="80000"/>
              </a:lnSpc>
              <a:buNone/>
            </a:pPr>
            <a:endParaRPr lang="pt-BR" dirty="0">
              <a:solidFill>
                <a:srgbClr val="FFFF00"/>
              </a:solidFill>
            </a:endParaRPr>
          </a:p>
          <a:p>
            <a:pPr algn="ctr">
              <a:lnSpc>
                <a:spcPct val="80000"/>
              </a:lnSpc>
            </a:pPr>
            <a:endParaRPr lang="en-US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44563"/>
          </a:xfrm>
        </p:spPr>
        <p:txBody>
          <a:bodyPr/>
          <a:lstStyle/>
          <a:p>
            <a:r>
              <a:rPr lang="pt-BR" sz="4000" dirty="0">
                <a:solidFill>
                  <a:srgbClr val="FFFF00"/>
                </a:solidFill>
              </a:rPr>
              <a:t>A </a:t>
            </a:r>
            <a:r>
              <a:rPr lang="pt-BR" sz="4000" dirty="0" err="1">
                <a:solidFill>
                  <a:srgbClr val="FFFF00"/>
                </a:solidFill>
              </a:rPr>
              <a:t>Lid</a:t>
            </a:r>
            <a:r>
              <a:rPr lang="en-US" sz="4000" dirty="0">
                <a:solidFill>
                  <a:srgbClr val="FFFF00"/>
                </a:solidFill>
              </a:rPr>
              <a:t>.</a:t>
            </a:r>
            <a:r>
              <a:rPr lang="pt-BR" sz="4000" dirty="0">
                <a:solidFill>
                  <a:srgbClr val="FFFF00"/>
                </a:solidFill>
              </a:rPr>
              <a:t> e o Funcionamento Cerebral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23950"/>
            <a:ext cx="9144000" cy="5734050"/>
          </a:xfrm>
        </p:spPr>
        <p:txBody>
          <a:bodyPr/>
          <a:lstStyle/>
          <a:p>
            <a:pPr algn="ctr"/>
            <a:r>
              <a:rPr lang="pt-BR" dirty="0" smtClean="0">
                <a:solidFill>
                  <a:srgbClr val="FFFF00"/>
                </a:solidFill>
              </a:rPr>
              <a:t>“</a:t>
            </a:r>
            <a:r>
              <a:rPr lang="pt-BR" dirty="0">
                <a:solidFill>
                  <a:srgbClr val="FFFF00"/>
                </a:solidFill>
              </a:rPr>
              <a:t>Temos que tomar cuidado de não fazer do intelecto nosso deus. Ele tem, sem dúvida músculos fortes, mas nenhuma personalidade. Não é capaz de liderar. Só de servir</a:t>
            </a:r>
            <a:r>
              <a:rPr lang="pt-BR" dirty="0" smtClean="0">
                <a:solidFill>
                  <a:srgbClr val="FFFF00"/>
                </a:solidFill>
              </a:rPr>
              <a:t>”    </a:t>
            </a:r>
            <a:r>
              <a:rPr lang="pt-BR" dirty="0" smtClean="0">
                <a:solidFill>
                  <a:srgbClr val="FFFF00"/>
                </a:solidFill>
              </a:rPr>
              <a:t>-</a:t>
            </a:r>
            <a:r>
              <a:rPr lang="pt-BR" dirty="0" smtClean="0"/>
              <a:t> </a:t>
            </a:r>
            <a:r>
              <a:rPr lang="pt-BR" sz="2400" dirty="0"/>
              <a:t>Albert </a:t>
            </a:r>
            <a:r>
              <a:rPr lang="pt-BR" sz="2400" dirty="0" err="1"/>
              <a:t>Einsten</a:t>
            </a:r>
            <a:r>
              <a:rPr lang="pt-BR" sz="2400" dirty="0"/>
              <a:t>.</a:t>
            </a:r>
          </a:p>
          <a:p>
            <a:pPr algn="ctr"/>
            <a:endParaRPr lang="pt-BR" dirty="0" smtClean="0"/>
          </a:p>
          <a:p>
            <a:pPr algn="ctr"/>
            <a:r>
              <a:rPr lang="pt-BR" dirty="0" smtClean="0"/>
              <a:t>O </a:t>
            </a:r>
            <a:r>
              <a:rPr lang="pt-BR" dirty="0"/>
              <a:t>cérebro intelectual evoluiu a partir do cérebro límbico - centro </a:t>
            </a:r>
            <a:r>
              <a:rPr lang="pt-BR" dirty="0" err="1"/>
              <a:t>emocinais</a:t>
            </a:r>
            <a:r>
              <a:rPr lang="en-US" dirty="0"/>
              <a:t>” </a:t>
            </a:r>
            <a:r>
              <a:rPr lang="en-US" dirty="0" smtClean="0"/>
              <a:t>                                                       </a:t>
            </a:r>
            <a:r>
              <a:rPr lang="en-US" sz="2800" dirty="0" smtClean="0"/>
              <a:t>– D. </a:t>
            </a:r>
            <a:r>
              <a:rPr lang="en-US" sz="2800" dirty="0" err="1" smtClean="0"/>
              <a:t>Goleman</a:t>
            </a:r>
            <a:endParaRPr lang="pt-BR" sz="2800" dirty="0"/>
          </a:p>
          <a:p>
            <a:pPr algn="ctr">
              <a:buNone/>
            </a:pPr>
            <a:r>
              <a:rPr lang="en-US" dirty="0"/>
              <a:t>                </a:t>
            </a:r>
            <a:endParaRPr lang="pt-BR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1"/>
            <a:ext cx="7835900" cy="1088571"/>
          </a:xfrm>
        </p:spPr>
        <p:txBody>
          <a:bodyPr/>
          <a:lstStyle/>
          <a:p>
            <a:r>
              <a:rPr lang="pt-BR" sz="4000" dirty="0" smtClean="0">
                <a:solidFill>
                  <a:srgbClr val="FFFF00"/>
                </a:solidFill>
              </a:rPr>
              <a:t>Domínios </a:t>
            </a:r>
            <a:r>
              <a:rPr lang="pt-BR" sz="4000" dirty="0">
                <a:solidFill>
                  <a:srgbClr val="FFFF00"/>
                </a:solidFill>
              </a:rPr>
              <a:t>da </a:t>
            </a:r>
            <a:r>
              <a:rPr lang="en-US" sz="4000" dirty="0" smtClean="0">
                <a:solidFill>
                  <a:srgbClr val="FFFF00"/>
                </a:solidFill>
              </a:rPr>
              <a:t>Lid</a:t>
            </a:r>
            <a:r>
              <a:rPr lang="en-US" sz="4000" dirty="0">
                <a:solidFill>
                  <a:srgbClr val="FFFF00"/>
                </a:solidFill>
              </a:rPr>
              <a:t>. </a:t>
            </a:r>
            <a:r>
              <a:rPr lang="en-US" sz="4000" dirty="0" err="1">
                <a:solidFill>
                  <a:srgbClr val="FFFF00"/>
                </a:solidFill>
              </a:rPr>
              <a:t>Emoc</a:t>
            </a:r>
            <a:r>
              <a:rPr lang="en-US" sz="4000" dirty="0">
                <a:solidFill>
                  <a:srgbClr val="FFFF00"/>
                </a:solidFill>
              </a:rPr>
              <a:t>. </a:t>
            </a:r>
            <a:r>
              <a:rPr lang="en-US" sz="4000" dirty="0" err="1" smtClean="0">
                <a:solidFill>
                  <a:srgbClr val="FFFF00"/>
                </a:solidFill>
              </a:rPr>
              <a:t>Int</a:t>
            </a:r>
            <a:r>
              <a:rPr lang="en-US" sz="4000" dirty="0" smtClean="0">
                <a:solidFill>
                  <a:srgbClr val="FFFF00"/>
                </a:solidFill>
              </a:rPr>
              <a:t> - LEI </a:t>
            </a:r>
            <a:endParaRPr lang="pt-BR" sz="4000" dirty="0">
              <a:solidFill>
                <a:srgbClr val="FFFF00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77257"/>
            <a:ext cx="9144000" cy="481874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A</a:t>
            </a:r>
            <a:r>
              <a:rPr lang="pt-BR" dirty="0" err="1">
                <a:solidFill>
                  <a:srgbClr val="FFFF00"/>
                </a:solidFill>
              </a:rPr>
              <a:t>utoconsciência</a:t>
            </a:r>
            <a:r>
              <a:rPr lang="en-US" dirty="0"/>
              <a:t> </a:t>
            </a:r>
            <a:r>
              <a:rPr lang="pt-BR" dirty="0" smtClean="0"/>
              <a:t>- empatia</a:t>
            </a:r>
            <a:endParaRPr lang="en-US" dirty="0"/>
          </a:p>
          <a:p>
            <a:pPr algn="ctr"/>
            <a:endParaRPr lang="en-US" dirty="0" smtClean="0">
              <a:solidFill>
                <a:srgbClr val="FFFF00"/>
              </a:solidFill>
            </a:endParaRPr>
          </a:p>
          <a:p>
            <a:pPr algn="ctr"/>
            <a:r>
              <a:rPr lang="en-US" dirty="0" smtClean="0">
                <a:solidFill>
                  <a:srgbClr val="FFFF00"/>
                </a:solidFill>
              </a:rPr>
              <a:t>A</a:t>
            </a:r>
            <a:r>
              <a:rPr lang="pt-BR" dirty="0" err="1">
                <a:solidFill>
                  <a:srgbClr val="FFFF00"/>
                </a:solidFill>
              </a:rPr>
              <a:t>utogestão</a:t>
            </a:r>
            <a:r>
              <a:rPr lang="pt-BR" dirty="0"/>
              <a:t> </a:t>
            </a:r>
            <a:r>
              <a:rPr lang="en-US" dirty="0"/>
              <a:t>– </a:t>
            </a:r>
            <a:r>
              <a:rPr lang="en-US" dirty="0" err="1" smtClean="0"/>
              <a:t>sou</a:t>
            </a:r>
            <a:r>
              <a:rPr lang="en-US" dirty="0" smtClean="0"/>
              <a:t> o </a:t>
            </a:r>
            <a:r>
              <a:rPr lang="en-US" dirty="0" err="1" smtClean="0"/>
              <a:t>meu</a:t>
            </a:r>
            <a:r>
              <a:rPr lang="en-US" dirty="0" smtClean="0"/>
              <a:t> </a:t>
            </a:r>
            <a:r>
              <a:rPr lang="en-US" dirty="0" err="1" smtClean="0"/>
              <a:t>líder</a:t>
            </a:r>
            <a:endParaRPr lang="en-US" dirty="0"/>
          </a:p>
          <a:p>
            <a:pPr algn="ctr">
              <a:buNone/>
            </a:pPr>
            <a:r>
              <a:rPr lang="pt-BR" dirty="0"/>
              <a:t> </a:t>
            </a:r>
            <a:endParaRPr lang="pt-BR" dirty="0" smtClean="0"/>
          </a:p>
          <a:p>
            <a:pPr algn="ctr"/>
            <a:r>
              <a:rPr lang="en-US" dirty="0" smtClean="0">
                <a:solidFill>
                  <a:srgbClr val="FFFF00"/>
                </a:solidFill>
              </a:rPr>
              <a:t>Con</a:t>
            </a:r>
            <a:r>
              <a:rPr lang="pt-BR" dirty="0" err="1">
                <a:solidFill>
                  <a:srgbClr val="FFFF00"/>
                </a:solidFill>
              </a:rPr>
              <a:t>sciência</a:t>
            </a:r>
            <a:r>
              <a:rPr lang="pt-BR" dirty="0">
                <a:solidFill>
                  <a:srgbClr val="FFFF00"/>
                </a:solidFill>
              </a:rPr>
              <a:t> </a:t>
            </a:r>
            <a:r>
              <a:rPr lang="en-US" dirty="0">
                <a:solidFill>
                  <a:srgbClr val="FFFF00"/>
                </a:solidFill>
              </a:rPr>
              <a:t>S</a:t>
            </a:r>
            <a:r>
              <a:rPr lang="pt-BR" dirty="0" err="1" smtClean="0">
                <a:solidFill>
                  <a:srgbClr val="FFFF00"/>
                </a:solidFill>
              </a:rPr>
              <a:t>ocial</a:t>
            </a:r>
            <a:r>
              <a:rPr lang="pt-BR" dirty="0" smtClean="0">
                <a:solidFill>
                  <a:srgbClr val="FFFF00"/>
                </a:solidFill>
              </a:rPr>
              <a:t> -</a:t>
            </a:r>
            <a:r>
              <a:rPr lang="pt-BR" dirty="0" smtClean="0"/>
              <a:t> </a:t>
            </a:r>
            <a:r>
              <a:rPr lang="pt-BR" dirty="0" smtClean="0"/>
              <a:t>ressonância</a:t>
            </a:r>
            <a:endParaRPr lang="en-US" dirty="0" smtClean="0"/>
          </a:p>
          <a:p>
            <a:pPr algn="ctr"/>
            <a:endParaRPr lang="pt-BR" dirty="0" smtClean="0">
              <a:solidFill>
                <a:srgbClr val="FFFF00"/>
              </a:solidFill>
            </a:endParaRPr>
          </a:p>
          <a:p>
            <a:pPr algn="ctr"/>
            <a:r>
              <a:rPr lang="pt-BR" dirty="0" err="1" smtClean="0">
                <a:solidFill>
                  <a:srgbClr val="FFFF00"/>
                </a:solidFill>
              </a:rPr>
              <a:t>Adm</a:t>
            </a:r>
            <a:r>
              <a:rPr lang="pt-BR" dirty="0" smtClean="0">
                <a:solidFill>
                  <a:srgbClr val="FFFF00"/>
                </a:solidFill>
              </a:rPr>
              <a:t>. </a:t>
            </a:r>
            <a:r>
              <a:rPr lang="pt-BR" dirty="0">
                <a:solidFill>
                  <a:srgbClr val="FFFF00"/>
                </a:solidFill>
              </a:rPr>
              <a:t>de </a:t>
            </a:r>
            <a:r>
              <a:rPr lang="en-US" dirty="0">
                <a:solidFill>
                  <a:srgbClr val="FFFF00"/>
                </a:solidFill>
              </a:rPr>
              <a:t>R</a:t>
            </a:r>
            <a:r>
              <a:rPr lang="pt-BR" dirty="0" err="1">
                <a:solidFill>
                  <a:srgbClr val="FFFF00"/>
                </a:solidFill>
              </a:rPr>
              <a:t>elacionamentos</a:t>
            </a:r>
            <a:endParaRPr lang="en-US" dirty="0">
              <a:solidFill>
                <a:srgbClr val="FFFF00"/>
              </a:solidFill>
            </a:endParaRPr>
          </a:p>
          <a:p>
            <a:pPr algn="ctr">
              <a:buFontTx/>
              <a:buNone/>
            </a:pPr>
            <a:r>
              <a:rPr lang="pt-BR" dirty="0"/>
              <a:t> – relações </a:t>
            </a:r>
            <a:r>
              <a:rPr lang="pt-BR" dirty="0" smtClean="0"/>
              <a:t>dinâmicas</a:t>
            </a:r>
            <a:endParaRPr lang="pt-BR" dirty="0"/>
          </a:p>
          <a:p>
            <a:endParaRPr lang="pt-BR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33828"/>
            <a:ext cx="7772400" cy="972457"/>
          </a:xfrm>
        </p:spPr>
        <p:txBody>
          <a:bodyPr/>
          <a:lstStyle/>
          <a:p>
            <a:r>
              <a:rPr lang="en-US" sz="3600" dirty="0"/>
              <a:t>LÍDER </a:t>
            </a:r>
            <a:r>
              <a:rPr lang="en-US" sz="3600" dirty="0" smtClean="0"/>
              <a:t>INTELIGENTE</a:t>
            </a:r>
            <a:br>
              <a:rPr lang="en-US" sz="3600" dirty="0" smtClean="0"/>
            </a:br>
            <a:r>
              <a:rPr lang="en-US" sz="3600" dirty="0" smtClean="0">
                <a:solidFill>
                  <a:srgbClr val="FFFF00"/>
                </a:solidFill>
              </a:rPr>
              <a:t>FÓRMULA</a:t>
            </a:r>
            <a:endParaRPr lang="pt-BR" sz="3600" dirty="0">
              <a:solidFill>
                <a:srgbClr val="FFFF00"/>
              </a:solidFill>
            </a:endParaRP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62742"/>
            <a:ext cx="9144000" cy="5595257"/>
          </a:xfrm>
        </p:spPr>
        <p:txBody>
          <a:bodyPr/>
          <a:lstStyle/>
          <a:p>
            <a:pPr algn="ctr"/>
            <a:endParaRPr lang="en-US" dirty="0" smtClean="0">
              <a:solidFill>
                <a:srgbClr val="FFFF00"/>
              </a:solidFill>
            </a:endParaRPr>
          </a:p>
          <a:p>
            <a:pPr algn="ctr"/>
            <a:r>
              <a:rPr lang="en-US" sz="4000" dirty="0" smtClean="0">
                <a:solidFill>
                  <a:srgbClr val="FFFF00"/>
                </a:solidFill>
              </a:rPr>
              <a:t>C</a:t>
            </a:r>
            <a:r>
              <a:rPr lang="pt-BR" sz="4000" dirty="0" err="1">
                <a:solidFill>
                  <a:srgbClr val="FFFF00"/>
                </a:solidFill>
              </a:rPr>
              <a:t>ompetências</a:t>
            </a:r>
            <a:r>
              <a:rPr lang="pt-BR" sz="4000" dirty="0">
                <a:solidFill>
                  <a:srgbClr val="FFFF00"/>
                </a:solidFill>
              </a:rPr>
              <a:t> de liderança </a:t>
            </a:r>
            <a:endParaRPr lang="pt-BR" sz="4000" dirty="0" smtClean="0">
              <a:solidFill>
                <a:srgbClr val="FFFF00"/>
              </a:solidFill>
            </a:endParaRPr>
          </a:p>
          <a:p>
            <a:pPr algn="ctr">
              <a:buNone/>
            </a:pPr>
            <a:r>
              <a:rPr lang="pt-BR" sz="4000" dirty="0" smtClean="0">
                <a:solidFill>
                  <a:srgbClr val="FFFF00"/>
                </a:solidFill>
              </a:rPr>
              <a:t> </a:t>
            </a:r>
            <a:r>
              <a:rPr lang="pt-BR" sz="4000" dirty="0">
                <a:solidFill>
                  <a:srgbClr val="FFFF00"/>
                </a:solidFill>
              </a:rPr>
              <a:t>são talentos </a:t>
            </a:r>
            <a:r>
              <a:rPr lang="pt-BR" sz="4000" dirty="0" smtClean="0">
                <a:solidFill>
                  <a:srgbClr val="FFFF00"/>
                </a:solidFill>
              </a:rPr>
              <a:t>inatos??</a:t>
            </a:r>
          </a:p>
          <a:p>
            <a:pPr algn="ctr">
              <a:buNone/>
            </a:pPr>
            <a:r>
              <a:rPr lang="pt-BR" sz="4000" dirty="0" smtClean="0">
                <a:solidFill>
                  <a:srgbClr val="FFFF00"/>
                </a:solidFill>
              </a:rPr>
              <a:t>ou</a:t>
            </a:r>
          </a:p>
          <a:p>
            <a:pPr algn="ctr">
              <a:buNone/>
            </a:pPr>
            <a:r>
              <a:rPr lang="pt-BR" sz="4000" dirty="0" smtClean="0">
                <a:solidFill>
                  <a:srgbClr val="FFFF00"/>
                </a:solidFill>
              </a:rPr>
              <a:t>CONSTRUÍDAS?</a:t>
            </a:r>
          </a:p>
          <a:p>
            <a:pPr algn="ctr">
              <a:buNone/>
            </a:pPr>
            <a:r>
              <a:rPr lang="pt-BR" sz="2000" dirty="0" smtClean="0"/>
              <a:t>..E A INTELIGÊNCIA</a:t>
            </a:r>
            <a:endParaRPr lang="en-US" sz="2000" dirty="0"/>
          </a:p>
          <a:p>
            <a:pPr algn="ctr"/>
            <a:endParaRPr lang="pt-BR" dirty="0"/>
          </a:p>
          <a:p>
            <a:pPr algn="ctr"/>
            <a:endParaRPr lang="en-US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622300" y="177799"/>
            <a:ext cx="7797800" cy="1592943"/>
          </a:xfrm>
        </p:spPr>
        <p:txBody>
          <a:bodyPr/>
          <a:lstStyle/>
          <a:p>
            <a:r>
              <a:rPr lang="pt-BR" sz="4000" dirty="0"/>
              <a:t>Domínios da </a:t>
            </a:r>
            <a:r>
              <a:rPr lang="pt-BR" sz="4000" dirty="0" err="1"/>
              <a:t>Lid</a:t>
            </a:r>
            <a:r>
              <a:rPr lang="pt-BR" sz="4000" dirty="0"/>
              <a:t>. </a:t>
            </a:r>
            <a:r>
              <a:rPr lang="pt-BR" sz="4000" dirty="0" err="1"/>
              <a:t>Emoc</a:t>
            </a:r>
            <a:r>
              <a:rPr lang="pt-BR" sz="4000" dirty="0"/>
              <a:t>. Int. - </a:t>
            </a:r>
            <a:r>
              <a:rPr lang="pt-BR" sz="4000" dirty="0">
                <a:solidFill>
                  <a:srgbClr val="FFFF00"/>
                </a:solidFill>
              </a:rPr>
              <a:t>LEI   </a:t>
            </a:r>
            <a:r>
              <a:rPr lang="pt-BR" sz="4000" dirty="0"/>
              <a:t>                 </a:t>
            </a:r>
            <a:r>
              <a:rPr lang="pt-BR" sz="4000" dirty="0">
                <a:solidFill>
                  <a:srgbClr val="FFFF00"/>
                </a:solidFill>
              </a:rPr>
              <a:t>– Competências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611086"/>
            <a:ext cx="8788400" cy="4764314"/>
          </a:xfrm>
        </p:spPr>
        <p:txBody>
          <a:bodyPr/>
          <a:lstStyle/>
          <a:p>
            <a:pPr algn="ctr">
              <a:lnSpc>
                <a:spcPct val="80000"/>
              </a:lnSpc>
            </a:pPr>
            <a:endParaRPr lang="en-US" dirty="0">
              <a:solidFill>
                <a:srgbClr val="FFFF00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en-US" dirty="0">
                <a:solidFill>
                  <a:srgbClr val="FFFF00"/>
                </a:solidFill>
              </a:rPr>
              <a:t>1) </a:t>
            </a:r>
            <a:r>
              <a:rPr lang="pt-BR" dirty="0">
                <a:solidFill>
                  <a:srgbClr val="FFFF00"/>
                </a:solidFill>
              </a:rPr>
              <a:t>Competência pessoal</a:t>
            </a:r>
            <a:r>
              <a:rPr lang="pt-BR" dirty="0"/>
              <a:t>                                                               – como lidamos conosco</a:t>
            </a:r>
            <a:r>
              <a:rPr lang="en-US" dirty="0"/>
              <a:t>: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n-US" dirty="0">
                <a:solidFill>
                  <a:srgbClr val="FFFF00"/>
                </a:solidFill>
              </a:rPr>
              <a:t>    </a:t>
            </a:r>
            <a:endParaRPr lang="en-US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en-US" dirty="0"/>
              <a:t>- a</a:t>
            </a:r>
            <a:r>
              <a:rPr lang="pt-BR" dirty="0" err="1"/>
              <a:t>uto-avaliação</a:t>
            </a:r>
            <a:r>
              <a:rPr lang="en-US" dirty="0"/>
              <a:t> </a:t>
            </a:r>
            <a:r>
              <a:rPr lang="pt-BR" dirty="0"/>
              <a:t>precisa - autoconfiança</a:t>
            </a:r>
            <a:endParaRPr lang="en-US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en-US" dirty="0"/>
              <a:t>   </a:t>
            </a:r>
            <a:r>
              <a:rPr lang="en-US" dirty="0" smtClean="0"/>
              <a:t>a</a:t>
            </a:r>
            <a:r>
              <a:rPr lang="pt-BR" dirty="0" err="1" smtClean="0"/>
              <a:t>utogestão</a:t>
            </a:r>
            <a:r>
              <a:rPr lang="en-US" dirty="0" smtClean="0"/>
              <a:t> -</a:t>
            </a:r>
            <a:r>
              <a:rPr lang="pt-BR" dirty="0" smtClean="0"/>
              <a:t> autocontrole E. </a:t>
            </a:r>
            <a:endParaRPr lang="pt-BR" dirty="0"/>
          </a:p>
          <a:p>
            <a:pPr algn="ctr">
              <a:lnSpc>
                <a:spcPct val="80000"/>
              </a:lnSpc>
            </a:pP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22300" y="177800"/>
            <a:ext cx="7797800" cy="1125538"/>
          </a:xfrm>
        </p:spPr>
        <p:txBody>
          <a:bodyPr/>
          <a:lstStyle/>
          <a:p>
            <a:r>
              <a:rPr lang="pt-BR" sz="4000"/>
              <a:t>Domínios da Lid. Emoc. Int. - LEI                    </a:t>
            </a:r>
            <a:r>
              <a:rPr lang="pt-BR" sz="4000">
                <a:solidFill>
                  <a:srgbClr val="FFFF00"/>
                </a:solidFill>
              </a:rPr>
              <a:t>– Competências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425575"/>
            <a:ext cx="8788400" cy="4949825"/>
          </a:xfrm>
        </p:spPr>
        <p:txBody>
          <a:bodyPr/>
          <a:lstStyle/>
          <a:p>
            <a:pPr algn="ctr">
              <a:lnSpc>
                <a:spcPct val="80000"/>
              </a:lnSpc>
            </a:pPr>
            <a:endParaRPr lang="en-US">
              <a:solidFill>
                <a:srgbClr val="FFFF00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en-US">
                <a:solidFill>
                  <a:srgbClr val="FFFF00"/>
                </a:solidFill>
              </a:rPr>
              <a:t>2) </a:t>
            </a:r>
            <a:r>
              <a:rPr lang="pt-BR">
                <a:solidFill>
                  <a:srgbClr val="FFFF00"/>
                </a:solidFill>
              </a:rPr>
              <a:t>Competência social</a:t>
            </a:r>
            <a:r>
              <a:rPr lang="pt-BR"/>
              <a:t>                                                                 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pt-BR"/>
          </a:p>
          <a:p>
            <a:pPr algn="ctr">
              <a:lnSpc>
                <a:spcPct val="80000"/>
              </a:lnSpc>
              <a:buFontTx/>
              <a:buNone/>
            </a:pPr>
            <a:r>
              <a:rPr lang="pt-BR"/>
              <a:t>– gerenciar nossos</a:t>
            </a:r>
            <a:r>
              <a:rPr lang="en-US"/>
              <a:t> </a:t>
            </a:r>
            <a:r>
              <a:rPr lang="pt-BR"/>
              <a:t>relacionamentos</a:t>
            </a:r>
            <a:endParaRPr lang="en-US"/>
          </a:p>
          <a:p>
            <a:pPr algn="ctr">
              <a:lnSpc>
                <a:spcPct val="80000"/>
              </a:lnSpc>
              <a:buFontTx/>
              <a:buNone/>
            </a:pPr>
            <a:r>
              <a:rPr lang="pt-BR"/>
              <a:t> </a:t>
            </a:r>
            <a:r>
              <a:rPr lang="en-US"/>
              <a:t>   </a:t>
            </a:r>
            <a:r>
              <a:rPr lang="pt-BR"/>
              <a:t>– consciência social                                                               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n-US"/>
              <a:t>– </a:t>
            </a:r>
            <a:r>
              <a:rPr lang="pt-BR"/>
              <a:t>empatia                                                                            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t-BR"/>
              <a:t>- consciência organizacional</a:t>
            </a:r>
            <a:endParaRPr lang="pt-BR">
              <a:solidFill>
                <a:srgbClr val="FF6600"/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65150"/>
            <a:ext cx="8718550" cy="298450"/>
          </a:xfrm>
        </p:spPr>
        <p:txBody>
          <a:bodyPr/>
          <a:lstStyle/>
          <a:p>
            <a:r>
              <a:rPr lang="en-US" sz="2800" dirty="0"/>
              <a:t>    </a:t>
            </a:r>
            <a:r>
              <a:rPr lang="en-US" sz="4000" i="1" dirty="0">
                <a:solidFill>
                  <a:srgbClr val="FFFF00"/>
                </a:solidFill>
              </a:rPr>
              <a:t>LIDERANÇA  </a:t>
            </a:r>
            <a:r>
              <a:rPr lang="en-US" sz="4000" i="1" dirty="0" smtClean="0">
                <a:solidFill>
                  <a:srgbClr val="FFFF00"/>
                </a:solidFill>
              </a:rPr>
              <a:t>INTELIGENTE</a:t>
            </a:r>
            <a:endParaRPr lang="pt-BR" sz="4000" i="1" dirty="0">
              <a:solidFill>
                <a:srgbClr val="FFFF00"/>
              </a:solidFill>
            </a:endParaRP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800" y="1193800"/>
            <a:ext cx="8966200" cy="4997450"/>
          </a:xfrm>
        </p:spPr>
        <p:txBody>
          <a:bodyPr/>
          <a:lstStyle/>
          <a:p>
            <a:pPr algn="ctr">
              <a:buFontTx/>
              <a:buNone/>
            </a:pPr>
            <a:endParaRPr lang="en-US" dirty="0">
              <a:solidFill>
                <a:srgbClr val="FFFF00"/>
              </a:solidFill>
            </a:endParaRPr>
          </a:p>
          <a:p>
            <a:pPr algn="ctr">
              <a:buFontTx/>
              <a:buNone/>
            </a:pPr>
            <a:r>
              <a:rPr lang="en-US" dirty="0">
                <a:solidFill>
                  <a:srgbClr val="FFFF00"/>
                </a:solidFill>
              </a:rPr>
              <a:t>- O QUE É INTELIGÊNCIA? -</a:t>
            </a:r>
          </a:p>
          <a:p>
            <a:pPr algn="ctr">
              <a:buFontTx/>
              <a:buNone/>
            </a:pPr>
            <a:r>
              <a:rPr lang="en-US" dirty="0"/>
              <a:t>   </a:t>
            </a:r>
          </a:p>
          <a:p>
            <a:pPr algn="ctr">
              <a:buFontTx/>
              <a:buNone/>
            </a:pPr>
            <a:r>
              <a:rPr lang="en-US" dirty="0"/>
              <a:t> </a:t>
            </a:r>
            <a:r>
              <a:rPr lang="en-US" sz="4000" i="1" dirty="0" smtClean="0">
                <a:solidFill>
                  <a:srgbClr val="FFFF00"/>
                </a:solidFill>
              </a:rPr>
              <a:t>“É  A  </a:t>
            </a:r>
            <a:r>
              <a:rPr lang="en-US" sz="4000" i="1" dirty="0">
                <a:solidFill>
                  <a:srgbClr val="FFFF00"/>
                </a:solidFill>
              </a:rPr>
              <a:t>CAPACIDAE DE SUPERAR </a:t>
            </a:r>
            <a:r>
              <a:rPr lang="en-US" sz="4000" i="1" dirty="0" smtClean="0">
                <a:solidFill>
                  <a:srgbClr val="FFFF00"/>
                </a:solidFill>
              </a:rPr>
              <a:t>ADVERSIDADES “                                           - </a:t>
            </a:r>
            <a:r>
              <a:rPr lang="en-US" sz="2000" i="1" dirty="0" err="1" smtClean="0">
                <a:solidFill>
                  <a:srgbClr val="FFFF00"/>
                </a:solidFill>
              </a:rPr>
              <a:t>Howar</a:t>
            </a:r>
            <a:r>
              <a:rPr lang="en-US" sz="2000" i="1" dirty="0" smtClean="0">
                <a:solidFill>
                  <a:srgbClr val="FFFF00"/>
                </a:solidFill>
              </a:rPr>
              <a:t> Gardner, PhD (Harvard)</a:t>
            </a:r>
            <a:endParaRPr lang="pt-BR" sz="2000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622300" y="177800"/>
            <a:ext cx="7835900" cy="642938"/>
          </a:xfrm>
        </p:spPr>
        <p:txBody>
          <a:bodyPr/>
          <a:lstStyle/>
          <a:p>
            <a:r>
              <a:rPr lang="pt-BR" sz="4000"/>
              <a:t>Domínios da LEI – Competências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993775"/>
            <a:ext cx="8788400" cy="510222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pt-BR" sz="2800" dirty="0"/>
          </a:p>
          <a:p>
            <a:pPr algn="ctr">
              <a:lnSpc>
                <a:spcPct val="80000"/>
              </a:lnSpc>
            </a:pPr>
            <a:r>
              <a:rPr lang="en-US" sz="3600" dirty="0">
                <a:solidFill>
                  <a:srgbClr val="FFFF00"/>
                </a:solidFill>
              </a:rPr>
              <a:t>3) </a:t>
            </a:r>
            <a:r>
              <a:rPr lang="pt-BR" sz="3600" dirty="0">
                <a:solidFill>
                  <a:srgbClr val="FFFF00"/>
                </a:solidFill>
              </a:rPr>
              <a:t>Administração de relacionamentos</a:t>
            </a:r>
            <a:r>
              <a:rPr lang="pt-BR" dirty="0"/>
              <a:t> </a:t>
            </a:r>
            <a:endParaRPr lang="en-US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en-US" dirty="0"/>
              <a:t>    </a:t>
            </a:r>
            <a:r>
              <a:rPr lang="pt-BR" dirty="0"/>
              <a:t>–  liderança inspiradora -motivar</a:t>
            </a:r>
            <a:endParaRPr lang="en-US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en-US" dirty="0"/>
              <a:t>   </a:t>
            </a:r>
            <a:r>
              <a:rPr lang="pt-BR" dirty="0"/>
              <a:t> –</a:t>
            </a:r>
            <a:r>
              <a:rPr lang="en-US" dirty="0"/>
              <a:t> </a:t>
            </a:r>
            <a:r>
              <a:rPr lang="pt-BR" dirty="0"/>
              <a:t> influência – persuadir </a:t>
            </a:r>
            <a:endParaRPr lang="en-US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en-US" dirty="0"/>
              <a:t>    </a:t>
            </a:r>
            <a:r>
              <a:rPr lang="pt-BR" dirty="0"/>
              <a:t>– </a:t>
            </a:r>
            <a:r>
              <a:rPr lang="pt-BR" dirty="0" smtClean="0"/>
              <a:t>desenvolver os </a:t>
            </a:r>
            <a:r>
              <a:rPr lang="pt-BR" dirty="0"/>
              <a:t>demais </a:t>
            </a:r>
            <a:endParaRPr lang="en-US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en-US" dirty="0"/>
              <a:t>    </a:t>
            </a:r>
            <a:r>
              <a:rPr lang="pt-BR" dirty="0"/>
              <a:t>– </a:t>
            </a:r>
            <a:r>
              <a:rPr lang="pt-BR" dirty="0" smtClean="0"/>
              <a:t> </a:t>
            </a:r>
            <a:r>
              <a:rPr lang="pt-BR" dirty="0"/>
              <a:t>mudanças</a:t>
            </a:r>
            <a:endParaRPr lang="en-US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en-US" dirty="0"/>
              <a:t>    </a:t>
            </a:r>
            <a:r>
              <a:rPr lang="pt-BR" dirty="0"/>
              <a:t>– gerenciamento de conflitos </a:t>
            </a:r>
            <a:r>
              <a:rPr lang="pt-BR" dirty="0" smtClean="0"/>
              <a:t> </a:t>
            </a:r>
            <a:endParaRPr lang="en-US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en-US" dirty="0"/>
              <a:t>    </a:t>
            </a:r>
            <a:r>
              <a:rPr lang="pt-BR" dirty="0"/>
              <a:t>– trabalho em equipe </a:t>
            </a:r>
          </a:p>
          <a:p>
            <a:pPr>
              <a:lnSpc>
                <a:spcPct val="80000"/>
              </a:lnSpc>
            </a:pPr>
            <a:endParaRPr lang="pt-BR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52413"/>
            <a:ext cx="7772400" cy="319087"/>
          </a:xfrm>
        </p:spPr>
        <p:txBody>
          <a:bodyPr/>
          <a:lstStyle/>
          <a:p>
            <a:r>
              <a:rPr lang="en-US" sz="3600" dirty="0">
                <a:solidFill>
                  <a:srgbClr val="FFFF00"/>
                </a:solidFill>
              </a:rPr>
              <a:t>ESTILOS</a:t>
            </a:r>
            <a:r>
              <a:rPr lang="pt-BR" sz="3600" dirty="0">
                <a:solidFill>
                  <a:srgbClr val="FFFF00"/>
                </a:solidFill>
              </a:rPr>
              <a:t> D</a:t>
            </a:r>
            <a:r>
              <a:rPr lang="en-US" sz="3600" dirty="0">
                <a:solidFill>
                  <a:srgbClr val="FFFF00"/>
                </a:solidFill>
              </a:rPr>
              <a:t>E</a:t>
            </a:r>
            <a:r>
              <a:rPr lang="pt-BR" sz="3600" dirty="0">
                <a:solidFill>
                  <a:srgbClr val="FFFF00"/>
                </a:solidFill>
              </a:rPr>
              <a:t> LIDERANÇA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12788"/>
            <a:ext cx="9144000" cy="5383212"/>
          </a:xfrm>
        </p:spPr>
        <p:txBody>
          <a:bodyPr/>
          <a:lstStyle/>
          <a:p>
            <a:pPr algn="r">
              <a:lnSpc>
                <a:spcPct val="80000"/>
              </a:lnSpc>
            </a:pPr>
            <a:r>
              <a:rPr lang="pt-BR" sz="2800" dirty="0" smtClean="0"/>
              <a:t>Daniel </a:t>
            </a:r>
            <a:r>
              <a:rPr lang="pt-BR" sz="2800" dirty="0" err="1" smtClean="0"/>
              <a:t>Goleman</a:t>
            </a:r>
            <a:r>
              <a:rPr lang="pt-BR" sz="2800" dirty="0" smtClean="0"/>
              <a:t>, PhD</a:t>
            </a:r>
            <a:endParaRPr lang="pt-BR" sz="2800" dirty="0"/>
          </a:p>
          <a:p>
            <a:pPr algn="ctr">
              <a:lnSpc>
                <a:spcPct val="80000"/>
              </a:lnSpc>
              <a:buFontTx/>
              <a:buNone/>
            </a:pPr>
            <a:endParaRPr lang="pt-BR" dirty="0" smtClean="0">
              <a:solidFill>
                <a:srgbClr val="FFFF00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pt-BR" dirty="0" smtClean="0">
                <a:solidFill>
                  <a:srgbClr val="FFFF00"/>
                </a:solidFill>
              </a:rPr>
              <a:t>1</a:t>
            </a:r>
            <a:r>
              <a:rPr lang="pt-BR" dirty="0">
                <a:solidFill>
                  <a:srgbClr val="FFFF00"/>
                </a:solidFill>
              </a:rPr>
              <a:t>) VISIONÁRIO</a:t>
            </a:r>
            <a:r>
              <a:rPr lang="pt-BR" dirty="0"/>
              <a:t> – sonhos compartilhados                          - direção clara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pt-BR" dirty="0">
              <a:solidFill>
                <a:srgbClr val="FFFF00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pt-BR" dirty="0">
                <a:solidFill>
                  <a:srgbClr val="FFFF00"/>
                </a:solidFill>
              </a:rPr>
              <a:t>2) CONSELHEIRO</a:t>
            </a:r>
            <a:r>
              <a:rPr lang="pt-BR" dirty="0"/>
              <a:t> – liga pessoas </a:t>
            </a:r>
            <a:r>
              <a:rPr lang="pt-BR" dirty="0" smtClean="0"/>
              <a:t>à </a:t>
            </a:r>
            <a:r>
              <a:rPr lang="pt-BR" dirty="0"/>
              <a:t>meta da empresa              </a:t>
            </a:r>
            <a:r>
              <a:rPr lang="en-US" dirty="0"/>
              <a:t>- </a:t>
            </a:r>
            <a:r>
              <a:rPr lang="pt-BR" dirty="0"/>
              <a:t>positivo </a:t>
            </a:r>
            <a:r>
              <a:rPr lang="en-US" dirty="0"/>
              <a:t>- </a:t>
            </a:r>
            <a:r>
              <a:rPr lang="pt-BR" dirty="0"/>
              <a:t>longo prazo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pt-BR" dirty="0">
              <a:solidFill>
                <a:srgbClr val="FFFF00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pt-BR" dirty="0">
                <a:solidFill>
                  <a:srgbClr val="FFFF00"/>
                </a:solidFill>
              </a:rPr>
              <a:t>3) AGREGADOR</a:t>
            </a:r>
            <a:r>
              <a:rPr lang="pt-BR" dirty="0"/>
              <a:t> – cria harmonia </a:t>
            </a:r>
            <a:r>
              <a:rPr lang="pt-BR" dirty="0" smtClean="0"/>
              <a:t>                                                                               </a:t>
            </a:r>
            <a:r>
              <a:rPr lang="pt-BR" dirty="0"/>
              <a:t>- fortalecer vínculos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52413"/>
            <a:ext cx="7772400" cy="319087"/>
          </a:xfrm>
        </p:spPr>
        <p:txBody>
          <a:bodyPr/>
          <a:lstStyle/>
          <a:p>
            <a:r>
              <a:rPr lang="en-US" sz="4000"/>
              <a:t>ESTILOS</a:t>
            </a:r>
            <a:r>
              <a:rPr lang="pt-BR" sz="4000"/>
              <a:t> D</a:t>
            </a:r>
            <a:r>
              <a:rPr lang="en-US" sz="4000"/>
              <a:t>E</a:t>
            </a:r>
            <a:r>
              <a:rPr lang="pt-BR" sz="4000"/>
              <a:t> LIDERANÇA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12788"/>
            <a:ext cx="9144000" cy="5383212"/>
          </a:xfrm>
        </p:spPr>
        <p:txBody>
          <a:bodyPr/>
          <a:lstStyle/>
          <a:p>
            <a:pPr algn="ctr">
              <a:lnSpc>
                <a:spcPct val="80000"/>
              </a:lnSpc>
            </a:pPr>
            <a:endParaRPr lang="pt-BR" sz="2400" dirty="0">
              <a:solidFill>
                <a:srgbClr val="FFFF00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pt-BR" dirty="0">
                <a:solidFill>
                  <a:srgbClr val="FFFF00"/>
                </a:solidFill>
              </a:rPr>
              <a:t>4) DEMOCRÁTICO</a:t>
            </a:r>
            <a:r>
              <a:rPr lang="pt-BR" dirty="0"/>
              <a:t>                                                                     – valoriza contribuições                                                       –</a:t>
            </a:r>
            <a:r>
              <a:rPr lang="pt-BR" dirty="0" smtClean="0"/>
              <a:t>comprometimento – participação – </a:t>
            </a:r>
            <a:r>
              <a:rPr lang="pt-BR" dirty="0"/>
              <a:t>consenso </a:t>
            </a:r>
          </a:p>
          <a:p>
            <a:pPr algn="ctr">
              <a:lnSpc>
                <a:spcPct val="80000"/>
              </a:lnSpc>
            </a:pPr>
            <a:endParaRPr lang="pt-BR" dirty="0" smtClean="0">
              <a:solidFill>
                <a:srgbClr val="FFFF00"/>
              </a:solidFill>
            </a:endParaRPr>
          </a:p>
          <a:p>
            <a:pPr algn="ctr">
              <a:lnSpc>
                <a:spcPct val="80000"/>
              </a:lnSpc>
              <a:buNone/>
            </a:pPr>
            <a:endParaRPr lang="pt-BR" dirty="0">
              <a:solidFill>
                <a:srgbClr val="FFFF00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pt-BR" dirty="0">
                <a:solidFill>
                  <a:srgbClr val="FFFF00"/>
                </a:solidFill>
              </a:rPr>
              <a:t>5) AGRESSIVO (positivo-negativo)                                        </a:t>
            </a:r>
            <a:r>
              <a:rPr lang="pt-BR" dirty="0"/>
              <a:t> – metas desafiadoras                                                                 </a:t>
            </a:r>
            <a:r>
              <a:rPr lang="pt-BR" dirty="0">
                <a:solidFill>
                  <a:srgbClr val="FFFF00"/>
                </a:solidFill>
              </a:rPr>
              <a:t>- mal utilizado extremamente </a:t>
            </a:r>
            <a:r>
              <a:rPr lang="pt-BR" dirty="0" smtClean="0">
                <a:solidFill>
                  <a:srgbClr val="FFFF00"/>
                </a:solidFill>
              </a:rPr>
              <a:t>negativo</a:t>
            </a:r>
            <a:endParaRPr lang="pt-BR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52413"/>
            <a:ext cx="7772400" cy="319087"/>
          </a:xfrm>
        </p:spPr>
        <p:txBody>
          <a:bodyPr/>
          <a:lstStyle/>
          <a:p>
            <a:r>
              <a:rPr lang="en-US" sz="4000"/>
              <a:t>ESTILOS</a:t>
            </a:r>
            <a:r>
              <a:rPr lang="pt-BR" sz="4000"/>
              <a:t> D</a:t>
            </a:r>
            <a:r>
              <a:rPr lang="en-US" sz="4000"/>
              <a:t>E</a:t>
            </a:r>
            <a:r>
              <a:rPr lang="pt-BR" sz="4000"/>
              <a:t> LIDERANÇA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12788"/>
            <a:ext cx="9144000" cy="5383212"/>
          </a:xfrm>
        </p:spPr>
        <p:txBody>
          <a:bodyPr/>
          <a:lstStyle/>
          <a:p>
            <a:pPr algn="ctr">
              <a:lnSpc>
                <a:spcPct val="80000"/>
              </a:lnSpc>
            </a:pPr>
            <a:endParaRPr lang="pt-BR" sz="2400" dirty="0">
              <a:solidFill>
                <a:srgbClr val="FFFF00"/>
              </a:solidFill>
            </a:endParaRPr>
          </a:p>
          <a:p>
            <a:pPr algn="ctr">
              <a:lnSpc>
                <a:spcPct val="80000"/>
              </a:lnSpc>
            </a:pPr>
            <a:endParaRPr lang="pt-BR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t-BR" dirty="0">
                <a:solidFill>
                  <a:srgbClr val="FFFF00"/>
                </a:solidFill>
              </a:rPr>
              <a:t>6) DESPÓTICO/TIRANO</a:t>
            </a:r>
            <a:r>
              <a:rPr lang="pt-BR" dirty="0"/>
              <a:t>                                                       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t-BR" dirty="0"/>
              <a:t>– </a:t>
            </a:r>
            <a:r>
              <a:rPr lang="pt-BR" dirty="0" smtClean="0"/>
              <a:t>esconde temores                                                                  </a:t>
            </a:r>
            <a:r>
              <a:rPr lang="pt-BR" dirty="0"/>
              <a:t>– mostra direção clara na emergência                                                                    </a:t>
            </a:r>
          </a:p>
          <a:p>
            <a:pPr algn="ctr">
              <a:lnSpc>
                <a:spcPct val="80000"/>
              </a:lnSpc>
              <a:buFontTx/>
              <a:buChar char="-"/>
            </a:pPr>
            <a:r>
              <a:rPr lang="pt-BR" dirty="0"/>
              <a:t>mal aplicado extremamente negativo                    </a:t>
            </a:r>
          </a:p>
          <a:p>
            <a:pPr algn="ctr">
              <a:lnSpc>
                <a:spcPct val="80000"/>
              </a:lnSpc>
              <a:buFontTx/>
              <a:buChar char="-"/>
            </a:pPr>
            <a:endParaRPr lang="pt-BR" dirty="0" smtClean="0">
              <a:solidFill>
                <a:srgbClr val="FFFF00"/>
              </a:solidFill>
            </a:endParaRPr>
          </a:p>
          <a:p>
            <a:pPr algn="ctr">
              <a:lnSpc>
                <a:spcPct val="80000"/>
              </a:lnSpc>
              <a:buFontTx/>
              <a:buChar char="-"/>
            </a:pPr>
            <a:r>
              <a:rPr lang="pt-BR" dirty="0" err="1" smtClean="0">
                <a:solidFill>
                  <a:srgbClr val="FFFF00"/>
                </a:solidFill>
              </a:rPr>
              <a:t>Apropiado</a:t>
            </a:r>
            <a:r>
              <a:rPr lang="pt-BR" dirty="0"/>
              <a:t>:                                                                      - deflagrar </a:t>
            </a:r>
            <a:r>
              <a:rPr lang="pt-BR" dirty="0" smtClean="0"/>
              <a:t>rapidamente </a:t>
            </a:r>
            <a:r>
              <a:rPr lang="pt-BR" dirty="0"/>
              <a:t>virada                                                                      – e com funcionários </a:t>
            </a:r>
            <a:r>
              <a:rPr lang="en-US" dirty="0"/>
              <a:t>p</a:t>
            </a:r>
            <a:r>
              <a:rPr lang="pt-BR" dirty="0" err="1" smtClean="0"/>
              <a:t>roblemáticos</a:t>
            </a:r>
            <a:r>
              <a:rPr lang="pt-BR" dirty="0" smtClean="0"/>
              <a:t>.</a:t>
            </a:r>
            <a:endParaRPr lang="pt-BR" dirty="0"/>
          </a:p>
          <a:p>
            <a:pPr algn="ctr">
              <a:lnSpc>
                <a:spcPct val="80000"/>
              </a:lnSpc>
            </a:pPr>
            <a:endParaRPr lang="pt-BR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52413"/>
            <a:ext cx="7772400" cy="319087"/>
          </a:xfrm>
        </p:spPr>
        <p:txBody>
          <a:bodyPr/>
          <a:lstStyle/>
          <a:p>
            <a:r>
              <a:rPr lang="en-US" sz="4000"/>
              <a:t>ESTILOS</a:t>
            </a:r>
            <a:r>
              <a:rPr lang="pt-BR" sz="4000"/>
              <a:t> D</a:t>
            </a:r>
            <a:r>
              <a:rPr lang="en-US" sz="4000"/>
              <a:t>E</a:t>
            </a:r>
            <a:r>
              <a:rPr lang="pt-BR" sz="4000"/>
              <a:t> LIDERANÇA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12788"/>
            <a:ext cx="9144000" cy="5383212"/>
          </a:xfrm>
        </p:spPr>
        <p:txBody>
          <a:bodyPr/>
          <a:lstStyle/>
          <a:p>
            <a:pPr algn="ctr">
              <a:lnSpc>
                <a:spcPct val="80000"/>
              </a:lnSpc>
            </a:pPr>
            <a:endParaRPr lang="pt-BR" sz="2400">
              <a:solidFill>
                <a:srgbClr val="FFFF00"/>
              </a:solidFill>
            </a:endParaRPr>
          </a:p>
          <a:p>
            <a:pPr algn="ctr">
              <a:lnSpc>
                <a:spcPct val="80000"/>
              </a:lnSpc>
            </a:pPr>
            <a:endParaRPr lang="pt-BR"/>
          </a:p>
          <a:p>
            <a:pPr algn="ctr">
              <a:lnSpc>
                <a:spcPct val="80000"/>
              </a:lnSpc>
              <a:buFontTx/>
              <a:buNone/>
            </a:pPr>
            <a:r>
              <a:rPr lang="pt-BR">
                <a:solidFill>
                  <a:srgbClr val="FFFF00"/>
                </a:solidFill>
              </a:rPr>
              <a:t>7) AUTOCRÁTICO</a:t>
            </a:r>
            <a:r>
              <a:rPr lang="pt-BR"/>
              <a:t>                                                       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t-BR"/>
              <a:t>– concentração de poder no líder</a:t>
            </a:r>
          </a:p>
          <a:p>
            <a:pPr algn="ctr">
              <a:lnSpc>
                <a:spcPct val="80000"/>
              </a:lnSpc>
              <a:buFontTx/>
              <a:buChar char="-"/>
            </a:pPr>
            <a:r>
              <a:rPr lang="en-US"/>
              <a:t>não consulta a equipe</a:t>
            </a:r>
          </a:p>
          <a:p>
            <a:pPr algn="ctr">
              <a:lnSpc>
                <a:spcPct val="80000"/>
              </a:lnSpc>
              <a:buFontTx/>
              <a:buChar char="-"/>
            </a:pPr>
            <a:r>
              <a:rPr lang="en-US"/>
              <a:t>dá ênfase na cobrança de metas</a:t>
            </a:r>
          </a:p>
          <a:p>
            <a:pPr algn="ctr">
              <a:lnSpc>
                <a:spcPct val="80000"/>
              </a:lnSpc>
              <a:buFontTx/>
              <a:buChar char="-"/>
            </a:pPr>
            <a:r>
              <a:rPr lang="en-US"/>
              <a:t>prega a concorrência desleal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en-US">
              <a:solidFill>
                <a:srgbClr val="FFFF00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en-US">
                <a:solidFill>
                  <a:srgbClr val="FFFF00"/>
                </a:solidFill>
              </a:rPr>
              <a:t>8) TIRANIA</a:t>
            </a:r>
            <a:r>
              <a:rPr lang="en-US"/>
              <a:t> – abuso de autoridade</a:t>
            </a:r>
            <a:endParaRPr lang="pt-B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533400"/>
          </a:xfrm>
        </p:spPr>
        <p:txBody>
          <a:bodyPr/>
          <a:lstStyle/>
          <a:p>
            <a:r>
              <a:rPr lang="pt-BR" sz="4000"/>
              <a:t>ESTILOS DISSONANTES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81050"/>
            <a:ext cx="9144000" cy="6115050"/>
          </a:xfrm>
        </p:spPr>
        <p:txBody>
          <a:bodyPr/>
          <a:lstStyle/>
          <a:p>
            <a:pPr algn="ctr"/>
            <a:r>
              <a:rPr lang="pt-BR" dirty="0" smtClean="0">
                <a:solidFill>
                  <a:srgbClr val="FFFF00"/>
                </a:solidFill>
              </a:rPr>
              <a:t>FAÇA PORQUE ESTOU MANDANDO</a:t>
            </a:r>
            <a:r>
              <a:rPr lang="pt-BR" dirty="0" smtClean="0"/>
              <a:t>:                </a:t>
            </a:r>
          </a:p>
          <a:p>
            <a:pPr algn="ctr"/>
            <a:r>
              <a:rPr lang="pt-BR" dirty="0" smtClean="0"/>
              <a:t>liderança despótica – impacto negativo sobre subordinados.                                                                       </a:t>
            </a:r>
          </a:p>
          <a:p>
            <a:pPr algn="ctr"/>
            <a:r>
              <a:rPr lang="pt-BR" dirty="0" smtClean="0">
                <a:solidFill>
                  <a:srgbClr val="FFFF00"/>
                </a:solidFill>
              </a:rPr>
              <a:t>“</a:t>
            </a:r>
            <a:r>
              <a:rPr lang="pt-BR" dirty="0">
                <a:solidFill>
                  <a:srgbClr val="FFFF00"/>
                </a:solidFill>
              </a:rPr>
              <a:t>Você pode até arrasar todo mundo e ainda ganhar dinheiro, mas será que essa empresa vai durar?”</a:t>
            </a:r>
            <a:r>
              <a:rPr lang="pt-BR" dirty="0"/>
              <a:t>                  </a:t>
            </a:r>
          </a:p>
          <a:p>
            <a:pPr algn="ctr"/>
            <a:endParaRPr lang="pt-BR" dirty="0"/>
          </a:p>
          <a:p>
            <a:pPr algn="ctr"/>
            <a:r>
              <a:rPr lang="pt-BR" dirty="0"/>
              <a:t> </a:t>
            </a:r>
            <a:r>
              <a:rPr lang="pt-BR" sz="3600" dirty="0">
                <a:solidFill>
                  <a:srgbClr val="FFFF00"/>
                </a:solidFill>
              </a:rPr>
              <a:t>quando funciona</a:t>
            </a:r>
            <a:r>
              <a:rPr lang="pt-BR" dirty="0">
                <a:solidFill>
                  <a:srgbClr val="FFFF00"/>
                </a:solidFill>
              </a:rPr>
              <a:t>:</a:t>
            </a:r>
            <a:r>
              <a:rPr lang="pt-BR" dirty="0"/>
              <a:t> crise empresarial – virada urgente – hábitos inúteis – incêndio – furacão – quando tudo mais fracassou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r>
              <a:rPr lang="pt-BR" sz="3200" dirty="0">
                <a:solidFill>
                  <a:srgbClr val="FFFF00"/>
                </a:solidFill>
              </a:rPr>
              <a:t>APRENDIZAGEM AUTOCONDUZIDA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76300"/>
            <a:ext cx="9144000" cy="5981700"/>
          </a:xfrm>
        </p:spPr>
        <p:txBody>
          <a:bodyPr/>
          <a:lstStyle/>
          <a:p>
            <a:pPr algn="ctr"/>
            <a:endParaRPr lang="pt-BR" dirty="0"/>
          </a:p>
          <a:p>
            <a:pPr algn="ctr"/>
            <a:r>
              <a:rPr lang="pt-BR" dirty="0">
                <a:solidFill>
                  <a:srgbClr val="FFFF00"/>
                </a:solidFill>
              </a:rPr>
              <a:t>“O aprimoramento da capacidade de liderança é aprendizagem autoconduzida</a:t>
            </a:r>
            <a:r>
              <a:rPr lang="pt-BR" dirty="0"/>
              <a:t>                                                 </a:t>
            </a:r>
          </a:p>
          <a:p>
            <a:pPr algn="ctr"/>
            <a:endParaRPr lang="pt-BR" dirty="0" smtClean="0"/>
          </a:p>
          <a:p>
            <a:pPr algn="ctr">
              <a:buNone/>
            </a:pPr>
            <a:r>
              <a:rPr lang="pt-BR" dirty="0" smtClean="0"/>
              <a:t>desenvolver </a:t>
            </a:r>
            <a:r>
              <a:rPr lang="pt-BR" dirty="0"/>
              <a:t>ou fortalecer determinado aspecto de quem somos ou queremos ser, ou ambos                                – o eu ideal - real”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17715"/>
            <a:ext cx="9144000" cy="6640286"/>
          </a:xfrm>
        </p:spPr>
        <p:txBody>
          <a:bodyPr/>
          <a:lstStyle/>
          <a:p>
            <a:pPr algn="ctr">
              <a:buNone/>
            </a:pPr>
            <a:r>
              <a:rPr lang="en-US" sz="2800" dirty="0">
                <a:solidFill>
                  <a:srgbClr val="FFFF00"/>
                </a:solidFill>
              </a:rPr>
              <a:t>O EU REAL E O EU IDEAL</a:t>
            </a:r>
            <a:endParaRPr lang="pt-BR" sz="2800" dirty="0">
              <a:solidFill>
                <a:srgbClr val="FFFF00"/>
              </a:solidFill>
            </a:endParaRPr>
          </a:p>
          <a:p>
            <a:pPr algn="ctr">
              <a:buNone/>
            </a:pPr>
            <a:r>
              <a:rPr lang="pt-BR" sz="2800" dirty="0" smtClean="0"/>
              <a:t>1 </a:t>
            </a:r>
            <a:r>
              <a:rPr lang="pt-BR" sz="2800" dirty="0"/>
              <a:t>– meu eu ideal: </a:t>
            </a:r>
            <a:r>
              <a:rPr lang="pt-BR" sz="2800" dirty="0">
                <a:solidFill>
                  <a:srgbClr val="FFFF00"/>
                </a:solidFill>
              </a:rPr>
              <a:t>quem quero ser</a:t>
            </a:r>
            <a:r>
              <a:rPr lang="pt-BR" sz="2800" dirty="0"/>
              <a:t>?</a:t>
            </a:r>
          </a:p>
          <a:p>
            <a:pPr algn="ctr"/>
            <a:endParaRPr lang="pt-BR" sz="2800" dirty="0" smtClean="0"/>
          </a:p>
          <a:p>
            <a:pPr algn="ctr">
              <a:buNone/>
            </a:pPr>
            <a:r>
              <a:rPr lang="pt-BR" sz="2800" dirty="0" smtClean="0"/>
              <a:t>2 </a:t>
            </a:r>
            <a:r>
              <a:rPr lang="pt-BR" sz="2800" dirty="0"/>
              <a:t>– meu eu real: </a:t>
            </a:r>
            <a:r>
              <a:rPr lang="pt-BR" sz="2800" dirty="0">
                <a:solidFill>
                  <a:srgbClr val="FFFF00"/>
                </a:solidFill>
              </a:rPr>
              <a:t>quem sou</a:t>
            </a:r>
            <a:r>
              <a:rPr lang="pt-BR" sz="2800" dirty="0"/>
              <a:t>?</a:t>
            </a:r>
          </a:p>
          <a:p>
            <a:pPr algn="ctr">
              <a:buNone/>
            </a:pPr>
            <a:r>
              <a:rPr lang="pt-BR" sz="2800" dirty="0" smtClean="0"/>
              <a:t>3 </a:t>
            </a:r>
            <a:r>
              <a:rPr lang="pt-BR" sz="2800" dirty="0"/>
              <a:t>– </a:t>
            </a:r>
            <a:r>
              <a:rPr lang="pt-BR" sz="2800" dirty="0">
                <a:solidFill>
                  <a:srgbClr val="FFFF00"/>
                </a:solidFill>
              </a:rPr>
              <a:t>meu projeto</a:t>
            </a:r>
            <a:r>
              <a:rPr lang="pt-BR" sz="2800" dirty="0"/>
              <a:t> de </a:t>
            </a:r>
            <a:r>
              <a:rPr lang="pt-BR" sz="2800" dirty="0" smtClean="0"/>
              <a:t>aprendiz: </a:t>
            </a:r>
            <a:r>
              <a:rPr lang="pt-BR" sz="2800" dirty="0">
                <a:solidFill>
                  <a:srgbClr val="FFFF00"/>
                </a:solidFill>
              </a:rPr>
              <a:t>reforçar</a:t>
            </a:r>
            <a:r>
              <a:rPr lang="pt-BR" sz="2800" dirty="0"/>
              <a:t> minhas </a:t>
            </a:r>
            <a:r>
              <a:rPr lang="pt-BR" sz="2800" dirty="0">
                <a:solidFill>
                  <a:srgbClr val="FFFF00"/>
                </a:solidFill>
              </a:rPr>
              <a:t>virtudes</a:t>
            </a:r>
            <a:r>
              <a:rPr lang="pt-BR" sz="2800" dirty="0"/>
              <a:t> e </a:t>
            </a:r>
            <a:r>
              <a:rPr lang="pt-BR" sz="2800" dirty="0">
                <a:solidFill>
                  <a:srgbClr val="FFFF00"/>
                </a:solidFill>
              </a:rPr>
              <a:t>reduzir falhas</a:t>
            </a:r>
          </a:p>
          <a:p>
            <a:pPr algn="ctr"/>
            <a:endParaRPr lang="pt-BR" sz="2800" dirty="0" smtClean="0"/>
          </a:p>
          <a:p>
            <a:pPr algn="ctr">
              <a:buNone/>
            </a:pPr>
            <a:r>
              <a:rPr lang="pt-BR" sz="2800" dirty="0" smtClean="0"/>
              <a:t>4 </a:t>
            </a:r>
            <a:r>
              <a:rPr lang="pt-BR" sz="2800" dirty="0"/>
              <a:t>– experimentar </a:t>
            </a:r>
            <a:r>
              <a:rPr lang="pt-BR" sz="2800" dirty="0">
                <a:solidFill>
                  <a:srgbClr val="FFFF00"/>
                </a:solidFill>
              </a:rPr>
              <a:t>novos </a:t>
            </a:r>
            <a:r>
              <a:rPr lang="pt-BR" sz="2800" dirty="0" smtClean="0">
                <a:solidFill>
                  <a:srgbClr val="FFFF00"/>
                </a:solidFill>
              </a:rPr>
              <a:t>ideias</a:t>
            </a:r>
            <a:r>
              <a:rPr lang="pt-BR" sz="2800" dirty="0" smtClean="0"/>
              <a:t> </a:t>
            </a:r>
            <a:r>
              <a:rPr lang="pt-BR" sz="2800" dirty="0"/>
              <a:t>e </a:t>
            </a:r>
            <a:r>
              <a:rPr lang="pt-BR" sz="2800" dirty="0" smtClean="0">
                <a:solidFill>
                  <a:srgbClr val="FFFF00"/>
                </a:solidFill>
              </a:rPr>
              <a:t>sensações</a:t>
            </a:r>
            <a:r>
              <a:rPr lang="pt-BR" sz="2800" dirty="0" smtClean="0"/>
              <a:t>                                                         </a:t>
            </a:r>
          </a:p>
          <a:p>
            <a:pPr algn="ctr">
              <a:buNone/>
            </a:pPr>
            <a:endParaRPr lang="pt-BR" sz="2800" dirty="0" smtClean="0"/>
          </a:p>
          <a:p>
            <a:pPr algn="ctr">
              <a:buNone/>
            </a:pPr>
            <a:r>
              <a:rPr lang="pt-BR" sz="2800" dirty="0" smtClean="0"/>
              <a:t>5</a:t>
            </a:r>
            <a:r>
              <a:rPr lang="pt-BR" sz="2800" dirty="0"/>
              <a:t> </a:t>
            </a:r>
            <a:r>
              <a:rPr lang="pt-BR" sz="2800" dirty="0" smtClean="0"/>
              <a:t>-  </a:t>
            </a:r>
            <a:r>
              <a:rPr lang="pt-BR" sz="2800" dirty="0" err="1" smtClean="0">
                <a:solidFill>
                  <a:srgbClr val="FFFF00"/>
                </a:solidFill>
              </a:rPr>
              <a:t>Desenv</a:t>
            </a:r>
            <a:r>
              <a:rPr lang="pt-BR" sz="2800" dirty="0" smtClean="0">
                <a:solidFill>
                  <a:srgbClr val="FFFF00"/>
                </a:solidFill>
              </a:rPr>
              <a:t>. relacionamentos </a:t>
            </a:r>
            <a:r>
              <a:rPr lang="pt-BR" sz="2800" dirty="0">
                <a:solidFill>
                  <a:srgbClr val="FFFF00"/>
                </a:solidFill>
              </a:rPr>
              <a:t>de confiança</a:t>
            </a:r>
            <a:r>
              <a:rPr lang="pt-BR" sz="2800" dirty="0"/>
              <a:t> </a:t>
            </a:r>
            <a:endParaRPr lang="pt-BR" sz="2800" dirty="0" smtClean="0"/>
          </a:p>
          <a:p>
            <a:pPr algn="ctr"/>
            <a:r>
              <a:rPr lang="pt-BR" sz="2800" dirty="0" smtClean="0"/>
              <a:t>fonte de apoio</a:t>
            </a:r>
            <a:endParaRPr lang="pt-BR" sz="2800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r>
              <a:rPr lang="pt-BR">
                <a:solidFill>
                  <a:srgbClr val="FFFF00"/>
                </a:solidFill>
              </a:rPr>
              <a:t>LIDERANÇA INTELIGENTE</a:t>
            </a:r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76300"/>
            <a:ext cx="9144000" cy="59817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8800">
                <a:solidFill>
                  <a:srgbClr val="FFFF00"/>
                </a:solidFill>
              </a:rPr>
              <a:t>VALEU!</a:t>
            </a:r>
          </a:p>
          <a:p>
            <a:pPr algn="ctr">
              <a:buFontTx/>
              <a:buNone/>
            </a:pPr>
            <a:r>
              <a:rPr lang="en-US" sz="8800">
                <a:solidFill>
                  <a:srgbClr val="FFFF00"/>
                </a:solidFill>
              </a:rPr>
              <a:t>abrigado</a:t>
            </a:r>
            <a:endParaRPr lang="pt-BR" sz="880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165099"/>
            <a:ext cx="7219950" cy="778329"/>
          </a:xfrm>
        </p:spPr>
        <p:txBody>
          <a:bodyPr/>
          <a:lstStyle/>
          <a:p>
            <a:r>
              <a:rPr lang="en-US" sz="4000" dirty="0">
                <a:solidFill>
                  <a:srgbClr val="FFFF00"/>
                </a:solidFill>
              </a:rPr>
              <a:t>LIDERANÇA INTELIGENTE</a:t>
            </a:r>
            <a:endParaRPr lang="pt-BR" sz="4000" dirty="0">
              <a:solidFill>
                <a:srgbClr val="FFFF00"/>
              </a:solidFill>
            </a:endParaRPr>
          </a:p>
        </p:txBody>
      </p:sp>
      <p:sp>
        <p:nvSpPr>
          <p:cNvPr id="6144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1103086"/>
            <a:ext cx="9144000" cy="5437414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                O</a:t>
            </a:r>
            <a:r>
              <a:rPr lang="pt-BR" dirty="0" smtClean="0">
                <a:solidFill>
                  <a:srgbClr val="FFFF00"/>
                </a:solidFill>
              </a:rPr>
              <a:t> GRANDE LÍDER </a:t>
            </a:r>
            <a:r>
              <a:rPr lang="pt-BR" dirty="0" smtClean="0">
                <a:solidFill>
                  <a:srgbClr val="FFFF00"/>
                </a:solidFill>
              </a:rPr>
              <a:t>(</a:t>
            </a:r>
            <a:r>
              <a:rPr lang="pt-BR" u="sng" dirty="0" smtClean="0">
                <a:solidFill>
                  <a:srgbClr val="FFFF00"/>
                </a:solidFill>
              </a:rPr>
              <a:t>servidor</a:t>
            </a:r>
            <a:r>
              <a:rPr lang="pt-BR" dirty="0" smtClean="0">
                <a:solidFill>
                  <a:srgbClr val="FFFF00"/>
                </a:solidFill>
              </a:rPr>
              <a:t>)</a:t>
            </a:r>
            <a:endParaRPr lang="en-US" dirty="0">
              <a:solidFill>
                <a:srgbClr val="FFFF00"/>
              </a:solidFill>
            </a:endParaRPr>
          </a:p>
          <a:p>
            <a:pPr algn="r"/>
            <a:endParaRPr lang="pt-BR" dirty="0" smtClean="0"/>
          </a:p>
          <a:p>
            <a:pPr algn="ctr">
              <a:buNone/>
            </a:pPr>
            <a:r>
              <a:rPr lang="pt-BR" dirty="0" smtClean="0">
                <a:solidFill>
                  <a:srgbClr val="FFFF00"/>
                </a:solidFill>
              </a:rPr>
              <a:t>          Mobiliza</a:t>
            </a:r>
            <a:r>
              <a:rPr lang="en-US" dirty="0" smtClean="0"/>
              <a:t> </a:t>
            </a:r>
            <a:r>
              <a:rPr lang="en-US" dirty="0"/>
              <a:t>-</a:t>
            </a:r>
            <a:r>
              <a:rPr lang="pt-BR" dirty="0"/>
              <a:t> </a:t>
            </a:r>
            <a:r>
              <a:rPr lang="pt-BR" dirty="0" smtClean="0"/>
              <a:t>Inflama </a:t>
            </a:r>
            <a:r>
              <a:rPr lang="pt-BR" dirty="0"/>
              <a:t>nossa </a:t>
            </a:r>
            <a:r>
              <a:rPr lang="pt-BR" dirty="0" smtClean="0"/>
              <a:t>                                                </a:t>
            </a:r>
            <a:r>
              <a:rPr lang="pt-BR" dirty="0" smtClean="0">
                <a:solidFill>
                  <a:srgbClr val="FFFF00"/>
                </a:solidFill>
              </a:rPr>
              <a:t>paixão</a:t>
            </a:r>
            <a:endParaRPr lang="pt-BR" dirty="0"/>
          </a:p>
          <a:p>
            <a:pPr algn="ctr">
              <a:buNone/>
            </a:pPr>
            <a:r>
              <a:rPr lang="pt-BR" dirty="0" smtClean="0"/>
              <a:t>           </a:t>
            </a:r>
            <a:r>
              <a:rPr lang="pt-BR" dirty="0"/>
              <a:t>por meio das </a:t>
            </a:r>
            <a:r>
              <a:rPr lang="pt-BR" dirty="0" smtClean="0">
                <a:solidFill>
                  <a:srgbClr val="FFFF00"/>
                </a:solidFill>
              </a:rPr>
              <a:t>emoções.</a:t>
            </a:r>
          </a:p>
          <a:p>
            <a:pPr algn="ctr">
              <a:buNone/>
            </a:pPr>
            <a:endParaRPr lang="pt-BR" dirty="0">
              <a:solidFill>
                <a:srgbClr val="FFFF00"/>
              </a:solidFill>
            </a:endParaRPr>
          </a:p>
          <a:p>
            <a:pPr algn="ctr"/>
            <a:r>
              <a:rPr lang="pt-BR" dirty="0" smtClean="0">
                <a:solidFill>
                  <a:srgbClr val="FFFF00"/>
                </a:solidFill>
              </a:rPr>
              <a:t>“Motivação é uma emoção” </a:t>
            </a:r>
          </a:p>
          <a:p>
            <a:pPr algn="ctr">
              <a:buNone/>
            </a:pPr>
            <a:r>
              <a:rPr lang="pt-BR" sz="2400" dirty="0" smtClean="0"/>
              <a:t>– D. </a:t>
            </a:r>
            <a:r>
              <a:rPr lang="pt-BR" sz="2400" dirty="0" err="1" smtClean="0"/>
              <a:t>Goleman</a:t>
            </a:r>
            <a:r>
              <a:rPr lang="pt-BR" sz="2400" dirty="0" smtClean="0"/>
              <a:t>, PhD (Harvard)</a:t>
            </a:r>
            <a:endParaRPr lang="pt-BR" sz="2400" dirty="0"/>
          </a:p>
        </p:txBody>
      </p:sp>
      <p:pic>
        <p:nvPicPr>
          <p:cNvPr id="1026" name="Picture 2" descr="C:\Users\Carlos Bentes\Pictures\Gandhi_portrait_19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902" y="1190148"/>
            <a:ext cx="2138012" cy="246745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65099"/>
            <a:ext cx="7600950" cy="792843"/>
          </a:xfrm>
        </p:spPr>
        <p:txBody>
          <a:bodyPr/>
          <a:lstStyle/>
          <a:p>
            <a:r>
              <a:rPr lang="en-US" sz="4000" dirty="0">
                <a:solidFill>
                  <a:schemeClr val="tx1"/>
                </a:solidFill>
              </a:rPr>
              <a:t>LIDERANÇA  INTELIGENTE</a:t>
            </a:r>
            <a:endParaRPr lang="pt-BR" sz="4000" dirty="0">
              <a:solidFill>
                <a:schemeClr val="tx1"/>
              </a:solidFill>
            </a:endParaRP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04686"/>
            <a:ext cx="9144000" cy="5335814"/>
          </a:xfrm>
        </p:spPr>
        <p:txBody>
          <a:bodyPr/>
          <a:lstStyle/>
          <a:p>
            <a:pPr algn="ctr"/>
            <a:r>
              <a:rPr lang="en-US" dirty="0"/>
              <a:t>O</a:t>
            </a:r>
            <a:r>
              <a:rPr lang="pt-BR" dirty="0"/>
              <a:t>S GRANDES LÍDERES</a:t>
            </a:r>
          </a:p>
          <a:p>
            <a:pPr algn="ctr"/>
            <a:endParaRPr lang="pt-BR" dirty="0">
              <a:solidFill>
                <a:srgbClr val="FFFF00"/>
              </a:solidFill>
            </a:endParaRPr>
          </a:p>
          <a:p>
            <a:pPr algn="ctr"/>
            <a:r>
              <a:rPr lang="pt-BR" dirty="0">
                <a:solidFill>
                  <a:srgbClr val="FFFF00"/>
                </a:solidFill>
              </a:rPr>
              <a:t>Tarefa primordial</a:t>
            </a:r>
            <a:r>
              <a:rPr lang="pt-BR" dirty="0"/>
              <a:t> </a:t>
            </a:r>
            <a:r>
              <a:rPr lang="pt-BR" dirty="0" smtClean="0"/>
              <a:t>                                                       -canalizar </a:t>
            </a:r>
            <a:r>
              <a:rPr lang="pt-BR" dirty="0"/>
              <a:t>as </a:t>
            </a:r>
            <a:r>
              <a:rPr lang="pt-BR" dirty="0">
                <a:solidFill>
                  <a:srgbClr val="FFFF00"/>
                </a:solidFill>
              </a:rPr>
              <a:t>emoções </a:t>
            </a:r>
            <a:r>
              <a:rPr lang="pt-BR" dirty="0"/>
              <a:t>      </a:t>
            </a:r>
            <a:r>
              <a:rPr lang="pt-BR" dirty="0" smtClean="0"/>
              <a:t>                                                 </a:t>
            </a:r>
            <a:r>
              <a:rPr lang="pt-BR" dirty="0"/>
              <a:t>na </a:t>
            </a:r>
            <a:r>
              <a:rPr lang="pt-BR" dirty="0">
                <a:solidFill>
                  <a:srgbClr val="FFFF00"/>
                </a:solidFill>
              </a:rPr>
              <a:t>direção correta, </a:t>
            </a:r>
            <a:endParaRPr lang="en-US" dirty="0">
              <a:solidFill>
                <a:srgbClr val="FFFF00"/>
              </a:solidFill>
            </a:endParaRPr>
          </a:p>
          <a:p>
            <a:pPr algn="ctr"/>
            <a:endParaRPr lang="pt-BR" dirty="0">
              <a:solidFill>
                <a:srgbClr val="FFFF00"/>
              </a:solidFill>
            </a:endParaRPr>
          </a:p>
          <a:p>
            <a:pPr algn="ctr"/>
            <a:r>
              <a:rPr lang="pt-BR" dirty="0" smtClean="0"/>
              <a:t> </a:t>
            </a:r>
            <a:r>
              <a:rPr lang="pt-BR" dirty="0"/>
              <a:t>retenção de </a:t>
            </a:r>
            <a:r>
              <a:rPr lang="pt-BR" dirty="0">
                <a:solidFill>
                  <a:srgbClr val="FFFF00"/>
                </a:solidFill>
              </a:rPr>
              <a:t>talentos</a:t>
            </a:r>
            <a:r>
              <a:rPr lang="pt-BR" dirty="0"/>
              <a:t>,  </a:t>
            </a:r>
            <a:r>
              <a:rPr lang="pt-BR" dirty="0" smtClean="0"/>
              <a:t>o moral elevado                </a:t>
            </a:r>
            <a:endParaRPr lang="pt-BR" dirty="0">
              <a:solidFill>
                <a:srgbClr val="FFFF00"/>
              </a:solidFill>
            </a:endParaRPr>
          </a:p>
          <a:p>
            <a:endParaRPr lang="pt-BR" dirty="0">
              <a:solidFill>
                <a:srgbClr val="FFFF00"/>
              </a:solidFill>
            </a:endParaRPr>
          </a:p>
        </p:txBody>
      </p:sp>
      <p:pic>
        <p:nvPicPr>
          <p:cNvPr id="4" name="Picture 2" descr="C:\Users\Carlos Bentes\Pictures\Gandhi_portrait_19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902" y="1190148"/>
            <a:ext cx="1833212" cy="214813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61256"/>
            <a:ext cx="7791450" cy="1175657"/>
          </a:xfrm>
        </p:spPr>
        <p:txBody>
          <a:bodyPr/>
          <a:lstStyle/>
          <a:p>
            <a:r>
              <a:rPr lang="en-US" sz="3200" dirty="0"/>
              <a:t>LIDERANÇA </a:t>
            </a:r>
            <a:r>
              <a:rPr lang="en-US" sz="3200" dirty="0" smtClean="0"/>
              <a:t>INTELIGENTE </a:t>
            </a:r>
            <a:r>
              <a:rPr lang="en-US" sz="3200" dirty="0">
                <a:solidFill>
                  <a:srgbClr val="FFFF00"/>
                </a:solidFill>
              </a:rPr>
              <a:t>- PRIMAL</a:t>
            </a:r>
            <a:endParaRPr lang="pt-BR" sz="3200" dirty="0">
              <a:solidFill>
                <a:srgbClr val="FFFF00"/>
              </a:solidFill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96570"/>
            <a:ext cx="9144000" cy="5261429"/>
          </a:xfrm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pt-BR" dirty="0" smtClean="0">
                <a:solidFill>
                  <a:srgbClr val="FFFF00"/>
                </a:solidFill>
              </a:rPr>
              <a:t>A </a:t>
            </a:r>
            <a:r>
              <a:rPr lang="pt-BR" dirty="0">
                <a:solidFill>
                  <a:srgbClr val="FFFF00"/>
                </a:solidFill>
              </a:rPr>
              <a:t>tarefa emocional do líder                                                        é</a:t>
            </a:r>
            <a:r>
              <a:rPr lang="pt-BR" dirty="0"/>
              <a:t> </a:t>
            </a:r>
            <a:r>
              <a:rPr lang="pt-BR" sz="4400" i="1" dirty="0" err="1"/>
              <a:t>primal</a:t>
            </a:r>
            <a:r>
              <a:rPr lang="en-US" sz="4400" i="1" dirty="0"/>
              <a:t> -</a:t>
            </a:r>
            <a:r>
              <a:rPr lang="pt-BR" dirty="0"/>
              <a:t> original                                                                         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pt-BR" dirty="0"/>
          </a:p>
          <a:p>
            <a:pPr algn="ctr">
              <a:lnSpc>
                <a:spcPct val="80000"/>
              </a:lnSpc>
              <a:buFontTx/>
              <a:buChar char="-"/>
            </a:pPr>
            <a:r>
              <a:rPr lang="pt-BR" dirty="0" smtClean="0">
                <a:solidFill>
                  <a:srgbClr val="FFFF00"/>
                </a:solidFill>
              </a:rPr>
              <a:t>mais </a:t>
            </a:r>
            <a:r>
              <a:rPr lang="pt-BR" dirty="0">
                <a:solidFill>
                  <a:srgbClr val="FFFF00"/>
                </a:solidFill>
              </a:rPr>
              <a:t>importante ato de liderança</a:t>
            </a:r>
            <a:r>
              <a:rPr lang="pt-BR" dirty="0" smtClean="0">
                <a:solidFill>
                  <a:srgbClr val="FFFF00"/>
                </a:solidFill>
              </a:rPr>
              <a:t>.</a:t>
            </a:r>
          </a:p>
          <a:p>
            <a:pPr algn="ctr">
              <a:lnSpc>
                <a:spcPct val="80000"/>
              </a:lnSpc>
              <a:buFontTx/>
              <a:buChar char="-"/>
            </a:pPr>
            <a:endParaRPr lang="pt-BR" dirty="0" smtClean="0">
              <a:solidFill>
                <a:srgbClr val="FFFF00"/>
              </a:solidFill>
            </a:endParaRPr>
          </a:p>
          <a:p>
            <a:pPr algn="ctr">
              <a:lnSpc>
                <a:spcPct val="80000"/>
              </a:lnSpc>
              <a:buFontTx/>
              <a:buChar char="-"/>
            </a:pPr>
            <a:endParaRPr lang="pt-BR" dirty="0" smtClean="0">
              <a:solidFill>
                <a:srgbClr val="FFFF00"/>
              </a:solidFill>
            </a:endParaRPr>
          </a:p>
          <a:p>
            <a:pPr algn="ctr">
              <a:lnSpc>
                <a:spcPct val="80000"/>
              </a:lnSpc>
              <a:buFontTx/>
              <a:buChar char="-"/>
            </a:pPr>
            <a:r>
              <a:rPr lang="pt-BR" dirty="0" smtClean="0">
                <a:solidFill>
                  <a:srgbClr val="FFFF00"/>
                </a:solidFill>
              </a:rPr>
              <a:t>LÍDER??</a:t>
            </a:r>
          </a:p>
          <a:p>
            <a:pPr algn="ctr">
              <a:lnSpc>
                <a:spcPct val="80000"/>
              </a:lnSpc>
              <a:buNone/>
            </a:pPr>
            <a:r>
              <a:rPr lang="pt-BR" dirty="0" smtClean="0">
                <a:solidFill>
                  <a:srgbClr val="FFFF00"/>
                </a:solidFill>
              </a:rPr>
              <a:t>CONDUZ AO OBJETIVO</a:t>
            </a:r>
            <a:endParaRPr lang="pt-BR" dirty="0">
              <a:solidFill>
                <a:srgbClr val="FFFF00"/>
              </a:solidFill>
            </a:endParaRPr>
          </a:p>
          <a:p>
            <a:pPr algn="ctr">
              <a:lnSpc>
                <a:spcPct val="80000"/>
              </a:lnSpc>
            </a:pPr>
            <a:endParaRPr lang="en-US" dirty="0">
              <a:solidFill>
                <a:srgbClr val="FFFF00"/>
              </a:solidFill>
            </a:endParaRPr>
          </a:p>
          <a:p>
            <a:pPr algn="ctr">
              <a:lnSpc>
                <a:spcPct val="80000"/>
              </a:lnSpc>
              <a:buNone/>
            </a:pPr>
            <a:endParaRPr lang="pt-BR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33828"/>
            <a:ext cx="7791450" cy="1088571"/>
          </a:xfrm>
        </p:spPr>
        <p:txBody>
          <a:bodyPr/>
          <a:lstStyle/>
          <a:p>
            <a:r>
              <a:rPr lang="en-US" sz="3200" dirty="0" smtClean="0"/>
              <a:t>LIDERANÇA  </a:t>
            </a:r>
            <a:r>
              <a:rPr lang="en-US" sz="3200" dirty="0"/>
              <a:t>INTELIGENTE-PRIMAL</a:t>
            </a:r>
            <a:endParaRPr lang="pt-BR" sz="3200" dirty="0"/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06286"/>
            <a:ext cx="9144000" cy="5551714"/>
          </a:xfrm>
        </p:spPr>
        <p:txBody>
          <a:bodyPr/>
          <a:lstStyle/>
          <a:p>
            <a:pPr algn="ctr">
              <a:lnSpc>
                <a:spcPct val="80000"/>
              </a:lnSpc>
            </a:pPr>
            <a:endParaRPr lang="pt-BR" dirty="0">
              <a:solidFill>
                <a:srgbClr val="FFFF00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pt-BR" dirty="0" smtClean="0"/>
              <a:t> </a:t>
            </a:r>
            <a:r>
              <a:rPr lang="en-US" dirty="0" smtClean="0">
                <a:solidFill>
                  <a:srgbClr val="FFFF00"/>
                </a:solidFill>
              </a:rPr>
              <a:t>VIBRANTE</a:t>
            </a:r>
            <a:r>
              <a:rPr lang="pt-BR" dirty="0"/>
              <a:t>.</a:t>
            </a:r>
            <a:endParaRPr lang="en-US" dirty="0"/>
          </a:p>
          <a:p>
            <a:pPr algn="ctr">
              <a:lnSpc>
                <a:spcPct val="80000"/>
              </a:lnSpc>
            </a:pPr>
            <a:endParaRPr lang="pt-BR" dirty="0"/>
          </a:p>
          <a:p>
            <a:pPr algn="ctr">
              <a:lnSpc>
                <a:spcPct val="80000"/>
              </a:lnSpc>
            </a:pPr>
            <a:r>
              <a:rPr lang="pt-BR" dirty="0"/>
              <a:t> Ao longo da </a:t>
            </a:r>
            <a:r>
              <a:rPr lang="pt-BR" dirty="0">
                <a:solidFill>
                  <a:srgbClr val="FFFF00"/>
                </a:solidFill>
              </a:rPr>
              <a:t>história </a:t>
            </a:r>
            <a:r>
              <a:rPr lang="pt-BR" dirty="0" smtClean="0">
                <a:solidFill>
                  <a:srgbClr val="FFFF00"/>
                </a:solidFill>
              </a:rPr>
              <a:t> </a:t>
            </a:r>
            <a:endParaRPr lang="en-US" dirty="0">
              <a:solidFill>
                <a:srgbClr val="FFFF00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pt-BR" dirty="0" smtClean="0">
                <a:solidFill>
                  <a:srgbClr val="FFFF00"/>
                </a:solidFill>
              </a:rPr>
              <a:t>recorremos </a:t>
            </a:r>
            <a:r>
              <a:rPr lang="pt-BR" dirty="0">
                <a:solidFill>
                  <a:srgbClr val="FFFF00"/>
                </a:solidFill>
              </a:rPr>
              <a:t>A UM LÍDER                                                   </a:t>
            </a:r>
            <a:r>
              <a:rPr lang="pt-BR" dirty="0" smtClean="0">
                <a:solidFill>
                  <a:srgbClr val="FFFF00"/>
                </a:solidFill>
              </a:rPr>
              <a:t> 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pt-BR" dirty="0" smtClean="0">
              <a:solidFill>
                <a:srgbClr val="FFFF00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pt-BR" dirty="0" smtClean="0">
                <a:solidFill>
                  <a:srgbClr val="FFFF00"/>
                </a:solidFill>
              </a:rPr>
              <a:t>- </a:t>
            </a:r>
            <a:r>
              <a:rPr lang="pt-BR" dirty="0" err="1" smtClean="0">
                <a:solidFill>
                  <a:srgbClr val="FFFF00"/>
                </a:solidFill>
              </a:rPr>
              <a:t>confort</a:t>
            </a:r>
            <a:r>
              <a:rPr lang="en-US" dirty="0">
                <a:solidFill>
                  <a:srgbClr val="FFFF00"/>
                </a:solidFill>
              </a:rPr>
              <a:t>o</a:t>
            </a:r>
            <a:r>
              <a:rPr lang="pt-BR" dirty="0">
                <a:solidFill>
                  <a:srgbClr val="FFFF00"/>
                </a:solidFill>
              </a:rPr>
              <a:t> e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inspiração</a:t>
            </a:r>
            <a:r>
              <a:rPr lang="en-US" dirty="0" smtClean="0">
                <a:solidFill>
                  <a:srgbClr val="FFFF00"/>
                </a:solidFill>
              </a:rPr>
              <a:t> -</a:t>
            </a:r>
            <a:endParaRPr lang="pt-BR" dirty="0">
              <a:solidFill>
                <a:srgbClr val="FFFF00"/>
              </a:solidFill>
            </a:endParaRPr>
          </a:p>
          <a:p>
            <a:pPr algn="ctr">
              <a:lnSpc>
                <a:spcPct val="80000"/>
              </a:lnSpc>
            </a:pPr>
            <a:endParaRPr lang="pt-BR" dirty="0"/>
          </a:p>
          <a:p>
            <a:pPr algn="ctr">
              <a:lnSpc>
                <a:spcPct val="80000"/>
              </a:lnSpc>
              <a:buNone/>
            </a:pPr>
            <a:endParaRPr lang="pt-BR" dirty="0" smtClean="0"/>
          </a:p>
          <a:p>
            <a:pPr algn="ctr">
              <a:lnSpc>
                <a:spcPct val="80000"/>
              </a:lnSpc>
              <a:buNone/>
            </a:pPr>
            <a:r>
              <a:rPr lang="pt-BR" dirty="0" smtClean="0"/>
              <a:t> </a:t>
            </a:r>
            <a:endParaRPr lang="pt-BR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17714"/>
            <a:ext cx="7848600" cy="1103086"/>
          </a:xfrm>
        </p:spPr>
        <p:txBody>
          <a:bodyPr/>
          <a:lstStyle/>
          <a:p>
            <a:r>
              <a:rPr lang="en-US" sz="3200" dirty="0"/>
              <a:t>LIDERANÇA </a:t>
            </a:r>
            <a:r>
              <a:rPr lang="en-US" sz="3200" dirty="0" smtClean="0"/>
              <a:t> </a:t>
            </a:r>
            <a:r>
              <a:rPr lang="en-US" sz="3200" dirty="0"/>
              <a:t>INTELIGENTE-PRIMAL</a:t>
            </a:r>
            <a:endParaRPr lang="pt-BR" sz="3200" dirty="0"/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03086"/>
            <a:ext cx="9144000" cy="5754914"/>
          </a:xfrm>
        </p:spPr>
        <p:txBody>
          <a:bodyPr/>
          <a:lstStyle/>
          <a:p>
            <a:pPr algn="ctr">
              <a:lnSpc>
                <a:spcPct val="80000"/>
              </a:lnSpc>
            </a:pPr>
            <a:endParaRPr lang="pt-BR" dirty="0"/>
          </a:p>
          <a:p>
            <a:pPr algn="ctr">
              <a:lnSpc>
                <a:spcPct val="80000"/>
              </a:lnSpc>
            </a:pPr>
            <a:r>
              <a:rPr lang="pt-BR" dirty="0"/>
              <a:t> </a:t>
            </a:r>
            <a:r>
              <a:rPr lang="en-US" dirty="0">
                <a:solidFill>
                  <a:srgbClr val="FFFF00"/>
                </a:solidFill>
              </a:rPr>
              <a:t>LIDERANÇA – TODOS OS NÍVEIS</a:t>
            </a:r>
            <a:r>
              <a:rPr lang="pt-BR" dirty="0"/>
              <a:t>:</a:t>
            </a:r>
            <a:endParaRPr lang="en-US" dirty="0"/>
          </a:p>
          <a:p>
            <a:pPr algn="ctr">
              <a:lnSpc>
                <a:spcPct val="80000"/>
              </a:lnSpc>
              <a:buFontTx/>
              <a:buNone/>
            </a:pPr>
            <a:endParaRPr lang="pt-BR" dirty="0"/>
          </a:p>
          <a:p>
            <a:pPr algn="ctr">
              <a:lnSpc>
                <a:spcPct val="80000"/>
              </a:lnSpc>
              <a:buFontTx/>
              <a:buChar char="-"/>
            </a:pPr>
            <a:r>
              <a:rPr lang="pt-BR" dirty="0" smtClean="0">
                <a:solidFill>
                  <a:srgbClr val="FFFF00"/>
                </a:solidFill>
              </a:rPr>
              <a:t>canalizar </a:t>
            </a:r>
            <a:r>
              <a:rPr lang="pt-BR" dirty="0">
                <a:solidFill>
                  <a:srgbClr val="FFFF00"/>
                </a:solidFill>
              </a:rPr>
              <a:t>as </a:t>
            </a:r>
            <a:r>
              <a:rPr lang="pt-BR" u="sng" dirty="0">
                <a:solidFill>
                  <a:srgbClr val="FFFF00"/>
                </a:solidFill>
              </a:rPr>
              <a:t>emoções coletivas                                              </a:t>
            </a:r>
            <a:r>
              <a:rPr lang="pt-BR" dirty="0"/>
              <a:t>em uma </a:t>
            </a:r>
            <a:r>
              <a:rPr lang="pt-BR" dirty="0">
                <a:solidFill>
                  <a:srgbClr val="FFFF00"/>
                </a:solidFill>
              </a:rPr>
              <a:t>direção positiva</a:t>
            </a:r>
            <a:r>
              <a:rPr lang="pt-BR" dirty="0"/>
              <a:t> </a:t>
            </a:r>
            <a:endParaRPr lang="pt-BR" dirty="0" smtClean="0"/>
          </a:p>
          <a:p>
            <a:pPr algn="ctr">
              <a:lnSpc>
                <a:spcPct val="80000"/>
              </a:lnSpc>
              <a:buFontTx/>
              <a:buChar char="-"/>
            </a:pPr>
            <a:endParaRPr lang="pt-BR" dirty="0" smtClean="0">
              <a:solidFill>
                <a:srgbClr val="FFFF00"/>
              </a:solidFill>
            </a:endParaRPr>
          </a:p>
          <a:p>
            <a:pPr algn="ctr">
              <a:lnSpc>
                <a:spcPct val="80000"/>
              </a:lnSpc>
              <a:buFontTx/>
              <a:buChar char="-"/>
            </a:pPr>
            <a:r>
              <a:rPr lang="pt-BR" dirty="0" smtClean="0">
                <a:solidFill>
                  <a:srgbClr val="FFFF00"/>
                </a:solidFill>
              </a:rPr>
              <a:t>limpar </a:t>
            </a:r>
            <a:r>
              <a:rPr lang="pt-BR" dirty="0">
                <a:solidFill>
                  <a:srgbClr val="FFFF00"/>
                </a:solidFill>
              </a:rPr>
              <a:t>o </a:t>
            </a:r>
            <a:r>
              <a:rPr lang="pt-BR" dirty="0" smtClean="0">
                <a:solidFill>
                  <a:srgbClr val="FFFF00"/>
                </a:solidFill>
              </a:rPr>
              <a:t>NEVOEIRO</a:t>
            </a:r>
            <a:r>
              <a:rPr lang="pt-BR" dirty="0" smtClean="0"/>
              <a:t> </a:t>
            </a:r>
          </a:p>
          <a:p>
            <a:pPr algn="ctr">
              <a:lnSpc>
                <a:spcPct val="80000"/>
              </a:lnSpc>
              <a:buNone/>
            </a:pPr>
            <a:r>
              <a:rPr lang="pt-BR" dirty="0" smtClean="0"/>
              <a:t>produzido </a:t>
            </a:r>
            <a:r>
              <a:rPr lang="pt-BR" dirty="0"/>
              <a:t>pelas </a:t>
            </a:r>
            <a:endParaRPr lang="pt-BR" dirty="0" smtClean="0"/>
          </a:p>
          <a:p>
            <a:pPr algn="ctr">
              <a:lnSpc>
                <a:spcPct val="80000"/>
              </a:lnSpc>
              <a:buNone/>
            </a:pPr>
            <a:r>
              <a:rPr lang="pt-BR" dirty="0" smtClean="0">
                <a:solidFill>
                  <a:srgbClr val="FFFF00"/>
                </a:solidFill>
              </a:rPr>
              <a:t>   emoções TÓXICAS.</a:t>
            </a:r>
            <a:endParaRPr lang="pt-BR" dirty="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endParaRPr lang="pt-BR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1"/>
            <a:ext cx="7772400" cy="1277258"/>
          </a:xfrm>
        </p:spPr>
        <p:txBody>
          <a:bodyPr/>
          <a:lstStyle/>
          <a:p>
            <a:r>
              <a:rPr lang="pt-BR" sz="3200" dirty="0"/>
              <a:t>LIDER - </a:t>
            </a:r>
            <a:r>
              <a:rPr lang="pt-BR" sz="3200" dirty="0" err="1"/>
              <a:t>INTELIGENTE-Primal</a:t>
            </a:r>
            <a:r>
              <a:rPr lang="pt-BR" sz="3200" dirty="0"/>
              <a:t> 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90170"/>
            <a:ext cx="9144000" cy="4905829"/>
          </a:xfrm>
        </p:spPr>
        <p:txBody>
          <a:bodyPr/>
          <a:lstStyle/>
          <a:p>
            <a:pPr lvl="7" algn="ctr">
              <a:lnSpc>
                <a:spcPct val="90000"/>
              </a:lnSpc>
              <a:buNone/>
            </a:pPr>
            <a:endParaRPr lang="pt-BR" dirty="0" smtClean="0">
              <a:solidFill>
                <a:srgbClr val="FFFF00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pt-BR" dirty="0" smtClean="0">
                <a:solidFill>
                  <a:srgbClr val="FFFF00"/>
                </a:solidFill>
              </a:rPr>
              <a:t>CHEFE ou LÍDER ?  </a:t>
            </a:r>
          </a:p>
          <a:p>
            <a:pPr algn="ctr">
              <a:lnSpc>
                <a:spcPct val="90000"/>
              </a:lnSpc>
            </a:pPr>
            <a:endParaRPr lang="pt-BR" dirty="0" smtClean="0">
              <a:solidFill>
                <a:srgbClr val="FFFF00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pt-BR" dirty="0" smtClean="0">
                <a:solidFill>
                  <a:srgbClr val="FFFF00"/>
                </a:solidFill>
              </a:rPr>
              <a:t>chefe-líder ou líder-chefe?</a:t>
            </a:r>
          </a:p>
          <a:p>
            <a:pPr algn="ctr">
              <a:lnSpc>
                <a:spcPct val="90000"/>
              </a:lnSpc>
            </a:pPr>
            <a:r>
              <a:rPr lang="pt-BR" dirty="0" smtClean="0">
                <a:solidFill>
                  <a:srgbClr val="FFFF00"/>
                </a:solidFill>
              </a:rPr>
              <a:t>Quem quer ser chefe ou líder?</a:t>
            </a:r>
          </a:p>
          <a:p>
            <a:pPr algn="ctr">
              <a:lnSpc>
                <a:spcPct val="90000"/>
              </a:lnSpc>
            </a:pPr>
            <a:endParaRPr lang="pt-BR" dirty="0" smtClean="0">
              <a:solidFill>
                <a:srgbClr val="FFFF00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pt-BR" dirty="0" smtClean="0">
                <a:solidFill>
                  <a:srgbClr val="FFFF00"/>
                </a:solidFill>
              </a:rPr>
              <a:t>Marechal na guerra é líder ou chefe?</a:t>
            </a:r>
          </a:p>
          <a:p>
            <a:pPr algn="ctr">
              <a:lnSpc>
                <a:spcPct val="90000"/>
              </a:lnSpc>
            </a:pPr>
            <a:endParaRPr lang="pt-BR" dirty="0" smtClean="0">
              <a:solidFill>
                <a:srgbClr val="FFFF00"/>
              </a:solidFill>
            </a:endParaRPr>
          </a:p>
          <a:p>
            <a:pPr algn="ctr">
              <a:lnSpc>
                <a:spcPct val="90000"/>
              </a:lnSpc>
            </a:pPr>
            <a:endParaRPr lang="pt-BR" dirty="0" smtClean="0">
              <a:solidFill>
                <a:srgbClr val="FFFF00"/>
              </a:solidFill>
            </a:endParaRPr>
          </a:p>
          <a:p>
            <a:pPr algn="ctr">
              <a:lnSpc>
                <a:spcPct val="90000"/>
              </a:lnSpc>
            </a:pPr>
            <a:endParaRPr lang="pt-BR" dirty="0" smtClean="0">
              <a:solidFill>
                <a:srgbClr val="FFFF00"/>
              </a:solidFill>
            </a:endParaRPr>
          </a:p>
          <a:p>
            <a:pPr algn="ctr">
              <a:lnSpc>
                <a:spcPct val="90000"/>
              </a:lnSpc>
              <a:buNone/>
            </a:pPr>
            <a:endParaRPr lang="pt-BR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ixas">
  <a:themeElements>
    <a:clrScheme name="Faixas 5">
      <a:dk1>
        <a:srgbClr val="002F2E"/>
      </a:dk1>
      <a:lt1>
        <a:srgbClr val="FFFFFF"/>
      </a:lt1>
      <a:dk2>
        <a:srgbClr val="008080"/>
      </a:dk2>
      <a:lt2>
        <a:srgbClr val="66FFCC"/>
      </a:lt2>
      <a:accent1>
        <a:srgbClr val="0099CC"/>
      </a:accent1>
      <a:accent2>
        <a:srgbClr val="005250"/>
      </a:accent2>
      <a:accent3>
        <a:srgbClr val="AAC0C0"/>
      </a:accent3>
      <a:accent4>
        <a:srgbClr val="DADADA"/>
      </a:accent4>
      <a:accent5>
        <a:srgbClr val="AACAE2"/>
      </a:accent5>
      <a:accent6>
        <a:srgbClr val="004948"/>
      </a:accent6>
      <a:hlink>
        <a:srgbClr val="00CC99"/>
      </a:hlink>
      <a:folHlink>
        <a:srgbClr val="009999"/>
      </a:folHlink>
    </a:clrScheme>
    <a:fontScheme name="Faixa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Faixas 1">
        <a:dk1>
          <a:srgbClr val="220011"/>
        </a:dk1>
        <a:lt1>
          <a:srgbClr val="FFFFCC"/>
        </a:lt1>
        <a:dk2>
          <a:srgbClr val="660033"/>
        </a:dk2>
        <a:lt2>
          <a:srgbClr val="FFCC00"/>
        </a:lt2>
        <a:accent1>
          <a:srgbClr val="CC0099"/>
        </a:accent1>
        <a:accent2>
          <a:srgbClr val="56002B"/>
        </a:accent2>
        <a:accent3>
          <a:srgbClr val="B8AAAD"/>
        </a:accent3>
        <a:accent4>
          <a:srgbClr val="DADAAE"/>
        </a:accent4>
        <a:accent5>
          <a:srgbClr val="E2AACA"/>
        </a:accent5>
        <a:accent6>
          <a:srgbClr val="4D0026"/>
        </a:accent6>
        <a:hlink>
          <a:srgbClr val="9C004E"/>
        </a:hlink>
        <a:folHlink>
          <a:srgbClr val="FF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ixas 2">
        <a:dk1>
          <a:srgbClr val="001600"/>
        </a:dk1>
        <a:lt1>
          <a:srgbClr val="669900"/>
        </a:lt1>
        <a:dk2>
          <a:srgbClr val="000000"/>
        </a:dk2>
        <a:lt2>
          <a:srgbClr val="006600"/>
        </a:lt2>
        <a:accent1>
          <a:srgbClr val="336600"/>
        </a:accent1>
        <a:accent2>
          <a:srgbClr val="89BA00"/>
        </a:accent2>
        <a:accent3>
          <a:srgbClr val="B8CAAA"/>
        </a:accent3>
        <a:accent4>
          <a:srgbClr val="001100"/>
        </a:accent4>
        <a:accent5>
          <a:srgbClr val="ADB8AA"/>
        </a:accent5>
        <a:accent6>
          <a:srgbClr val="7CA800"/>
        </a:accent6>
        <a:hlink>
          <a:srgbClr val="FFCC00"/>
        </a:hlink>
        <a:folHlink>
          <a:srgbClr val="FF7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aixas 3">
        <a:dk1>
          <a:srgbClr val="000000"/>
        </a:dk1>
        <a:lt1>
          <a:srgbClr val="B2B2B2"/>
        </a:lt1>
        <a:dk2>
          <a:srgbClr val="000000"/>
        </a:dk2>
        <a:lt2>
          <a:srgbClr val="777777"/>
        </a:lt2>
        <a:accent1>
          <a:srgbClr val="CBCBCB"/>
        </a:accent1>
        <a:accent2>
          <a:srgbClr val="969696"/>
        </a:accent2>
        <a:accent3>
          <a:srgbClr val="D5D5D5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333333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aixas 4">
        <a:dk1>
          <a:srgbClr val="000F1E"/>
        </a:dk1>
        <a:lt1>
          <a:srgbClr val="FFFFFF"/>
        </a:lt1>
        <a:dk2>
          <a:srgbClr val="003366"/>
        </a:dk2>
        <a:lt2>
          <a:srgbClr val="33CCCC"/>
        </a:lt2>
        <a:accent1>
          <a:srgbClr val="006699"/>
        </a:accent1>
        <a:accent2>
          <a:srgbClr val="003366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2D5C"/>
        </a:accent6>
        <a:hlink>
          <a:srgbClr val="0099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ixas 5">
        <a:dk1>
          <a:srgbClr val="002F2E"/>
        </a:dk1>
        <a:lt1>
          <a:srgbClr val="FFFFFF"/>
        </a:lt1>
        <a:dk2>
          <a:srgbClr val="008080"/>
        </a:dk2>
        <a:lt2>
          <a:srgbClr val="66FFCC"/>
        </a:lt2>
        <a:accent1>
          <a:srgbClr val="0099CC"/>
        </a:accent1>
        <a:accent2>
          <a:srgbClr val="00525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4948"/>
        </a:accent6>
        <a:hlink>
          <a:srgbClr val="00CC99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ixas 6">
        <a:dk1>
          <a:srgbClr val="000022"/>
        </a:dk1>
        <a:lt1>
          <a:srgbClr val="FFFFFF"/>
        </a:lt1>
        <a:dk2>
          <a:srgbClr val="000066"/>
        </a:dk2>
        <a:lt2>
          <a:srgbClr val="FFCC00"/>
        </a:lt2>
        <a:accent1>
          <a:srgbClr val="666699"/>
        </a:accent1>
        <a:accent2>
          <a:srgbClr val="000048"/>
        </a:accent2>
        <a:accent3>
          <a:srgbClr val="AAAAB8"/>
        </a:accent3>
        <a:accent4>
          <a:srgbClr val="DADADA"/>
        </a:accent4>
        <a:accent5>
          <a:srgbClr val="B8B8CA"/>
        </a:accent5>
        <a:accent6>
          <a:srgbClr val="000040"/>
        </a:accent6>
        <a:hlink>
          <a:srgbClr val="9999FF"/>
        </a:hlink>
        <a:folHlink>
          <a:srgbClr val="0000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C:\Arquivos de programas\Microsoft Office\Templates\Estruturas de apresentação\Faixas.pot</Template>
  <TotalTime>3237</TotalTime>
  <Words>1160</Words>
  <Application>Microsoft Office PowerPoint</Application>
  <PresentationFormat>Apresentação na tela (4:3)</PresentationFormat>
  <Paragraphs>289</Paragraphs>
  <Slides>38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38</vt:i4>
      </vt:variant>
    </vt:vector>
  </HeadingPairs>
  <TitlesOfParts>
    <vt:vector size="39" baseType="lpstr">
      <vt:lpstr>Faixas</vt:lpstr>
      <vt:lpstr>Slide 1</vt:lpstr>
      <vt:lpstr>Slide 2</vt:lpstr>
      <vt:lpstr>    LIDERANÇA  INTELIGENTE</vt:lpstr>
      <vt:lpstr>LIDERANÇA INTELIGENTE</vt:lpstr>
      <vt:lpstr>LIDERANÇA  INTELIGENTE</vt:lpstr>
      <vt:lpstr>LIDERANÇA INTELIGENTE - PRIMAL</vt:lpstr>
      <vt:lpstr>LIDERANÇA  INTELIGENTE-PRIMAL</vt:lpstr>
      <vt:lpstr>LIDERANÇA  INTELIGENTE-PRIMAL</vt:lpstr>
      <vt:lpstr>LIDER - INTELIGENTE-Primal </vt:lpstr>
      <vt:lpstr>Líder-INTEL. Emocional - Primal </vt:lpstr>
      <vt:lpstr>L.E.I. - LUPO ABERTO</vt:lpstr>
      <vt:lpstr>   LEI - O Loop Aberto</vt:lpstr>
      <vt:lpstr>LEI - Contágio e Liderança</vt:lpstr>
      <vt:lpstr>Ímã Humano</vt:lpstr>
      <vt:lpstr>O RISO e o Loop Aberto</vt:lpstr>
      <vt:lpstr>– RISO - o Loop Aberto </vt:lpstr>
      <vt:lpstr>Sequestro Emocional</vt:lpstr>
      <vt:lpstr>Bons Humores, Bom Trabalho </vt:lpstr>
      <vt:lpstr> O LÍDER E O SORRISO</vt:lpstr>
      <vt:lpstr>LIDERANÇA RESSONANTE SOM  AGRADÁVAL</vt:lpstr>
      <vt:lpstr>LIDERANÇA RESSONANTE</vt:lpstr>
      <vt:lpstr>O Líder Divergente</vt:lpstr>
      <vt:lpstr>O LÍDER  DEMAGOGO</vt:lpstr>
      <vt:lpstr>A Lid. e o Funcionamento Cerebral</vt:lpstr>
      <vt:lpstr>A Lid. e o Funcionamento Cerebral</vt:lpstr>
      <vt:lpstr>Domínios da Lid. Emoc. Int - LEI </vt:lpstr>
      <vt:lpstr>LÍDER INTELIGENTE FÓRMULA</vt:lpstr>
      <vt:lpstr>Domínios da Lid. Emoc. Int. - LEI                    – Competências</vt:lpstr>
      <vt:lpstr>Domínios da Lid. Emoc. Int. - LEI                    – Competências</vt:lpstr>
      <vt:lpstr>Domínios da LEI – Competências</vt:lpstr>
      <vt:lpstr>ESTILOS DE LIDERANÇA</vt:lpstr>
      <vt:lpstr>ESTILOS DE LIDERANÇA</vt:lpstr>
      <vt:lpstr>ESTILOS DE LIDERANÇA</vt:lpstr>
      <vt:lpstr>ESTILOS DE LIDERANÇA</vt:lpstr>
      <vt:lpstr>ESTILOS DISSONANTES</vt:lpstr>
      <vt:lpstr>APRENDIZAGEM AUTOCONDUZIDA</vt:lpstr>
      <vt:lpstr>Slide 37</vt:lpstr>
      <vt:lpstr>LIDERANÇA INTELIGENTE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CONECTIVA LINUX</dc:title>
  <dc:subject>WEBMAIL IMP</dc:subject>
  <dc:creator>Carlos Bentes</dc:creator>
  <cp:lastModifiedBy>Carlos Bentes</cp:lastModifiedBy>
  <cp:revision>505</cp:revision>
  <dcterms:created xsi:type="dcterms:W3CDTF">2004-05-15T14:24:59Z</dcterms:created>
  <dcterms:modified xsi:type="dcterms:W3CDTF">2016-04-30T18:49:04Z</dcterms:modified>
</cp:coreProperties>
</file>