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79" r:id="rId2"/>
    <p:sldId id="376" r:id="rId3"/>
    <p:sldId id="371" r:id="rId4"/>
    <p:sldId id="372" r:id="rId5"/>
    <p:sldId id="373" r:id="rId6"/>
    <p:sldId id="375" r:id="rId7"/>
    <p:sldId id="328" r:id="rId8"/>
    <p:sldId id="336" r:id="rId9"/>
    <p:sldId id="377" r:id="rId10"/>
    <p:sldId id="338" r:id="rId11"/>
    <p:sldId id="339" r:id="rId12"/>
    <p:sldId id="340" r:id="rId13"/>
    <p:sldId id="341" r:id="rId14"/>
    <p:sldId id="342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ção Padrão" id="{4F997684-1A08-4971-B2C2-A6CF9279FFD3}">
          <p14:sldIdLst>
            <p14:sldId id="279"/>
            <p14:sldId id="376"/>
            <p14:sldId id="371"/>
            <p14:sldId id="372"/>
            <p14:sldId id="373"/>
            <p14:sldId id="375"/>
            <p14:sldId id="328"/>
            <p14:sldId id="336"/>
            <p14:sldId id="377"/>
            <p14:sldId id="338"/>
            <p14:sldId id="339"/>
            <p14:sldId id="340"/>
            <p14:sldId id="341"/>
            <p14:sldId id="342"/>
          </p14:sldIdLst>
        </p14:section>
        <p14:section name="Seção sem Título" id="{F6D3627F-D1A4-4669-A777-209F9AE72E69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6B141"/>
    <a:srgbClr val="3DDF4C"/>
    <a:srgbClr val="5AE467"/>
    <a:srgbClr val="0CF422"/>
    <a:srgbClr val="1EE23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7" d="100"/>
          <a:sy n="107" d="100"/>
        </p:scale>
        <p:origin x="240" y="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357D4-A8FE-4D24-8F7A-70A143E804E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CD240-9B46-45F0-8ABA-304D29FA010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36567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D240-9B46-45F0-8ABA-304D29FA010E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bprofissional.proen@ifpa.edu.b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492897"/>
            <a:ext cx="7772400" cy="1512168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b="0" dirty="0" smtClean="0">
                <a:latin typeface="Arial" pitchFamily="34" charset="0"/>
                <a:cs typeface="Arial" pitchFamily="34" charset="0"/>
              </a:rPr>
            </a:br>
            <a:endParaRPr lang="pt-BR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9552" y="5013176"/>
            <a:ext cx="7992888" cy="432048"/>
          </a:xfrm>
        </p:spPr>
        <p:txBody>
          <a:bodyPr>
            <a:normAutofit fontScale="70000" lnSpcReduction="20000"/>
          </a:bodyPr>
          <a:lstStyle/>
          <a:p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 Planejamento da Prática  Pedagógica no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urrículo Integrado  </a:t>
            </a:r>
          </a:p>
          <a:p>
            <a:endParaRPr lang="pt-BR" dirty="0"/>
          </a:p>
        </p:txBody>
      </p:sp>
      <p:pic>
        <p:nvPicPr>
          <p:cNvPr id="1027" name="Picture 3" descr="C:\Users\Tay Costa\Documents\LogoIFP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160240" cy="1224136"/>
          </a:xfrm>
          <a:prstGeom prst="rect">
            <a:avLst/>
          </a:prstGeom>
          <a:noFill/>
        </p:spPr>
      </p:pic>
      <p:sp>
        <p:nvSpPr>
          <p:cNvPr id="9" name="Retângulo 8"/>
          <p:cNvSpPr/>
          <p:nvPr/>
        </p:nvSpPr>
        <p:spPr>
          <a:xfrm>
            <a:off x="755576" y="1412776"/>
            <a:ext cx="7704856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DEPARTAMENTO DE EDUCAÇÃO BÁSICA E PROFISSIONAL </a:t>
            </a:r>
          </a:p>
          <a:p>
            <a:pPr algn="ctr">
              <a:lnSpc>
                <a:spcPct val="150000"/>
              </a:lnSpc>
            </a:pP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Profª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Msc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Gleice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Izaura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da Costa Oliveira</a:t>
            </a:r>
          </a:p>
          <a:p>
            <a:pPr algn="ctr">
              <a:lnSpc>
                <a:spcPct val="150000"/>
              </a:lnSpc>
            </a:pP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4"/>
              </a:rPr>
              <a:t>ebprofissional.proen@ifpa.edu.br</a:t>
            </a:r>
            <a:endParaRPr lang="pt-BR" sz="2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Pedagogo(a):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Ádria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Maria Neves Monteiro de Araújo</a:t>
            </a:r>
          </a:p>
          <a:p>
            <a:pPr algn="ctr">
              <a:lnSpc>
                <a:spcPct val="150000"/>
              </a:lnSpc>
            </a:pP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Marcelo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Bogoevik</a:t>
            </a:r>
            <a:endParaRPr lang="pt-BR" sz="2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BR" sz="2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23528" y="0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/>
              <a:t>2º ano - SISTEMAS DE PRODUÇÃO, PESQUISA E GESTÃO SOCIO-</a:t>
            </a:r>
            <a:endParaRPr lang="pt-BR" sz="1600" dirty="0"/>
          </a:p>
          <a:p>
            <a:r>
              <a:rPr lang="en-US" sz="1600" b="1" dirty="0" smtClean="0"/>
              <a:t>ECONÔMICA</a:t>
            </a:r>
          </a:p>
          <a:p>
            <a:endParaRPr lang="pt-BR" sz="1600" dirty="0"/>
          </a:p>
          <a:p>
            <a:pPr lvl="0"/>
            <a:r>
              <a:rPr lang="en-US" sz="1600" b="1" dirty="0" err="1"/>
              <a:t>Objetivo</a:t>
            </a:r>
            <a:r>
              <a:rPr lang="en-US" sz="1600" b="1" dirty="0"/>
              <a:t> </a:t>
            </a:r>
            <a:r>
              <a:rPr lang="en-US" sz="1600" b="1" dirty="0" err="1"/>
              <a:t>Geral</a:t>
            </a:r>
            <a:endParaRPr lang="pt-BR" sz="1600" dirty="0"/>
          </a:p>
          <a:p>
            <a:pPr lvl="0"/>
            <a:r>
              <a:rPr lang="pt-BR" sz="1600" dirty="0"/>
              <a:t>Elaborar propostas de gestão e manejo de atividades produtivas experimentais </a:t>
            </a:r>
            <a:r>
              <a:rPr lang="pt-BR" sz="1600" dirty="0" smtClean="0"/>
              <a:t> </a:t>
            </a:r>
            <a:r>
              <a:rPr lang="pt-BR" sz="1600" dirty="0"/>
              <a:t>visando à sustentabilidade econômica, social e ambiental, tendo como base os diagnósticos realizados no 1º Ciclo</a:t>
            </a:r>
            <a:r>
              <a:rPr lang="pt-BR" sz="1600" dirty="0" smtClean="0"/>
              <a:t>.</a:t>
            </a:r>
          </a:p>
          <a:p>
            <a:pPr lvl="0"/>
            <a:endParaRPr lang="pt-BR" sz="1600" dirty="0"/>
          </a:p>
          <a:p>
            <a:pPr lvl="0"/>
            <a:r>
              <a:rPr lang="en-US" sz="1600" b="1" dirty="0" err="1"/>
              <a:t>Objetivos</a:t>
            </a:r>
            <a:r>
              <a:rPr lang="en-US" sz="1600" b="1" dirty="0"/>
              <a:t> </a:t>
            </a:r>
            <a:r>
              <a:rPr lang="en-US" sz="1600" b="1" dirty="0" err="1" smtClean="0"/>
              <a:t>Específicos</a:t>
            </a:r>
            <a:endParaRPr lang="en-US" sz="1600" b="1" dirty="0" smtClean="0"/>
          </a:p>
          <a:p>
            <a:pPr lvl="0"/>
            <a:endParaRPr lang="pt-BR" sz="1600" dirty="0"/>
          </a:p>
          <a:p>
            <a:pPr lvl="0"/>
            <a:r>
              <a:rPr lang="pt-BR" sz="1600" dirty="0"/>
              <a:t>Planejar e realizar atividades produtivas experimentais </a:t>
            </a:r>
            <a:r>
              <a:rPr lang="pt-BR" sz="1600" dirty="0" smtClean="0"/>
              <a:t>.</a:t>
            </a:r>
            <a:endParaRPr lang="pt-BR" sz="1600" dirty="0"/>
          </a:p>
          <a:p>
            <a:pPr lvl="0"/>
            <a:r>
              <a:rPr lang="pt-BR" sz="1600" dirty="0"/>
              <a:t>Acompanhar o desenvolvimento de atividades experimentais, revendo-as e incorporando novos elementos de observação e experimentação baseados nos estudos sobre os sistemas de produção </a:t>
            </a:r>
            <a:r>
              <a:rPr lang="pt-BR" sz="1600" dirty="0" smtClean="0"/>
              <a:t>agro- ecológicos </a:t>
            </a:r>
            <a:r>
              <a:rPr lang="pt-BR" sz="1600" dirty="0"/>
              <a:t>e em experiências dos agricultores;</a:t>
            </a:r>
          </a:p>
          <a:p>
            <a:pPr lvl="0"/>
            <a:r>
              <a:rPr lang="pt-BR" sz="1600" dirty="0"/>
              <a:t>Refletir sobre impactos </a:t>
            </a:r>
            <a:r>
              <a:rPr lang="pt-BR" sz="1600" dirty="0" smtClean="0"/>
              <a:t>sócio- ambientais </a:t>
            </a:r>
            <a:r>
              <a:rPr lang="pt-BR" sz="1600" dirty="0"/>
              <a:t>e contradições provocadas pelo sistema de produção desenvolvido pelas famílias;</a:t>
            </a:r>
          </a:p>
          <a:p>
            <a:pPr lvl="0"/>
            <a:r>
              <a:rPr lang="pt-BR" sz="1600" dirty="0"/>
              <a:t>Compreender o histórico e princípios da agricultura numa perspectiva agroecológica;</a:t>
            </a:r>
          </a:p>
          <a:p>
            <a:pPr lvl="0"/>
            <a:r>
              <a:rPr lang="pt-BR" sz="1600" dirty="0"/>
              <a:t>Compreender a gestão e o desenvolvimento dos sistemas de produção de forma sustentável, integrada e equilibrada ecologicamente;</a:t>
            </a:r>
          </a:p>
          <a:p>
            <a:pPr lvl="0"/>
            <a:r>
              <a:rPr lang="pt-BR" sz="1600" dirty="0"/>
              <a:t>Compreender os processos de organização da produção, beneficiamento (arranjos produtivos) e estratégias de comercialização;</a:t>
            </a:r>
          </a:p>
          <a:p>
            <a:pPr lvl="0"/>
            <a:r>
              <a:rPr lang="pt-BR" sz="1600" dirty="0"/>
              <a:t>Conhecer experiências exitosas dos agricultores;</a:t>
            </a:r>
          </a:p>
        </p:txBody>
      </p:sp>
    </p:spTree>
    <p:extLst>
      <p:ext uri="{BB962C8B-B14F-4D97-AF65-F5344CB8AC3E}">
        <p14:creationId xmlns="" xmlns:p14="http://schemas.microsoft.com/office/powerpoint/2010/main" val="277048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544" y="332656"/>
            <a:ext cx="8352928" cy="3724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2435"/>
              </a:lnSpc>
              <a:spcBef>
                <a:spcPts val="70"/>
              </a:spcBef>
              <a:spcAft>
                <a:spcPts val="0"/>
              </a:spcAft>
              <a:buFont typeface="Arial"/>
              <a:buChar char="•"/>
              <a:tabLst>
                <a:tab pos="408940" algn="l"/>
                <a:tab pos="409575" algn="l"/>
              </a:tabLst>
            </a:pPr>
            <a:r>
              <a:rPr lang="en-US" b="1" dirty="0" err="1" smtClean="0">
                <a:latin typeface="Calibri"/>
                <a:ea typeface="Calibri"/>
              </a:rPr>
              <a:t>Atividades</a:t>
            </a:r>
            <a:endParaRPr lang="pt-BR" sz="1050" dirty="0">
              <a:latin typeface="Calibri"/>
              <a:ea typeface="Calibri"/>
            </a:endParaRPr>
          </a:p>
          <a:p>
            <a:pPr marL="342900" marR="69215" lvl="0" indent="-342900">
              <a:lnSpc>
                <a:spcPct val="78000"/>
              </a:lnSpc>
              <a:spcBef>
                <a:spcPts val="470"/>
              </a:spcBef>
              <a:spcAft>
                <a:spcPts val="0"/>
              </a:spcAft>
              <a:buFont typeface="Arial"/>
              <a:buChar char="•"/>
              <a:tabLst>
                <a:tab pos="408940" algn="l"/>
                <a:tab pos="409575" algn="l"/>
              </a:tabLst>
            </a:pPr>
            <a:r>
              <a:rPr lang="pt-BR" dirty="0">
                <a:latin typeface="Calibri"/>
                <a:ea typeface="Calibri"/>
              </a:rPr>
              <a:t>Documento sobre estudo </a:t>
            </a:r>
            <a:r>
              <a:rPr lang="pt-BR" spc="-15" dirty="0">
                <a:latin typeface="Calibri"/>
                <a:ea typeface="Calibri"/>
              </a:rPr>
              <a:t>comparativo entre </a:t>
            </a:r>
            <a:r>
              <a:rPr lang="pt-BR" dirty="0">
                <a:latin typeface="Calibri"/>
                <a:ea typeface="Calibri"/>
              </a:rPr>
              <a:t>os sistemas produtivos encontrados nas comunidades e os sistemas produtivos</a:t>
            </a:r>
            <a:r>
              <a:rPr lang="pt-BR" spc="-290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agroecológicos;</a:t>
            </a:r>
            <a:endParaRPr lang="pt-BR" sz="1050" dirty="0">
              <a:latin typeface="Calibri"/>
              <a:ea typeface="Calibri"/>
            </a:endParaRPr>
          </a:p>
          <a:p>
            <a:pPr marL="342900" lvl="0" indent="-342900">
              <a:lnSpc>
                <a:spcPts val="2180"/>
              </a:lnSpc>
              <a:spcBef>
                <a:spcPts val="70"/>
              </a:spcBef>
              <a:spcAft>
                <a:spcPts val="0"/>
              </a:spcAft>
              <a:buFont typeface="Arial"/>
              <a:buChar char="•"/>
              <a:tabLst>
                <a:tab pos="408940" algn="l"/>
                <a:tab pos="409575" algn="l"/>
              </a:tabLst>
            </a:pPr>
            <a:r>
              <a:rPr lang="pt-BR" dirty="0">
                <a:latin typeface="Calibri"/>
                <a:ea typeface="Calibri"/>
              </a:rPr>
              <a:t>Documento sobre estudo da </a:t>
            </a:r>
            <a:r>
              <a:rPr lang="pt-BR" spc="-15" dirty="0">
                <a:latin typeface="Calibri"/>
                <a:ea typeface="Calibri"/>
              </a:rPr>
              <a:t>organização </a:t>
            </a:r>
            <a:r>
              <a:rPr lang="pt-BR" dirty="0">
                <a:latin typeface="Calibri"/>
                <a:ea typeface="Calibri"/>
              </a:rPr>
              <a:t>e distribuição da</a:t>
            </a:r>
            <a:r>
              <a:rPr lang="pt-BR" spc="-190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mão-de-obra</a:t>
            </a:r>
            <a:endParaRPr lang="pt-BR" sz="1050" dirty="0">
              <a:latin typeface="Calibri"/>
              <a:ea typeface="Calibri"/>
            </a:endParaRPr>
          </a:p>
          <a:p>
            <a:pPr marL="408940">
              <a:lnSpc>
                <a:spcPts val="2160"/>
              </a:lnSpc>
              <a:spcAft>
                <a:spcPts val="0"/>
              </a:spcAft>
            </a:pPr>
            <a:r>
              <a:rPr lang="pt-BR" dirty="0">
                <a:latin typeface="Calibri"/>
                <a:ea typeface="Calibri"/>
              </a:rPr>
              <a:t>nos lotes e as relações de troca e venda de diárias;</a:t>
            </a:r>
            <a:endParaRPr lang="pt-BR" sz="1050" dirty="0">
              <a:latin typeface="Calibri"/>
              <a:ea typeface="Calibri"/>
            </a:endParaRPr>
          </a:p>
          <a:p>
            <a:pPr marL="342900" marR="464820" lvl="0" indent="-342900">
              <a:lnSpc>
                <a:spcPct val="78000"/>
              </a:lnSpc>
              <a:spcBef>
                <a:spcPts val="380"/>
              </a:spcBef>
              <a:spcAft>
                <a:spcPts val="0"/>
              </a:spcAft>
              <a:buFont typeface="Arial"/>
              <a:buChar char="•"/>
              <a:tabLst>
                <a:tab pos="408940" algn="l"/>
                <a:tab pos="409575" algn="l"/>
              </a:tabLst>
            </a:pPr>
            <a:r>
              <a:rPr lang="pt-BR" dirty="0">
                <a:latin typeface="Calibri"/>
                <a:ea typeface="Calibri"/>
              </a:rPr>
              <a:t>Caracterização</a:t>
            </a:r>
            <a:r>
              <a:rPr lang="pt-BR" spc="-55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das</a:t>
            </a:r>
            <a:r>
              <a:rPr lang="pt-BR" spc="-45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formas</a:t>
            </a:r>
            <a:r>
              <a:rPr lang="pt-BR" spc="-45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de</a:t>
            </a:r>
            <a:r>
              <a:rPr lang="pt-BR" spc="-55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comercialização</a:t>
            </a:r>
            <a:r>
              <a:rPr lang="pt-BR" spc="-45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e</a:t>
            </a:r>
            <a:r>
              <a:rPr lang="pt-BR" spc="-45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beneficiamento</a:t>
            </a:r>
            <a:r>
              <a:rPr lang="pt-BR" spc="-40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dos produtos: potenciais e</a:t>
            </a:r>
            <a:r>
              <a:rPr lang="pt-BR" spc="-145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limites;</a:t>
            </a:r>
            <a:endParaRPr lang="pt-BR" sz="1050" dirty="0">
              <a:latin typeface="Calibri"/>
              <a:ea typeface="Calibri"/>
            </a:endParaRPr>
          </a:p>
          <a:p>
            <a:pPr marL="342900" lvl="0" indent="-342900">
              <a:lnSpc>
                <a:spcPts val="2420"/>
              </a:lnSpc>
              <a:spcBef>
                <a:spcPts val="70"/>
              </a:spcBef>
              <a:spcAft>
                <a:spcPts val="0"/>
              </a:spcAft>
              <a:buFont typeface="Arial"/>
              <a:buChar char="•"/>
              <a:tabLst>
                <a:tab pos="408940" algn="l"/>
                <a:tab pos="409575" algn="l"/>
              </a:tabLst>
            </a:pPr>
            <a:r>
              <a:rPr lang="pt-BR" dirty="0">
                <a:latin typeface="Calibri"/>
                <a:ea typeface="Calibri"/>
              </a:rPr>
              <a:t>Análise da composição da renda</a:t>
            </a:r>
            <a:r>
              <a:rPr lang="pt-BR" spc="-140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familiar;</a:t>
            </a:r>
            <a:endParaRPr lang="pt-BR" sz="1050" dirty="0">
              <a:latin typeface="Calibri"/>
              <a:ea typeface="Calibri"/>
            </a:endParaRPr>
          </a:p>
          <a:p>
            <a:pPr marL="342900" lvl="0" indent="-342900">
              <a:lnSpc>
                <a:spcPts val="2400"/>
              </a:lnSpc>
              <a:spcAft>
                <a:spcPts val="0"/>
              </a:spcAft>
              <a:buFont typeface="Arial"/>
              <a:buChar char="•"/>
              <a:tabLst>
                <a:tab pos="408940" algn="l"/>
                <a:tab pos="409575" algn="l"/>
              </a:tabLst>
            </a:pPr>
            <a:r>
              <a:rPr lang="pt-BR" dirty="0">
                <a:latin typeface="Calibri"/>
                <a:ea typeface="Calibri"/>
              </a:rPr>
              <a:t>Análise das experiências de cooperação do</a:t>
            </a:r>
            <a:r>
              <a:rPr lang="pt-BR" spc="-70" dirty="0">
                <a:latin typeface="Calibri"/>
                <a:ea typeface="Calibri"/>
              </a:rPr>
              <a:t> </a:t>
            </a:r>
            <a:r>
              <a:rPr lang="pt-BR" spc="-15" dirty="0">
                <a:latin typeface="Calibri"/>
                <a:ea typeface="Calibri"/>
              </a:rPr>
              <a:t>assentamento;</a:t>
            </a:r>
            <a:endParaRPr lang="pt-BR" sz="1050" dirty="0">
              <a:latin typeface="Calibri"/>
              <a:ea typeface="Calibri"/>
            </a:endParaRPr>
          </a:p>
          <a:p>
            <a:pPr marL="342900" marR="701675" lvl="0" indent="-342900">
              <a:lnSpc>
                <a:spcPct val="78000"/>
              </a:lnSpc>
              <a:spcBef>
                <a:spcPts val="380"/>
              </a:spcBef>
              <a:spcAft>
                <a:spcPts val="0"/>
              </a:spcAft>
              <a:buFont typeface="Arial"/>
              <a:buChar char="•"/>
              <a:tabLst>
                <a:tab pos="408940" algn="l"/>
                <a:tab pos="409575" algn="l"/>
              </a:tabLst>
            </a:pPr>
            <a:r>
              <a:rPr lang="pt-BR" dirty="0">
                <a:latin typeface="Calibri"/>
                <a:ea typeface="Calibri"/>
              </a:rPr>
              <a:t>Análise do impacto das políticas públicas no </a:t>
            </a:r>
            <a:r>
              <a:rPr lang="pt-BR" spc="-15" dirty="0">
                <a:latin typeface="Calibri"/>
                <a:ea typeface="Calibri"/>
              </a:rPr>
              <a:t>desenvolvimento </a:t>
            </a:r>
            <a:r>
              <a:rPr lang="pt-BR" dirty="0">
                <a:latin typeface="Calibri"/>
                <a:ea typeface="Calibri"/>
              </a:rPr>
              <a:t>das atividades</a:t>
            </a:r>
            <a:r>
              <a:rPr lang="pt-BR" dirty="0" smtClean="0">
                <a:latin typeface="Calibri"/>
                <a:ea typeface="Calibri"/>
              </a:rPr>
              <a:t>.</a:t>
            </a:r>
            <a:endParaRPr lang="pt-BR" sz="1050" dirty="0">
              <a:latin typeface="Calibri"/>
              <a:ea typeface="Calibri"/>
            </a:endParaRPr>
          </a:p>
          <a:p>
            <a:pPr marL="342900" lvl="0" indent="-342900">
              <a:lnSpc>
                <a:spcPts val="2420"/>
              </a:lnSpc>
              <a:spcBef>
                <a:spcPts val="70"/>
              </a:spcBef>
              <a:spcAft>
                <a:spcPts val="0"/>
              </a:spcAft>
              <a:buFont typeface="Arial"/>
              <a:buChar char="•"/>
              <a:tabLst>
                <a:tab pos="408940" algn="l"/>
                <a:tab pos="409575" algn="l"/>
              </a:tabLst>
            </a:pPr>
            <a:r>
              <a:rPr lang="pt-BR" spc="-15" dirty="0">
                <a:latin typeface="Calibri"/>
                <a:ea typeface="Calibri"/>
              </a:rPr>
              <a:t>R</a:t>
            </a:r>
            <a:r>
              <a:rPr lang="pt-BR" spc="-15" dirty="0" smtClean="0">
                <a:latin typeface="Calibri"/>
                <a:ea typeface="Calibri"/>
              </a:rPr>
              <a:t>elatórios</a:t>
            </a:r>
            <a:r>
              <a:rPr lang="pt-BR" dirty="0" smtClean="0">
                <a:latin typeface="Calibri"/>
                <a:ea typeface="Calibri"/>
              </a:rPr>
              <a:t> da implantação </a:t>
            </a:r>
            <a:r>
              <a:rPr lang="pt-BR" dirty="0">
                <a:latin typeface="Calibri"/>
                <a:ea typeface="Calibri"/>
              </a:rPr>
              <a:t>e do acompanhamento das atividades</a:t>
            </a:r>
            <a:r>
              <a:rPr lang="pt-BR" spc="-235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produtivas experimentais </a:t>
            </a:r>
            <a:r>
              <a:rPr lang="pt-BR" dirty="0" smtClean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nas</a:t>
            </a:r>
            <a:r>
              <a:rPr lang="pt-BR" spc="-160" dirty="0">
                <a:latin typeface="Calibri"/>
                <a:ea typeface="Calibri"/>
              </a:rPr>
              <a:t> </a:t>
            </a:r>
            <a:r>
              <a:rPr lang="pt-BR" dirty="0">
                <a:latin typeface="Calibri"/>
                <a:ea typeface="Calibri"/>
              </a:rPr>
              <a:t>comunidades;</a:t>
            </a:r>
            <a:endParaRPr lang="pt-BR" sz="1050" dirty="0">
              <a:latin typeface="Calibri"/>
              <a:ea typeface="Calibri"/>
            </a:endParaRPr>
          </a:p>
          <a:p>
            <a:pPr marL="342900" lvl="0" indent="-342900">
              <a:lnSpc>
                <a:spcPts val="1800"/>
              </a:lnSpc>
              <a:spcBef>
                <a:spcPts val="70"/>
              </a:spcBef>
              <a:spcAft>
                <a:spcPts val="0"/>
              </a:spcAft>
              <a:buFont typeface="Arial"/>
              <a:buChar char="•"/>
              <a:tabLst>
                <a:tab pos="408940" algn="l"/>
                <a:tab pos="409575" algn="l"/>
              </a:tabLst>
            </a:pPr>
            <a:r>
              <a:rPr lang="en-US" dirty="0" err="1">
                <a:latin typeface="Calibri"/>
                <a:ea typeface="Calibri"/>
              </a:rPr>
              <a:t>Estágio</a:t>
            </a:r>
            <a:r>
              <a:rPr lang="en-US" dirty="0">
                <a:latin typeface="Calibri"/>
                <a:ea typeface="Calibri"/>
              </a:rPr>
              <a:t> de </a:t>
            </a:r>
            <a:r>
              <a:rPr lang="en-US" dirty="0" err="1">
                <a:latin typeface="Calibri"/>
                <a:ea typeface="Calibri"/>
              </a:rPr>
              <a:t>Observação</a:t>
            </a:r>
            <a:r>
              <a:rPr lang="en-US" dirty="0">
                <a:latin typeface="Calibri"/>
                <a:ea typeface="Calibri"/>
              </a:rPr>
              <a:t> e</a:t>
            </a:r>
            <a:r>
              <a:rPr lang="en-US" spc="-135" dirty="0">
                <a:latin typeface="Calibri"/>
                <a:ea typeface="Calibri"/>
              </a:rPr>
              <a:t> </a:t>
            </a:r>
            <a:r>
              <a:rPr lang="en-US" dirty="0" err="1">
                <a:latin typeface="Calibri"/>
                <a:ea typeface="Calibri"/>
              </a:rPr>
              <a:t>Vivência</a:t>
            </a:r>
            <a:endParaRPr lang="pt-BR" sz="1050" dirty="0">
              <a:effectLst/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481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33338"/>
            <a:ext cx="9159876" cy="6842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685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84" y="980728"/>
            <a:ext cx="8547100" cy="523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02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77101393"/>
              </p:ext>
            </p:extLst>
          </p:nvPr>
        </p:nvGraphicFramePr>
        <p:xfrm>
          <a:off x="0" y="116632"/>
          <a:ext cx="8964489" cy="662473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05514"/>
                <a:gridCol w="1695019"/>
                <a:gridCol w="4051381"/>
                <a:gridCol w="2412575"/>
              </a:tblGrid>
              <a:tr h="670239">
                <a:tc>
                  <a:txBody>
                    <a:bodyPr/>
                    <a:lstStyle/>
                    <a:p>
                      <a:pPr marL="4381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Alter.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43815" marR="3556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Eixo Temático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492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Atividade (Tempo Escola)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384810">
                        <a:lnSpc>
                          <a:spcPct val="112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Plano de Pesquisa (Tempo Comunidade)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A58"/>
                    </a:solidFill>
                  </a:tcPr>
                </a:tc>
              </a:tr>
              <a:tr h="336332">
                <a:tc>
                  <a:txBody>
                    <a:bodyPr/>
                    <a:lstStyle/>
                    <a:p>
                      <a:pPr marL="43815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3815" marR="35560">
                        <a:lnSpc>
                          <a:spcPct val="112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tabLst>
                          <a:tab pos="1494790" algn="l"/>
                        </a:tabLs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Sistemas Agroflorestais	e cultivos</a:t>
                      </a:r>
                      <a:r>
                        <a:rPr lang="pt-BR" sz="900" spc="-5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industriais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4925" algn="just">
                        <a:lnSpc>
                          <a:spcPct val="112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Sistematização e estudo sobre aos sistemas Agroflorestais, extrativistas e cultivos industriais nas comunidades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8735" marR="41910" algn="just">
                        <a:lnSpc>
                          <a:spcPct val="112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tabLst>
                          <a:tab pos="2009140" algn="l"/>
                        </a:tabLs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Pesquisa sobre as práticas de assessoria técnica, educação e conhecimentos	dos agricultores</a:t>
                      </a:r>
                      <a:r>
                        <a:rPr lang="pt-BR" sz="900" spc="-9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camponeses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8735" algn="just">
                        <a:spcBef>
                          <a:spcPts val="715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Estudo         dirigido    do    eixo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DAC"/>
                    </a:solidFill>
                  </a:tcPr>
                </a:tc>
              </a:tr>
              <a:tr h="686601">
                <a:tc>
                  <a:txBody>
                    <a:bodyPr/>
                    <a:lstStyle/>
                    <a:p>
                      <a:pPr marL="43815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TC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36332">
                <a:tc>
                  <a:txBody>
                    <a:bodyPr/>
                    <a:lstStyle/>
                    <a:p>
                      <a:pPr marL="4381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3815">
                        <a:spcBef>
                          <a:spcPts val="70"/>
                        </a:spcBef>
                        <a:spcAft>
                          <a:spcPts val="0"/>
                        </a:spcAft>
                        <a:tabLst>
                          <a:tab pos="1398905" algn="l"/>
                        </a:tabLs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Construção	de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3815" marR="36830">
                        <a:lnSpc>
                          <a:spcPct val="112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tabLst>
                          <a:tab pos="1493520" algn="l"/>
                        </a:tabLs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conhecimento	e Assessoria</a:t>
                      </a:r>
                      <a:r>
                        <a:rPr lang="pt-BR" sz="900" spc="-75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técnica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6830" algn="just">
                        <a:lnSpc>
                          <a:spcPct val="112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Sistematização e estudo sobre as práticas de assessoria técnica, educação e conhecimentos dos agricultores camponeses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99943">
                <a:tc>
                  <a:txBody>
                    <a:bodyPr/>
                    <a:lstStyle/>
                    <a:p>
                      <a:pPr marL="4381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TC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735" marR="43815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temático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  <a:tr h="336332">
                <a:tc>
                  <a:txBody>
                    <a:bodyPr/>
                    <a:lstStyle/>
                    <a:p>
                      <a:pPr marL="43815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3815" marR="36830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  <a:tabLst>
                          <a:tab pos="1493520" algn="l"/>
                        </a:tabLs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Desenvolvimento territorial	e sustentabilidade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6195" algn="just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Estudo sobre as ações de políticas públicas e assessoria técnica com ênfase no desenvolvimento rural territorial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735" marR="41910" algn="just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Pesquisa sobre os problemas socioambientais no território onde os jovens moram/vivem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  <a:tr h="673268">
                <a:tc>
                  <a:txBody>
                    <a:bodyPr/>
                    <a:lstStyle/>
                    <a:p>
                      <a:pPr marL="4381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TC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36332">
                <a:tc>
                  <a:txBody>
                    <a:bodyPr/>
                    <a:lstStyle/>
                    <a:p>
                      <a:pPr marL="43815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3815" marR="36830" algn="just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Impacto ambiental e práticas de uso sustentável	dos recursos n</a:t>
                      </a:r>
                      <a:r>
                        <a:rPr lang="pt-BR" sz="900" spc="-12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aturais.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7465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  <a:tabLst>
                          <a:tab pos="821055" algn="l"/>
                          <a:tab pos="1370965" algn="l"/>
                          <a:tab pos="1670050" algn="l"/>
                          <a:tab pos="2545080" algn="l"/>
                          <a:tab pos="3255010" algn="l"/>
                          <a:tab pos="3581400" algn="l"/>
                        </a:tabLs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Estudo	sobre	as	diferentes	práticas	de	</a:t>
                      </a:r>
                      <a:r>
                        <a:rPr lang="pt-BR" sz="900" spc="-5">
                          <a:effectLst/>
                          <a:latin typeface="Calibri"/>
                          <a:ea typeface="Calibri"/>
                          <a:cs typeface="Times New Roman"/>
                        </a:rPr>
                        <a:t>uso </a:t>
                      </a:r>
                      <a:r>
                        <a:rPr lang="pt-BR" sz="900" spc="-15">
                          <a:effectLst/>
                          <a:latin typeface="Calibri"/>
                          <a:ea typeface="Calibri"/>
                          <a:cs typeface="Times New Roman"/>
                        </a:rPr>
                        <a:t>sustentável </a:t>
                      </a: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dos recursos naturais no</a:t>
                      </a:r>
                      <a:r>
                        <a:rPr lang="pt-BR" sz="900" spc="-6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território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735" marR="41910" algn="just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Pesquisa sobre os sistemas de criação e animais de grande porte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  <a:tr h="779230">
                <a:tc>
                  <a:txBody>
                    <a:bodyPr/>
                    <a:lstStyle/>
                    <a:p>
                      <a:pPr marL="43815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TC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36332">
                <a:tc>
                  <a:txBody>
                    <a:bodyPr/>
                    <a:lstStyle/>
                    <a:p>
                      <a:pPr marL="43815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3815" marR="36195" algn="just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Sistemas de Criação de animais de  grande</a:t>
                      </a:r>
                      <a:r>
                        <a:rPr lang="pt-BR" sz="900" spc="-6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porte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4925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Estudo sobre os sistemas de criação de bovinos e bubalinos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43815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Estudo temático do eixo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DDDAC"/>
                    </a:solidFill>
                  </a:tcPr>
                </a:tc>
              </a:tr>
              <a:tr h="377541">
                <a:tc>
                  <a:txBody>
                    <a:bodyPr/>
                    <a:lstStyle/>
                    <a:p>
                      <a:pPr marL="43815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TC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  <a:tr h="336332">
                <a:tc>
                  <a:txBody>
                    <a:bodyPr/>
                    <a:lstStyle/>
                    <a:p>
                      <a:pPr marL="43815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A5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3815" marR="35560" algn="just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Agricultura Familiar, Desenvolvimento e Sustentabilidade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DDD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4290" algn="just">
                        <a:lnSpc>
                          <a:spcPct val="112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Estudo sobre os sistemas de criação de bovinos e bubalinos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8100" marR="34925" algn="just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Síntese do Curso e apresentação dos relatórios de estágios. Construção dos projetos de intervenção no lote/estabelecimento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7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DDDAC"/>
                    </a:solidFill>
                  </a:tcPr>
                </a:tc>
              </a:tr>
              <a:tr h="819923">
                <a:tc>
                  <a:txBody>
                    <a:bodyPr/>
                    <a:lstStyle/>
                    <a:p>
                      <a:pPr marL="43815"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º TC</a:t>
                      </a:r>
                      <a:endParaRPr lang="pt-B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pt-B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DA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529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186738" cy="1131888"/>
          </a:xfrm>
          <a:solidFill>
            <a:schemeClr val="accent2"/>
          </a:solidFill>
        </p:spPr>
        <p:txBody>
          <a:bodyPr/>
          <a:lstStyle/>
          <a:p>
            <a:r>
              <a:rPr lang="pt-BR" sz="3600" smtClean="0"/>
              <a:t>RESSIGNIFICAÇÃO  DO  CURRÍCULO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313" y="1600200"/>
            <a:ext cx="8715375" cy="45259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pt-BR" dirty="0" smtClean="0"/>
          </a:p>
          <a:p>
            <a:pPr>
              <a:defRPr/>
            </a:pPr>
            <a:r>
              <a:rPr lang="pt-BR" dirty="0" smtClean="0"/>
              <a:t>Formação Continuada</a:t>
            </a:r>
          </a:p>
          <a:p>
            <a:pPr>
              <a:defRPr/>
            </a:pPr>
            <a:r>
              <a:rPr lang="pt-BR" dirty="0" smtClean="0"/>
              <a:t>Planejamento Coletivo das ações pedagógicas;</a:t>
            </a:r>
          </a:p>
          <a:p>
            <a:pPr>
              <a:defRPr/>
            </a:pPr>
            <a:r>
              <a:rPr lang="pt-BR" dirty="0" smtClean="0"/>
              <a:t>Escolha de Temas Geradores</a:t>
            </a:r>
          </a:p>
          <a:p>
            <a:pPr marL="109728" indent="0">
              <a:buNone/>
              <a:defRPr/>
            </a:pPr>
            <a:endParaRPr lang="pt-BR" dirty="0" smtClean="0"/>
          </a:p>
          <a:p>
            <a:pPr>
              <a:buFont typeface="Arial" charset="0"/>
              <a:buNone/>
              <a:defRPr/>
            </a:pPr>
            <a:r>
              <a:rPr lang="pt-BR" dirty="0" smtClean="0"/>
              <a:t> </a:t>
            </a:r>
          </a:p>
          <a:p>
            <a:pPr>
              <a:buFont typeface="Arial" charset="0"/>
              <a:buNone/>
              <a:defRPr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0124161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4"/>
          <p:cNvSpPr txBox="1">
            <a:spLocks noChangeArrowheads="1"/>
          </p:cNvSpPr>
          <p:nvPr/>
        </p:nvSpPr>
        <p:spPr bwMode="auto">
          <a:xfrm>
            <a:off x="755650" y="1773238"/>
            <a:ext cx="7488238" cy="27392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4000" dirty="0"/>
          </a:p>
          <a:p>
            <a:pPr algn="ctr">
              <a:defRPr/>
            </a:pPr>
            <a:r>
              <a:rPr lang="pt-BR" sz="4400" b="1" dirty="0"/>
              <a:t>EDUCAÇÃO </a:t>
            </a:r>
            <a:r>
              <a:rPr lang="pt-BR" sz="4400" b="1" dirty="0" smtClean="0"/>
              <a:t>INTEGRAL</a:t>
            </a:r>
          </a:p>
          <a:p>
            <a:pPr algn="ctr">
              <a:defRPr/>
            </a:pPr>
            <a:r>
              <a:rPr lang="pt-BR" sz="4400" b="1" dirty="0"/>
              <a:t>Diretrizes </a:t>
            </a:r>
          </a:p>
          <a:p>
            <a:pPr algn="ctr">
              <a:defRPr/>
            </a:pPr>
            <a:endParaRPr lang="pt-BR" sz="4400" b="1" dirty="0"/>
          </a:p>
        </p:txBody>
      </p:sp>
    </p:spTree>
    <p:extLst>
      <p:ext uri="{BB962C8B-B14F-4D97-AF65-F5344CB8AC3E}">
        <p14:creationId xmlns="" xmlns:p14="http://schemas.microsoft.com/office/powerpoint/2010/main" val="25660437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pt-BR" dirty="0" smtClean="0"/>
              <a:t>Pressupostos Teóricos</a:t>
            </a:r>
          </a:p>
        </p:txBody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buNone/>
              <a:defRPr/>
            </a:pPr>
            <a:endParaRPr lang="pt-BR" dirty="0" smtClean="0"/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pt-BR" dirty="0" smtClean="0"/>
              <a:t>Trabalho 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pt-BR" dirty="0" smtClean="0"/>
              <a:t>Pesquisa como princípio educativo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pt-BR" dirty="0" smtClean="0"/>
              <a:t>Auto organização dos educando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pt-BR" dirty="0" smtClean="0"/>
              <a:t>Relações humanas, valores/gênero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pt-BR" dirty="0" smtClean="0"/>
              <a:t>Relação Escola comunidade como elemento estratégico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28060392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1692275" y="692150"/>
            <a:ext cx="6119813" cy="172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>
                <a:latin typeface="Arial" charset="0"/>
              </a:rPr>
              <a:t>Eixo Integrador:</a:t>
            </a:r>
          </a:p>
          <a:p>
            <a:pPr algn="ctr"/>
            <a:r>
              <a:rPr lang="pt-BR" sz="2400">
                <a:latin typeface="Arial" charset="0"/>
              </a:rPr>
              <a:t>Desenvolvimento sustentável com base </a:t>
            </a:r>
          </a:p>
          <a:p>
            <a:pPr algn="ctr"/>
            <a:r>
              <a:rPr lang="pt-BR" sz="2400">
                <a:latin typeface="Arial" charset="0"/>
              </a:rPr>
              <a:t>na politecnia e valorização dos saberes </a:t>
            </a:r>
          </a:p>
          <a:p>
            <a:pPr algn="ctr"/>
            <a:r>
              <a:rPr lang="pt-BR" sz="2400">
                <a:latin typeface="Arial" charset="0"/>
              </a:rPr>
              <a:t>dos sujeitos sociais do meio agropecuário</a:t>
            </a:r>
          </a:p>
          <a:p>
            <a:pPr algn="ctr"/>
            <a:r>
              <a:rPr lang="pt-BR" sz="2400">
                <a:latin typeface="Arial" charset="0"/>
              </a:rPr>
              <a:t> e extrativista na Amazônia 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900113" y="188913"/>
            <a:ext cx="6985000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2800" b="1" u="sng">
                <a:latin typeface="Arial" charset="0"/>
              </a:rPr>
              <a:t>Organização  Curricular</a:t>
            </a:r>
          </a:p>
          <a:p>
            <a:pPr algn="ctr" eaLnBrk="1" hangingPunct="1">
              <a:spcBef>
                <a:spcPct val="50000"/>
              </a:spcBef>
            </a:pPr>
            <a:endParaRPr lang="pt-BR" sz="2800" b="1" u="sng">
              <a:latin typeface="Arial" charset="0"/>
            </a:endParaRP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 flipH="1">
            <a:off x="2268538" y="2420938"/>
            <a:ext cx="2232025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>
            <a:off x="0" y="2565400"/>
            <a:ext cx="2303463" cy="2232025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>
                <a:latin typeface="Arial" charset="0"/>
              </a:rPr>
              <a:t>Identidade,</a:t>
            </a:r>
          </a:p>
          <a:p>
            <a:pPr algn="ctr"/>
            <a:r>
              <a:rPr lang="pt-BR">
                <a:latin typeface="Arial" charset="0"/>
              </a:rPr>
              <a:t> Gênero, raça e etnia </a:t>
            </a:r>
          </a:p>
        </p:txBody>
      </p:sp>
      <p:sp>
        <p:nvSpPr>
          <p:cNvPr id="77830" name="Oval 6"/>
          <p:cNvSpPr>
            <a:spLocks noChangeArrowheads="1"/>
          </p:cNvSpPr>
          <p:nvPr/>
        </p:nvSpPr>
        <p:spPr bwMode="auto">
          <a:xfrm>
            <a:off x="1258888" y="4625975"/>
            <a:ext cx="2303462" cy="22320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>
                <a:latin typeface="Arial" charset="0"/>
              </a:rPr>
              <a:t>Sistema de produção, </a:t>
            </a:r>
          </a:p>
          <a:p>
            <a:pPr algn="ctr"/>
            <a:r>
              <a:rPr lang="pt-BR">
                <a:latin typeface="Arial" charset="0"/>
              </a:rPr>
              <a:t>cultura e trabalho </a:t>
            </a:r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3203575" y="3068638"/>
            <a:ext cx="2303463" cy="2232025"/>
          </a:xfrm>
          <a:prstGeom prst="ellipse">
            <a:avLst/>
          </a:prstGeom>
          <a:solidFill>
            <a:srgbClr val="E2EAB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>
                <a:latin typeface="Arial" charset="0"/>
              </a:rPr>
              <a:t>Economia, gestão</a:t>
            </a:r>
          </a:p>
          <a:p>
            <a:pPr algn="ctr"/>
            <a:r>
              <a:rPr lang="pt-BR">
                <a:latin typeface="Arial" charset="0"/>
              </a:rPr>
              <a:t> e organização </a:t>
            </a:r>
          </a:p>
          <a:p>
            <a:pPr algn="ctr"/>
            <a:r>
              <a:rPr lang="pt-BR">
                <a:latin typeface="Arial" charset="0"/>
              </a:rPr>
              <a:t>sócio-espacial </a:t>
            </a:r>
          </a:p>
        </p:txBody>
      </p:sp>
      <p:sp>
        <p:nvSpPr>
          <p:cNvPr id="77832" name="Oval 8"/>
          <p:cNvSpPr>
            <a:spLocks noChangeArrowheads="1"/>
          </p:cNvSpPr>
          <p:nvPr/>
        </p:nvSpPr>
        <p:spPr bwMode="auto">
          <a:xfrm>
            <a:off x="5292725" y="4437063"/>
            <a:ext cx="2303463" cy="2232025"/>
          </a:xfrm>
          <a:prstGeom prst="ellipse">
            <a:avLst/>
          </a:prstGeom>
          <a:solidFill>
            <a:srgbClr val="FAFAA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>
                <a:latin typeface="Arial" charset="0"/>
              </a:rPr>
              <a:t>Meio ambiente </a:t>
            </a:r>
          </a:p>
        </p:txBody>
      </p:sp>
      <p:sp>
        <p:nvSpPr>
          <p:cNvPr id="77833" name="Oval 9"/>
          <p:cNvSpPr>
            <a:spLocks noChangeArrowheads="1"/>
          </p:cNvSpPr>
          <p:nvPr/>
        </p:nvSpPr>
        <p:spPr bwMode="auto">
          <a:xfrm>
            <a:off x="6840538" y="2708275"/>
            <a:ext cx="2303462" cy="2232025"/>
          </a:xfrm>
          <a:prstGeom prst="ellipse">
            <a:avLst/>
          </a:prstGeom>
          <a:solidFill>
            <a:srgbClr val="B0A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>
                <a:latin typeface="Arial" charset="0"/>
              </a:rPr>
              <a:t>Poder, Políticas </a:t>
            </a:r>
          </a:p>
          <a:p>
            <a:pPr algn="ctr"/>
            <a:r>
              <a:rPr lang="pt-BR">
                <a:latin typeface="Arial" charset="0"/>
              </a:rPr>
              <a:t>públicas e Território </a:t>
            </a:r>
          </a:p>
        </p:txBody>
      </p:sp>
      <p:sp>
        <p:nvSpPr>
          <p:cNvPr id="77834" name="Line 10"/>
          <p:cNvSpPr>
            <a:spLocks noChangeShapeType="1"/>
          </p:cNvSpPr>
          <p:nvPr/>
        </p:nvSpPr>
        <p:spPr bwMode="auto">
          <a:xfrm flipH="1">
            <a:off x="4427538" y="2420938"/>
            <a:ext cx="73025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7835" name="Line 11"/>
          <p:cNvSpPr>
            <a:spLocks noChangeShapeType="1"/>
          </p:cNvSpPr>
          <p:nvPr/>
        </p:nvSpPr>
        <p:spPr bwMode="auto">
          <a:xfrm flipH="1">
            <a:off x="2339975" y="2420938"/>
            <a:ext cx="2089150" cy="2160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7836" name="Line 12"/>
          <p:cNvSpPr>
            <a:spLocks noChangeShapeType="1"/>
          </p:cNvSpPr>
          <p:nvPr/>
        </p:nvSpPr>
        <p:spPr bwMode="auto">
          <a:xfrm>
            <a:off x="4500563" y="2420938"/>
            <a:ext cx="1800225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7837" name="Line 13"/>
          <p:cNvSpPr>
            <a:spLocks noChangeShapeType="1"/>
          </p:cNvSpPr>
          <p:nvPr/>
        </p:nvSpPr>
        <p:spPr bwMode="auto">
          <a:xfrm>
            <a:off x="4572000" y="2420938"/>
            <a:ext cx="2663825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822994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Oval 9"/>
          <p:cNvSpPr>
            <a:spLocks noChangeArrowheads="1"/>
          </p:cNvSpPr>
          <p:nvPr/>
        </p:nvSpPr>
        <p:spPr bwMode="auto">
          <a:xfrm>
            <a:off x="5643563" y="1571625"/>
            <a:ext cx="2665412" cy="38179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/>
              <a:t>A Função Mediadora </a:t>
            </a:r>
          </a:p>
          <a:p>
            <a:pPr algn="ctr"/>
            <a:r>
              <a:rPr lang="pt-BR" b="1"/>
              <a:t> Técnica Social e </a:t>
            </a:r>
          </a:p>
          <a:p>
            <a:pPr algn="ctr"/>
            <a:r>
              <a:rPr lang="pt-BR" b="1"/>
              <a:t>Ambiental (ATES) </a:t>
            </a:r>
          </a:p>
          <a:p>
            <a:pPr algn="ctr"/>
            <a:r>
              <a:rPr lang="pt-BR" b="1"/>
              <a:t>e Ações de </a:t>
            </a:r>
          </a:p>
          <a:p>
            <a:pPr algn="ctr"/>
            <a:r>
              <a:rPr lang="pt-BR" b="1"/>
              <a:t>Desenvolvimento</a:t>
            </a:r>
          </a:p>
          <a:p>
            <a:pPr algn="ctr"/>
            <a:r>
              <a:rPr lang="pt-BR" b="1"/>
              <a:t> Sustentável para </a:t>
            </a:r>
          </a:p>
          <a:p>
            <a:pPr algn="ctr"/>
            <a:r>
              <a:rPr lang="pt-BR" b="1"/>
              <a:t>Agricultura Familiar</a:t>
            </a:r>
          </a:p>
        </p:txBody>
      </p:sp>
      <p:sp>
        <p:nvSpPr>
          <p:cNvPr id="86019" name="Oval 8"/>
          <p:cNvSpPr>
            <a:spLocks noChangeArrowheads="1"/>
          </p:cNvSpPr>
          <p:nvPr/>
        </p:nvSpPr>
        <p:spPr bwMode="auto">
          <a:xfrm>
            <a:off x="2857500" y="1928813"/>
            <a:ext cx="2736850" cy="3743325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 dirty="0"/>
              <a:t>PROJETO DE</a:t>
            </a:r>
          </a:p>
          <a:p>
            <a:pPr algn="ctr"/>
            <a:r>
              <a:rPr lang="pt-BR" b="1" dirty="0"/>
              <a:t> INTERVENÇÃO </a:t>
            </a:r>
          </a:p>
          <a:p>
            <a:pPr algn="ctr"/>
            <a:r>
              <a:rPr lang="pt-BR" b="1" dirty="0"/>
              <a:t>TÉCNICA</a:t>
            </a:r>
          </a:p>
          <a:p>
            <a:pPr algn="ctr"/>
            <a:r>
              <a:rPr lang="pt-BR" b="1" dirty="0"/>
              <a:t> NO LOTE</a:t>
            </a:r>
          </a:p>
          <a:p>
            <a:pPr algn="ctr"/>
            <a:endParaRPr lang="pt-BR" dirty="0"/>
          </a:p>
        </p:txBody>
      </p:sp>
      <p:sp>
        <p:nvSpPr>
          <p:cNvPr id="8602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06438"/>
          </a:xfrm>
        </p:spPr>
        <p:txBody>
          <a:bodyPr/>
          <a:lstStyle/>
          <a:p>
            <a:r>
              <a:rPr lang="pt-BR" sz="2800" b="1" smtClean="0"/>
              <a:t>DESCRIÇÃO DO PERCURSO FORMATIVO</a:t>
            </a:r>
          </a:p>
        </p:txBody>
      </p:sp>
      <p:sp>
        <p:nvSpPr>
          <p:cNvPr id="86021" name="Oval 7"/>
          <p:cNvSpPr>
            <a:spLocks noChangeArrowheads="1"/>
          </p:cNvSpPr>
          <p:nvPr/>
        </p:nvSpPr>
        <p:spPr bwMode="auto">
          <a:xfrm>
            <a:off x="323850" y="2492375"/>
            <a:ext cx="2447925" cy="3816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000" b="1"/>
              <a:t>Diagnóstico </a:t>
            </a:r>
          </a:p>
          <a:p>
            <a:pPr algn="ctr"/>
            <a:r>
              <a:rPr lang="pt-BR" sz="2000" b="1"/>
              <a:t>Sócio-Ambiental</a:t>
            </a:r>
          </a:p>
          <a:p>
            <a:pPr algn="ctr"/>
            <a:r>
              <a:rPr lang="pt-BR" sz="2000" b="1"/>
              <a:t>dos lotes e da</a:t>
            </a:r>
          </a:p>
          <a:p>
            <a:pPr algn="ctr"/>
            <a:r>
              <a:rPr lang="pt-BR" sz="2000" b="1"/>
              <a:t> Comunidade </a:t>
            </a:r>
          </a:p>
          <a:p>
            <a:pPr algn="ctr"/>
            <a:endParaRPr lang="pt-BR" sz="2000" b="1"/>
          </a:p>
        </p:txBody>
      </p:sp>
      <p:sp>
        <p:nvSpPr>
          <p:cNvPr id="86022" name="Line 10"/>
          <p:cNvSpPr>
            <a:spLocks noChangeShapeType="1"/>
          </p:cNvSpPr>
          <p:nvPr/>
        </p:nvSpPr>
        <p:spPr bwMode="auto">
          <a:xfrm flipV="1">
            <a:off x="539750" y="1125538"/>
            <a:ext cx="6551613" cy="1584325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6023" name="Text Box 11"/>
          <p:cNvSpPr txBox="1">
            <a:spLocks noChangeArrowheads="1"/>
          </p:cNvSpPr>
          <p:nvPr/>
        </p:nvSpPr>
        <p:spPr bwMode="auto">
          <a:xfrm rot="-767894">
            <a:off x="434975" y="1209675"/>
            <a:ext cx="5184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>
                <a:solidFill>
                  <a:srgbClr val="CC3300"/>
                </a:solidFill>
              </a:rPr>
              <a:t>Da realidade do sujeito no lote e na comunidade ao processo de desenvolvimento rural territorial </a:t>
            </a:r>
          </a:p>
        </p:txBody>
      </p:sp>
      <p:sp>
        <p:nvSpPr>
          <p:cNvPr id="86024" name="Text Box 12"/>
          <p:cNvSpPr txBox="1">
            <a:spLocks noChangeArrowheads="1"/>
          </p:cNvSpPr>
          <p:nvPr/>
        </p:nvSpPr>
        <p:spPr bwMode="auto">
          <a:xfrm>
            <a:off x="323850" y="6308725"/>
            <a:ext cx="8351838" cy="366713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/>
              <a:t>           1º ano                             2º ano                               3º ano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20047552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45" y="476672"/>
            <a:ext cx="726151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9393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43608" y="116633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	</a:t>
            </a:r>
            <a:r>
              <a:rPr lang="pt-BR" dirty="0" smtClean="0"/>
              <a:t>Atividades:</a:t>
            </a:r>
            <a:endParaRPr lang="pt-BR" dirty="0"/>
          </a:p>
          <a:p>
            <a:endParaRPr lang="pt-BR" dirty="0"/>
          </a:p>
          <a:p>
            <a:r>
              <a:rPr lang="pt-BR" dirty="0"/>
              <a:t>•	História das famílias e das comunidades quilombolas;</a:t>
            </a:r>
          </a:p>
          <a:p>
            <a:r>
              <a:rPr lang="pt-BR" dirty="0"/>
              <a:t>•	Caracterização e análise das condições de conservação e degradação dos solos do Campus e das comunidades;</a:t>
            </a:r>
          </a:p>
          <a:p>
            <a:r>
              <a:rPr lang="pt-BR" dirty="0"/>
              <a:t>•	Levantamento florístico das principais áreas de mata e capoeira do Campus e de algumas áreas das comunidades;</a:t>
            </a:r>
          </a:p>
          <a:p>
            <a:r>
              <a:rPr lang="pt-BR" dirty="0"/>
              <a:t>•	Caracterização e análise das condições dos recursos hídricos do Campus </a:t>
            </a:r>
            <a:r>
              <a:rPr lang="pt-BR" dirty="0" smtClean="0"/>
              <a:t>e das </a:t>
            </a:r>
            <a:r>
              <a:rPr lang="pt-BR" dirty="0"/>
              <a:t>comunidades;</a:t>
            </a:r>
          </a:p>
          <a:p>
            <a:r>
              <a:rPr lang="pt-BR" dirty="0"/>
              <a:t>•	Observação e registro dos índices pluviométricos;</a:t>
            </a:r>
          </a:p>
          <a:p>
            <a:r>
              <a:rPr lang="pt-BR" dirty="0"/>
              <a:t>•	Caracterização dos sistemas produtivos encontrados nas comunidades e levantamento da composição da renda familiar</a:t>
            </a:r>
            <a:r>
              <a:rPr lang="pt-BR" dirty="0" smtClean="0"/>
              <a:t>.</a:t>
            </a:r>
            <a:endParaRPr lang="pt-BR" dirty="0"/>
          </a:p>
          <a:p>
            <a:r>
              <a:rPr lang="pt-BR" dirty="0"/>
              <a:t>•	Calendário </a:t>
            </a:r>
            <a:r>
              <a:rPr lang="pt-BR" dirty="0" err="1"/>
              <a:t>Agro-cultural</a:t>
            </a:r>
            <a:r>
              <a:rPr lang="pt-BR" dirty="0"/>
              <a:t> da turma;</a:t>
            </a:r>
          </a:p>
          <a:p>
            <a:r>
              <a:rPr lang="pt-BR" dirty="0"/>
              <a:t>•	Diagnósticos </a:t>
            </a:r>
            <a:r>
              <a:rPr lang="pt-BR" dirty="0" err="1" smtClean="0"/>
              <a:t>sócio-econômico-ambiental</a:t>
            </a:r>
            <a:r>
              <a:rPr lang="pt-BR" dirty="0"/>
              <a:t>.</a:t>
            </a:r>
          </a:p>
          <a:p>
            <a:r>
              <a:rPr lang="pt-BR" dirty="0"/>
              <a:t>•	Diagnóstico das comunidades onde os educandos moram/vivem</a:t>
            </a:r>
          </a:p>
        </p:txBody>
      </p:sp>
    </p:spTree>
    <p:extLst>
      <p:ext uri="{BB962C8B-B14F-4D97-AF65-F5344CB8AC3E}">
        <p14:creationId xmlns="" xmlns:p14="http://schemas.microsoft.com/office/powerpoint/2010/main" val="36083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7632848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8138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1528</TotalTime>
  <Words>632</Words>
  <Application>Microsoft Office PowerPoint</Application>
  <PresentationFormat>Apresentação na tela (4:3)</PresentationFormat>
  <Paragraphs>134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Concurso</vt:lpstr>
      <vt:lpstr>                             </vt:lpstr>
      <vt:lpstr>RESSIGNIFICAÇÃO  DO  CURRÍCULO </vt:lpstr>
      <vt:lpstr>Slide 3</vt:lpstr>
      <vt:lpstr>Pressupostos Teóricos</vt:lpstr>
      <vt:lpstr>Slide 5</vt:lpstr>
      <vt:lpstr>DESCRIÇÃO DO PERCURSO FORMATIVO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Tay Costa</dc:creator>
  <cp:lastModifiedBy>ifpa</cp:lastModifiedBy>
  <cp:revision>258</cp:revision>
  <dcterms:created xsi:type="dcterms:W3CDTF">2010-12-15T02:48:13Z</dcterms:created>
  <dcterms:modified xsi:type="dcterms:W3CDTF">2016-05-05T18:57:37Z</dcterms:modified>
</cp:coreProperties>
</file>