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80" r:id="rId15"/>
    <p:sldId id="281" r:id="rId16"/>
    <p:sldId id="282" r:id="rId17"/>
    <p:sldId id="279" r:id="rId18"/>
    <p:sldId id="275" r:id="rId19"/>
    <p:sldId id="277" r:id="rId20"/>
    <p:sldId id="270" r:id="rId21"/>
    <p:sldId id="271" r:id="rId22"/>
    <p:sldId id="273" r:id="rId23"/>
    <p:sldId id="274" r:id="rId24"/>
    <p:sldId id="272" r:id="rId2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05FB-9220-4472-8950-31A20F755958}" type="datetimeFigureOut">
              <a:rPr lang="pt-BR" smtClean="0"/>
              <a:pPr/>
              <a:t>16/05/2016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08138-5FC0-4874-878B-3D2A2361AC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18134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05FB-9220-4472-8950-31A20F755958}" type="datetimeFigureOut">
              <a:rPr lang="pt-BR" smtClean="0"/>
              <a:pPr/>
              <a:t>16/05/2016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08138-5FC0-4874-878B-3D2A2361AC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38443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05FB-9220-4472-8950-31A20F755958}" type="datetimeFigureOut">
              <a:rPr lang="pt-BR" smtClean="0"/>
              <a:pPr/>
              <a:t>16/05/2016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08138-5FC0-4874-878B-3D2A2361AC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85841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05FB-9220-4472-8950-31A20F755958}" type="datetimeFigureOut">
              <a:rPr lang="pt-BR" smtClean="0"/>
              <a:pPr/>
              <a:t>16/05/2016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08138-5FC0-4874-878B-3D2A2361AC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11322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05FB-9220-4472-8950-31A20F755958}" type="datetimeFigureOut">
              <a:rPr lang="pt-BR" smtClean="0"/>
              <a:pPr/>
              <a:t>16/05/2016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08138-5FC0-4874-878B-3D2A2361AC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6750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05FB-9220-4472-8950-31A20F755958}" type="datetimeFigureOut">
              <a:rPr lang="pt-BR" smtClean="0"/>
              <a:pPr/>
              <a:t>16/05/2016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08138-5FC0-4874-878B-3D2A2361AC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01461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05FB-9220-4472-8950-31A20F755958}" type="datetimeFigureOut">
              <a:rPr lang="pt-BR" smtClean="0"/>
              <a:pPr/>
              <a:t>16/05/2016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08138-5FC0-4874-878B-3D2A2361AC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98262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05FB-9220-4472-8950-31A20F755958}" type="datetimeFigureOut">
              <a:rPr lang="pt-BR" smtClean="0"/>
              <a:pPr/>
              <a:t>16/05/2016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08138-5FC0-4874-878B-3D2A2361AC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11272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05FB-9220-4472-8950-31A20F755958}" type="datetimeFigureOut">
              <a:rPr lang="pt-BR" smtClean="0"/>
              <a:pPr/>
              <a:t>16/05/2016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08138-5FC0-4874-878B-3D2A2361AC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7067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05FB-9220-4472-8950-31A20F755958}" type="datetimeFigureOut">
              <a:rPr lang="pt-BR" smtClean="0"/>
              <a:pPr/>
              <a:t>16/05/2016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08138-5FC0-4874-878B-3D2A2361AC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00109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05FB-9220-4472-8950-31A20F755958}" type="datetimeFigureOut">
              <a:rPr lang="pt-BR" smtClean="0"/>
              <a:pPr/>
              <a:t>16/05/2016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08138-5FC0-4874-878B-3D2A2361AC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05833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805FB-9220-4472-8950-31A20F755958}" type="datetimeFigureOut">
              <a:rPr lang="pt-BR" smtClean="0"/>
              <a:pPr/>
              <a:t>16/05/2016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08138-5FC0-4874-878B-3D2A2361AC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31012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Rectangle 14"/>
          <p:cNvSpPr>
            <a:spLocks noChangeArrowheads="1"/>
          </p:cNvSpPr>
          <p:nvPr/>
        </p:nvSpPr>
        <p:spPr bwMode="auto">
          <a:xfrm>
            <a:off x="746125" y="3038475"/>
            <a:ext cx="7969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3083" name="Rectangle 17"/>
          <p:cNvSpPr>
            <a:spLocks noChangeArrowheads="1"/>
          </p:cNvSpPr>
          <p:nvPr/>
        </p:nvSpPr>
        <p:spPr bwMode="auto">
          <a:xfrm>
            <a:off x="746125" y="3038475"/>
            <a:ext cx="11334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3084" name="Rectangle 46"/>
          <p:cNvSpPr>
            <a:spLocks noChangeArrowheads="1"/>
          </p:cNvSpPr>
          <p:nvPr/>
        </p:nvSpPr>
        <p:spPr bwMode="auto">
          <a:xfrm>
            <a:off x="0" y="3009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3085" name="Rectangle 47"/>
          <p:cNvSpPr>
            <a:spLocks noChangeArrowheads="1"/>
          </p:cNvSpPr>
          <p:nvPr/>
        </p:nvSpPr>
        <p:spPr bwMode="auto">
          <a:xfrm>
            <a:off x="0" y="3009900"/>
            <a:ext cx="75406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3087" name="Rectangle 50"/>
          <p:cNvSpPr>
            <a:spLocks noChangeArrowheads="1"/>
          </p:cNvSpPr>
          <p:nvPr/>
        </p:nvSpPr>
        <p:spPr bwMode="auto">
          <a:xfrm>
            <a:off x="0" y="3009900"/>
            <a:ext cx="132556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3088" name="Rectangle 68"/>
          <p:cNvSpPr>
            <a:spLocks noChangeArrowheads="1"/>
          </p:cNvSpPr>
          <p:nvPr/>
        </p:nvSpPr>
        <p:spPr bwMode="auto">
          <a:xfrm>
            <a:off x="0" y="3848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pic>
        <p:nvPicPr>
          <p:cNvPr id="3090" name="Picture 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0232" y="602786"/>
            <a:ext cx="2017316" cy="1026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ítulo 1"/>
          <p:cNvSpPr>
            <a:spLocks noGrp="1"/>
          </p:cNvSpPr>
          <p:nvPr>
            <p:ph type="ctrTitle"/>
          </p:nvPr>
        </p:nvSpPr>
        <p:spPr>
          <a:xfrm>
            <a:off x="714375" y="2708920"/>
            <a:ext cx="7772400" cy="2160240"/>
          </a:xfrm>
        </p:spPr>
        <p:txBody>
          <a:bodyPr>
            <a:normAutofit/>
          </a:bodyPr>
          <a:lstStyle/>
          <a:p>
            <a:endParaRPr lang="pt-BR" sz="4000" b="1" dirty="0" smtClean="0">
              <a:solidFill>
                <a:srgbClr val="0000CC"/>
              </a:solidFill>
            </a:endParaRPr>
          </a:p>
        </p:txBody>
      </p:sp>
      <p:pic>
        <p:nvPicPr>
          <p:cNvPr id="207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5856" y="332656"/>
            <a:ext cx="2592288" cy="15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4" name="Imagem 4" descr="ifp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513" y="602786"/>
            <a:ext cx="2301749" cy="1026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line\Desktop\PIBID DIVERSIDAD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916831"/>
            <a:ext cx="9143999" cy="4941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41050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pt-BR" sz="2900" b="1" dirty="0" smtClean="0">
                <a:latin typeface="Arial"/>
              </a:rPr>
              <a:t/>
            </a:r>
            <a:br>
              <a:rPr lang="pt-BR" sz="2900" b="1" dirty="0" smtClean="0">
                <a:latin typeface="Arial"/>
              </a:rPr>
            </a:br>
            <a:r>
              <a:rPr lang="pt-BR" sz="2900" b="1" dirty="0">
                <a:latin typeface="Arial"/>
              </a:rPr>
              <a:t/>
            </a:r>
            <a:br>
              <a:rPr lang="pt-BR" sz="2900" b="1" dirty="0">
                <a:latin typeface="Arial"/>
              </a:rPr>
            </a:br>
            <a:r>
              <a:rPr lang="pt-BR" sz="2900" b="1" dirty="0">
                <a:latin typeface="Arial"/>
              </a:rPr>
              <a:t>7</a:t>
            </a:r>
            <a:r>
              <a:rPr lang="pt-BR" sz="2900" b="1" dirty="0" smtClean="0">
                <a:latin typeface="Arial"/>
              </a:rPr>
              <a:t>. </a:t>
            </a:r>
            <a:r>
              <a:rPr lang="pt-BR" sz="2900" b="1" dirty="0" err="1" smtClean="0">
                <a:latin typeface="Arial"/>
              </a:rPr>
              <a:t>Pibid</a:t>
            </a:r>
            <a:r>
              <a:rPr lang="pt-BR" sz="2900" b="1" dirty="0" smtClean="0">
                <a:latin typeface="Arial"/>
              </a:rPr>
              <a:t> </a:t>
            </a:r>
            <a:r>
              <a:rPr lang="pt-BR" sz="2900" b="1" dirty="0">
                <a:latin typeface="Arial"/>
              </a:rPr>
              <a:t>Diversidade 2013 - IFPA / </a:t>
            </a:r>
            <a:r>
              <a:rPr lang="pt-BR" sz="2900" b="1" dirty="0" smtClean="0">
                <a:latin typeface="Arial"/>
              </a:rPr>
              <a:t>Campus </a:t>
            </a:r>
            <a:r>
              <a:rPr lang="pt-BR" sz="2900" b="1" dirty="0">
                <a:latin typeface="Arial"/>
              </a:rPr>
              <a:t>Bragança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pPr marL="0" indent="0">
              <a:buNone/>
            </a:pPr>
            <a:endParaRPr lang="pt-BR" b="1" dirty="0" smtClean="0"/>
          </a:p>
          <a:p>
            <a:pPr marL="0" indent="0">
              <a:buNone/>
            </a:pPr>
            <a:endParaRPr lang="pt-BR" b="1" dirty="0"/>
          </a:p>
          <a:p>
            <a:pPr marL="0" indent="0">
              <a:buNone/>
            </a:pP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4116191"/>
              </p:ext>
            </p:extLst>
          </p:nvPr>
        </p:nvGraphicFramePr>
        <p:xfrm>
          <a:off x="539552" y="1556792"/>
          <a:ext cx="8064896" cy="48440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9346"/>
                <a:gridCol w="4775550"/>
              </a:tblGrid>
              <a:tr h="534288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Subprojetos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03</a:t>
                      </a:r>
                      <a:endParaRPr lang="pt-BR" dirty="0"/>
                    </a:p>
                  </a:txBody>
                  <a:tcPr/>
                </a:tc>
              </a:tr>
              <a:tr h="905872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Áreas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Ciências</a:t>
                      </a:r>
                      <a:r>
                        <a:rPr lang="pt-BR" baseline="0" dirty="0" smtClean="0"/>
                        <a:t> da Natureza e matemática e Ciências Humanas e Sociais.</a:t>
                      </a:r>
                      <a:endParaRPr lang="pt-BR" dirty="0"/>
                    </a:p>
                  </a:txBody>
                  <a:tcPr/>
                </a:tc>
              </a:tr>
              <a:tr h="541708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Bolsa</a:t>
                      </a:r>
                      <a:r>
                        <a:rPr lang="pt-BR" baseline="0" dirty="0" smtClean="0"/>
                        <a:t> de Supervisão</a:t>
                      </a:r>
                      <a:endParaRPr lang="pt-BR" dirty="0" smtClean="0"/>
                    </a:p>
                    <a:p>
                      <a:pPr algn="ctr"/>
                      <a:endParaRPr lang="pt-BR" dirty="0" smtClean="0"/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04</a:t>
                      </a:r>
                      <a:endParaRPr lang="pt-BR" dirty="0"/>
                    </a:p>
                  </a:txBody>
                  <a:tcPr/>
                </a:tc>
              </a:tr>
              <a:tr h="935003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Bolsas de coordenação</a:t>
                      </a:r>
                      <a:r>
                        <a:rPr lang="pt-BR" baseline="0" dirty="0" smtClean="0"/>
                        <a:t> de área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03</a:t>
                      </a:r>
                      <a:endParaRPr lang="pt-BR" dirty="0"/>
                    </a:p>
                  </a:txBody>
                  <a:tcPr/>
                </a:tc>
              </a:tr>
              <a:tr h="576071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Bolsas de iniciação</a:t>
                      </a:r>
                      <a:r>
                        <a:rPr lang="pt-BR" baseline="0" dirty="0" smtClean="0"/>
                        <a:t> à docência</a:t>
                      </a:r>
                    </a:p>
                    <a:p>
                      <a:pPr algn="ctr"/>
                      <a:endParaRPr lang="pt-BR" baseline="0" dirty="0" smtClean="0"/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</a:tr>
              <a:tr h="541708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Total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2000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3200" b="1" dirty="0" smtClean="0"/>
              <a:t>8. Síntese das ações propostas ao PIBID Diversidade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 smtClean="0"/>
              <a:t>Reuniões para seleção de bolsistas, e reuniões regulares para estudo;</a:t>
            </a:r>
          </a:p>
          <a:p>
            <a:r>
              <a:rPr lang="pt-BR" dirty="0" smtClean="0"/>
              <a:t>Identificação e diagnóstico de ambientes de ação;</a:t>
            </a:r>
          </a:p>
          <a:p>
            <a:r>
              <a:rPr lang="pt-BR" dirty="0" smtClean="0"/>
              <a:t>Identificação de materiais didáticos utilizados;</a:t>
            </a:r>
          </a:p>
          <a:p>
            <a:r>
              <a:rPr lang="pt-BR" dirty="0" smtClean="0"/>
              <a:t>Produção de materiais didáticos;</a:t>
            </a:r>
          </a:p>
          <a:p>
            <a:r>
              <a:rPr lang="pt-BR" dirty="0" smtClean="0"/>
              <a:t>Socialização de resultados científicos com a comunidade escolar;</a:t>
            </a:r>
          </a:p>
          <a:p>
            <a:r>
              <a:rPr lang="pt-BR" dirty="0" smtClean="0"/>
              <a:t>Estudo da composição química de animais peçonhentos da área rural, seus efeitos no corpo humano, e a relação com equilíbrio ambiental;</a:t>
            </a:r>
          </a:p>
          <a:p>
            <a:r>
              <a:rPr lang="pt-BR" dirty="0" smtClean="0"/>
              <a:t>Catalogação das espécies animais locais;</a:t>
            </a:r>
          </a:p>
          <a:p>
            <a:r>
              <a:rPr lang="pt-BR" dirty="0" smtClean="0"/>
              <a:t>Estudo das abordagens do negro e do índio nos livros didáticos;</a:t>
            </a:r>
          </a:p>
          <a:p>
            <a:r>
              <a:rPr lang="pt-BR" dirty="0" smtClean="0"/>
              <a:t>Identificação e análise de mitos e lendas sobre  os animais peçonhentos da região;</a:t>
            </a:r>
          </a:p>
          <a:p>
            <a:endParaRPr lang="pt-B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88640"/>
            <a:ext cx="144016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1021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Subprojeto de Santarém/PA.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Objetivo: Produção de materiais didáticos a partir das necessidades de letramento, de matemática e de questões ambientais.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69028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b="1" dirty="0" smtClean="0"/>
              <a:t>Subprojeto de Bragança/PA: Ciências da Natureza e </a:t>
            </a:r>
            <a:r>
              <a:rPr lang="pt-BR" sz="2400" b="1" dirty="0" err="1" smtClean="0"/>
              <a:t>Matemática:Animais</a:t>
            </a:r>
            <a:r>
              <a:rPr lang="pt-BR" sz="2400" b="1" dirty="0" smtClean="0"/>
              <a:t> Peçonhentos da Amazônia.</a:t>
            </a:r>
            <a:endParaRPr lang="pt-BR" sz="24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84429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3"/>
            <a:ext cx="230448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484784"/>
            <a:ext cx="2322513" cy="309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544410"/>
            <a:ext cx="3408363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8119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51651" cy="260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251520" y="42210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/>
              <a:t>Oficina de produção de artigos, ministrada pelo Prof. Dr. Haroldo Bentes- IFPA (Belém).</a:t>
            </a:r>
            <a:endParaRPr lang="pt-BR" dirty="0"/>
          </a:p>
        </p:txBody>
      </p:sp>
      <p:pic>
        <p:nvPicPr>
          <p:cNvPr id="13315" name="Picture 3" descr="C:\Users\Aline\Desktop\Vários\PIBID DIVERSIDADE\FOTOS PIBID DIVERSIDADE\20141107_1032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5888" y="3140968"/>
            <a:ext cx="4708640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Aline\Desktop\Vários\PIBID DIVERSIDADE\FOTOS PIBID DIVERSIDADE\FOTOS I SIPIBIDDIVERSIDADE2014\IMG_22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1978" y="-531440"/>
            <a:ext cx="4772022" cy="3291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Aline\Desktop\Vários\PIBID DIVERSIDADE\FOTOS PIBID DIVERSIDADE\IMG_187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2515" y="3247239"/>
            <a:ext cx="4444494" cy="335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930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4338" name="Picture 2" descr="C:\Users\Aline\Desktop\Vários\PIBID DIVERSIDADE\FOTOS PIBID DIVERSIDADE\20141108_1807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1"/>
            <a:ext cx="4915385" cy="27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Aline\Desktop\Vários\PIBID DIVERSIDADE\FOTOS PIBID DIVERSIDADE\20141107_1032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43200" y="-8763000"/>
            <a:ext cx="3621600" cy="60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8849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-243408"/>
            <a:ext cx="8229600" cy="850106"/>
          </a:xfrm>
        </p:spPr>
        <p:txBody>
          <a:bodyPr>
            <a:noAutofit/>
          </a:bodyPr>
          <a:lstStyle/>
          <a:p>
            <a:r>
              <a:rPr lang="pt-BR" sz="3200" b="1" dirty="0" smtClean="0"/>
              <a:t>I SEMINÁRIO INSTITUCIONAL PIBID DIVERSIDADE- BRAGANÇA-PA</a:t>
            </a:r>
            <a:endParaRPr lang="pt-BR" sz="3200" b="1" dirty="0"/>
          </a:p>
        </p:txBody>
      </p:sp>
      <p:pic>
        <p:nvPicPr>
          <p:cNvPr id="4" name="Picture 2" descr="C:\Users\Aline\Desktop\Vários\PIBID DIVERSIDADE\Seminários\SEMINÁRIO BRAGANÇA\GEDC20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88" y="908720"/>
            <a:ext cx="419117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645024"/>
            <a:ext cx="4932040" cy="3234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87" y="3645024"/>
            <a:ext cx="4335189" cy="3215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9394" y="908720"/>
            <a:ext cx="476460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751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7171" name="Picture 3" descr="C:\Users\Aline\Desktop\Vários\PIBID DIVERSIDADE\Seminários\SEMINÁRIO SANTARÉM\GEDC23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4355976" cy="359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line\Desktop\Vários\PIBID DIVERSIDADE\Seminários\SEMINÁRIO SANTARÉM\GEDC23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6042" y="0"/>
            <a:ext cx="4187957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Aline\Desktop\Vários\PIBID DIVERSIDADE\Seminários\SEMINÁRIO SANTARÉM\GEDC23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861048"/>
            <a:ext cx="399593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Aline\Desktop\Vários\PIBID DIVERSIDADE\Seminários\SEMINÁRIO SANTARÉM\GEDC23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77072"/>
            <a:ext cx="3707904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line\Desktop\Vários\PIBID DIVERSIDADE\Seminários\SEMINÁRIO SANTARÉM\GEDC23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644178"/>
            <a:ext cx="4355976" cy="359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9146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7771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PIBID DIVERSIDADE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3600" b="1" dirty="0" smtClean="0">
                <a:solidFill>
                  <a:srgbClr val="000000"/>
                </a:solidFill>
                <a:latin typeface="+mj-lt"/>
              </a:rPr>
              <a:t>1. O Edital: 066/2013- CAPES:</a:t>
            </a:r>
          </a:p>
          <a:p>
            <a:pPr lvl="1"/>
            <a:endParaRPr lang="pt-BR" dirty="0">
              <a:solidFill>
                <a:srgbClr val="000000"/>
              </a:solidFill>
              <a:latin typeface="Arial"/>
            </a:endParaRPr>
          </a:p>
          <a:p>
            <a:pPr lvl="1" algn="just"/>
            <a:r>
              <a:rPr lang="pt-BR" sz="2400" dirty="0" smtClean="0">
                <a:solidFill>
                  <a:srgbClr val="000000"/>
                </a:solidFill>
                <a:latin typeface="Arial"/>
              </a:rPr>
              <a:t>O </a:t>
            </a:r>
            <a:r>
              <a:rPr lang="pt-BR" sz="2400" dirty="0">
                <a:solidFill>
                  <a:srgbClr val="000000"/>
                </a:solidFill>
                <a:latin typeface="Arial"/>
              </a:rPr>
              <a:t>objeto deste edital é a seleção de projetos institucionais que visem ao aperfeiçoamento da formação inicial de professores para o exercício da docência nas escolas indígenas e do campo. </a:t>
            </a:r>
            <a:endParaRPr lang="pt-B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4187" y="318770"/>
            <a:ext cx="2309813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7474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b="1" dirty="0" smtClean="0"/>
              <a:t>Subprojeto de Bragança/PA: Ciências Humanas e Sociais.</a:t>
            </a:r>
            <a:br>
              <a:rPr lang="pt-BR" sz="2400" b="1" dirty="0" smtClean="0"/>
            </a:br>
            <a:r>
              <a:rPr lang="pt-BR" sz="2400" b="1" dirty="0" smtClean="0"/>
              <a:t>PAECABI- Relações Étnico Raciais- Questão Quilombola.</a:t>
            </a:r>
            <a:endParaRPr lang="pt-BR" sz="24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7714" y="1748895"/>
            <a:ext cx="5628572" cy="4228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WP_20151221_12_46_48_P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35625" cy="317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5878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5333" y="2301276"/>
            <a:ext cx="5533334" cy="312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WP_20151120_15_22_05_P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35625" cy="317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5641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122" name="Picture 2" descr="C:\Users\Aline\Desktop\Vários\PIBID DIVERSIDADE\Seminários\III SEMINÁRIO PBIVERSIDADE FINAL\IMG-20160417-WA008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6184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146" name="Picture 2" descr="C:\Users\Aline\Desktop\Vários\PIBID DIVERSIDADE\Seminários\III SEMINÁRIO PBIVERSIDADE FINAL\IMG-20160417-WA007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9577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8" name="Picture 2" descr="C:\Users\Aline\Desktop\Vários\PIBID DIVERSIDADE\Seminários\III SEMINÁRIO PBIVERSIDADE FINAL\20160415_1515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9820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3600" b="1" dirty="0" smtClean="0"/>
              <a:t>2. A Educação do Campo no IFPA</a:t>
            </a:r>
            <a:endParaRPr lang="pt-BR" sz="36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pt-BR" sz="2400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pt-BR" sz="2400" dirty="0" smtClean="0">
                <a:solidFill>
                  <a:srgbClr val="000000"/>
                </a:solidFill>
                <a:latin typeface="Arial"/>
              </a:rPr>
              <a:t>A </a:t>
            </a:r>
            <a:r>
              <a:rPr lang="pt-BR" sz="2400" dirty="0">
                <a:solidFill>
                  <a:srgbClr val="000000"/>
                </a:solidFill>
                <a:latin typeface="Arial"/>
              </a:rPr>
              <a:t>LPEC no âmbito do IFPA </a:t>
            </a:r>
            <a:r>
              <a:rPr lang="pt-BR" sz="2400" dirty="0" smtClean="0">
                <a:solidFill>
                  <a:srgbClr val="000000"/>
                </a:solidFill>
                <a:latin typeface="Arial"/>
              </a:rPr>
              <a:t>atendia </a:t>
            </a:r>
            <a:r>
              <a:rPr lang="pt-BR" sz="2400" dirty="0">
                <a:solidFill>
                  <a:srgbClr val="000000"/>
                </a:solidFill>
                <a:latin typeface="Arial"/>
              </a:rPr>
              <a:t>às demandas de execução das políticas públicas de Educação do Campo em nove Municípios do Estado do Pará, a saber: Abaetetuba</a:t>
            </a:r>
            <a:r>
              <a:rPr lang="pt-BR" sz="2400" dirty="0" smtClean="0">
                <a:solidFill>
                  <a:srgbClr val="000000"/>
                </a:solidFill>
                <a:latin typeface="Arial"/>
              </a:rPr>
              <a:t>, Santarém,  </a:t>
            </a:r>
            <a:r>
              <a:rPr lang="pt-BR" sz="2400" dirty="0">
                <a:solidFill>
                  <a:srgbClr val="000000"/>
                </a:solidFill>
                <a:latin typeface="Arial"/>
              </a:rPr>
              <a:t>Altamira</a:t>
            </a:r>
            <a:r>
              <a:rPr lang="pt-BR" sz="2400" dirty="0" smtClean="0">
                <a:solidFill>
                  <a:srgbClr val="000000"/>
                </a:solidFill>
                <a:latin typeface="Arial"/>
              </a:rPr>
              <a:t>, Bragança</a:t>
            </a:r>
            <a:r>
              <a:rPr lang="pt-BR" sz="2400" dirty="0">
                <a:solidFill>
                  <a:srgbClr val="000000"/>
                </a:solidFill>
                <a:latin typeface="Arial"/>
              </a:rPr>
              <a:t>, Conceição do Araguaia, </a:t>
            </a:r>
            <a:r>
              <a:rPr lang="pt-BR" sz="2400" dirty="0" smtClean="0">
                <a:solidFill>
                  <a:srgbClr val="000000"/>
                </a:solidFill>
                <a:latin typeface="Arial"/>
              </a:rPr>
              <a:t>Marabá, Redenção, Xinguara </a:t>
            </a:r>
            <a:r>
              <a:rPr lang="pt-BR" sz="2400" dirty="0">
                <a:solidFill>
                  <a:srgbClr val="000000"/>
                </a:solidFill>
                <a:latin typeface="Arial"/>
              </a:rPr>
              <a:t>e Tucuruí. </a:t>
            </a:r>
          </a:p>
          <a:p>
            <a:pPr algn="just"/>
            <a:endParaRPr lang="pt-BR" sz="2400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pt-BR" sz="2400" dirty="0" smtClean="0">
                <a:solidFill>
                  <a:srgbClr val="000000"/>
                </a:solidFill>
                <a:latin typeface="Arial"/>
              </a:rPr>
              <a:t>Oferta: PROCAMPO e PARFOR. </a:t>
            </a:r>
            <a:endParaRPr lang="pt-BR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4187" y="260648"/>
            <a:ext cx="2309813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7560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4200" b="1" dirty="0" smtClean="0"/>
              <a:t>3. Por que LPEC no IFPA?</a:t>
            </a:r>
            <a:endParaRPr lang="pt-BR" sz="4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pt-BR" sz="2400" dirty="0" smtClean="0">
              <a:solidFill>
                <a:srgbClr val="000000"/>
              </a:solidFill>
              <a:latin typeface="Arial"/>
            </a:endParaRPr>
          </a:p>
          <a:p>
            <a:pPr algn="just"/>
            <a:endParaRPr lang="pt-BR" sz="2400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pt-BR" sz="2400" dirty="0" smtClean="0">
                <a:solidFill>
                  <a:srgbClr val="000000"/>
                </a:solidFill>
                <a:latin typeface="Arial"/>
              </a:rPr>
              <a:t>Considerando </a:t>
            </a:r>
            <a:r>
              <a:rPr lang="pt-BR" sz="2400" dirty="0">
                <a:solidFill>
                  <a:srgbClr val="000000"/>
                </a:solidFill>
                <a:latin typeface="Arial"/>
              </a:rPr>
              <a:t>que a criação da Licenciatura em Educação do Campo (LPEC) é resultado da luta dos movimentos sociais do campo pela qualidade de ensino nas escolas do </a:t>
            </a:r>
            <a:r>
              <a:rPr lang="pt-BR" sz="2400" dirty="0" smtClean="0">
                <a:solidFill>
                  <a:srgbClr val="000000"/>
                </a:solidFill>
                <a:latin typeface="Arial"/>
              </a:rPr>
              <a:t>campo, tem </a:t>
            </a:r>
            <a:r>
              <a:rPr lang="pt-BR" sz="2400" dirty="0">
                <a:solidFill>
                  <a:srgbClr val="000000"/>
                </a:solidFill>
                <a:latin typeface="Arial"/>
              </a:rPr>
              <a:t>como principal objetivo formar educadores do campo para contribuir na melhoria da qualidade educacional em suas escolas </a:t>
            </a:r>
            <a:endParaRPr lang="pt-BR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8"/>
            <a:ext cx="2309813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8688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4. O desenvolvimento do debate da LPEC do IFPA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pt-BR" sz="2400" dirty="0" smtClean="0"/>
          </a:p>
          <a:p>
            <a:pPr algn="just"/>
            <a:r>
              <a:rPr lang="pt-BR" sz="2400" dirty="0" smtClean="0"/>
              <a:t>Tratando-se </a:t>
            </a:r>
            <a:r>
              <a:rPr lang="pt-BR" sz="2400" dirty="0"/>
              <a:t>de uma experiência singular no Estado do Pará, o IFPA desenvolverá articulação com os Movimentos Sociais e Fórum de Educação do Campo e a Universidade Federal do Pará, com vistas a conhecer as suas experiências no âmbito da Educação do Campo construindo um diálogo a fim de fortalecer ações para não apenas dar continuidade de programas dessa natureza, mas implementar no Instituto a Política de Educação do Campo.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764704"/>
            <a:ext cx="23050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27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4200" b="1" dirty="0" smtClean="0"/>
              <a:t>5. A LPEC do IFPA</a:t>
            </a:r>
            <a:endParaRPr lang="pt-BR" sz="4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>
                <a:solidFill>
                  <a:srgbClr val="000000"/>
                </a:solidFill>
                <a:latin typeface="Arial"/>
              </a:rPr>
              <a:t>Apresentar currículo organizado de acordo com áreas de conhecimento previstas para a docência multidisciplinar – (i) Linguagens e Códigos; (</a:t>
            </a:r>
            <a:r>
              <a:rPr lang="pt-BR" sz="2400" dirty="0" err="1">
                <a:solidFill>
                  <a:srgbClr val="000000"/>
                </a:solidFill>
                <a:latin typeface="Arial"/>
              </a:rPr>
              <a:t>ii</a:t>
            </a:r>
            <a:r>
              <a:rPr lang="pt-BR" sz="2400" dirty="0">
                <a:solidFill>
                  <a:srgbClr val="000000"/>
                </a:solidFill>
                <a:latin typeface="Arial"/>
              </a:rPr>
              <a:t>) Ciências Humanas e Sociais; (</a:t>
            </a:r>
            <a:r>
              <a:rPr lang="pt-BR" sz="2400" dirty="0" err="1">
                <a:solidFill>
                  <a:srgbClr val="000000"/>
                </a:solidFill>
                <a:latin typeface="Arial"/>
              </a:rPr>
              <a:t>iii</a:t>
            </a:r>
            <a:r>
              <a:rPr lang="pt-BR" sz="2400" dirty="0">
                <a:solidFill>
                  <a:srgbClr val="000000"/>
                </a:solidFill>
                <a:latin typeface="Arial"/>
              </a:rPr>
              <a:t>) Ciências da Natureza e Matemática e (</a:t>
            </a:r>
            <a:r>
              <a:rPr lang="pt-BR" sz="2400" dirty="0" err="1">
                <a:solidFill>
                  <a:srgbClr val="000000"/>
                </a:solidFill>
                <a:latin typeface="Arial"/>
              </a:rPr>
              <a:t>iv</a:t>
            </a:r>
            <a:r>
              <a:rPr lang="pt-BR" sz="2400" dirty="0">
                <a:solidFill>
                  <a:srgbClr val="000000"/>
                </a:solidFill>
                <a:latin typeface="Arial"/>
              </a:rPr>
              <a:t>) Ciências Agrárias, e </a:t>
            </a:r>
            <a:r>
              <a:rPr lang="pt-BR" sz="2400" b="1" dirty="0">
                <a:solidFill>
                  <a:srgbClr val="000000"/>
                </a:solidFill>
                <a:latin typeface="Arial"/>
              </a:rPr>
              <a:t>com duas áreas de habilitação</a:t>
            </a:r>
            <a:r>
              <a:rPr lang="pt-BR" sz="2400" dirty="0">
                <a:solidFill>
                  <a:srgbClr val="000000"/>
                </a:solidFill>
                <a:latin typeface="Arial"/>
              </a:rPr>
              <a:t>. </a:t>
            </a:r>
            <a:r>
              <a:rPr lang="pt-BR" sz="2400" b="1" dirty="0">
                <a:solidFill>
                  <a:srgbClr val="000000"/>
                </a:solidFill>
                <a:latin typeface="Arial"/>
              </a:rPr>
              <a:t>Recomenda-se, preferencialmente, que as habilitações oferecidas contemplem a área de Ciências da Natureza, a fim de reverter a escassez de docentes habilitados nesta área nas escolas rurais </a:t>
            </a:r>
            <a:r>
              <a:rPr lang="pt-BR" sz="2400" dirty="0">
                <a:solidFill>
                  <a:srgbClr val="000000"/>
                </a:solidFill>
                <a:latin typeface="Arial"/>
              </a:rPr>
              <a:t>(grifo nosso). </a:t>
            </a:r>
            <a:endParaRPr lang="pt-BR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8"/>
            <a:ext cx="23098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5119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39849"/>
            <a:ext cx="8229600" cy="850106"/>
          </a:xfrm>
        </p:spPr>
        <p:txBody>
          <a:bodyPr/>
          <a:lstStyle/>
          <a:p>
            <a:r>
              <a:rPr lang="pt-BR" b="1" dirty="0" smtClean="0">
                <a:solidFill>
                  <a:prstClr val="black"/>
                </a:solidFill>
              </a:rPr>
              <a:t>6. Objetivos do PIBID Diversidade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 fontScale="62500" lnSpcReduction="20000"/>
          </a:bodyPr>
          <a:lstStyle/>
          <a:p>
            <a:endParaRPr lang="pt-BR" sz="3600" dirty="0">
              <a:solidFill>
                <a:srgbClr val="000000"/>
              </a:solidFill>
              <a:latin typeface="Arial"/>
            </a:endParaRPr>
          </a:p>
          <a:p>
            <a:pPr marL="0" indent="0" algn="just">
              <a:buNone/>
            </a:pPr>
            <a:r>
              <a:rPr lang="pt-BR" sz="2900" dirty="0" smtClean="0">
                <a:solidFill>
                  <a:srgbClr val="000000"/>
                </a:solidFill>
                <a:latin typeface="Arial"/>
              </a:rPr>
              <a:t>2.1.1 </a:t>
            </a:r>
            <a:r>
              <a:rPr lang="pt-BR" sz="2900" dirty="0">
                <a:solidFill>
                  <a:srgbClr val="000000"/>
                </a:solidFill>
                <a:latin typeface="Arial"/>
              </a:rPr>
              <a:t>incentivar a formação de docentes em nível superior para as escolas de educação básica indígenas, do campo – incluídas as escolas quilombolas, extrativistas e ribeirinhas; </a:t>
            </a:r>
            <a:endParaRPr lang="pt-BR" sz="2900" dirty="0" smtClean="0">
              <a:solidFill>
                <a:srgbClr val="000000"/>
              </a:solidFill>
              <a:latin typeface="Arial"/>
            </a:endParaRPr>
          </a:p>
          <a:p>
            <a:pPr marL="0" indent="0" algn="just">
              <a:buNone/>
            </a:pPr>
            <a:endParaRPr lang="pt-BR" sz="2900" dirty="0">
              <a:solidFill>
                <a:srgbClr val="000000"/>
              </a:solidFill>
              <a:latin typeface="Arial"/>
            </a:endParaRPr>
          </a:p>
          <a:p>
            <a:pPr marL="0" indent="0" algn="just">
              <a:buNone/>
            </a:pPr>
            <a:r>
              <a:rPr lang="pt-BR" sz="2900" dirty="0">
                <a:solidFill>
                  <a:srgbClr val="000000"/>
                </a:solidFill>
                <a:latin typeface="Arial"/>
              </a:rPr>
              <a:t>2.1.2 contribuir para a valorização do magistério intercultural indígena e em educação do campo; </a:t>
            </a:r>
            <a:endParaRPr lang="pt-BR" sz="2900" dirty="0" smtClean="0">
              <a:solidFill>
                <a:srgbClr val="000000"/>
              </a:solidFill>
              <a:latin typeface="Arial"/>
            </a:endParaRPr>
          </a:p>
          <a:p>
            <a:pPr marL="0" indent="0" algn="just">
              <a:buNone/>
            </a:pPr>
            <a:endParaRPr lang="pt-BR" sz="2900" dirty="0">
              <a:solidFill>
                <a:srgbClr val="000000"/>
              </a:solidFill>
              <a:latin typeface="Arial"/>
            </a:endParaRPr>
          </a:p>
          <a:p>
            <a:pPr marL="0" indent="0" algn="just">
              <a:buNone/>
            </a:pPr>
            <a:r>
              <a:rPr lang="pt-BR" sz="2900" dirty="0">
                <a:solidFill>
                  <a:srgbClr val="000000"/>
                </a:solidFill>
                <a:latin typeface="Arial"/>
              </a:rPr>
              <a:t>2.1.3 elevar a qualidade da formação inicial de professores nos cursos das licenciaturas intercultural indígena e do campo, promovendo a integração entre educação superior e educação básica; </a:t>
            </a:r>
            <a:endParaRPr lang="pt-BR" sz="2900" dirty="0" smtClean="0">
              <a:solidFill>
                <a:srgbClr val="000000"/>
              </a:solidFill>
              <a:latin typeface="Arial"/>
            </a:endParaRPr>
          </a:p>
          <a:p>
            <a:pPr marL="0" indent="0" algn="just">
              <a:buNone/>
            </a:pPr>
            <a:endParaRPr lang="pt-BR" sz="2900" dirty="0">
              <a:solidFill>
                <a:srgbClr val="000000"/>
              </a:solidFill>
              <a:latin typeface="Arial"/>
            </a:endParaRPr>
          </a:p>
          <a:p>
            <a:pPr marL="0" indent="0" algn="just">
              <a:buNone/>
            </a:pPr>
            <a:r>
              <a:rPr lang="pt-BR" sz="2900" dirty="0">
                <a:solidFill>
                  <a:srgbClr val="000000"/>
                </a:solidFill>
                <a:latin typeface="Arial"/>
              </a:rPr>
              <a:t>2.1.4 proporcionar aos </a:t>
            </a:r>
            <a:r>
              <a:rPr lang="pt-BR" sz="2900" dirty="0" err="1">
                <a:solidFill>
                  <a:srgbClr val="000000"/>
                </a:solidFill>
                <a:latin typeface="Arial"/>
              </a:rPr>
              <a:t>licenciandos</a:t>
            </a:r>
            <a:r>
              <a:rPr lang="pt-BR" sz="2900" dirty="0">
                <a:solidFill>
                  <a:srgbClr val="000000"/>
                </a:solidFill>
                <a:latin typeface="Arial"/>
              </a:rPr>
              <a:t> oportunidades de criação e participação em experiências metodológicas, tecnológicas e práticas docentes de caráter inovador e interdisciplinar, nas perspectivas intercultural indígena e do campo, que busquem a superação de problemas identificados no processo de ensino-aprendizagem; </a:t>
            </a:r>
            <a:endParaRPr lang="pt-BR" sz="2900" dirty="0" smtClean="0">
              <a:solidFill>
                <a:srgbClr val="000000"/>
              </a:solidFill>
              <a:latin typeface="Arial"/>
            </a:endParaRPr>
          </a:p>
          <a:p>
            <a:pPr marL="0" indent="0" algn="just">
              <a:buNone/>
            </a:pPr>
            <a:endParaRPr lang="pt-BR" sz="2900" dirty="0">
              <a:solidFill>
                <a:srgbClr val="000000"/>
              </a:solidFill>
              <a:latin typeface="Arial"/>
            </a:endParaRPr>
          </a:p>
          <a:p>
            <a:pPr marL="0" indent="0" algn="just">
              <a:buNone/>
            </a:pPr>
            <a:r>
              <a:rPr lang="pt-BR" sz="2900" dirty="0">
                <a:solidFill>
                  <a:srgbClr val="000000"/>
                </a:solidFill>
                <a:latin typeface="Arial"/>
              </a:rPr>
              <a:t>2.1.5 envolver escolas públicas de educação básica de comunidades indígenas e do campo no processo de formação inicial para o magistério</a:t>
            </a:r>
            <a:r>
              <a:rPr lang="pt-BR" sz="2900" dirty="0" smtClean="0">
                <a:solidFill>
                  <a:srgbClr val="000000"/>
                </a:solidFill>
                <a:latin typeface="Arial"/>
              </a:rPr>
              <a:t>;</a:t>
            </a:r>
            <a:endParaRPr lang="pt-BR" sz="2900" dirty="0">
              <a:latin typeface="Cambri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88640"/>
            <a:ext cx="93568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9411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704856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prstClr val="black"/>
                </a:solidFill>
              </a:rPr>
              <a:t>6. </a:t>
            </a:r>
            <a:r>
              <a:rPr lang="pt-BR" b="1" dirty="0">
                <a:solidFill>
                  <a:prstClr val="black"/>
                </a:solidFill>
              </a:rPr>
              <a:t>Objetivos do PIBID Diversidade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1166"/>
            <a:ext cx="8229600" cy="4968154"/>
          </a:xfrm>
        </p:spPr>
        <p:txBody>
          <a:bodyPr/>
          <a:lstStyle/>
          <a:p>
            <a:pPr marL="0" lvl="0" indent="0" algn="just">
              <a:buNone/>
            </a:pPr>
            <a:r>
              <a:rPr lang="pt-BR" sz="1800" dirty="0">
                <a:solidFill>
                  <a:prstClr val="black"/>
                </a:solidFill>
                <a:latin typeface="Arial"/>
              </a:rPr>
              <a:t>2.1.6 contribuir para a articulação entre teoria e prática necessárias à formação dos docentes, elevando a qualidade das ações acadêmicas nos cursos de licenciatura. </a:t>
            </a:r>
          </a:p>
          <a:p>
            <a:pPr marL="0" lvl="0" indent="0" algn="just">
              <a:buNone/>
            </a:pPr>
            <a:r>
              <a:rPr lang="pt-BR" sz="1800" dirty="0">
                <a:solidFill>
                  <a:prstClr val="black"/>
                </a:solidFill>
                <a:latin typeface="Arial"/>
              </a:rPr>
              <a:t>2.1.7 contribuir para a inserção dos estudantes de licenciatura na cultura escolar do magistério por meio da apropriação e da reflexão sobre instrumentos, saberes e peculiaridades do trabalho docente; </a:t>
            </a:r>
          </a:p>
          <a:p>
            <a:pPr marL="0" lvl="0" indent="0" algn="just">
              <a:buNone/>
            </a:pPr>
            <a:r>
              <a:rPr lang="pt-BR" sz="1800" dirty="0">
                <a:solidFill>
                  <a:prstClr val="black"/>
                </a:solidFill>
                <a:latin typeface="Arial"/>
              </a:rPr>
              <a:t>2.1.8 dar visibilidade à investigação docente no âmbito dos processos próprios de ensino e aprendizagem, com vistas à intervenção pedagógica no desenvolvimento de metodologias específicas para a diversidade sociocultural e linguística, na perspectiva do diálogo intercultural; </a:t>
            </a:r>
          </a:p>
          <a:p>
            <a:pPr marL="0" lvl="0" indent="0" algn="just">
              <a:buNone/>
            </a:pPr>
            <a:r>
              <a:rPr lang="pt-BR" sz="1800" dirty="0">
                <a:solidFill>
                  <a:prstClr val="black"/>
                </a:solidFill>
                <a:latin typeface="Arial"/>
              </a:rPr>
              <a:t>2.1.9 propiciar um processo formativo que leve em consideração as diferenças culturais, a </a:t>
            </a:r>
            <a:r>
              <a:rPr lang="pt-BR" sz="1800" dirty="0" err="1">
                <a:solidFill>
                  <a:prstClr val="black"/>
                </a:solidFill>
                <a:latin typeface="Arial"/>
              </a:rPr>
              <a:t>interculturalidade</a:t>
            </a:r>
            <a:r>
              <a:rPr lang="pt-BR" sz="1800" dirty="0">
                <a:solidFill>
                  <a:prstClr val="black"/>
                </a:solidFill>
                <a:latin typeface="Arial"/>
              </a:rPr>
              <a:t> do país e suas implicações no trabalho pedagógico; </a:t>
            </a:r>
          </a:p>
          <a:p>
            <a:pPr marL="0" lvl="0" indent="0" algn="just">
              <a:buNone/>
            </a:pPr>
            <a:r>
              <a:rPr lang="pt-BR" sz="1800" dirty="0">
                <a:solidFill>
                  <a:prstClr val="black"/>
                </a:solidFill>
                <a:latin typeface="Arial"/>
              </a:rPr>
              <a:t>2.1.10 contribuir para o fortalecimento das escolas por meio da reflexão crítica das atividades didático-pedagógicas, produzidas nos ambientes escolares e relacionadas às particularidades de cada comunidade ou região. </a:t>
            </a:r>
          </a:p>
          <a:p>
            <a:pPr lvl="0"/>
            <a:endParaRPr lang="pt-BR" sz="1800" dirty="0">
              <a:solidFill>
                <a:prstClr val="black"/>
              </a:solidFill>
            </a:endParaRPr>
          </a:p>
          <a:p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88640"/>
            <a:ext cx="9334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8270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pt-BR" sz="2600" b="1" dirty="0">
                <a:latin typeface="Arial"/>
              </a:rPr>
              <a:t>7</a:t>
            </a:r>
            <a:r>
              <a:rPr lang="pt-BR" sz="2600" b="1" dirty="0" smtClean="0">
                <a:latin typeface="Arial"/>
              </a:rPr>
              <a:t>. </a:t>
            </a:r>
            <a:r>
              <a:rPr lang="pt-BR" sz="2600" b="1" dirty="0" err="1" smtClean="0">
                <a:latin typeface="Arial"/>
              </a:rPr>
              <a:t>Pibid</a:t>
            </a:r>
            <a:r>
              <a:rPr lang="pt-BR" sz="2600" b="1" dirty="0" smtClean="0">
                <a:latin typeface="Arial"/>
              </a:rPr>
              <a:t> </a:t>
            </a:r>
            <a:r>
              <a:rPr lang="pt-BR" sz="2600" b="1" dirty="0">
                <a:latin typeface="Arial"/>
              </a:rPr>
              <a:t>Diversidade 2013 - IFPA / Educação do </a:t>
            </a:r>
            <a:r>
              <a:rPr lang="pt-BR" sz="2600" b="1" dirty="0" smtClean="0">
                <a:latin typeface="Arial"/>
              </a:rPr>
              <a:t>Campo/Campus Santarém</a:t>
            </a:r>
            <a:endParaRPr lang="pt-BR" sz="2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ctr" fontAlgn="t">
              <a:spcBef>
                <a:spcPts val="0"/>
              </a:spcBef>
            </a:pPr>
            <a:r>
              <a:rPr lang="pt-BR" b="1" dirty="0">
                <a:solidFill>
                  <a:srgbClr val="FFFFFF"/>
                </a:solidFill>
              </a:rPr>
              <a:t>Subprojetos</a:t>
            </a:r>
            <a:endParaRPr lang="pt-BR" dirty="0">
              <a:latin typeface="Arial"/>
            </a:endParaRPr>
          </a:p>
          <a:p>
            <a:pPr marL="0" indent="0">
              <a:buNone/>
            </a:pPr>
            <a:endParaRPr lang="pt-BR" dirty="0">
              <a:latin typeface="Arial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75674315"/>
              </p:ext>
            </p:extLst>
          </p:nvPr>
        </p:nvGraphicFramePr>
        <p:xfrm>
          <a:off x="611560" y="1628800"/>
          <a:ext cx="7992888" cy="453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6444"/>
                <a:gridCol w="3996444"/>
              </a:tblGrid>
              <a:tr h="756084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Subprojeto(s)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01</a:t>
                      </a:r>
                      <a:endParaRPr lang="pt-BR" dirty="0"/>
                    </a:p>
                  </a:txBody>
                  <a:tcPr/>
                </a:tc>
              </a:tr>
              <a:tr h="7560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Áreas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01</a:t>
                      </a:r>
                      <a:endParaRPr lang="pt-BR" dirty="0"/>
                    </a:p>
                  </a:txBody>
                  <a:tcPr/>
                </a:tc>
              </a:tr>
              <a:tr h="7560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Bolsa de Supervisão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05</a:t>
                      </a:r>
                      <a:endParaRPr lang="pt-BR" dirty="0"/>
                    </a:p>
                  </a:txBody>
                  <a:tcPr/>
                </a:tc>
              </a:tr>
              <a:tr h="756084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Bolsa de Coordenação</a:t>
                      </a:r>
                      <a:r>
                        <a:rPr lang="pt-BR" baseline="0" dirty="0" smtClean="0"/>
                        <a:t> de Área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02</a:t>
                      </a:r>
                      <a:endParaRPr lang="pt-BR" dirty="0"/>
                    </a:p>
                  </a:txBody>
                  <a:tcPr/>
                </a:tc>
              </a:tr>
              <a:tr h="756084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Bolsa de iniciação à docência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30</a:t>
                      </a:r>
                      <a:endParaRPr lang="pt-BR" dirty="0"/>
                    </a:p>
                  </a:txBody>
                  <a:tcPr/>
                </a:tc>
              </a:tr>
              <a:tr h="756084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Total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37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3225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877</Words>
  <Application>Microsoft Office PowerPoint</Application>
  <PresentationFormat>Apresentação na tela (4:3)</PresentationFormat>
  <Paragraphs>77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5" baseType="lpstr">
      <vt:lpstr>Tema do Office</vt:lpstr>
      <vt:lpstr>Slide 1</vt:lpstr>
      <vt:lpstr>PIBID DIVERSIDADE</vt:lpstr>
      <vt:lpstr>2. A Educação do Campo no IFPA</vt:lpstr>
      <vt:lpstr>3. Por que LPEC no IFPA?</vt:lpstr>
      <vt:lpstr>4. O desenvolvimento do debate da LPEC do IFPA</vt:lpstr>
      <vt:lpstr>5. A LPEC do IFPA</vt:lpstr>
      <vt:lpstr>6. Objetivos do PIBID Diversidade</vt:lpstr>
      <vt:lpstr>6. Objetivos do PIBID Diversidade</vt:lpstr>
      <vt:lpstr>7. Pibid Diversidade 2013 - IFPA / Educação do Campo/Campus Santarém</vt:lpstr>
      <vt:lpstr>  7. Pibid Diversidade 2013 - IFPA / Campus Bragança </vt:lpstr>
      <vt:lpstr>8. Síntese das ações propostas ao PIBID Diversidade</vt:lpstr>
      <vt:lpstr>Subprojeto de Santarém/PA.</vt:lpstr>
      <vt:lpstr>Subprojeto de Bragança/PA: Ciências da Natureza e Matemática:Animais Peçonhentos da Amazônia.</vt:lpstr>
      <vt:lpstr>Slide 14</vt:lpstr>
      <vt:lpstr>Slide 15</vt:lpstr>
      <vt:lpstr>Slide 16</vt:lpstr>
      <vt:lpstr>I SEMINÁRIO INSTITUCIONAL PIBID DIVERSIDADE- BRAGANÇA-PA</vt:lpstr>
      <vt:lpstr>Slide 18</vt:lpstr>
      <vt:lpstr>Slide 19</vt:lpstr>
      <vt:lpstr>Subprojeto de Bragança/PA: Ciências Humanas e Sociais. PAECABI- Relações Étnico Raciais- Questão Quilombola.</vt:lpstr>
      <vt:lpstr>Slide 21</vt:lpstr>
      <vt:lpstr>Slide 22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Aline</dc:creator>
  <cp:lastModifiedBy>edivaldo.moura</cp:lastModifiedBy>
  <cp:revision>10</cp:revision>
  <dcterms:created xsi:type="dcterms:W3CDTF">2016-05-04T14:42:40Z</dcterms:created>
  <dcterms:modified xsi:type="dcterms:W3CDTF">2016-05-16T12:20:27Z</dcterms:modified>
</cp:coreProperties>
</file>