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64" r:id="rId3"/>
    <p:sldId id="257" r:id="rId4"/>
    <p:sldId id="258" r:id="rId5"/>
    <p:sldId id="259" r:id="rId6"/>
    <p:sldId id="265" r:id="rId7"/>
    <p:sldId id="260" r:id="rId8"/>
    <p:sldId id="261" r:id="rId9"/>
    <p:sldId id="262" r:id="rId10"/>
    <p:sldId id="271" r:id="rId11"/>
    <p:sldId id="272" r:id="rId12"/>
    <p:sldId id="263" r:id="rId13"/>
    <p:sldId id="266" r:id="rId14"/>
    <p:sldId id="273" r:id="rId15"/>
    <p:sldId id="275" r:id="rId16"/>
    <p:sldId id="276" r:id="rId17"/>
    <p:sldId id="274" r:id="rId18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A04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46" autoAdjust="0"/>
    <p:restoredTop sz="94660"/>
  </p:normalViewPr>
  <p:slideViewPr>
    <p:cSldViewPr>
      <p:cViewPr varScale="1">
        <p:scale>
          <a:sx n="106" d="100"/>
          <a:sy n="106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CCBCDB-AFB3-487C-A5A6-A196FB410E16}" type="doc">
      <dgm:prSet loTypeId="urn:microsoft.com/office/officeart/2009/3/layout/IncreasingArrowsProcess" loCatId="process" qsTypeId="urn:microsoft.com/office/officeart/2005/8/quickstyle/simple5" qsCatId="simple" csTypeId="urn:microsoft.com/office/officeart/2005/8/colors/accent6_5" csCatId="accent6" phldr="1"/>
      <dgm:spPr/>
      <dgm:t>
        <a:bodyPr/>
        <a:lstStyle/>
        <a:p>
          <a:endParaRPr lang="pt-BR"/>
        </a:p>
      </dgm:t>
    </dgm:pt>
    <dgm:pt modelId="{C4C47165-F8CC-4F79-87AF-7DF009225324}">
      <dgm:prSet phldrT="[Texto]"/>
      <dgm:spPr/>
      <dgm:t>
        <a:bodyPr/>
        <a:lstStyle/>
        <a:p>
          <a:r>
            <a:rPr lang="pt-BR" dirty="0" smtClean="0"/>
            <a:t>1ª Etapa</a:t>
          </a:r>
          <a:endParaRPr lang="pt-BR" dirty="0"/>
        </a:p>
      </dgm:t>
    </dgm:pt>
    <dgm:pt modelId="{C1445C1C-9D60-4641-9585-FDB0770B7F96}" type="parTrans" cxnId="{D235F82B-A6E2-44BC-A9CF-7DBA5DC61FC3}">
      <dgm:prSet/>
      <dgm:spPr/>
      <dgm:t>
        <a:bodyPr/>
        <a:lstStyle/>
        <a:p>
          <a:endParaRPr lang="pt-BR"/>
        </a:p>
      </dgm:t>
    </dgm:pt>
    <dgm:pt modelId="{0FABD5CE-B254-466A-95CA-B80BCC0718B3}" type="sibTrans" cxnId="{D235F82B-A6E2-44BC-A9CF-7DBA5DC61FC3}">
      <dgm:prSet/>
      <dgm:spPr/>
      <dgm:t>
        <a:bodyPr/>
        <a:lstStyle/>
        <a:p>
          <a:endParaRPr lang="pt-BR"/>
        </a:p>
      </dgm:t>
    </dgm:pt>
    <dgm:pt modelId="{F8BD818D-E896-47EE-9B17-5228FB06EF7F}">
      <dgm:prSet phldrT="[Texto]" custT="1"/>
      <dgm:spPr/>
      <dgm:t>
        <a:bodyPr/>
        <a:lstStyle/>
        <a:p>
          <a:r>
            <a:rPr lang="pt-BR" sz="2400" b="1" dirty="0" smtClean="0"/>
            <a:t>Preparação</a:t>
          </a:r>
          <a:endParaRPr lang="pt-BR" sz="2200" b="1" dirty="0"/>
        </a:p>
      </dgm:t>
    </dgm:pt>
    <dgm:pt modelId="{0A33ED3C-6607-4E12-89A2-3A6B6070BFC3}" type="parTrans" cxnId="{27CA53C3-2609-4A8B-A228-A71DA289D309}">
      <dgm:prSet/>
      <dgm:spPr/>
      <dgm:t>
        <a:bodyPr/>
        <a:lstStyle/>
        <a:p>
          <a:endParaRPr lang="pt-BR"/>
        </a:p>
      </dgm:t>
    </dgm:pt>
    <dgm:pt modelId="{20898CC8-2264-45E3-AE90-5737BD7C9F83}" type="sibTrans" cxnId="{27CA53C3-2609-4A8B-A228-A71DA289D309}">
      <dgm:prSet/>
      <dgm:spPr/>
      <dgm:t>
        <a:bodyPr/>
        <a:lstStyle/>
        <a:p>
          <a:endParaRPr lang="pt-BR"/>
        </a:p>
      </dgm:t>
    </dgm:pt>
    <dgm:pt modelId="{34D150C9-C5F5-494E-B0D0-EF41069B9428}">
      <dgm:prSet phldrT="[Texto]"/>
      <dgm:spPr/>
      <dgm:t>
        <a:bodyPr/>
        <a:lstStyle/>
        <a:p>
          <a:r>
            <a:rPr lang="pt-BR" dirty="0" smtClean="0"/>
            <a:t>2ª Etapa</a:t>
          </a:r>
          <a:endParaRPr lang="pt-BR" dirty="0"/>
        </a:p>
      </dgm:t>
    </dgm:pt>
    <dgm:pt modelId="{AE9D0BB0-35E4-4016-A710-91FBA4F60573}" type="parTrans" cxnId="{72B837DE-AAF8-45E7-B3FA-916B2D2FAB09}">
      <dgm:prSet/>
      <dgm:spPr/>
      <dgm:t>
        <a:bodyPr/>
        <a:lstStyle/>
        <a:p>
          <a:endParaRPr lang="pt-BR"/>
        </a:p>
      </dgm:t>
    </dgm:pt>
    <dgm:pt modelId="{9631217F-5331-4676-AD59-ACF4A8B84757}" type="sibTrans" cxnId="{72B837DE-AAF8-45E7-B3FA-916B2D2FAB09}">
      <dgm:prSet/>
      <dgm:spPr/>
      <dgm:t>
        <a:bodyPr/>
        <a:lstStyle/>
        <a:p>
          <a:endParaRPr lang="pt-BR"/>
        </a:p>
      </dgm:t>
    </dgm:pt>
    <dgm:pt modelId="{0E18E2A8-E077-4A25-A149-DB81924B0026}">
      <dgm:prSet phldrT="[Texto]"/>
      <dgm:spPr/>
      <dgm:t>
        <a:bodyPr/>
        <a:lstStyle/>
        <a:p>
          <a:r>
            <a:rPr lang="pt-BR" dirty="0" smtClean="0"/>
            <a:t>3ª Etapa</a:t>
          </a:r>
          <a:endParaRPr lang="pt-BR" dirty="0"/>
        </a:p>
      </dgm:t>
    </dgm:pt>
    <dgm:pt modelId="{AD2FA23B-B06E-4632-8EC2-3EE9029FE97E}" type="parTrans" cxnId="{A9DD8EFD-B184-46BD-AABD-BE955BE015FB}">
      <dgm:prSet/>
      <dgm:spPr/>
      <dgm:t>
        <a:bodyPr/>
        <a:lstStyle/>
        <a:p>
          <a:endParaRPr lang="pt-BR"/>
        </a:p>
      </dgm:t>
    </dgm:pt>
    <dgm:pt modelId="{D982DB3E-85CE-4890-873B-3620D288BE4B}" type="sibTrans" cxnId="{A9DD8EFD-B184-46BD-AABD-BE955BE015FB}">
      <dgm:prSet/>
      <dgm:spPr/>
      <dgm:t>
        <a:bodyPr/>
        <a:lstStyle/>
        <a:p>
          <a:endParaRPr lang="pt-BR"/>
        </a:p>
      </dgm:t>
    </dgm:pt>
    <dgm:pt modelId="{E7EDFC22-FF97-4DCF-BF89-0F46E6C68486}">
      <dgm:prSet phldrT="[Texto]" custT="1"/>
      <dgm:spPr/>
      <dgm:t>
        <a:bodyPr/>
        <a:lstStyle/>
        <a:p>
          <a:r>
            <a:rPr lang="pt-BR" sz="2400" b="1" dirty="0" smtClean="0"/>
            <a:t>Consolidação</a:t>
          </a:r>
          <a:endParaRPr lang="pt-BR" sz="2200" b="1" dirty="0"/>
        </a:p>
      </dgm:t>
    </dgm:pt>
    <dgm:pt modelId="{261D8327-83D8-436D-9A2B-075C49D1DCE2}" type="parTrans" cxnId="{865B7F5D-9EB9-44CF-A6A9-74BB1F7C8CF6}">
      <dgm:prSet/>
      <dgm:spPr/>
      <dgm:t>
        <a:bodyPr/>
        <a:lstStyle/>
        <a:p>
          <a:endParaRPr lang="pt-BR"/>
        </a:p>
      </dgm:t>
    </dgm:pt>
    <dgm:pt modelId="{DABD619B-3E46-46E6-9C84-8EC3E1360D64}" type="sibTrans" cxnId="{865B7F5D-9EB9-44CF-A6A9-74BB1F7C8CF6}">
      <dgm:prSet/>
      <dgm:spPr/>
      <dgm:t>
        <a:bodyPr/>
        <a:lstStyle/>
        <a:p>
          <a:endParaRPr lang="pt-BR"/>
        </a:p>
      </dgm:t>
    </dgm:pt>
    <dgm:pt modelId="{C8F0C909-7266-4649-AE4E-261DFA7D1432}">
      <dgm:prSet phldrT="[Texto]" custT="1"/>
      <dgm:spPr/>
      <dgm:t>
        <a:bodyPr/>
        <a:lstStyle/>
        <a:p>
          <a:r>
            <a:rPr lang="pt-BR" sz="2000" dirty="0" smtClean="0"/>
            <a:t>Constituição da CPA</a:t>
          </a:r>
          <a:endParaRPr lang="pt-BR" sz="2000" dirty="0"/>
        </a:p>
      </dgm:t>
    </dgm:pt>
    <dgm:pt modelId="{A77F923F-2D69-466A-A576-DB30B4B50374}" type="parTrans" cxnId="{CE980F43-C294-42BD-B521-86B495E1CC67}">
      <dgm:prSet/>
      <dgm:spPr/>
      <dgm:t>
        <a:bodyPr/>
        <a:lstStyle/>
        <a:p>
          <a:endParaRPr lang="pt-BR"/>
        </a:p>
      </dgm:t>
    </dgm:pt>
    <dgm:pt modelId="{50510A3D-6384-4E5C-A901-EBD3C7B64B83}" type="sibTrans" cxnId="{CE980F43-C294-42BD-B521-86B495E1CC67}">
      <dgm:prSet/>
      <dgm:spPr/>
      <dgm:t>
        <a:bodyPr/>
        <a:lstStyle/>
        <a:p>
          <a:endParaRPr lang="pt-BR"/>
        </a:p>
      </dgm:t>
    </dgm:pt>
    <dgm:pt modelId="{6324623D-F2ED-45FB-B1DB-0784BF846000}">
      <dgm:prSet phldrT="[Texto]" custT="1"/>
      <dgm:spPr/>
      <dgm:t>
        <a:bodyPr/>
        <a:lstStyle/>
        <a:p>
          <a:r>
            <a:rPr lang="pt-BR" sz="2000" dirty="0" smtClean="0"/>
            <a:t>Sensibilização</a:t>
          </a:r>
          <a:endParaRPr lang="pt-BR" sz="2000" dirty="0"/>
        </a:p>
      </dgm:t>
    </dgm:pt>
    <dgm:pt modelId="{A115BE5A-D3CF-4487-9F1A-A38C96FA6823}" type="parTrans" cxnId="{626F4A48-D15C-4535-951B-0C421140F2BD}">
      <dgm:prSet/>
      <dgm:spPr/>
      <dgm:t>
        <a:bodyPr/>
        <a:lstStyle/>
        <a:p>
          <a:endParaRPr lang="pt-BR"/>
        </a:p>
      </dgm:t>
    </dgm:pt>
    <dgm:pt modelId="{79569B03-41AD-4942-8BFB-68E289353A1C}" type="sibTrans" cxnId="{626F4A48-D15C-4535-951B-0C421140F2BD}">
      <dgm:prSet/>
      <dgm:spPr/>
      <dgm:t>
        <a:bodyPr/>
        <a:lstStyle/>
        <a:p>
          <a:endParaRPr lang="pt-BR"/>
        </a:p>
      </dgm:t>
    </dgm:pt>
    <dgm:pt modelId="{64C6C9AC-57B7-4DB4-ACF5-F041309EB745}">
      <dgm:prSet phldrT="[Texto]" custT="1"/>
      <dgm:spPr/>
      <dgm:t>
        <a:bodyPr/>
        <a:lstStyle/>
        <a:p>
          <a:r>
            <a:rPr lang="pt-BR" sz="2000" dirty="0" smtClean="0"/>
            <a:t>Elaboração do Projeto de Avaliação </a:t>
          </a:r>
          <a:endParaRPr lang="pt-BR" sz="2000" dirty="0"/>
        </a:p>
      </dgm:t>
    </dgm:pt>
    <dgm:pt modelId="{C12EC9A0-1B2E-482E-ABD9-716F444F8730}" type="parTrans" cxnId="{D9273B18-E95D-4852-9420-FB5075F824DF}">
      <dgm:prSet/>
      <dgm:spPr/>
      <dgm:t>
        <a:bodyPr/>
        <a:lstStyle/>
        <a:p>
          <a:endParaRPr lang="pt-BR"/>
        </a:p>
      </dgm:t>
    </dgm:pt>
    <dgm:pt modelId="{46CF4852-F7BF-44F4-B726-28615C30CB3D}" type="sibTrans" cxnId="{D9273B18-E95D-4852-9420-FB5075F824DF}">
      <dgm:prSet/>
      <dgm:spPr/>
      <dgm:t>
        <a:bodyPr/>
        <a:lstStyle/>
        <a:p>
          <a:endParaRPr lang="pt-BR"/>
        </a:p>
      </dgm:t>
    </dgm:pt>
    <dgm:pt modelId="{7F805C8A-7D6F-446E-9ED7-E1172DB49911}">
      <dgm:prSet phldrT="[Texto]" custT="1"/>
      <dgm:spPr/>
      <dgm:t>
        <a:bodyPr/>
        <a:lstStyle/>
        <a:p>
          <a:r>
            <a:rPr lang="pt-BR" sz="2400" b="1" dirty="0" smtClean="0"/>
            <a:t>Desenvolvimento</a:t>
          </a:r>
          <a:endParaRPr lang="pt-BR" sz="2400" b="1" dirty="0"/>
        </a:p>
      </dgm:t>
    </dgm:pt>
    <dgm:pt modelId="{2A14A0C6-F8CB-441E-9997-D5431B5B7A77}" type="parTrans" cxnId="{0DBE81D0-4689-44EC-B0E8-DFB1AC9096DA}">
      <dgm:prSet/>
      <dgm:spPr/>
      <dgm:t>
        <a:bodyPr/>
        <a:lstStyle/>
        <a:p>
          <a:endParaRPr lang="pt-BR"/>
        </a:p>
      </dgm:t>
    </dgm:pt>
    <dgm:pt modelId="{6E19A283-B57F-4F78-BB97-FC94EA1915F1}" type="sibTrans" cxnId="{0DBE81D0-4689-44EC-B0E8-DFB1AC9096DA}">
      <dgm:prSet/>
      <dgm:spPr/>
      <dgm:t>
        <a:bodyPr/>
        <a:lstStyle/>
        <a:p>
          <a:endParaRPr lang="pt-BR"/>
        </a:p>
      </dgm:t>
    </dgm:pt>
    <dgm:pt modelId="{C553FA7C-434C-4322-8A43-08BDB110E39C}">
      <dgm:prSet phldrT="[Texto]" custT="1"/>
      <dgm:spPr/>
      <dgm:t>
        <a:bodyPr/>
        <a:lstStyle/>
        <a:p>
          <a:r>
            <a:rPr lang="pt-BR" sz="2000" dirty="0" smtClean="0"/>
            <a:t>Ações</a:t>
          </a:r>
          <a:endParaRPr lang="pt-BR" sz="2000" dirty="0"/>
        </a:p>
      </dgm:t>
    </dgm:pt>
    <dgm:pt modelId="{F3CFF61F-E6AA-4EE6-8BDE-79656DD1BB07}" type="parTrans" cxnId="{AD5DE1ED-3232-453F-B8BC-BF00363A46C9}">
      <dgm:prSet/>
      <dgm:spPr/>
      <dgm:t>
        <a:bodyPr/>
        <a:lstStyle/>
        <a:p>
          <a:endParaRPr lang="pt-BR"/>
        </a:p>
      </dgm:t>
    </dgm:pt>
    <dgm:pt modelId="{C8D7EF57-C6CC-4FE9-A8A2-9D5789059AE7}" type="sibTrans" cxnId="{AD5DE1ED-3232-453F-B8BC-BF00363A46C9}">
      <dgm:prSet/>
      <dgm:spPr/>
      <dgm:t>
        <a:bodyPr/>
        <a:lstStyle/>
        <a:p>
          <a:endParaRPr lang="pt-BR"/>
        </a:p>
      </dgm:t>
    </dgm:pt>
    <dgm:pt modelId="{C2B56964-B402-4162-83E9-D657FED79EC7}">
      <dgm:prSet phldrT="[Texto]" custT="1"/>
      <dgm:spPr/>
      <dgm:t>
        <a:bodyPr/>
        <a:lstStyle/>
        <a:p>
          <a:r>
            <a:rPr lang="pt-BR" sz="2000" dirty="0" smtClean="0"/>
            <a:t>Levantamento de dados e informações</a:t>
          </a:r>
          <a:endParaRPr lang="pt-BR" sz="2000" dirty="0"/>
        </a:p>
      </dgm:t>
    </dgm:pt>
    <dgm:pt modelId="{CC09B1B9-239F-4BB9-94A6-89173EBB548D}" type="parTrans" cxnId="{34EA5C8A-7811-4408-8681-1F5D4F9EB058}">
      <dgm:prSet/>
      <dgm:spPr/>
      <dgm:t>
        <a:bodyPr/>
        <a:lstStyle/>
        <a:p>
          <a:endParaRPr lang="pt-BR"/>
        </a:p>
      </dgm:t>
    </dgm:pt>
    <dgm:pt modelId="{C0F40A42-4F88-49FB-9E04-4120286FB60E}" type="sibTrans" cxnId="{34EA5C8A-7811-4408-8681-1F5D4F9EB058}">
      <dgm:prSet/>
      <dgm:spPr/>
      <dgm:t>
        <a:bodyPr/>
        <a:lstStyle/>
        <a:p>
          <a:endParaRPr lang="pt-BR"/>
        </a:p>
      </dgm:t>
    </dgm:pt>
    <dgm:pt modelId="{90FB895C-D745-481D-8162-25655D198074}">
      <dgm:prSet phldrT="[Texto]" custT="1"/>
      <dgm:spPr/>
      <dgm:t>
        <a:bodyPr/>
        <a:lstStyle/>
        <a:p>
          <a:r>
            <a:rPr lang="pt-BR" sz="2000" dirty="0" smtClean="0"/>
            <a:t>Análise das informações</a:t>
          </a:r>
          <a:endParaRPr lang="pt-BR" sz="2000" dirty="0"/>
        </a:p>
      </dgm:t>
    </dgm:pt>
    <dgm:pt modelId="{9DA971A9-D1E5-404D-A490-90AEB9016A2F}" type="parTrans" cxnId="{92A4AD6D-6422-4BDE-878C-9A1E66B5A34F}">
      <dgm:prSet/>
      <dgm:spPr/>
      <dgm:t>
        <a:bodyPr/>
        <a:lstStyle/>
        <a:p>
          <a:endParaRPr lang="pt-BR"/>
        </a:p>
      </dgm:t>
    </dgm:pt>
    <dgm:pt modelId="{F35BEF63-391E-4342-BC3E-A386D249A25C}" type="sibTrans" cxnId="{92A4AD6D-6422-4BDE-878C-9A1E66B5A34F}">
      <dgm:prSet/>
      <dgm:spPr/>
      <dgm:t>
        <a:bodyPr/>
        <a:lstStyle/>
        <a:p>
          <a:endParaRPr lang="pt-BR"/>
        </a:p>
      </dgm:t>
    </dgm:pt>
    <dgm:pt modelId="{B6CC9474-9CCE-4D01-99F5-38C730602A87}">
      <dgm:prSet phldrT="[Texto]" custT="1"/>
      <dgm:spPr/>
      <dgm:t>
        <a:bodyPr/>
        <a:lstStyle/>
        <a:p>
          <a:r>
            <a:rPr lang="pt-BR" sz="2000" dirty="0" smtClean="0"/>
            <a:t>Relatório</a:t>
          </a:r>
          <a:endParaRPr lang="pt-BR" sz="2000" dirty="0"/>
        </a:p>
      </dgm:t>
    </dgm:pt>
    <dgm:pt modelId="{9EC7085D-037F-4AE0-A41E-78B975C68235}" type="parTrans" cxnId="{E82C4E98-53B5-41B7-997F-68CD7B6DA6BA}">
      <dgm:prSet/>
      <dgm:spPr/>
      <dgm:t>
        <a:bodyPr/>
        <a:lstStyle/>
        <a:p>
          <a:endParaRPr lang="pt-BR"/>
        </a:p>
      </dgm:t>
    </dgm:pt>
    <dgm:pt modelId="{C53F004D-07D6-4612-91DB-753CE0A8F7AB}" type="sibTrans" cxnId="{E82C4E98-53B5-41B7-997F-68CD7B6DA6BA}">
      <dgm:prSet/>
      <dgm:spPr/>
      <dgm:t>
        <a:bodyPr/>
        <a:lstStyle/>
        <a:p>
          <a:endParaRPr lang="pt-BR"/>
        </a:p>
      </dgm:t>
    </dgm:pt>
    <dgm:pt modelId="{23A94F21-E79D-4322-BD56-D31EE58C0349}">
      <dgm:prSet phldrT="[Texto]" custT="1"/>
      <dgm:spPr/>
      <dgm:t>
        <a:bodyPr/>
        <a:lstStyle/>
        <a:p>
          <a:r>
            <a:rPr lang="pt-BR" sz="2000" dirty="0" smtClean="0"/>
            <a:t>Divulgação</a:t>
          </a:r>
          <a:endParaRPr lang="pt-BR" sz="2000" dirty="0"/>
        </a:p>
      </dgm:t>
    </dgm:pt>
    <dgm:pt modelId="{19D726B1-66D7-4DB0-9486-CD394E544410}" type="parTrans" cxnId="{E1ED844E-42EE-4A56-8888-6CC2D6F30DE7}">
      <dgm:prSet/>
      <dgm:spPr/>
      <dgm:t>
        <a:bodyPr/>
        <a:lstStyle/>
        <a:p>
          <a:endParaRPr lang="pt-BR"/>
        </a:p>
      </dgm:t>
    </dgm:pt>
    <dgm:pt modelId="{174C4832-8647-451C-B2FE-6460A4FC493C}" type="sibTrans" cxnId="{E1ED844E-42EE-4A56-8888-6CC2D6F30DE7}">
      <dgm:prSet/>
      <dgm:spPr/>
      <dgm:t>
        <a:bodyPr/>
        <a:lstStyle/>
        <a:p>
          <a:endParaRPr lang="pt-BR"/>
        </a:p>
      </dgm:t>
    </dgm:pt>
    <dgm:pt modelId="{D1CA7640-595C-4264-A321-EFB5E15E425D}">
      <dgm:prSet phldrT="[Texto]" custT="1"/>
      <dgm:spPr/>
      <dgm:t>
        <a:bodyPr/>
        <a:lstStyle/>
        <a:p>
          <a:r>
            <a:rPr lang="pt-BR" sz="2000" dirty="0" smtClean="0"/>
            <a:t>Balanço crítico</a:t>
          </a:r>
          <a:endParaRPr lang="pt-BR" sz="2000" dirty="0"/>
        </a:p>
      </dgm:t>
    </dgm:pt>
    <dgm:pt modelId="{3ABAE03B-5CF2-4532-AC8B-5C424B3C4D47}" type="parTrans" cxnId="{1B14015C-946C-497D-AC67-7480333F294B}">
      <dgm:prSet/>
      <dgm:spPr/>
      <dgm:t>
        <a:bodyPr/>
        <a:lstStyle/>
        <a:p>
          <a:endParaRPr lang="pt-BR"/>
        </a:p>
      </dgm:t>
    </dgm:pt>
    <dgm:pt modelId="{C2AA760F-D82C-4C3C-8166-2141A4D8B173}" type="sibTrans" cxnId="{1B14015C-946C-497D-AC67-7480333F294B}">
      <dgm:prSet/>
      <dgm:spPr/>
      <dgm:t>
        <a:bodyPr/>
        <a:lstStyle/>
        <a:p>
          <a:endParaRPr lang="pt-BR"/>
        </a:p>
      </dgm:t>
    </dgm:pt>
    <dgm:pt modelId="{44ADA8BE-42A2-41AC-9526-ABB3D5CC702D}" type="pres">
      <dgm:prSet presAssocID="{F7CCBCDB-AFB3-487C-A5A6-A196FB410E16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8546B19B-730B-4115-98D9-ACD136AB7FB8}" type="pres">
      <dgm:prSet presAssocID="{C4C47165-F8CC-4F79-87AF-7DF009225324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C58F08-A71D-4383-996C-B40D2E29BD60}" type="pres">
      <dgm:prSet presAssocID="{C4C47165-F8CC-4F79-87AF-7DF009225324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28377C3-295E-4BA9-A774-DDEBF84088A5}" type="pres">
      <dgm:prSet presAssocID="{34D150C9-C5F5-494E-B0D0-EF41069B9428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E4068D4-65FE-43BC-ADAD-94A73F9219EB}" type="pres">
      <dgm:prSet presAssocID="{34D150C9-C5F5-494E-B0D0-EF41069B9428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5DA7C3B-2976-488A-B22B-18504C6E039F}" type="pres">
      <dgm:prSet presAssocID="{0E18E2A8-E077-4A25-A149-DB81924B0026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E0ED3D0-06D8-4DC8-94FB-8B404C789E68}" type="pres">
      <dgm:prSet presAssocID="{0E18E2A8-E077-4A25-A149-DB81924B0026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D5DE1ED-3232-453F-B8BC-BF00363A46C9}" srcId="{7F805C8A-7D6F-446E-9ED7-E1172DB49911}" destId="{C553FA7C-434C-4322-8A43-08BDB110E39C}" srcOrd="0" destOrd="0" parTransId="{F3CFF61F-E6AA-4EE6-8BDE-79656DD1BB07}" sibTransId="{C8D7EF57-C6CC-4FE9-A8A2-9D5789059AE7}"/>
    <dgm:cxn modelId="{7FC4DD67-36AE-4906-A3AA-6F64597C3AEE}" type="presOf" srcId="{E7EDFC22-FF97-4DCF-BF89-0F46E6C68486}" destId="{2E0ED3D0-06D8-4DC8-94FB-8B404C789E68}" srcOrd="0" destOrd="0" presId="urn:microsoft.com/office/officeart/2009/3/layout/IncreasingArrowsProcess"/>
    <dgm:cxn modelId="{BF810476-861D-498F-A969-DB02289F012E}" type="presOf" srcId="{C2B56964-B402-4162-83E9-D657FED79EC7}" destId="{AE4068D4-65FE-43BC-ADAD-94A73F9219EB}" srcOrd="0" destOrd="2" presId="urn:microsoft.com/office/officeart/2009/3/layout/IncreasingArrowsProcess"/>
    <dgm:cxn modelId="{0DBE81D0-4689-44EC-B0E8-DFB1AC9096DA}" srcId="{34D150C9-C5F5-494E-B0D0-EF41069B9428}" destId="{7F805C8A-7D6F-446E-9ED7-E1172DB49911}" srcOrd="0" destOrd="0" parTransId="{2A14A0C6-F8CB-441E-9997-D5431B5B7A77}" sibTransId="{6E19A283-B57F-4F78-BB97-FC94EA1915F1}"/>
    <dgm:cxn modelId="{7D6C207D-2B03-466F-96EA-4BA92C11DB57}" type="presOf" srcId="{7F805C8A-7D6F-446E-9ED7-E1172DB49911}" destId="{AE4068D4-65FE-43BC-ADAD-94A73F9219EB}" srcOrd="0" destOrd="0" presId="urn:microsoft.com/office/officeart/2009/3/layout/IncreasingArrowsProcess"/>
    <dgm:cxn modelId="{72B837DE-AAF8-45E7-B3FA-916B2D2FAB09}" srcId="{F7CCBCDB-AFB3-487C-A5A6-A196FB410E16}" destId="{34D150C9-C5F5-494E-B0D0-EF41069B9428}" srcOrd="1" destOrd="0" parTransId="{AE9D0BB0-35E4-4016-A710-91FBA4F60573}" sibTransId="{9631217F-5331-4676-AD59-ACF4A8B84757}"/>
    <dgm:cxn modelId="{744B718E-215D-47C9-80C1-206179B42CFA}" type="presOf" srcId="{C4C47165-F8CC-4F79-87AF-7DF009225324}" destId="{8546B19B-730B-4115-98D9-ACD136AB7FB8}" srcOrd="0" destOrd="0" presId="urn:microsoft.com/office/officeart/2009/3/layout/IncreasingArrowsProcess"/>
    <dgm:cxn modelId="{C4292D72-89E6-4A8F-981C-3287B8254AC3}" type="presOf" srcId="{C553FA7C-434C-4322-8A43-08BDB110E39C}" destId="{AE4068D4-65FE-43BC-ADAD-94A73F9219EB}" srcOrd="0" destOrd="1" presId="urn:microsoft.com/office/officeart/2009/3/layout/IncreasingArrowsProcess"/>
    <dgm:cxn modelId="{CE980F43-C294-42BD-B521-86B495E1CC67}" srcId="{F8BD818D-E896-47EE-9B17-5228FB06EF7F}" destId="{C8F0C909-7266-4649-AE4E-261DFA7D1432}" srcOrd="0" destOrd="0" parTransId="{A77F923F-2D69-466A-A576-DB30B4B50374}" sibTransId="{50510A3D-6384-4E5C-A901-EBD3C7B64B83}"/>
    <dgm:cxn modelId="{865B7F5D-9EB9-44CF-A6A9-74BB1F7C8CF6}" srcId="{0E18E2A8-E077-4A25-A149-DB81924B0026}" destId="{E7EDFC22-FF97-4DCF-BF89-0F46E6C68486}" srcOrd="0" destOrd="0" parTransId="{261D8327-83D8-436D-9A2B-075C49D1DCE2}" sibTransId="{DABD619B-3E46-46E6-9C84-8EC3E1360D64}"/>
    <dgm:cxn modelId="{BDA4941B-A4ED-4ADD-863D-A936AF5BAA87}" type="presOf" srcId="{D1CA7640-595C-4264-A321-EFB5E15E425D}" destId="{2E0ED3D0-06D8-4DC8-94FB-8B404C789E68}" srcOrd="0" destOrd="3" presId="urn:microsoft.com/office/officeart/2009/3/layout/IncreasingArrowsProcess"/>
    <dgm:cxn modelId="{7AFF7AAE-0297-44C6-9131-8C2B99F892AD}" type="presOf" srcId="{6324623D-F2ED-45FB-B1DB-0784BF846000}" destId="{7CC58F08-A71D-4383-996C-B40D2E29BD60}" srcOrd="0" destOrd="2" presId="urn:microsoft.com/office/officeart/2009/3/layout/IncreasingArrowsProcess"/>
    <dgm:cxn modelId="{E82C4E98-53B5-41B7-997F-68CD7B6DA6BA}" srcId="{E7EDFC22-FF97-4DCF-BF89-0F46E6C68486}" destId="{B6CC9474-9CCE-4D01-99F5-38C730602A87}" srcOrd="0" destOrd="0" parTransId="{9EC7085D-037F-4AE0-A41E-78B975C68235}" sibTransId="{C53F004D-07D6-4612-91DB-753CE0A8F7AB}"/>
    <dgm:cxn modelId="{C638144E-6725-4995-AE17-9DAF891B876B}" type="presOf" srcId="{F8BD818D-E896-47EE-9B17-5228FB06EF7F}" destId="{7CC58F08-A71D-4383-996C-B40D2E29BD60}" srcOrd="0" destOrd="0" presId="urn:microsoft.com/office/officeart/2009/3/layout/IncreasingArrowsProcess"/>
    <dgm:cxn modelId="{8A850131-B90A-426F-B9D1-D8B8FFE49E0E}" type="presOf" srcId="{C8F0C909-7266-4649-AE4E-261DFA7D1432}" destId="{7CC58F08-A71D-4383-996C-B40D2E29BD60}" srcOrd="0" destOrd="1" presId="urn:microsoft.com/office/officeart/2009/3/layout/IncreasingArrowsProcess"/>
    <dgm:cxn modelId="{E0AD3897-6172-409F-8D72-4997F495FA3E}" type="presOf" srcId="{23A94F21-E79D-4322-BD56-D31EE58C0349}" destId="{2E0ED3D0-06D8-4DC8-94FB-8B404C789E68}" srcOrd="0" destOrd="2" presId="urn:microsoft.com/office/officeart/2009/3/layout/IncreasingArrowsProcess"/>
    <dgm:cxn modelId="{D235F82B-A6E2-44BC-A9CF-7DBA5DC61FC3}" srcId="{F7CCBCDB-AFB3-487C-A5A6-A196FB410E16}" destId="{C4C47165-F8CC-4F79-87AF-7DF009225324}" srcOrd="0" destOrd="0" parTransId="{C1445C1C-9D60-4641-9585-FDB0770B7F96}" sibTransId="{0FABD5CE-B254-466A-95CA-B80BCC0718B3}"/>
    <dgm:cxn modelId="{CFE90FF7-085F-4BD0-B3A7-2AB69F3E7A80}" type="presOf" srcId="{B6CC9474-9CCE-4D01-99F5-38C730602A87}" destId="{2E0ED3D0-06D8-4DC8-94FB-8B404C789E68}" srcOrd="0" destOrd="1" presId="urn:microsoft.com/office/officeart/2009/3/layout/IncreasingArrowsProcess"/>
    <dgm:cxn modelId="{A9DD8EFD-B184-46BD-AABD-BE955BE015FB}" srcId="{F7CCBCDB-AFB3-487C-A5A6-A196FB410E16}" destId="{0E18E2A8-E077-4A25-A149-DB81924B0026}" srcOrd="2" destOrd="0" parTransId="{AD2FA23B-B06E-4632-8EC2-3EE9029FE97E}" sibTransId="{D982DB3E-85CE-4890-873B-3620D288BE4B}"/>
    <dgm:cxn modelId="{626F4A48-D15C-4535-951B-0C421140F2BD}" srcId="{F8BD818D-E896-47EE-9B17-5228FB06EF7F}" destId="{6324623D-F2ED-45FB-B1DB-0784BF846000}" srcOrd="1" destOrd="0" parTransId="{A115BE5A-D3CF-4487-9F1A-A38C96FA6823}" sibTransId="{79569B03-41AD-4942-8BFB-68E289353A1C}"/>
    <dgm:cxn modelId="{D9273B18-E95D-4852-9420-FB5075F824DF}" srcId="{F8BD818D-E896-47EE-9B17-5228FB06EF7F}" destId="{64C6C9AC-57B7-4DB4-ACF5-F041309EB745}" srcOrd="2" destOrd="0" parTransId="{C12EC9A0-1B2E-482E-ABD9-716F444F8730}" sibTransId="{46CF4852-F7BF-44F4-B726-28615C30CB3D}"/>
    <dgm:cxn modelId="{D89AD178-6D69-4A35-BCD9-6E8F9AA4D4A6}" type="presOf" srcId="{64C6C9AC-57B7-4DB4-ACF5-F041309EB745}" destId="{7CC58F08-A71D-4383-996C-B40D2E29BD60}" srcOrd="0" destOrd="3" presId="urn:microsoft.com/office/officeart/2009/3/layout/IncreasingArrowsProcess"/>
    <dgm:cxn modelId="{1B14015C-946C-497D-AC67-7480333F294B}" srcId="{E7EDFC22-FF97-4DCF-BF89-0F46E6C68486}" destId="{D1CA7640-595C-4264-A321-EFB5E15E425D}" srcOrd="2" destOrd="0" parTransId="{3ABAE03B-5CF2-4532-AC8B-5C424B3C4D47}" sibTransId="{C2AA760F-D82C-4C3C-8166-2141A4D8B173}"/>
    <dgm:cxn modelId="{ECF83B65-E5C2-41F9-9C0A-38F245DBB8F2}" type="presOf" srcId="{F7CCBCDB-AFB3-487C-A5A6-A196FB410E16}" destId="{44ADA8BE-42A2-41AC-9526-ABB3D5CC702D}" srcOrd="0" destOrd="0" presId="urn:microsoft.com/office/officeart/2009/3/layout/IncreasingArrowsProcess"/>
    <dgm:cxn modelId="{92A4AD6D-6422-4BDE-878C-9A1E66B5A34F}" srcId="{7F805C8A-7D6F-446E-9ED7-E1172DB49911}" destId="{90FB895C-D745-481D-8162-25655D198074}" srcOrd="2" destOrd="0" parTransId="{9DA971A9-D1E5-404D-A490-90AEB9016A2F}" sibTransId="{F35BEF63-391E-4342-BC3E-A386D249A25C}"/>
    <dgm:cxn modelId="{34EA5C8A-7811-4408-8681-1F5D4F9EB058}" srcId="{7F805C8A-7D6F-446E-9ED7-E1172DB49911}" destId="{C2B56964-B402-4162-83E9-D657FED79EC7}" srcOrd="1" destOrd="0" parTransId="{CC09B1B9-239F-4BB9-94A6-89173EBB548D}" sibTransId="{C0F40A42-4F88-49FB-9E04-4120286FB60E}"/>
    <dgm:cxn modelId="{27CA53C3-2609-4A8B-A228-A71DA289D309}" srcId="{C4C47165-F8CC-4F79-87AF-7DF009225324}" destId="{F8BD818D-E896-47EE-9B17-5228FB06EF7F}" srcOrd="0" destOrd="0" parTransId="{0A33ED3C-6607-4E12-89A2-3A6B6070BFC3}" sibTransId="{20898CC8-2264-45E3-AE90-5737BD7C9F83}"/>
    <dgm:cxn modelId="{88C57FDD-522C-40BE-BD74-8FD91D0E7D80}" type="presOf" srcId="{34D150C9-C5F5-494E-B0D0-EF41069B9428}" destId="{528377C3-295E-4BA9-A774-DDEBF84088A5}" srcOrd="0" destOrd="0" presId="urn:microsoft.com/office/officeart/2009/3/layout/IncreasingArrowsProcess"/>
    <dgm:cxn modelId="{E1ED844E-42EE-4A56-8888-6CC2D6F30DE7}" srcId="{E7EDFC22-FF97-4DCF-BF89-0F46E6C68486}" destId="{23A94F21-E79D-4322-BD56-D31EE58C0349}" srcOrd="1" destOrd="0" parTransId="{19D726B1-66D7-4DB0-9486-CD394E544410}" sibTransId="{174C4832-8647-451C-B2FE-6460A4FC493C}"/>
    <dgm:cxn modelId="{EE489A25-6F84-4BD2-8031-DC068E57A925}" type="presOf" srcId="{90FB895C-D745-481D-8162-25655D198074}" destId="{AE4068D4-65FE-43BC-ADAD-94A73F9219EB}" srcOrd="0" destOrd="3" presId="urn:microsoft.com/office/officeart/2009/3/layout/IncreasingArrowsProcess"/>
    <dgm:cxn modelId="{BF7B66E3-3A05-492D-BD0F-ABB96E4CF5AB}" type="presOf" srcId="{0E18E2A8-E077-4A25-A149-DB81924B0026}" destId="{C5DA7C3B-2976-488A-B22B-18504C6E039F}" srcOrd="0" destOrd="0" presId="urn:microsoft.com/office/officeart/2009/3/layout/IncreasingArrowsProcess"/>
    <dgm:cxn modelId="{C07B96F9-9208-4A3D-A1E1-CFF7510338E8}" type="presParOf" srcId="{44ADA8BE-42A2-41AC-9526-ABB3D5CC702D}" destId="{8546B19B-730B-4115-98D9-ACD136AB7FB8}" srcOrd="0" destOrd="0" presId="urn:microsoft.com/office/officeart/2009/3/layout/IncreasingArrowsProcess"/>
    <dgm:cxn modelId="{A5B518FF-EFA0-41B8-836B-96D02A7AC9EE}" type="presParOf" srcId="{44ADA8BE-42A2-41AC-9526-ABB3D5CC702D}" destId="{7CC58F08-A71D-4383-996C-B40D2E29BD60}" srcOrd="1" destOrd="0" presId="urn:microsoft.com/office/officeart/2009/3/layout/IncreasingArrowsProcess"/>
    <dgm:cxn modelId="{7DBC5FE6-045B-4CCC-8D1D-EFA01E432207}" type="presParOf" srcId="{44ADA8BE-42A2-41AC-9526-ABB3D5CC702D}" destId="{528377C3-295E-4BA9-A774-DDEBF84088A5}" srcOrd="2" destOrd="0" presId="urn:microsoft.com/office/officeart/2009/3/layout/IncreasingArrowsProcess"/>
    <dgm:cxn modelId="{EEAFE07B-165C-45BA-96EB-C73A1848BCD1}" type="presParOf" srcId="{44ADA8BE-42A2-41AC-9526-ABB3D5CC702D}" destId="{AE4068D4-65FE-43BC-ADAD-94A73F9219EB}" srcOrd="3" destOrd="0" presId="urn:microsoft.com/office/officeart/2009/3/layout/IncreasingArrowsProcess"/>
    <dgm:cxn modelId="{52250CB1-89FD-4CF0-9A8E-F2153B8BE725}" type="presParOf" srcId="{44ADA8BE-42A2-41AC-9526-ABB3D5CC702D}" destId="{C5DA7C3B-2976-488A-B22B-18504C6E039F}" srcOrd="4" destOrd="0" presId="urn:microsoft.com/office/officeart/2009/3/layout/IncreasingArrowsProcess"/>
    <dgm:cxn modelId="{4389A5DC-DA41-43D1-97BA-5A65CB387D98}" type="presParOf" srcId="{44ADA8BE-42A2-41AC-9526-ABB3D5CC702D}" destId="{2E0ED3D0-06D8-4DC8-94FB-8B404C789E68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30C70-BB0E-4B72-9BD5-7C473594DA65}" type="datetimeFigureOut">
              <a:rPr lang="pt-BR" smtClean="0"/>
              <a:t>03/05/2016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6124D-A023-4C0F-86E0-5E3AE22346DF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8121-818B-4391-88D5-237405252A7D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78CB-215D-4200-8938-12C1AC22B5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8121-818B-4391-88D5-237405252A7D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78CB-215D-4200-8938-12C1AC22B5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8121-818B-4391-88D5-237405252A7D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78CB-215D-4200-8938-12C1AC22B5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8121-818B-4391-88D5-237405252A7D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78CB-215D-4200-8938-12C1AC22B5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8121-818B-4391-88D5-237405252A7D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78CB-215D-4200-8938-12C1AC22B5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8121-818B-4391-88D5-237405252A7D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78CB-215D-4200-8938-12C1AC22B5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8121-818B-4391-88D5-237405252A7D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78CB-215D-4200-8938-12C1AC22B5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8121-818B-4391-88D5-237405252A7D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78CB-215D-4200-8938-12C1AC22B5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8121-818B-4391-88D5-237405252A7D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78CB-215D-4200-8938-12C1AC22B5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8121-818B-4391-88D5-237405252A7D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78CB-215D-4200-8938-12C1AC22B5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8121-818B-4391-88D5-237405252A7D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178CB-215D-4200-8938-12C1AC22B5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A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F8121-818B-4391-88D5-237405252A7D}" type="datetimeFigureOut">
              <a:rPr lang="pt-BR" smtClean="0"/>
              <a:pPr/>
              <a:t>03/05/2016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178CB-215D-4200-8938-12C1AC22B5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3933056"/>
            <a:ext cx="7772400" cy="1470025"/>
          </a:xfrm>
        </p:spPr>
        <p:txBody>
          <a:bodyPr>
            <a:noAutofit/>
          </a:bodyPr>
          <a:lstStyle/>
          <a:p>
            <a:r>
              <a:rPr lang="pt-BR" sz="5400" dirty="0" smtClean="0">
                <a:solidFill>
                  <a:schemeClr val="bg1"/>
                </a:solidFill>
              </a:rPr>
              <a:t>Avaliação Acadêmica Institucional</a:t>
            </a:r>
            <a:endParaRPr lang="pt-BR" sz="5400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5589240"/>
            <a:ext cx="6400800" cy="771872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rgbClr val="FF0000"/>
                </a:solidFill>
              </a:rPr>
              <a:t>Uma Visão Geral</a:t>
            </a:r>
            <a:endParaRPr lang="pt-BR" sz="4000" dirty="0">
              <a:solidFill>
                <a:srgbClr val="FF000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89561" y="169797"/>
            <a:ext cx="2764878" cy="33497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/>
                </a:solidFill>
              </a:rPr>
              <a:t>Requisitos da </a:t>
            </a:r>
            <a:r>
              <a:rPr lang="pt-BR" dirty="0" err="1" smtClean="0">
                <a:solidFill>
                  <a:schemeClr val="bg1"/>
                </a:solidFill>
              </a:rPr>
              <a:t>Autoavaliação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dirty="0">
                <a:solidFill>
                  <a:schemeClr val="bg1"/>
                </a:solidFill>
              </a:rPr>
              <a:t/>
            </a:r>
            <a:br>
              <a:rPr lang="pt-BR" dirty="0">
                <a:solidFill>
                  <a:schemeClr val="bg1"/>
                </a:solidFill>
              </a:rPr>
            </a:b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3400" dirty="0" smtClean="0">
                <a:solidFill>
                  <a:schemeClr val="bg1"/>
                </a:solidFill>
              </a:rPr>
              <a:t>Existência </a:t>
            </a:r>
            <a:r>
              <a:rPr lang="pt-BR" sz="3400" dirty="0">
                <a:solidFill>
                  <a:schemeClr val="bg1"/>
                </a:solidFill>
              </a:rPr>
              <a:t>de uma equipe de </a:t>
            </a:r>
            <a:r>
              <a:rPr lang="pt-BR" sz="3400" dirty="0" smtClean="0">
                <a:solidFill>
                  <a:schemeClr val="bg1"/>
                </a:solidFill>
              </a:rPr>
              <a:t>coordenação ;</a:t>
            </a:r>
            <a:endParaRPr lang="pt-BR" sz="3400" dirty="0">
              <a:solidFill>
                <a:schemeClr val="bg1"/>
              </a:solidFill>
            </a:endParaRPr>
          </a:p>
          <a:p>
            <a:r>
              <a:rPr lang="pt-BR" sz="3400" dirty="0" smtClean="0">
                <a:solidFill>
                  <a:schemeClr val="bg1"/>
                </a:solidFill>
              </a:rPr>
              <a:t>Participação </a:t>
            </a:r>
            <a:r>
              <a:rPr lang="pt-BR" sz="3400" dirty="0">
                <a:solidFill>
                  <a:schemeClr val="bg1"/>
                </a:solidFill>
              </a:rPr>
              <a:t>dos </a:t>
            </a:r>
            <a:r>
              <a:rPr lang="pt-BR" sz="3400" dirty="0" smtClean="0">
                <a:solidFill>
                  <a:schemeClr val="bg1"/>
                </a:solidFill>
              </a:rPr>
              <a:t>integrantes </a:t>
            </a:r>
            <a:r>
              <a:rPr lang="pt-BR" sz="3400" dirty="0">
                <a:solidFill>
                  <a:schemeClr val="bg1"/>
                </a:solidFill>
              </a:rPr>
              <a:t>da </a:t>
            </a:r>
            <a:r>
              <a:rPr lang="pt-BR" sz="3400" dirty="0" smtClean="0">
                <a:solidFill>
                  <a:schemeClr val="bg1"/>
                </a:solidFill>
              </a:rPr>
              <a:t>instituição;</a:t>
            </a:r>
            <a:endParaRPr lang="pt-BR" sz="3400" dirty="0">
              <a:solidFill>
                <a:schemeClr val="bg1"/>
              </a:solidFill>
            </a:endParaRPr>
          </a:p>
          <a:p>
            <a:r>
              <a:rPr lang="pt-BR" sz="3400" dirty="0" smtClean="0">
                <a:solidFill>
                  <a:schemeClr val="bg1"/>
                </a:solidFill>
              </a:rPr>
              <a:t>Compromisso </a:t>
            </a:r>
            <a:r>
              <a:rPr lang="pt-BR" sz="3400" dirty="0">
                <a:solidFill>
                  <a:schemeClr val="bg1"/>
                </a:solidFill>
              </a:rPr>
              <a:t>explícito por parte dos dirigentes das </a:t>
            </a:r>
            <a:r>
              <a:rPr lang="pt-BR" sz="3400" dirty="0" smtClean="0">
                <a:solidFill>
                  <a:schemeClr val="bg1"/>
                </a:solidFill>
              </a:rPr>
              <a:t>IES;</a:t>
            </a:r>
            <a:endParaRPr lang="pt-BR" sz="3400" dirty="0">
              <a:solidFill>
                <a:schemeClr val="bg1"/>
              </a:solidFill>
            </a:endParaRPr>
          </a:p>
          <a:p>
            <a:r>
              <a:rPr lang="pt-BR" sz="3400" dirty="0" smtClean="0">
                <a:solidFill>
                  <a:schemeClr val="bg1"/>
                </a:solidFill>
              </a:rPr>
              <a:t>Informações válidas e confiáveis;</a:t>
            </a:r>
            <a:endParaRPr lang="pt-BR" sz="3400" dirty="0">
              <a:solidFill>
                <a:schemeClr val="bg1"/>
              </a:solidFill>
            </a:endParaRPr>
          </a:p>
          <a:p>
            <a:r>
              <a:rPr lang="pt-BR" sz="3400" dirty="0" smtClean="0">
                <a:solidFill>
                  <a:schemeClr val="bg1"/>
                </a:solidFill>
              </a:rPr>
              <a:t>Uso efetivo </a:t>
            </a:r>
            <a:r>
              <a:rPr lang="pt-BR" sz="3400" dirty="0">
                <a:solidFill>
                  <a:schemeClr val="bg1"/>
                </a:solidFill>
              </a:rPr>
              <a:t>dos </a:t>
            </a:r>
            <a:r>
              <a:rPr lang="pt-BR" sz="3400" dirty="0" smtClean="0">
                <a:solidFill>
                  <a:schemeClr val="bg1"/>
                </a:solidFill>
              </a:rPr>
              <a:t>resultados.</a:t>
            </a:r>
            <a:endParaRPr lang="pt-BR" sz="3400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230" y="5445224"/>
            <a:ext cx="1025705" cy="124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556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Etapas da </a:t>
            </a:r>
            <a:r>
              <a:rPr lang="pt-BR" dirty="0" err="1" smtClean="0">
                <a:solidFill>
                  <a:schemeClr val="bg1"/>
                </a:solidFill>
              </a:rPr>
              <a:t>Autoavaliação</a:t>
            </a:r>
            <a:endParaRPr lang="pt-BR" dirty="0">
              <a:solidFill>
                <a:schemeClr val="bg1"/>
              </a:solidFill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21182057"/>
              </p:ext>
            </p:extLst>
          </p:nvPr>
        </p:nvGraphicFramePr>
        <p:xfrm>
          <a:off x="457200" y="1565176"/>
          <a:ext cx="8229600" cy="4536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230" y="5445224"/>
            <a:ext cx="1025705" cy="124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70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 que é a CPA?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pt-BR" dirty="0" smtClean="0">
                <a:solidFill>
                  <a:schemeClr val="bg1"/>
                </a:solidFill>
              </a:rPr>
              <a:t>CPA </a:t>
            </a:r>
            <a:r>
              <a:rPr lang="pt-BR" dirty="0">
                <a:solidFill>
                  <a:schemeClr val="bg1"/>
                </a:solidFill>
              </a:rPr>
              <a:t>é a Comissão Própria de </a:t>
            </a:r>
            <a:r>
              <a:rPr lang="pt-BR" dirty="0" smtClean="0">
                <a:solidFill>
                  <a:schemeClr val="bg1"/>
                </a:solidFill>
              </a:rPr>
              <a:t>Avaliação, </a:t>
            </a:r>
            <a:r>
              <a:rPr lang="pt-BR" dirty="0">
                <a:solidFill>
                  <a:schemeClr val="bg1"/>
                </a:solidFill>
              </a:rPr>
              <a:t>prevista no art. 11 da </a:t>
            </a:r>
            <a:r>
              <a:rPr lang="pt-BR" dirty="0" smtClean="0">
                <a:solidFill>
                  <a:schemeClr val="bg1"/>
                </a:solidFill>
              </a:rPr>
              <a:t>Lei </a:t>
            </a:r>
            <a:r>
              <a:rPr lang="pt-BR" dirty="0">
                <a:solidFill>
                  <a:schemeClr val="bg1"/>
                </a:solidFill>
              </a:rPr>
              <a:t>10.861, de </a:t>
            </a:r>
            <a:r>
              <a:rPr lang="pt-BR" dirty="0" smtClean="0">
                <a:solidFill>
                  <a:schemeClr val="bg1"/>
                </a:solidFill>
              </a:rPr>
              <a:t>14/04/2004;</a:t>
            </a:r>
            <a:endParaRPr lang="pt-BR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pt-BR" dirty="0" smtClean="0">
                <a:solidFill>
                  <a:schemeClr val="bg1"/>
                </a:solidFill>
              </a:rPr>
              <a:t>Tem </a:t>
            </a:r>
            <a:r>
              <a:rPr lang="pt-BR" dirty="0">
                <a:solidFill>
                  <a:schemeClr val="bg1"/>
                </a:solidFill>
              </a:rPr>
              <a:t>por atribuição a condução dos processos internos de avaliação da instituição, de sistematização e de prestação de informações solicitadas pelo </a:t>
            </a:r>
            <a:r>
              <a:rPr lang="pt-BR" dirty="0" smtClean="0">
                <a:solidFill>
                  <a:schemeClr val="bg1"/>
                </a:solidFill>
              </a:rPr>
              <a:t>INEP;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>
                <a:solidFill>
                  <a:schemeClr val="bg1"/>
                </a:solidFill>
              </a:rPr>
              <a:t>Deve dar ampla divulgação de sua composição, de sua agenda e das atividades </a:t>
            </a:r>
            <a:r>
              <a:rPr lang="pt-BR" dirty="0" smtClean="0">
                <a:solidFill>
                  <a:schemeClr val="bg1"/>
                </a:solidFill>
              </a:rPr>
              <a:t>desenvolvidas</a:t>
            </a:r>
            <a:r>
              <a:rPr lang="pt-BR" dirty="0">
                <a:solidFill>
                  <a:schemeClr val="bg1"/>
                </a:solidFill>
              </a:rPr>
              <a:t>;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230" y="5445224"/>
            <a:ext cx="1025705" cy="1242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 que é a CPA?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pt-BR" sz="2800" dirty="0">
                <a:solidFill>
                  <a:schemeClr val="bg1"/>
                </a:solidFill>
              </a:rPr>
              <a:t>Deve sensibilizar a comunidade acadêmica, buscando o seu envolvimento na elaboração e desenvolvimento da proposta avaliativa por meio de reuniões, palestras, seminários, entre </a:t>
            </a:r>
            <a:r>
              <a:rPr lang="pt-BR" sz="2800" dirty="0" smtClean="0">
                <a:solidFill>
                  <a:schemeClr val="bg1"/>
                </a:solidFill>
              </a:rPr>
              <a:t>outros;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pt-BR" sz="2800" dirty="0" smtClean="0">
                <a:solidFill>
                  <a:schemeClr val="bg1"/>
                </a:solidFill>
              </a:rPr>
              <a:t>Deve acompanhar as ações de melhorias executadas com base nos resultados da avaliações e nos Protocolos de Compromisso firmados pela IES;</a:t>
            </a:r>
            <a:endParaRPr lang="pt-BR" sz="28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 startAt="4"/>
            </a:pPr>
            <a:r>
              <a:rPr lang="pt-BR" sz="2800" dirty="0">
                <a:solidFill>
                  <a:schemeClr val="bg1"/>
                </a:solidFill>
              </a:rPr>
              <a:t>Deve prestar contas de suas atividades aos órgãos colegiados superiores, apresentando relatórios, pareceres e recomendações</a:t>
            </a:r>
            <a:r>
              <a:rPr lang="pt-BR" sz="2800" dirty="0" smtClean="0">
                <a:solidFill>
                  <a:schemeClr val="bg1"/>
                </a:solidFill>
              </a:rPr>
              <a:t>.</a:t>
            </a:r>
            <a:endParaRPr lang="pt-BR" sz="2800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230" y="5445224"/>
            <a:ext cx="1025705" cy="124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137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CPA nos Campi do IFPA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O Regimento Geral do IFPA, Art. 65., prevê que “</a:t>
            </a:r>
            <a:r>
              <a:rPr lang="pt-BR" i="1" dirty="0" smtClean="0">
                <a:solidFill>
                  <a:schemeClr val="bg1"/>
                </a:solidFill>
              </a:rPr>
              <a:t>cada Campus terá uma Comissão Própria de Avaliação fazendo parte  das  assessorias  especiais da Direção Geral com as mesmas competências da CPA geral</a:t>
            </a:r>
            <a:r>
              <a:rPr lang="pt-BR" i="1" dirty="0">
                <a:solidFill>
                  <a:schemeClr val="bg1"/>
                </a:solidFill>
              </a:rPr>
              <a:t>, </a:t>
            </a:r>
            <a:r>
              <a:rPr lang="pt-BR" i="1" dirty="0" smtClean="0">
                <a:solidFill>
                  <a:schemeClr val="bg1"/>
                </a:solidFill>
              </a:rPr>
              <a:t>que fornecerá subsídios e dados à CPA geral e ao Pesquisador Institucional</a:t>
            </a:r>
            <a:r>
              <a:rPr lang="pt-BR" dirty="0" smtClean="0">
                <a:solidFill>
                  <a:schemeClr val="bg1"/>
                </a:solidFill>
              </a:rPr>
              <a:t>”.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230" y="5445224"/>
            <a:ext cx="1025705" cy="124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2070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Ações da DAI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Integrar as ações das </a:t>
            </a:r>
            <a:r>
              <a:rPr lang="pt-BR" dirty="0" err="1" smtClean="0">
                <a:solidFill>
                  <a:schemeClr val="bg1"/>
                </a:solidFill>
              </a:rPr>
              <a:t>CPA’s</a:t>
            </a:r>
            <a:r>
              <a:rPr lang="pt-BR" dirty="0" smtClean="0">
                <a:solidFill>
                  <a:schemeClr val="bg1"/>
                </a:solidFill>
              </a:rPr>
              <a:t>, fomentando encontros;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Criação do site da CPA, em parceria com ASCOM;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Implantação do Módulo de Avaliação Institucional no SIGAA, em parceria com a DTI;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Propor fluxo de </a:t>
            </a:r>
            <a:r>
              <a:rPr lang="pt-BR" dirty="0" err="1" smtClean="0">
                <a:solidFill>
                  <a:schemeClr val="bg1"/>
                </a:solidFill>
              </a:rPr>
              <a:t>Autoavaliação</a:t>
            </a:r>
            <a:r>
              <a:rPr lang="pt-BR" dirty="0" smtClean="0">
                <a:solidFill>
                  <a:schemeClr val="bg1"/>
                </a:solidFill>
              </a:rPr>
              <a:t> que integre as avalições dos curso, dos Campi e do IFPA;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230" y="5445224"/>
            <a:ext cx="1025705" cy="124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2487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Ações da DAI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Coleta e divulgação dos indicadores e resultados da avaliações;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Orientação do uso dos indicadores como instrumentos de gestão e na tomada de decisão.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230" y="5445224"/>
            <a:ext cx="1025705" cy="124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4149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5400" dirty="0" smtClean="0">
                <a:solidFill>
                  <a:schemeClr val="bg1"/>
                </a:solidFill>
              </a:rPr>
              <a:t>OBRIGADO!</a:t>
            </a:r>
            <a:endParaRPr lang="pt-BR" sz="5400" dirty="0">
              <a:solidFill>
                <a:schemeClr val="bg1"/>
              </a:solidFill>
            </a:endParaRP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Contatos: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dai.prodin@ifpa.edu.br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Telefone: (91) 98173-2868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230" y="5445224"/>
            <a:ext cx="1025705" cy="124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8653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6293" y="260648"/>
            <a:ext cx="8229600" cy="1143000"/>
          </a:xfrm>
        </p:spPr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Exigência Legal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A Lei nº 9.394/96, de Diretrizes e Bases da Educação Nacional, em seu artigo 9º, inciso VI explicitou a responsabilidade da União em "</a:t>
            </a:r>
            <a:r>
              <a:rPr lang="pt-BR" i="1" dirty="0" smtClean="0">
                <a:solidFill>
                  <a:schemeClr val="bg1"/>
                </a:solidFill>
              </a:rPr>
              <a:t>assegurar processo nacional de avaliação do rendimento escolar no ensino fundamental, médio e superior, em colaboração com os sistemas de ensino, objetivando a definição de prioridades e a melhoria da qualidade do ensino</a:t>
            </a:r>
            <a:r>
              <a:rPr lang="pt-BR" dirty="0" smtClean="0">
                <a:solidFill>
                  <a:schemeClr val="bg1"/>
                </a:solidFill>
              </a:rPr>
              <a:t>".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230" y="5445224"/>
            <a:ext cx="1025705" cy="1242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Avaliação da Educação Básica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sz="3600" dirty="0" smtClean="0">
              <a:solidFill>
                <a:schemeClr val="bg1"/>
              </a:solidFill>
            </a:endParaRPr>
          </a:p>
          <a:p>
            <a:r>
              <a:rPr lang="pt-BR" sz="3600" dirty="0" smtClean="0">
                <a:solidFill>
                  <a:schemeClr val="bg1"/>
                </a:solidFill>
              </a:rPr>
              <a:t>Sistema de Avaliação da Educação Básica – SAEB (ANEB, Prova Brasil e ANA)</a:t>
            </a:r>
          </a:p>
          <a:p>
            <a:r>
              <a:rPr lang="pt-BR" sz="3600" b="1" dirty="0" smtClean="0">
                <a:solidFill>
                  <a:schemeClr val="bg1"/>
                </a:solidFill>
              </a:rPr>
              <a:t>Censo da Educação Básica (</a:t>
            </a:r>
            <a:r>
              <a:rPr lang="pt-BR" sz="3600" b="1" dirty="0" err="1" smtClean="0">
                <a:solidFill>
                  <a:schemeClr val="bg1"/>
                </a:solidFill>
              </a:rPr>
              <a:t>Educacenso</a:t>
            </a:r>
            <a:r>
              <a:rPr lang="pt-BR" sz="3600" b="1" dirty="0" smtClean="0">
                <a:solidFill>
                  <a:schemeClr val="bg1"/>
                </a:solidFill>
              </a:rPr>
              <a:t>)</a:t>
            </a:r>
          </a:p>
          <a:p>
            <a:r>
              <a:rPr lang="pt-BR" sz="3600" b="1" dirty="0" smtClean="0">
                <a:solidFill>
                  <a:schemeClr val="bg1"/>
                </a:solidFill>
              </a:rPr>
              <a:t>Exame Nacional do Ensino Médio (ENEM)</a:t>
            </a:r>
            <a:endParaRPr lang="pt-BR" sz="3600" b="1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230" y="5445224"/>
            <a:ext cx="1025705" cy="1242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Avaliação do Ensino Superior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Sistema Nacional de Avaliação da Educação Superior (</a:t>
            </a:r>
            <a:r>
              <a:rPr lang="pt-BR" dirty="0" err="1" smtClean="0">
                <a:solidFill>
                  <a:schemeClr val="bg1"/>
                </a:solidFill>
              </a:rPr>
              <a:t>Sinaes</a:t>
            </a:r>
            <a:r>
              <a:rPr lang="pt-BR" dirty="0" smtClean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pt-BR" dirty="0" smtClean="0">
                <a:solidFill>
                  <a:schemeClr val="bg1"/>
                </a:solidFill>
              </a:rPr>
              <a:t>Instituído em 14 de abril de 2004, pela Lei n° 10.861;</a:t>
            </a:r>
          </a:p>
          <a:p>
            <a:pPr lvl="1"/>
            <a:r>
              <a:rPr lang="pt-BR" dirty="0" smtClean="0">
                <a:solidFill>
                  <a:schemeClr val="bg1"/>
                </a:solidFill>
              </a:rPr>
              <a:t>Formado por três componentes principais:</a:t>
            </a:r>
          </a:p>
          <a:p>
            <a:pPr lvl="2"/>
            <a:r>
              <a:rPr lang="pt-BR" dirty="0">
                <a:solidFill>
                  <a:schemeClr val="bg1"/>
                </a:solidFill>
              </a:rPr>
              <a:t>A</a:t>
            </a:r>
            <a:r>
              <a:rPr lang="pt-BR" dirty="0" smtClean="0">
                <a:solidFill>
                  <a:schemeClr val="bg1"/>
                </a:solidFill>
              </a:rPr>
              <a:t>valiação das instituições; </a:t>
            </a:r>
          </a:p>
          <a:p>
            <a:pPr lvl="2"/>
            <a:r>
              <a:rPr lang="pt-BR" dirty="0" smtClean="0">
                <a:solidFill>
                  <a:schemeClr val="bg1"/>
                </a:solidFill>
              </a:rPr>
              <a:t>Avaliação dos cursos; e</a:t>
            </a:r>
          </a:p>
          <a:p>
            <a:pPr lvl="2"/>
            <a:r>
              <a:rPr lang="pt-BR" dirty="0" smtClean="0">
                <a:solidFill>
                  <a:schemeClr val="bg1"/>
                </a:solidFill>
              </a:rPr>
              <a:t>Avaliação do desempenho dos estudantes.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230" y="5445224"/>
            <a:ext cx="1025705" cy="1242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Instrumentos do </a:t>
            </a:r>
            <a:r>
              <a:rPr lang="pt-BR" dirty="0" err="1" smtClean="0">
                <a:solidFill>
                  <a:schemeClr val="bg1"/>
                </a:solidFill>
              </a:rPr>
              <a:t>Sinaes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</a:rPr>
              <a:t>Avaliação Interna (Autoavaliação);</a:t>
            </a:r>
            <a:endParaRPr lang="pt-BR" sz="4000" b="1" dirty="0">
              <a:solidFill>
                <a:schemeClr val="bg1"/>
              </a:solidFill>
            </a:endParaRPr>
          </a:p>
          <a:p>
            <a:r>
              <a:rPr lang="pt-BR" sz="4000" dirty="0" smtClean="0">
                <a:solidFill>
                  <a:schemeClr val="bg1"/>
                </a:solidFill>
              </a:rPr>
              <a:t>Avaliação externa;</a:t>
            </a:r>
          </a:p>
          <a:p>
            <a:pPr lvl="1"/>
            <a:r>
              <a:rPr lang="pt-BR" sz="3600" dirty="0" smtClean="0">
                <a:solidFill>
                  <a:schemeClr val="bg1"/>
                </a:solidFill>
              </a:rPr>
              <a:t>Credenciamento Institucional;</a:t>
            </a:r>
          </a:p>
          <a:p>
            <a:pPr lvl="1"/>
            <a:r>
              <a:rPr lang="pt-BR" sz="3600" dirty="0" smtClean="0">
                <a:solidFill>
                  <a:schemeClr val="bg1"/>
                </a:solidFill>
              </a:rPr>
              <a:t>Recredenciamento Institucional;</a:t>
            </a:r>
          </a:p>
          <a:p>
            <a:pPr lvl="1"/>
            <a:r>
              <a:rPr lang="pt-BR" sz="3600" dirty="0" smtClean="0">
                <a:solidFill>
                  <a:schemeClr val="bg1"/>
                </a:solidFill>
              </a:rPr>
              <a:t>Reconhecimento de Curso;</a:t>
            </a:r>
          </a:p>
          <a:p>
            <a:pPr lvl="1"/>
            <a:r>
              <a:rPr lang="pt-BR" sz="3600" dirty="0" smtClean="0">
                <a:solidFill>
                  <a:schemeClr val="bg1"/>
                </a:solidFill>
              </a:rPr>
              <a:t>Renovação do Reconhecimento de Curso.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230" y="5445224"/>
            <a:ext cx="1025705" cy="1242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Instrumentos do </a:t>
            </a:r>
            <a:r>
              <a:rPr lang="pt-BR" dirty="0" err="1" smtClean="0">
                <a:solidFill>
                  <a:schemeClr val="bg1"/>
                </a:solidFill>
              </a:rPr>
              <a:t>Sinaes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</a:rPr>
              <a:t>Censo do Ensino Superior (</a:t>
            </a:r>
            <a:r>
              <a:rPr lang="pt-BR" sz="4000" dirty="0" err="1" smtClean="0">
                <a:solidFill>
                  <a:schemeClr val="bg1"/>
                </a:solidFill>
              </a:rPr>
              <a:t>Censup</a:t>
            </a:r>
            <a:r>
              <a:rPr lang="pt-BR" sz="4000" dirty="0" smtClean="0">
                <a:solidFill>
                  <a:schemeClr val="bg1"/>
                </a:solidFill>
              </a:rPr>
              <a:t>);</a:t>
            </a:r>
          </a:p>
          <a:p>
            <a:r>
              <a:rPr lang="pt-BR" sz="4000" dirty="0" smtClean="0">
                <a:solidFill>
                  <a:schemeClr val="bg1"/>
                </a:solidFill>
              </a:rPr>
              <a:t>Cadastro (</a:t>
            </a:r>
            <a:r>
              <a:rPr lang="pt-BR" sz="4000" dirty="0" err="1" smtClean="0">
                <a:solidFill>
                  <a:schemeClr val="bg1"/>
                </a:solidFill>
              </a:rPr>
              <a:t>e-MEC</a:t>
            </a:r>
            <a:r>
              <a:rPr lang="pt-BR" sz="4000" dirty="0" smtClean="0">
                <a:solidFill>
                  <a:schemeClr val="bg1"/>
                </a:solidFill>
              </a:rPr>
              <a:t>, Portaria Normativa nº 40/2007, republicada em 2010 com alterações);</a:t>
            </a:r>
          </a:p>
          <a:p>
            <a:r>
              <a:rPr lang="pt-BR" sz="4000" dirty="0" smtClean="0">
                <a:solidFill>
                  <a:schemeClr val="bg1"/>
                </a:solidFill>
              </a:rPr>
              <a:t>Exame Nacional de Desempenho dos Estudantes  (ENADE).</a:t>
            </a:r>
          </a:p>
          <a:p>
            <a:endParaRPr lang="pt-BR" sz="4000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230" y="5445224"/>
            <a:ext cx="1025705" cy="1242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Conceitos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1"/>
                </a:solidFill>
              </a:rPr>
              <a:t>Conceito do Curso (CC);</a:t>
            </a:r>
          </a:p>
          <a:p>
            <a:r>
              <a:rPr lang="pt-BR" sz="3600" dirty="0" smtClean="0">
                <a:solidFill>
                  <a:schemeClr val="bg1"/>
                </a:solidFill>
              </a:rPr>
              <a:t>Conceito  Institucional (CI);</a:t>
            </a:r>
          </a:p>
          <a:p>
            <a:r>
              <a:rPr lang="pt-BR" sz="3600" dirty="0" smtClean="0">
                <a:solidFill>
                  <a:schemeClr val="bg1"/>
                </a:solidFill>
              </a:rPr>
              <a:t>Conceito ENADE;</a:t>
            </a:r>
          </a:p>
          <a:p>
            <a:r>
              <a:rPr lang="pt-BR" sz="3600" dirty="0" smtClean="0">
                <a:solidFill>
                  <a:schemeClr val="bg1"/>
                </a:solidFill>
              </a:rPr>
              <a:t>Conceito Preliminar de Curso (CPC);</a:t>
            </a:r>
          </a:p>
          <a:p>
            <a:r>
              <a:rPr lang="pt-BR" sz="3600" dirty="0" smtClean="0">
                <a:solidFill>
                  <a:schemeClr val="bg1"/>
                </a:solidFill>
              </a:rPr>
              <a:t>Índice Geral de Cursos Avaliados da Instituição (IGC).</a:t>
            </a:r>
            <a:endParaRPr lang="pt-BR" sz="3600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230" y="5445224"/>
            <a:ext cx="1025705" cy="1242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 explicativo em seta para a direita 8"/>
          <p:cNvSpPr/>
          <p:nvPr/>
        </p:nvSpPr>
        <p:spPr>
          <a:xfrm>
            <a:off x="222252" y="1600200"/>
            <a:ext cx="6149948" cy="1396751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95754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exto explicativo em seta para baixo 3"/>
          <p:cNvSpPr/>
          <p:nvPr/>
        </p:nvSpPr>
        <p:spPr>
          <a:xfrm>
            <a:off x="222252" y="2996951"/>
            <a:ext cx="7474030" cy="3311773"/>
          </a:xfrm>
          <a:prstGeom prst="downArrowCallout">
            <a:avLst>
              <a:gd name="adj1" fmla="val 0"/>
              <a:gd name="adj2" fmla="val 18415"/>
              <a:gd name="adj3" fmla="val 25000"/>
              <a:gd name="adj4" fmla="val 75000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Conceitos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1"/>
                </a:solidFill>
              </a:rPr>
              <a:t>Conceito do Curso (CC);</a:t>
            </a:r>
          </a:p>
          <a:p>
            <a:r>
              <a:rPr lang="pt-BR" sz="3600" dirty="0" smtClean="0">
                <a:solidFill>
                  <a:schemeClr val="bg1"/>
                </a:solidFill>
              </a:rPr>
              <a:t>Conceito  Institucional (CI);</a:t>
            </a:r>
          </a:p>
          <a:p>
            <a:r>
              <a:rPr lang="pt-BR" sz="3600" dirty="0" smtClean="0">
                <a:solidFill>
                  <a:schemeClr val="bg1"/>
                </a:solidFill>
              </a:rPr>
              <a:t>Conceito ENADE;</a:t>
            </a:r>
          </a:p>
          <a:p>
            <a:r>
              <a:rPr lang="pt-BR" sz="3600" dirty="0" smtClean="0">
                <a:solidFill>
                  <a:schemeClr val="bg1"/>
                </a:solidFill>
              </a:rPr>
              <a:t>Conceito Preliminar de Curso (CPC);</a:t>
            </a:r>
          </a:p>
          <a:p>
            <a:r>
              <a:rPr lang="pt-BR" sz="3600" dirty="0" smtClean="0">
                <a:solidFill>
                  <a:schemeClr val="bg1"/>
                </a:solidFill>
              </a:rPr>
              <a:t>Índice Geral de Cursos Avaliados da Instituição (IGC).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22253" y="6237312"/>
            <a:ext cx="7474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Indicadores de Qualidade da Educação Superior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1230" y="5445224"/>
            <a:ext cx="1025705" cy="124268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6228184" y="1772816"/>
            <a:ext cx="2915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Conceitos de Avaliação </a:t>
            </a:r>
            <a:r>
              <a:rPr lang="pt-BR" sz="2800" dirty="0" smtClean="0">
                <a:solidFill>
                  <a:schemeClr val="bg1"/>
                </a:solidFill>
              </a:rPr>
              <a:t>(</a:t>
            </a:r>
            <a:r>
              <a:rPr lang="pt-BR" sz="2800" i="1" dirty="0" smtClean="0">
                <a:solidFill>
                  <a:schemeClr val="bg1"/>
                </a:solidFill>
              </a:rPr>
              <a:t>in loco</a:t>
            </a:r>
            <a:r>
              <a:rPr lang="pt-BR" sz="2800" dirty="0" smtClean="0">
                <a:solidFill>
                  <a:schemeClr val="bg1"/>
                </a:solidFill>
              </a:rPr>
              <a:t>)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Autoavaliação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Autofit/>
          </a:bodyPr>
          <a:lstStyle/>
          <a:p>
            <a:r>
              <a:rPr lang="pt-BR" sz="2600" dirty="0" smtClean="0">
                <a:solidFill>
                  <a:schemeClr val="bg1"/>
                </a:solidFill>
              </a:rPr>
              <a:t>A autoavaliação articula um autoestudo segundo o roteiro geral proposto em nível nacional;</a:t>
            </a:r>
          </a:p>
          <a:p>
            <a:r>
              <a:rPr lang="pt-BR" sz="2600" b="1" dirty="0" smtClean="0">
                <a:solidFill>
                  <a:schemeClr val="bg1"/>
                </a:solidFill>
              </a:rPr>
              <a:t>O relatório da autoavaliação deve conter todas as informações e demais elementos avaliativos constantes do roteiro comum de base nacional, análises qualitativas e ações de caráter administrativo, político, pedagógico e técnico-científico que a IES pretende empreender em decorrência do processo de autoavaliação, identificação dos meios e recursos necessários para a realização de melhorias, assim como uma avaliação dos acertos e equívocos do próprio processo de avaliação.</a:t>
            </a:r>
            <a:endParaRPr lang="pt-BR" sz="2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740</Words>
  <Application>Microsoft Office PowerPoint</Application>
  <PresentationFormat>Apresentação na tela (4:3)</PresentationFormat>
  <Paragraphs>88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Tema do Office</vt:lpstr>
      <vt:lpstr>Avaliação Acadêmica Institucional</vt:lpstr>
      <vt:lpstr>Exigência Legal</vt:lpstr>
      <vt:lpstr>Avaliação da Educação Básica</vt:lpstr>
      <vt:lpstr>Avaliação do Ensino Superior</vt:lpstr>
      <vt:lpstr>Instrumentos do Sinaes</vt:lpstr>
      <vt:lpstr>Instrumentos do Sinaes</vt:lpstr>
      <vt:lpstr>Conceitos</vt:lpstr>
      <vt:lpstr>Conceitos</vt:lpstr>
      <vt:lpstr>Autoavaliação</vt:lpstr>
      <vt:lpstr>Requisitos da Autoavaliação  </vt:lpstr>
      <vt:lpstr>Etapas da Autoavaliação</vt:lpstr>
      <vt:lpstr>O que é a CPA?</vt:lpstr>
      <vt:lpstr>O que é a CPA?</vt:lpstr>
      <vt:lpstr>CPA nos Campi do IFPA</vt:lpstr>
      <vt:lpstr>Ações da DAI</vt:lpstr>
      <vt:lpstr>Ações da DAI</vt:lpstr>
      <vt:lpstr>OBRIGADO!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Avaliação Institucional</dc:title>
  <dc:creator>tiago.vieira</dc:creator>
  <cp:lastModifiedBy>tiago.vieira</cp:lastModifiedBy>
  <cp:revision>38</cp:revision>
  <dcterms:created xsi:type="dcterms:W3CDTF">2016-05-02T17:01:11Z</dcterms:created>
  <dcterms:modified xsi:type="dcterms:W3CDTF">2016-05-03T11:23:48Z</dcterms:modified>
</cp:coreProperties>
</file>