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329" r:id="rId3"/>
    <p:sldId id="330" r:id="rId4"/>
    <p:sldId id="282" r:id="rId5"/>
    <p:sldId id="291" r:id="rId6"/>
    <p:sldId id="283" r:id="rId7"/>
    <p:sldId id="318" r:id="rId8"/>
    <p:sldId id="336" r:id="rId9"/>
    <p:sldId id="338" r:id="rId10"/>
    <p:sldId id="339" r:id="rId11"/>
    <p:sldId id="333" r:id="rId12"/>
    <p:sldId id="334" r:id="rId13"/>
    <p:sldId id="307" r:id="rId14"/>
    <p:sldId id="308" r:id="rId15"/>
    <p:sldId id="313" r:id="rId16"/>
    <p:sldId id="302" r:id="rId17"/>
    <p:sldId id="30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0000"/>
    <a:srgbClr val="202022"/>
    <a:srgbClr val="379ED1"/>
    <a:srgbClr val="33CC33"/>
    <a:srgbClr val="EE60D0"/>
    <a:srgbClr val="66C2F0"/>
    <a:srgbClr val="EE6EC9"/>
    <a:srgbClr val="A17A17"/>
    <a:srgbClr val="C0CE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132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-8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998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0"/>
            <a:ext cx="9141619" cy="713232"/>
            <a:chOff x="0" y="0"/>
            <a:chExt cx="12188825" cy="713232"/>
          </a:xfrm>
        </p:grpSpPr>
        <p:sp>
          <p:nvSpPr>
            <p:cNvPr id="7" name="Retângulo 6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0" name="Retângulo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0" y="0"/>
            <a:ext cx="534924" cy="6858000"/>
            <a:chOff x="0" y="0"/>
            <a:chExt cx="713232" cy="6858000"/>
          </a:xfrm>
        </p:grpSpPr>
        <p:sp>
          <p:nvSpPr>
            <p:cNvPr id="12" name="Retângulo 11"/>
            <p:cNvSpPr/>
            <p:nvPr/>
          </p:nvSpPr>
          <p:spPr>
            <a:xfrm flipH="1">
              <a:off x="7315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3" name="Retângulo 12"/>
            <p:cNvSpPr/>
            <p:nvPr/>
          </p:nvSpPr>
          <p:spPr>
            <a:xfrm flipH="1">
              <a:off x="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8607571" y="0"/>
            <a:ext cx="560165" cy="6858000"/>
            <a:chOff x="11476762" y="0"/>
            <a:chExt cx="746886" cy="6858000"/>
          </a:xfrm>
        </p:grpSpPr>
        <p:sp>
          <p:nvSpPr>
            <p:cNvPr id="15" name="Retângulo 14"/>
            <p:cNvSpPr/>
            <p:nvPr/>
          </p:nvSpPr>
          <p:spPr>
            <a:xfrm flipH="1">
              <a:off x="1147676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6" name="Retângulo 15"/>
            <p:cNvSpPr/>
            <p:nvPr/>
          </p:nvSpPr>
          <p:spPr>
            <a:xfrm flipH="1">
              <a:off x="1202093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7" name="Grupo 16"/>
          <p:cNvGrpSpPr/>
          <p:nvPr/>
        </p:nvGrpSpPr>
        <p:grpSpPr>
          <a:xfrm flipV="1">
            <a:off x="0" y="6144768"/>
            <a:ext cx="9141619" cy="713232"/>
            <a:chOff x="0" y="0"/>
            <a:chExt cx="12188825" cy="713232"/>
          </a:xfrm>
        </p:grpSpPr>
        <p:sp>
          <p:nvSpPr>
            <p:cNvPr id="18" name="Retângulo 17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9" name="Retângulo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550" y="1188720"/>
            <a:ext cx="7200900" cy="2514600"/>
          </a:xfrm>
        </p:spPr>
        <p:txBody>
          <a:bodyPr anchor="b">
            <a:noAutofit/>
          </a:bodyPr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71550" y="3749040"/>
            <a:ext cx="72009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/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82882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3857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58975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800725" cy="589756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5155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15934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 flipV="1">
            <a:off x="0" y="6309360"/>
            <a:ext cx="9141619" cy="548640"/>
            <a:chOff x="0" y="0"/>
            <a:chExt cx="12188825" cy="713232"/>
          </a:xfrm>
        </p:grpSpPr>
        <p:sp>
          <p:nvSpPr>
            <p:cNvPr id="9" name="Retângulo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0" name="Retângulo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12552" y="0"/>
            <a:ext cx="9141619" cy="548640"/>
            <a:chOff x="0" y="0"/>
            <a:chExt cx="12188825" cy="713232"/>
          </a:xfrm>
        </p:grpSpPr>
        <p:sp>
          <p:nvSpPr>
            <p:cNvPr id="12" name="Retângulo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3" name="Retângulo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550" y="1188720"/>
            <a:ext cx="7200900" cy="2514600"/>
          </a:xfrm>
        </p:spPr>
        <p:txBody>
          <a:bodyPr anchor="b">
            <a:normAutofit/>
          </a:bodyPr>
          <a:lstStyle>
            <a:lvl1pPr algn="ctr">
              <a:defRPr sz="4050" b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71550" y="3749040"/>
            <a:ext cx="7200900" cy="914400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50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715843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05840" y="1673352"/>
            <a:ext cx="3429000" cy="4343400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09160" y="1673352"/>
            <a:ext cx="3429000" cy="4343400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9FD0-C37A-4F50-8F3B-5FA0D9D0B42F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EF73-9DB8-4763-865F-2F88181A473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23056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5840" y="1600200"/>
            <a:ext cx="3429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05840" y="2441448"/>
            <a:ext cx="3429000" cy="358444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709160" y="1600200"/>
            <a:ext cx="3429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09160" y="2441448"/>
            <a:ext cx="3429000" cy="358444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5708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4201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5900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0"/>
            <a:ext cx="9141619" cy="548640"/>
            <a:chOff x="0" y="0"/>
            <a:chExt cx="12188825" cy="713232"/>
          </a:xfrm>
        </p:grpSpPr>
        <p:sp>
          <p:nvSpPr>
            <p:cNvPr id="9" name="Retângulo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0" name="Retângulo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03620" y="1828800"/>
            <a:ext cx="2743200" cy="2286000"/>
          </a:xfrm>
        </p:spPr>
        <p:txBody>
          <a:bodyPr anchor="b">
            <a:normAutofit/>
          </a:bodyPr>
          <a:lstStyle>
            <a:lvl1pPr>
              <a:defRPr sz="2550" b="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1480" y="1005840"/>
            <a:ext cx="5417820" cy="4937760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03620" y="4206240"/>
            <a:ext cx="2743200" cy="164592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3594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03620" y="1828800"/>
            <a:ext cx="2743200" cy="2286000"/>
          </a:xfrm>
        </p:spPr>
        <p:txBody>
          <a:bodyPr anchor="b">
            <a:normAutofit/>
          </a:bodyPr>
          <a:lstStyle>
            <a:lvl1pPr>
              <a:defRPr sz="2550" b="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11480" y="548640"/>
            <a:ext cx="5006340" cy="5760720"/>
          </a:xfrm>
          <a:noFill/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03620" y="4206240"/>
            <a:ext cx="2743200" cy="164592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  <p:grpSp>
        <p:nvGrpSpPr>
          <p:cNvPr id="8" name="Grupo 7"/>
          <p:cNvGrpSpPr/>
          <p:nvPr/>
        </p:nvGrpSpPr>
        <p:grpSpPr>
          <a:xfrm>
            <a:off x="0" y="0"/>
            <a:ext cx="5829300" cy="548640"/>
            <a:chOff x="0" y="0"/>
            <a:chExt cx="12188825" cy="713232"/>
          </a:xfrm>
        </p:grpSpPr>
        <p:sp>
          <p:nvSpPr>
            <p:cNvPr id="9" name="Retângulo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0" name="Retângulo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1" name="Grupo 10"/>
          <p:cNvGrpSpPr/>
          <p:nvPr/>
        </p:nvGrpSpPr>
        <p:grpSpPr>
          <a:xfrm flipV="1">
            <a:off x="0" y="6309360"/>
            <a:ext cx="5829300" cy="548640"/>
            <a:chOff x="0" y="0"/>
            <a:chExt cx="12188825" cy="713232"/>
          </a:xfrm>
        </p:grpSpPr>
        <p:sp>
          <p:nvSpPr>
            <p:cNvPr id="12" name="Retângulo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3" name="Retângulo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4" name="Grupo 13"/>
          <p:cNvGrpSpPr/>
          <p:nvPr/>
        </p:nvGrpSpPr>
        <p:grpSpPr>
          <a:xfrm rot="5400000" flipV="1">
            <a:off x="-3223260" y="3223260"/>
            <a:ext cx="6858000" cy="411480"/>
            <a:chOff x="0" y="0"/>
            <a:chExt cx="12188825" cy="713232"/>
          </a:xfrm>
        </p:grpSpPr>
        <p:sp>
          <p:nvSpPr>
            <p:cNvPr id="15" name="Retângulo 14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6" name="Retângulo 15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7" name="Grupo 16"/>
          <p:cNvGrpSpPr/>
          <p:nvPr/>
        </p:nvGrpSpPr>
        <p:grpSpPr>
          <a:xfrm rot="16200000" flipH="1" flipV="1">
            <a:off x="2194559" y="3223261"/>
            <a:ext cx="6858000" cy="411480"/>
            <a:chOff x="0" y="0"/>
            <a:chExt cx="12188825" cy="713232"/>
          </a:xfrm>
        </p:grpSpPr>
        <p:sp>
          <p:nvSpPr>
            <p:cNvPr id="18" name="Retângulo 17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9" name="Retângulo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371734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 bwMode="auto">
          <a:xfrm flipV="1">
            <a:off x="0" y="6309360"/>
            <a:ext cx="9141619" cy="548640"/>
            <a:chOff x="0" y="0"/>
            <a:chExt cx="12188825" cy="713232"/>
          </a:xfrm>
        </p:grpSpPr>
        <p:sp>
          <p:nvSpPr>
            <p:cNvPr id="9" name="Retângulo 8"/>
            <p:cNvSpPr/>
            <p:nvPr/>
          </p:nvSpPr>
          <p:spPr bwMode="auto"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0" name="Retângulo 9"/>
            <p:cNvSpPr/>
            <p:nvPr/>
          </p:nvSpPr>
          <p:spPr bwMode="auto"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05840" y="438912"/>
            <a:ext cx="713232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5840" y="1673352"/>
            <a:ext cx="713232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656832" y="6391656"/>
            <a:ext cx="72009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pt-BR" smtClean="0"/>
              <a:pPr/>
              <a:t>12/05/2016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05840" y="6391656"/>
            <a:ext cx="5369814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658100" y="6391656"/>
            <a:ext cx="4800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marL="0" indent="0" algn="l" defTabSz="6858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255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05740" indent="-171450" algn="l" defTabSz="685800" rtl="0" eaLnBrk="1" latinLnBrk="0" hangingPunct="1">
        <a:lnSpc>
          <a:spcPct val="90000"/>
        </a:lnSpc>
        <a:spcBef>
          <a:spcPts val="1350"/>
        </a:spcBef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indent="-171450" algn="l" defTabSz="685800" rtl="0" eaLnBrk="1" latinLnBrk="0" hangingPunct="1">
        <a:lnSpc>
          <a:spcPct val="90000"/>
        </a:lnSpc>
        <a:spcBef>
          <a:spcPts val="750"/>
        </a:spcBef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40589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2598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pos="288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hdphoto" Target="../media/hdphoto1.wdp"/><Relationship Id="rId7" Type="http://schemas.microsoft.com/office/2007/relationships/hdphoto" Target="../media/hdphoto2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22.wdp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microsoft.com/office/2007/relationships/hdphoto" Target="../media/hdphoto2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7.wdp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3" Type="http://schemas.microsoft.com/office/2007/relationships/hdphoto" Target="../media/hdphoto1.wdp"/><Relationship Id="rId21" Type="http://schemas.openxmlformats.org/officeDocument/2006/relationships/image" Target="../media/image13.png"/><Relationship Id="rId34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33" Type="http://schemas.microsoft.com/office/2007/relationships/hdphoto" Target="../media/hdphoto15.wdp"/><Relationship Id="rId2" Type="http://schemas.openxmlformats.org/officeDocument/2006/relationships/image" Target="../media/image2.png"/><Relationship Id="rId16" Type="http://schemas.microsoft.com/office/2007/relationships/hdphoto" Target="../media/hdphoto7.wdp"/><Relationship Id="rId20" Type="http://schemas.microsoft.com/office/2007/relationships/hdphoto" Target="../media/hdphoto9.wdp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8.png"/><Relationship Id="rId24" Type="http://schemas.microsoft.com/office/2007/relationships/hdphoto" Target="../media/hdphoto11.wdp"/><Relationship Id="rId32" Type="http://schemas.openxmlformats.org/officeDocument/2006/relationships/image" Target="../media/image19.png"/><Relationship Id="rId37" Type="http://schemas.microsoft.com/office/2007/relationships/hdphoto" Target="../media/hdphoto17.wdp"/><Relationship Id="rId5" Type="http://schemas.microsoft.com/office/2007/relationships/hdphoto" Target="../media/hdphoto2.wdp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microsoft.com/office/2007/relationships/hdphoto" Target="../media/hdphoto13.wdp"/><Relationship Id="rId36" Type="http://schemas.openxmlformats.org/officeDocument/2006/relationships/image" Target="../media/image21.png"/><Relationship Id="rId10" Type="http://schemas.microsoft.com/office/2007/relationships/hdphoto" Target="../media/hdphoto4.wdp"/><Relationship Id="rId19" Type="http://schemas.openxmlformats.org/officeDocument/2006/relationships/image" Target="../media/image12.png"/><Relationship Id="rId31" Type="http://schemas.microsoft.com/office/2007/relationships/hdphoto" Target="../media/hdphoto14.wdp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6.png"/><Relationship Id="rId30" Type="http://schemas.openxmlformats.org/officeDocument/2006/relationships/image" Target="../media/image18.png"/><Relationship Id="rId35" Type="http://schemas.microsoft.com/office/2007/relationships/hdphoto" Target="../media/hdphoto16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371466" y="736549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1316577" y="563621"/>
            <a:ext cx="6690263" cy="77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INTEGRAÇÃO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6295" y="2518261"/>
            <a:ext cx="6576949" cy="31446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643284" y="948083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608176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236112" y="853313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996859" y="650384"/>
            <a:ext cx="6962273" cy="77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EVENTOS PET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 rot="21050638">
            <a:off x="-391483" y="721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839453" y="1860884"/>
            <a:ext cx="2053767" cy="830997"/>
          </a:xfrm>
          <a:prstGeom prst="rect">
            <a:avLst/>
          </a:prstGeom>
          <a:noFill/>
          <a:ln w="38100">
            <a:solidFill>
              <a:srgbClr val="33CC33"/>
            </a:solidFill>
          </a:ln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</a:rPr>
              <a:t>JICPET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708484" y="3777915"/>
            <a:ext cx="2278188" cy="830997"/>
          </a:xfrm>
          <a:prstGeom prst="rect">
            <a:avLst/>
          </a:prstGeom>
          <a:noFill/>
          <a:ln w="38100">
            <a:solidFill>
              <a:srgbClr val="33CC33"/>
            </a:solidFill>
          </a:ln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</a:rPr>
              <a:t>FORPET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662990" y="5181600"/>
            <a:ext cx="1624163" cy="830997"/>
          </a:xfrm>
          <a:prstGeom prst="rect">
            <a:avLst/>
          </a:prstGeom>
          <a:noFill/>
          <a:ln w="38100">
            <a:solidFill>
              <a:srgbClr val="33CC33"/>
            </a:solidFill>
          </a:ln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</a:rPr>
              <a:t>T-PET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269831" y="5366083"/>
            <a:ext cx="2339102" cy="830997"/>
          </a:xfrm>
          <a:prstGeom prst="rect">
            <a:avLst/>
          </a:prstGeom>
          <a:noFill/>
          <a:ln w="38100">
            <a:solidFill>
              <a:srgbClr val="33CC33"/>
            </a:solidFill>
          </a:ln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</a:rPr>
              <a:t>ENAPET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4620127" y="3320716"/>
            <a:ext cx="3130698" cy="830997"/>
          </a:xfrm>
          <a:prstGeom prst="rect">
            <a:avLst/>
          </a:prstGeom>
          <a:noFill/>
          <a:ln w="38100">
            <a:solidFill>
              <a:srgbClr val="33CC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NORTEPET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79"/>
          <a:stretch/>
        </p:blipFill>
        <p:spPr>
          <a:xfrm>
            <a:off x="7779498" y="46874"/>
            <a:ext cx="1235718" cy="1381553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7973194" y="1013881"/>
            <a:ext cx="12113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0EC21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AGRONOMIA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8417572" y="434960"/>
            <a:ext cx="5590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rgbClr val="0EC213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IFPA</a:t>
            </a:r>
          </a:p>
        </p:txBody>
      </p:sp>
    </p:spTree>
    <p:extLst>
      <p:ext uri="{BB962C8B-B14F-4D97-AF65-F5344CB8AC3E}">
        <p14:creationId xmlns:p14="http://schemas.microsoft.com/office/powerpoint/2010/main" xmlns="" val="3337373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236112" y="853313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1164286" y="624626"/>
            <a:ext cx="6962273" cy="77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ÁRVORE DO FUTURO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 rot="21050638">
            <a:off x="-391483" y="721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61358" y="1397262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381" r="13257"/>
          <a:stretch/>
        </p:blipFill>
        <p:spPr>
          <a:xfrm>
            <a:off x="1443789" y="4267202"/>
            <a:ext cx="4418513" cy="21666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86" b="4795"/>
          <a:stretch/>
        </p:blipFill>
        <p:spPr>
          <a:xfrm>
            <a:off x="5979945" y="2470483"/>
            <a:ext cx="2077974" cy="32405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361"/>
          <a:stretch/>
        </p:blipFill>
        <p:spPr>
          <a:xfrm>
            <a:off x="2293598" y="1718011"/>
            <a:ext cx="2775706" cy="2452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96980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128588" y="21760"/>
            <a:ext cx="9015411" cy="1378415"/>
            <a:chOff x="128588" y="21760"/>
            <a:chExt cx="9015411" cy="1378415"/>
          </a:xfrm>
        </p:grpSpPr>
        <p:sp>
          <p:nvSpPr>
            <p:cNvPr id="12" name="Título 1"/>
            <p:cNvSpPr txBox="1">
              <a:spLocks/>
            </p:cNvSpPr>
            <p:nvPr/>
          </p:nvSpPr>
          <p:spPr>
            <a:xfrm>
              <a:off x="128588" y="225969"/>
              <a:ext cx="8968719" cy="71373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vert="horz" lIns="91440" tIns="45720" rIns="91440" bIns="45720" rtlCol="0" anchor="b">
              <a:no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itchFamily="34" charset="0"/>
                <a:buNone/>
                <a:defRPr sz="2550" kern="1200">
                  <a:solidFill>
                    <a:schemeClr val="tx1">
                      <a:lumMod val="7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pt-BR" sz="8800" b="1" dirty="0">
                <a:ln/>
                <a:solidFill>
                  <a:schemeClr val="bg1"/>
                </a:solidFill>
                <a:latin typeface="Edwardian Script ITC" panose="030303020407070D0804" pitchFamily="66" charset="0"/>
              </a:endParaRPr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72158" y="21760"/>
              <a:ext cx="1471841" cy="137841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4" name="CaixaDeTexto 13"/>
            <p:cNvSpPr txBox="1"/>
            <p:nvPr/>
          </p:nvSpPr>
          <p:spPr>
            <a:xfrm>
              <a:off x="157156" y="298477"/>
              <a:ext cx="76395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000" dirty="0">
                  <a:solidFill>
                    <a:schemeClr val="bg1"/>
                  </a:solidFill>
                  <a:latin typeface="Bookman Old Style" panose="02050604050505020204" pitchFamily="18" charset="0"/>
                </a:rPr>
                <a:t>CIÊNCIAS SEM FRONTEIRAS</a:t>
              </a: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4661741" y="1250950"/>
            <a:ext cx="3867667" cy="2743180"/>
            <a:chOff x="4661741" y="1250950"/>
            <a:chExt cx="3867667" cy="2743180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4655"/>
            <a:stretch/>
          </p:blipFill>
          <p:spPr>
            <a:xfrm>
              <a:off x="4814887" y="1472683"/>
              <a:ext cx="3121604" cy="238917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" name="CaixaDeTexto 4"/>
            <p:cNvSpPr txBox="1"/>
            <p:nvPr/>
          </p:nvSpPr>
          <p:spPr>
            <a:xfrm rot="21013136">
              <a:off x="6814908" y="3532465"/>
              <a:ext cx="1714500" cy="46166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66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accent1">
                      <a:lumMod val="50000"/>
                    </a:schemeClr>
                  </a:solidFill>
                </a:rPr>
                <a:t>EUA</a:t>
              </a:r>
            </a:p>
          </p:txBody>
        </p:sp>
        <p:pic>
          <p:nvPicPr>
            <p:cNvPr id="1026" name="Picture 2" descr="http://cdns2.freepik.com/fotos-gratis/_19-103770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885598">
              <a:off x="4661741" y="1250950"/>
              <a:ext cx="1127022" cy="590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AutoShape 4" descr="data:image/png;base64,iVBORw0KGgoAAAANSUhEUgAAAT4AAACfCAMAAABX0UX9AAAAeFBMVEX/AAD/////paX/2dn/3t7/y8v/OTn/6en/wsL/8vL/c3P/oaH/UVH/m5v/Tk7/enr/l5f/KSn/hob/5+f/+fn/ubn/i4v/ZWX/rq7/srL/t7f/kJD/09P/fn7/WVn/MTH/Fxf/YWH/Pz//Hh7/bGz/yMj/DQ3/RkZnRZIRAAAGaklEQVR4nO2d6XqqMBCGQVFwKWCL2ynWpS73f4dH4wLGxEzI6NNk8v1TyUx4S4HMJJMgwFUr/NNqIZ8utjw+I3l8RvL4jOTxGcnjM5LHZySPz0gen5E8PiN5fEby+Izk8RnJ4zOSx2ckZHzjMa49YviWS1x7tPDNg2COapAWvpNFVIOk8A1OFgeYFinhK/Yni/sC0SQlfJOzyQmiSUL4elebPTybhPBlV5sZnk06+L4qo19oRungW1dG12hGyeBr1622saySwTesWx1iWaWCr3NvtoNklgq+5b1ZrMgBEXxj3i5S4MpRfPzAbMTbHSkaAOUovvYhqn+cPRqe1X+PDg2fxY7iOw7Q1hXAQmS5ut6ideOBnKP4wu6x7Ta+fMhFlvPLj/H2+KHb0I2r+LasdcYAfolNs6FbfB4Jbz0+4Xn1d+35Smx6NW/v+khu/qqantdOz83O47tTT226rqYhQFfxhXsdL/umXpzFN9XxMvX4OH3rePn2+DglOl4Sj49TpOMlUtsjhq/4hTv5bZz6dRZfeIA7OTR24i6+T7iTT4/vQXO4k+azrtzF11Ybv6p54s1dfCHcSXMfDuPrQn00DfY5ha+Xcl9kautn8XNeUngAwR18Yz7mOYD64CZMbjXScO7g6/ND1xLqo7xrdhws9+nhK065yLvrKIb6iOutTtfsCDwKcQbfeYx7N/Z/SO6KdZfyPUcawGNgG/H1RLf2j/Px9ckrPzAXP7Uml6kwH1CvNuJLguFizF8gm0uD2tTHD5iLGqtrTm7DGY/Gi6EwqmUjvkseI82TuOC+C4J9dScDhvwqLPEtwn+70oo4yVPuO8vxhent5+V00GEIF7evqlsZ8NlR8a5ulguGrjOYVjOz+NdKe/Fxb3SrLK+PMKrzhLkQ/FWOI5E8W90fJlxOYyU+RTTglvgBPTtuTw5FckkYV7ASn+qyWlwOA4X8rsG+heI4YUfsxNdXtLo8TEEhv0uwT/WYFo9E7MT3T9XszAQ0bCthpP85hE8yZ6om9vrcUR4WXPCpjxQvpbET3+0lWa4TFdXtjGkBukz5F2m78U3ULT93wlmRj8p3gEeMZBmmpfhA/5aYkiwEsRSfRiIDR5Ju2IpvrW6KqbVj+MCReBzJCiDYik9rBpC5ZPFTW/FBQ8k44tcg2Y9PNW5DlTR3ZC2+h0V+r5Q0c2ktPvW4DVGxrBfW4nvrm5+0E9bie2vH/0YvGkjS8fa7X5slc9isxNcZqhtiaygc9VqILwHPPMNVV5DotQ9fqm70Kj3mKu3DV7z5tldp/ThzyD58oFjpKySKmNqI770jjquEIw8r8YXt1bv7sRK/udiJLyze/ABJJRMmLcUHzKJhaSHrhbX4RKVtXqWZtBP24oNP/TZVKe+DxfjCnjpZjqDNs1UeNuO7Frt5qZ4XyLEb3+sTbooa45bj0y13oytVeRzb8YXxUm2kqZbSIL0z+MICuHxDXz/qxUX249Ms2QIXpLiLC/heE0IALat0Al8YaVQdgekXtqzNDXxhDzmEAF0R7Qg+5BCCNETgLD7MEII8ROAuvrDUKtkn1/5JiMBhfGEPJYPZ1akk6RI+lFlr8DoG7uGDroCWS7SOnA4+cYVruHK1B6fxGc5b0/XmHD6jAIx2OSbn8Bl50y5A7Bo+wzm7uluQuYbP8Hze7O7l0j0fw4mTultoOYYPXLdKJmV43ml8klX6q2E2mZUluzQPZTmbZMOV+Ejxmnsq+PhiIqM0ayXV82BTf7hGSSs78Gu7NKvXO4avapgu8iTi/xXnjxmMOEryRS3YShlfEuyXaX8wLiU5srl0WFaU40E/Xe41y9e7hS+OnkebWqr8We/hgn0ut/Cp9GGwt4RQtPDlHp+Jvk3q04tEC98EdWPykBq+vm4wXiVa+KYGuzoJRQvf8L5Orrlo4dsgbkvORAvfyGRjHZFo4dsb7S4hEC18wZOKNo1EDt8vqkFy+Brv5ikUOXwGGxMJRAofK2yPaZAWPpYExjRICx8r+odpkBY+toQV0yAtfKzeLqZBWvjY+kFMg7Twse1jGu/FKxI9fDozv5UihY9ti6A5i+W5SOFja891p/A9FSl8bOVq423cRSKFj+2M0HwvY4FI4WNbzmosuVKLFD5Wt8Tjayo2PVJVHENLpPDhy+MzksdnJI/PSB6fkTw+I3l8RvL4jOTxGcnjMxI2vv9uEWu6HqC/GgAAAABJRU5ErkJggg=="/>
          <p:cNvSpPr>
            <a:spLocks noChangeAspect="1" noChangeArrowheads="1"/>
          </p:cNvSpPr>
          <p:nvPr/>
        </p:nvSpPr>
        <p:spPr bwMode="auto">
          <a:xfrm>
            <a:off x="-644525" y="14607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8" descr="data:image/jpeg;base64,/9j/4AAQSkZJRgABAQAAAQABAAD/2wCEAAkGBxAHBhQUExAWFhUWGBQYFxQUFRUUFBgUFBgWGxYWFBYYHCggGCYlHBQVITEhJS0rLi4uFx8zODQsOCgtLisBCgoKDg0OGhAQGi0kICQ3Nzc1LywsLC0vLDQ0NzAtNCwvLDQsLSwsLCwsLCwsLCwsNCwsLCwsLCw0LCwsLCwsNP/AABEIALQBGAMBEQACEQEDEQH/xAAcAAEBAQADAQEBAAAAAAAAAAAABwYBBAUCAwj/xAA9EAACAQEFBgIGBwgDAQAAAAAAAQIDBAUGBxESITE2cbNBURMiYZGhwRQyQlKBkrEzYmNygqKy0SNEwhf/xAAbAQEAAgMBAQAAAAAAAAAAAAAABAUBAwcGAv/EADYRAQABAwEGBAUDAwMFAAAAAAABAgMEEQYxMzWBsQUSIVETQWFxoUKRwSLh8DJS0RQWI2KS/9oADAMBAAIRAxEAPwDInnXZgAAAAAAAC6ZYclUetXuTLnE4UOabRcwudO0NUSVIAAAAAAAAAAAAAAAAAADK5n8l1utLuwIuZwpXWz3MKOvaULKd0sDIAAAAAAAAAAAAAAAAumWHJVHrV7ky5xOFDmm0XMLnTtDVElSAAAAAAAAAAAAAAAAAAAyuZ/JdbrS7sCLmcKV1s9zCjr2lCyndLAyAAAAAAAAAAAAAAAALplhyVR61e5MucThQ5ptFzC507Q1RJUgAAAAAAAB4l/X9G6LystJ/9io4dFppr+eVNdGzTcu+SqmPdPxMGrItXbkfojX7/T9ol7ZuQAAAAAAAADK5n8l1utLuwIuZwpXWz3MKOvaULKd0sDIAAAAAAAAAAAAAAAAumWHJVHrV7ky5xOFDmm0XMLnTtDVElSAAAAAAAOG9AIvmlefp8WJRf7GMF/V9Z/qipzK9bnp8nQNnMby4Wsx/rmf23f8AKuXRbo3ldtOrHhOMZe/j8dS0oqiqmJh4XIs1Wb1Vur5To7p9NIAAAAAADK5n8l1utLuwIuZwpXWz3MKOvaULKd0sDIAAAAAAAAAAAAAAAAumWHJVHrV7ky5xOFDmm0XMLnTtDVElSAAABxJ7KA6FivilbLZVpRelSlJKcXue9JqS809T4priqZpjfCRdxrlu3Rdqj+mrdP8ADvt6I+0d4WLMR08P3b6SS2pN6Qhro5N/JcWar16LUayn+G+H15134dM+nznfog1vtU7dbZ1ZvWU5Sk+snruKSqdZmZdQx7VNq1Tbp3RGih5W4phZYfRKrUU23Tk3pHWT3wflv3rqyfh34iPJLyW0fhdddX/VW4194/lUlLUsXjdXxWrxoU3KT0jFatvgkuLZiZ0jWWaaZqqimn1mX43bb43jYoVIp7M0pR146Pg/xMU1eaNYfd61VZuTbq3w7Z9NYAAAZXM/kut1pd2BFzOFK62e5hR17ShZTulgZAAAAAAAAAAAAAAAAF0yw5Ko9avcmXOJwoc02i5hc6doaokqQAAAOGtQI5mTUqXRjR1KM3TlOnB7UXo3xT1/KVWVM0XdY+b3ngFNvIwPhXY1iJ3S87/6BeSobPp1/NsQ2vfofE5d33Tf+3sDzeaaPzLwLwvGteVfbq1JTlw1k9d3kvI0VV1VzrVOq1sYtqxT5LVPlj6OqfDeBjRobuxreF3wSjaG0kklNKaSXUkUZNyndKqyPBMK9OtVGk/TWH5Xtim235BQq1m039WKUItv7yjxMV37lz0mTH8LxMSZrt09Z9e683dZlZbBTglpswitOiRc0xpTEOa36/Pdqr95mXZPpqAAADK5n8l1utLuwIuZwpXWz3MKOvaULKd0sDIAAAAAAAAAAAAAAAAumWHJVHrV7ky5xOFDmm0XMLnTtDVElSAAAAAlmdFmatNmqacY1IP+lxa/yl7iuz49aZey2Vua03bf2lNCuezAyAAAHpYbsrtt/wBnhprtVaeq4eqpJy+CZts061xCv8SuRbxblf0l/RheuUgAAAAyuZ/JdbrS7sCLmcKV1s9zCjr2lCyndLAyAAAAAAAAAAAAAAAALplhyVR61e5MucThQ5ptFzC507Q1RJUgAA+XLQDlPUDC5v2f0mHYT+5Ui/zKS+aIebTrREvRbMXPLlzT7xP49UcfEqXQwMgAABrcr7N9IxZB/cjOfTdov8iXhxrdh5/aS75MKqmP1TELh4Fu5y4ctAOU9QOQAGVzP5LrdaXdgRczhSutnuYUde0oWU7pYGQAAAAAAAAAAAAAAABdMsOSqPWr3JlzicKHNNouYXOnaGnrVFSpOTeiS1bfglxZJ103qWImZ0je/Cw3hSt9PWnVjNecZJ/oYpqir1hsu2LtqfLcpmJ+sO0jLUyeY9Wdmw1KrCTjOnUpyi0+D2tH+GjZGy9Yt6x8lx4DRTXmRbrjWKomPw+cD4whiCz7E2o14r1orcpJfah814DHyIuxpPpLPi/g9eFV5qPW3O6fb6T/AMu1j+zfSsJWjx2Yba9mw1LX3Jn1kxraqavBbnw8+3PvOn7/AOQgpSOowBkAAAKNk3Z1K2Wio/sxpxX9bk3/AIL3lhgU+tVTxu11yfJao+sz+0f3U+3WyFgssqlSajCK1cn4FhVVFMerx1q1XdriiiNZn5J7c+Jp4px3TUdY0KSqSjDg5NRaU5/jLh4EG3em7ejTc9RleGU4Hh1U1etdWka+3ruhSo8CweUgm9mLYN7r2O30rZOShUjJwaUtlp7Lfg9DEVRO6WyuzctxE10zGu7Vnsz+S63Wl3YEbM4UrbZ7mFHXtKFlO6WBkAAAAAAAAAAAAAAAAXTLDkqj1q9yZc4nChzTaLmFzp2hqJrag0SdNfRSa6P53vizzuS/a1OE5Q2JtJxbi9NdY8H5NFFXrRXMQ6nh10ZeNRXXETrHzjV3rHje8bLppapSWvCooz1/MtfifcZNyP1NF3wPCub7UR9tYdi+Md2u9rqdGewlL60ox0bj93Rt6dUfdzKrrp8s6NOH4Bj41+LtGvp8pn0hmrLaJ2Wupwk4yi9VKL0afsI1NUxOsLq9apuUTTVGsT8pVzDuKqOKLlq0azUKrpTjJa7KmnFpyj5buK8NS0t5EXqJpq36PA5/hFzw/IovWtZo1jT3jSddEea2WVW50OJ1jUMMgAABWcrZ0ruwtUq1KkYpzbk216qikkn5dPHUtMPSi1NUvBbSxcv51FqimZnT09N7H41xdUxDaXGOsaEX6sOG019qfm/JeBFyMibk6RuX3g/g9GHTFdXrXPz9vpDx7gvepcd6RrQSco6rR8GnxTNNq5NurzQss/Coy7M2avSJaq2ZoWyrHSnTp0/bvm/w1JNWdXO6NFFa2Wx6Z/rqqq/H92YvPEFrvST9LaJyX3dpxh+WOi+BHrvV175XON4bjY8f0W4j8z+6u5YXf9AwrB6b6rdR/juj8Ei0xKPLb193hPH8j4ubVHyp9P8AOur7zP5LrdaXdgYzOFJs9zCjr2lCyndLAyAAAAAAAAAAAAAAAALplhyVR61e5MucThQ5ptFzC507Q1MuBJUiOZt3Y7Pf0ayXq1YpN/vw3P8At2fcVWdRpX5vd73ZfJivGm1O+mfxLCshPUQBkA5jLZf+txl8TTq4MPoDIAAAfcaso03FSej01Sb0enDVcGZ1a6rcTV5tPV8GH3AGQD97HZJW21wpwWspyUV1Z9UxNUxENF69Tat1V1boh/R132ZWOxwprhCMYrpFJfIv6Y0piHI7tyblyqufnMyz2Z/JdbrS7sCNmcKVvs9zCjr2lCyndLAyAAAAAAAAAAAAAAAALplhyVR61e5MucThQ5ptFzC507Q1M2lHfwJKk+zIZnXcrwwtKa0bpNVE9fBbpfBv3EXLoiq3M+y72fyJs5tNM7qvT/hEWVDpNO4MPoAAAAAAAAAAAADaZVXcrZib0jW6lFyX879WOnnu2mTMOjzV6+zzO0uRNrF8kfqn8LPCSctE1r1LZz/Sd7MZn8l1utLuwIuZwpXWz3MKOvaULKd0sDIAAAAAAAAAAAAAAAAumWHJVHrV7ky5xOFDmm0XMLnTtDS2uhG1WaUJxUoyWjT4NEiYiY0lTUXKrdUVUzpMIlje47Rh61uKqVHZ5v1G5ycd+/YkteK39UioyLVVud/o6J4NnWMyjWaYiuN8aR+8MmRl/ExO4MMgAAAAAAAAAAAAdu7YVq1sjCi5bc3olBtNvqvYfdEVTOlO9Fyq7NNua7umke8Lng/DyuGw+s3KtJJ1Jtt7/urXwRc2LXw6fWfVzXxPxCcu7PljSmN0afn7y6uZ/JdbrS7sDXmcKUjZ7mFHXtKFlO6WBkAAAAAAAAAAAAAAAAXTLDkqj1q9yZc4nChzTaLmFzp2hqiSpHUvKwU7ysjp1IqUJcU/l5dTFVMVRpLZZvXLNcV250mP8/ZEMYYSrYctXjKi/q1dF4/Zlpwf6lNfx5tT9HR/CvGLeZRpurjfH8wzZHXQGQAAAAAAAAADDt3XdtW9baqVKG1N+Hgl4uT8F7T7ooqrnSlHycu1jW5uXZ0iP80+62YPwhSw7Q2tdutJetUa4L7sPJfqXFixFqPq5x4p4tczatN1Hyj+Z+rTm9UsrmfyXW60u7Ai5nCldbPcwo69pQsp3SwMgAAAAAAAAAAAAAAAC6ZYclUetXuTLnE4UOabRcwudO0NUSVIAfhbbHTt1mlTqRUoSWji96aMVUxVGkvu1crtVxXROkwhmMsK1MO2xtJyoyb2J7937s/Jr4lPfsTan6OkeEeLU5tERPpXG+P5j6M2Rl2AAAAAAAAAxL07guOtf1vVOlHy2pv6sI+cn8jbatVXJ0hAzvELWJb89yenzlb8L4boYfsOzTWsn9eo/rSfyXsLi1Zi1GkOceIeI3s255659PlHyj+/1e4bUAAyuZ/JdbrS7sCLmcKV1s9zCjr2lCyndLAyAAAAAAAAAAAAAAAALplhyVR61e5MucThQ5ptFzC507Q1RJUgAA69uslO22SVOpBSjJaOL8UYqpiqNJfdq7XariuidJj5ovj7CSw5XjKm26U9UtrjGS3uLfjuKjJsfCn03OheB+LzmU1U3I0qj8x7siRnoAwyAAAAAB2rssU7xvCFKH1pyUV+Pj+p90UzVVFMfNHyciixaquV7ohfcN3FSuC7lSpr2yk+MpbtZP3bl4F3atxbp8sOW52ddzLvxLnSPaPZ65sQwABlcz+S63Wl3YEXM4UrrZ7mFHXtKFlO6WBkAAAAAAAAAAAAAAAAXTLDkqj1q9yZc4nChzTaLmFzp2hqiSpAAAe4DA5vW6nG4YUnL15TjKMfHZinq35cSHm1R5NPm9JsxarnJm5Ef0xExP39kgfEqXv6ZGtDJ53csV0Wm3v/AIqFSftjBte8+4t1TuhHvZtizxK4jq/O8LBVu21OnVg4TWjcW02td64NnzVRNM6S2Y2TbyLfxLc6w7dTDlsp2aNT6NUcJJSUorbTi1qn6rZ9/Br010RafFMWa5o+JGsemkzo82UHCejTT8mmmjXMaJsXIn1j1fOhh9RVEtJl9a6VjxXSlVei9ZJvgpyTUdfLiScWYi5Gql8ct3LmFXTb3+n7Lypaly5q5AAAMrmfyXW60u7Ai5nCldbPcwo69pQsp3SwMgAAAAAAAAAAAAAAAC6ZYclUetXuTLnE4UOabRcwudO0NUSVIAAPmo9IMCaXtge24jvaVavXhTT3Rgtqo4QXCK4L2vfxIFeJcuVTVVOj1mL47i4VmLVmiatN8+kaz3ejYMsLHQ/aTqVXu4vYW7+U+6cKiN86o17afLr9KIimP3aWwYXsN3tOnZaSa+04qUvzS1ZIps0U7oVN7xHKvf67k/vp+Ien6NRW7d7PA2oU79UGzAmqmMbS196K/GMIp/FMo8mdbtTp/gNM0+H2on2/mVewPUVfCVmf8OMfxh6r+MS1xp1tUvAeL0eXNuxP+7v6vTtl12e3w0q0ac15ThGX6o2VUU1b4RbWRdtTrRVMfaZZ635eXdatWqTpv+HJpe57jRViW6votLO0Gdb/AFeb7wzl4ZUrTWjadPZVj/6j/o0Tgf7alrZ2qnddt/8AzP8AEtthWnarNd/o7TsylDRRqRlrtx03NprVPw9pLtRXFOlbzufXj3Ls14+sRO+J9NJ9vs9o2oQAAyuZ/JdbrS7sCLmcKV1s9zCjr2lCyndLAyAAAAAAAAAAAAAAAALplhyVR61e5MucThQ5ptFzC507Q1RJUgAAANAAADiXAMS/nbFVX02JbS/41X4Ta+RRXp1uVfd1jwyny4dqP/WOyt5XVfSYPpLXXZlVi/Z68np/ci0w5/8AFDwe0VOniFc++nbRrySpABpuDGkAZAAADK5n8l1utLuwIuZwpXWz3MKOvaULKd0sDIAAAAAAAAAAAAAAAAumWHJVHrV7ky5xOFDmm0XMLnTtDVElSAAAAAAAPmYEAt9wW+02+pP6HXe1OctfRT8ZN7t3tKSuzcmqfSXUMbxLDos00/Fp9Ij9Ue33UvKyz1rFcUqdWjOm1Uk0pxlBtSS8Hx4Fhh01U0TExo8btDctXcqLlqqKo0+U6+7bEtQgAAAAAAMrmfyXW60u7Ai5nCldbPcwo69pQsp3SwMgAAAAAAAAAAAAAAAC6ZYclUetXuTLnE4UOabRcwudO0NUSVIAAAAAAA4lHaDExE7xLQGgo6A0chkAAAAAABlcz+S63Wl3YEXM4UrrZ7mFHXtKFlO6WBkAAAAAAAAAAAAAAAAXTLDkqj1q9yZc4nChzTaLmFzp2hqiSpAAAAAAAAAAAAAAAAAAAZXM/kut1pd2BFzOFK62e5hR17ShZTulgZAAAAAAAAAAAAAAAAF0yw5Ko9avcmXOJwoc02i5hc6doaokqQAAAAAAAAAAAAAAAAAAGVzP5LrdaXdgRczhSutnuYUde0oWU7pYGQAAAAA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8" name="Grupo 17"/>
          <p:cNvGrpSpPr/>
          <p:nvPr/>
        </p:nvGrpSpPr>
        <p:grpSpPr>
          <a:xfrm>
            <a:off x="307918" y="1272629"/>
            <a:ext cx="3965684" cy="2683943"/>
            <a:chOff x="307918" y="1272629"/>
            <a:chExt cx="3965684" cy="2683943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5800" y="1472683"/>
              <a:ext cx="3100026" cy="23241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0" name="CaixaDeTexto 9"/>
            <p:cNvSpPr txBox="1"/>
            <p:nvPr/>
          </p:nvSpPr>
          <p:spPr>
            <a:xfrm rot="21013136">
              <a:off x="2559102" y="3494907"/>
              <a:ext cx="1714500" cy="46166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66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accent1">
                      <a:lumMod val="50000"/>
                    </a:schemeClr>
                  </a:solidFill>
                </a:rPr>
                <a:t>CANADÁ</a:t>
              </a:r>
            </a:p>
          </p:txBody>
        </p:sp>
        <p:pic>
          <p:nvPicPr>
            <p:cNvPr id="1036" name="Picture 12" descr="http://www.departamentos.com.br/media/catalog/product/cache/1/image/500x500/040ec09b1e35df139433887a97daa66f/b/d/bd_bd003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133" t="17400" r="3366" b="18700"/>
            <a:stretch/>
          </p:blipFill>
          <p:spPr bwMode="auto">
            <a:xfrm rot="19931630">
              <a:off x="307918" y="1272629"/>
              <a:ext cx="1095056" cy="6206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upo 16"/>
          <p:cNvGrpSpPr/>
          <p:nvPr/>
        </p:nvGrpSpPr>
        <p:grpSpPr>
          <a:xfrm>
            <a:off x="2876776" y="4271196"/>
            <a:ext cx="4285607" cy="2414880"/>
            <a:chOff x="2876776" y="3971148"/>
            <a:chExt cx="4285607" cy="2414880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175103" y="4098850"/>
              <a:ext cx="2971801" cy="222796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accent1">
                  <a:lumMod val="60000"/>
                  <a:lumOff val="40000"/>
                </a:schemeClr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5" name="CaixaDeTexto 14"/>
            <p:cNvSpPr txBox="1"/>
            <p:nvPr/>
          </p:nvSpPr>
          <p:spPr>
            <a:xfrm rot="21013136">
              <a:off x="5092373" y="5924363"/>
              <a:ext cx="2070010" cy="46166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66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accent1">
                      <a:lumMod val="50000"/>
                    </a:schemeClr>
                  </a:solidFill>
                </a:rPr>
                <a:t>AUSTRÁLIA</a:t>
              </a:r>
            </a:p>
          </p:txBody>
        </p:sp>
        <p:pic>
          <p:nvPicPr>
            <p:cNvPr id="1038" name="Picture 14" descr="http://geo5.net/imagens/Bandeira-da-Australia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334264">
              <a:off x="2876776" y="3971148"/>
              <a:ext cx="1079150" cy="592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160928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372" y="602783"/>
            <a:ext cx="8343590" cy="6255217"/>
          </a:xfrm>
          <a:prstGeom prst="rect">
            <a:avLst/>
          </a:prstGeom>
        </p:spPr>
      </p:pic>
      <p:grpSp>
        <p:nvGrpSpPr>
          <p:cNvPr id="11" name="Grupo 10"/>
          <p:cNvGrpSpPr/>
          <p:nvPr/>
        </p:nvGrpSpPr>
        <p:grpSpPr>
          <a:xfrm>
            <a:off x="3971932" y="21760"/>
            <a:ext cx="5172067" cy="1378415"/>
            <a:chOff x="3971932" y="21760"/>
            <a:chExt cx="5172067" cy="1378415"/>
          </a:xfrm>
        </p:grpSpPr>
        <p:sp>
          <p:nvSpPr>
            <p:cNvPr id="12" name="Título 1"/>
            <p:cNvSpPr txBox="1">
              <a:spLocks/>
            </p:cNvSpPr>
            <p:nvPr/>
          </p:nvSpPr>
          <p:spPr>
            <a:xfrm>
              <a:off x="3971932" y="225969"/>
              <a:ext cx="5125375" cy="71373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vert="horz" lIns="91440" tIns="45720" rIns="91440" bIns="45720" rtlCol="0" anchor="b">
              <a:no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itchFamily="34" charset="0"/>
                <a:buNone/>
                <a:defRPr sz="2550" kern="1200">
                  <a:solidFill>
                    <a:schemeClr val="tx1">
                      <a:lumMod val="7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pt-BR" sz="8800" b="1" dirty="0">
                <a:ln/>
                <a:solidFill>
                  <a:schemeClr val="bg1"/>
                </a:solidFill>
                <a:latin typeface="Edwardian Script ITC" panose="030303020407070D0804" pitchFamily="66" charset="0"/>
              </a:endParaRPr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72158" y="21760"/>
              <a:ext cx="1471841" cy="137841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4" name="CaixaDeTexto 13"/>
            <p:cNvSpPr txBox="1"/>
            <p:nvPr/>
          </p:nvSpPr>
          <p:spPr>
            <a:xfrm>
              <a:off x="3971932" y="298477"/>
              <a:ext cx="41247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000" dirty="0" err="1">
                  <a:solidFill>
                    <a:schemeClr val="bg1"/>
                  </a:solidFill>
                  <a:latin typeface="Bookman Old Style" panose="02050604050505020204" pitchFamily="18" charset="0"/>
                </a:rPr>
                <a:t>EX</a:t>
              </a:r>
              <a:r>
                <a:rPr lang="pt-BR" sz="4000" dirty="0">
                  <a:solidFill>
                    <a:schemeClr val="bg1"/>
                  </a:solidFill>
                  <a:latin typeface="Bookman Old Style" panose="02050604050505020204" pitchFamily="18" charset="0"/>
                </a:rPr>
                <a:t> </a:t>
              </a:r>
              <a:r>
                <a:rPr lang="pt-BR" sz="4000" dirty="0" err="1">
                  <a:solidFill>
                    <a:schemeClr val="bg1"/>
                  </a:solidFill>
                  <a:latin typeface="Bookman Old Style" panose="02050604050505020204" pitchFamily="18" charset="0"/>
                </a:rPr>
                <a:t>PETIANOS</a:t>
              </a:r>
              <a:endParaRPr lang="pt-BR" sz="4000" dirty="0">
                <a:solidFill>
                  <a:schemeClr val="bg1"/>
                </a:solidFill>
                <a:latin typeface="Bookman Old Style" panose="02050604050505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56024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3971932" y="21760"/>
            <a:ext cx="5172067" cy="1378415"/>
            <a:chOff x="3971932" y="21760"/>
            <a:chExt cx="5172067" cy="1378415"/>
          </a:xfrm>
        </p:grpSpPr>
        <p:sp>
          <p:nvSpPr>
            <p:cNvPr id="12" name="Título 1"/>
            <p:cNvSpPr txBox="1">
              <a:spLocks/>
            </p:cNvSpPr>
            <p:nvPr/>
          </p:nvSpPr>
          <p:spPr>
            <a:xfrm>
              <a:off x="3971932" y="225969"/>
              <a:ext cx="5125375" cy="71373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vert="horz" lIns="91440" tIns="45720" rIns="91440" bIns="45720" rtlCol="0" anchor="b">
              <a:no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itchFamily="34" charset="0"/>
                <a:buNone/>
                <a:defRPr sz="2550" kern="1200">
                  <a:solidFill>
                    <a:schemeClr val="tx1">
                      <a:lumMod val="7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pt-BR" sz="8800" b="1" dirty="0">
                <a:ln/>
                <a:solidFill>
                  <a:schemeClr val="bg1"/>
                </a:solidFill>
                <a:latin typeface="Edwardian Script ITC" panose="030303020407070D0804" pitchFamily="66" charset="0"/>
              </a:endParaRPr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72158" y="21760"/>
              <a:ext cx="1471841" cy="137841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4" name="CaixaDeTexto 13"/>
            <p:cNvSpPr txBox="1"/>
            <p:nvPr/>
          </p:nvSpPr>
          <p:spPr>
            <a:xfrm>
              <a:off x="3971932" y="298477"/>
              <a:ext cx="41247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000" dirty="0">
                  <a:solidFill>
                    <a:schemeClr val="bg1"/>
                  </a:solidFill>
                  <a:latin typeface="Bookman Old Style" panose="02050604050505020204" pitchFamily="18" charset="0"/>
                </a:rPr>
                <a:t>PETIANOS</a:t>
              </a: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186256" cy="238969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46251"/>
            <a:ext cx="3219114" cy="241433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07" r="22072"/>
          <a:stretch/>
        </p:blipFill>
        <p:spPr>
          <a:xfrm>
            <a:off x="3186256" y="1106392"/>
            <a:ext cx="2935706" cy="3270584"/>
          </a:xfrm>
          <a:prstGeom prst="rect">
            <a:avLst/>
          </a:prstGeom>
        </p:spPr>
      </p:pic>
      <p:pic>
        <p:nvPicPr>
          <p:cNvPr id="2050" name="Picture 2" descr="https://fbcdn-sphotos-f-a.akamaihd.net/hphotos-ak-xfp1/v/t1.0-9/10372207_10152480628323035_36787165677358433_n.jpg?oh=c5d9546356dbfd8de43d10c1c39f816c&amp;oe=55FD0AC9&amp;__gda__=1442124608_68a8f48221bfa315a84e7a1529f8d2f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8655" y="1408515"/>
            <a:ext cx="2975345" cy="297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0" t="21539" r="-410" b="21231"/>
          <a:stretch/>
        </p:blipFill>
        <p:spPr>
          <a:xfrm>
            <a:off x="4540948" y="4223638"/>
            <a:ext cx="4603052" cy="2634362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722" b="6156"/>
          <a:stretch/>
        </p:blipFill>
        <p:spPr>
          <a:xfrm>
            <a:off x="-128338" y="4161500"/>
            <a:ext cx="4668253" cy="269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4986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358" y="0"/>
            <a:ext cx="7357979" cy="5518484"/>
          </a:xfrm>
          <a:prstGeom prst="rect">
            <a:avLst/>
          </a:prstGeom>
        </p:spPr>
      </p:pic>
      <p:pic>
        <p:nvPicPr>
          <p:cNvPr id="3" name="Picture 5" descr="https://scontent-b-lga.xx.fbcdn.net/hphotos-frc3/t1.0-9/557399_232283306893542_548868287_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15305">
            <a:off x="456137" y="5319604"/>
            <a:ext cx="1442068" cy="135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867" y="-449179"/>
            <a:ext cx="2004817" cy="205339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58189" y="5403822"/>
            <a:ext cx="4994031" cy="13225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8800" b="1" dirty="0">
                <a:solidFill>
                  <a:srgbClr val="202022"/>
                </a:solidFill>
                <a:latin typeface="Edwardian Script ITC" panose="030303020407070D0804" pitchFamily="66" charset="0"/>
              </a:rPr>
              <a:t>Quem somos?</a:t>
            </a:r>
          </a:p>
        </p:txBody>
      </p:sp>
    </p:spTree>
    <p:extLst>
      <p:ext uri="{BB962C8B-B14F-4D97-AF65-F5344CB8AC3E}">
        <p14:creationId xmlns:p14="http://schemas.microsoft.com/office/powerpoint/2010/main" xmlns="" val="1155933466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628775" y="371113"/>
            <a:ext cx="4994031" cy="13225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9600" b="1" dirty="0">
                <a:solidFill>
                  <a:srgbClr val="002060"/>
                </a:solidFill>
                <a:latin typeface="Edwardian Script ITC" panose="030303020407070D0804" pitchFamily="66" charset="0"/>
              </a:rPr>
              <a:t>Contatos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1228725" y="4159531"/>
            <a:ext cx="5557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BLOG: </a:t>
            </a:r>
            <a:r>
              <a:rPr lang="pt-BR" sz="3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petagro.blogspot.com</a:t>
            </a:r>
            <a:endParaRPr lang="pt-BR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14300" y="2019900"/>
            <a:ext cx="9029700" cy="1366304"/>
            <a:chOff x="114300" y="1919887"/>
            <a:chExt cx="9029700" cy="1366304"/>
          </a:xfrm>
        </p:grpSpPr>
        <p:sp>
          <p:nvSpPr>
            <p:cNvPr id="6" name="Retângulo 5"/>
            <p:cNvSpPr/>
            <p:nvPr/>
          </p:nvSpPr>
          <p:spPr>
            <a:xfrm>
              <a:off x="457200" y="1962752"/>
              <a:ext cx="868680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         </a:t>
              </a:r>
              <a:r>
                <a:rPr lang="pt-BR" sz="2400" b="1" dirty="0" err="1">
                  <a:solidFill>
                    <a:srgbClr val="002060"/>
                  </a:solidFill>
                  <a:latin typeface="arial" panose="020B0604020202020204" pitchFamily="34" charset="0"/>
                </a:rPr>
                <a:t>FACEBOOK</a:t>
              </a:r>
              <a:r>
                <a:rPr lang="pt-BR" sz="24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: </a:t>
              </a:r>
            </a:p>
            <a:p>
              <a:endParaRPr lang="pt-BR" sz="2400" b="1" dirty="0">
                <a:solidFill>
                  <a:srgbClr val="002060"/>
                </a:solidFill>
                <a:latin typeface="arial" panose="020B0604020202020204" pitchFamily="34" charset="0"/>
              </a:endParaRPr>
            </a:p>
            <a:p>
              <a:r>
                <a:rPr lang="pt-BR" sz="32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</a:rPr>
                <a:t>https://ptbr.facebook.com/petagro.agronomia</a:t>
              </a:r>
              <a:endParaRPr lang="pt-BR" sz="32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pic>
          <p:nvPicPr>
            <p:cNvPr id="2050" name="Picture 2" descr="http://cdn.atl.clicrbs.com.br/wp-content/uploads/sites/27/2014/11/278087-1zcJj81413053932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" y="1919887"/>
              <a:ext cx="1057275" cy="678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tângulo 9"/>
          <p:cNvSpPr/>
          <p:nvPr/>
        </p:nvSpPr>
        <p:spPr>
          <a:xfrm>
            <a:off x="1285877" y="5675608"/>
            <a:ext cx="66062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E-MAIL: </a:t>
            </a:r>
            <a:r>
              <a:rPr lang="pt-BR" sz="3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petagro_ifpa@yahoo.com.br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2" name="Picture 4" descr="PET AGRONOM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01" y="3944151"/>
            <a:ext cx="812858" cy="7063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cdns2.freepik.com/fotos-gratis/_318-3356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466" y="5500879"/>
            <a:ext cx="812858" cy="81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79"/>
          <a:stretch/>
        </p:blipFill>
        <p:spPr>
          <a:xfrm>
            <a:off x="6786657" y="50790"/>
            <a:ext cx="2096191" cy="2359228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7283936" y="1758595"/>
            <a:ext cx="1164957" cy="1969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0EC21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AGRONOMIA</a:t>
            </a:r>
            <a:endParaRPr lang="pt-BR" b="1" dirty="0">
              <a:solidFill>
                <a:srgbClr val="0EC21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7860510" y="797991"/>
            <a:ext cx="713553" cy="196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EC213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IFPA</a:t>
            </a:r>
            <a:endParaRPr lang="pt-BR" b="1" dirty="0">
              <a:solidFill>
                <a:srgbClr val="0EC213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348997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236112" y="853313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1743841" y="521594"/>
            <a:ext cx="6962273" cy="77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CIRCUITO </a:t>
            </a:r>
            <a:r>
              <a:rPr lang="pt-BR" sz="4000" b="1" dirty="0" err="1" smtClean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CIeNTíFICO</a:t>
            </a:r>
            <a:endParaRPr lang="pt-BR" sz="4000" b="1" dirty="0">
              <a:solidFill>
                <a:srgbClr val="000000"/>
              </a:solidFill>
              <a:latin typeface="Castellar" pitchFamily="18" charset="0"/>
              <a:cs typeface="David" pitchFamily="34" charset="-79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643284" y="948083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1" name="Agrupar 30"/>
          <p:cNvGrpSpPr/>
          <p:nvPr/>
        </p:nvGrpSpPr>
        <p:grpSpPr>
          <a:xfrm>
            <a:off x="2027582" y="414511"/>
            <a:ext cx="5546035" cy="5946532"/>
            <a:chOff x="-9442174" y="-1593194"/>
            <a:chExt cx="8654050" cy="9729197"/>
          </a:xfrm>
        </p:grpSpPr>
        <p:grpSp>
          <p:nvGrpSpPr>
            <p:cNvPr id="22" name="Agrupar 21"/>
            <p:cNvGrpSpPr/>
            <p:nvPr/>
          </p:nvGrpSpPr>
          <p:grpSpPr>
            <a:xfrm>
              <a:off x="-9442174" y="-1593194"/>
              <a:ext cx="8654050" cy="9729197"/>
              <a:chOff x="-9442174" y="-1593194"/>
              <a:chExt cx="8654050" cy="9729197"/>
            </a:xfrm>
          </p:grpSpPr>
          <p:grpSp>
            <p:nvGrpSpPr>
              <p:cNvPr id="19" name="Agrupar 18"/>
              <p:cNvGrpSpPr/>
              <p:nvPr/>
            </p:nvGrpSpPr>
            <p:grpSpPr>
              <a:xfrm>
                <a:off x="-9442174" y="-1593194"/>
                <a:ext cx="8654050" cy="9729197"/>
                <a:chOff x="0" y="-1454046"/>
                <a:chExt cx="8654050" cy="9729197"/>
              </a:xfrm>
            </p:grpSpPr>
            <p:grpSp>
              <p:nvGrpSpPr>
                <p:cNvPr id="6" name="Agrupar 5"/>
                <p:cNvGrpSpPr/>
                <p:nvPr/>
              </p:nvGrpSpPr>
              <p:grpSpPr>
                <a:xfrm>
                  <a:off x="1307892" y="-1454046"/>
                  <a:ext cx="7165296" cy="9729197"/>
                  <a:chOff x="1307892" y="-1454046"/>
                  <a:chExt cx="7165296" cy="9729197"/>
                </a:xfrm>
              </p:grpSpPr>
              <p:grpSp>
                <p:nvGrpSpPr>
                  <p:cNvPr id="5" name="Agrupar 4"/>
                  <p:cNvGrpSpPr/>
                  <p:nvPr/>
                </p:nvGrpSpPr>
                <p:grpSpPr>
                  <a:xfrm>
                    <a:off x="1352862" y="-1454046"/>
                    <a:ext cx="7120326" cy="9729197"/>
                    <a:chOff x="1352862" y="-1454046"/>
                    <a:chExt cx="7120326" cy="9729197"/>
                  </a:xfrm>
                </p:grpSpPr>
                <p:grpSp>
                  <p:nvGrpSpPr>
                    <p:cNvPr id="4" name="Agrupar 3"/>
                    <p:cNvGrpSpPr/>
                    <p:nvPr/>
                  </p:nvGrpSpPr>
                  <p:grpSpPr>
                    <a:xfrm>
                      <a:off x="1352862" y="779489"/>
                      <a:ext cx="6213422" cy="7495662"/>
                      <a:chOff x="1352862" y="779489"/>
                      <a:chExt cx="6213422" cy="7495662"/>
                    </a:xfrm>
                  </p:grpSpPr>
                  <p:pic>
                    <p:nvPicPr>
                      <p:cNvPr id="2" name="Imagem 1"/>
                      <p:cNvPicPr>
                        <a:picLocks noChangeAspect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050703" y="945837"/>
                        <a:ext cx="4425047" cy="7329314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ln>
                        <a:noFill/>
                      </a:ln>
                      <a:effectLst>
                        <a:outerShdw blurRad="76200" dist="38100" dir="7800000" algn="tl" rotWithShape="0">
                          <a:srgbClr val="000000">
                            <a:alpha val="40000"/>
                          </a:srgbClr>
                        </a:outerShdw>
                      </a:effectLst>
                      <a:scene3d>
                        <a:camera prst="orthographicFront"/>
                        <a:lightRig rig="contrasting" dir="t">
                          <a:rot lat="0" lon="0" rev="4200000"/>
                        </a:lightRig>
                      </a:scene3d>
                      <a:sp3d prstMaterial="plastic">
                        <a:bevelT w="381000" h="114300" prst="relaxedInset"/>
                        <a:contourClr>
                          <a:srgbClr val="969696"/>
                        </a:contourClr>
                      </a:sp3d>
                    </p:spPr>
                  </p:pic>
                  <p:pic>
                    <p:nvPicPr>
                      <p:cNvPr id="3" name="Imagem 2"/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7" cstate="print">
                        <a:extLst>
                          <a:ext uri="{BEBA8EAE-BF5A-486C-A8C5-ECC9F3942E4B}">
                            <a14:imgProps xmlns:a14="http://schemas.microsoft.com/office/drawing/2010/main" xmlns="">
                              <a14:imgLayer r:embed="rId8">
                                <a14:imgEffect>
                                  <a14:backgroundRemoval t="1094" b="24453" l="391" r="25625"/>
                                </a14:imgEffect>
                                <a14:imgEffect>
                                  <a14:brightnessContrast contrast="4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 r="76087" b="74813"/>
                      <a:stretch/>
                    </p:blipFill>
                    <p:spPr>
                      <a:xfrm>
                        <a:off x="5370227" y="3028013"/>
                        <a:ext cx="1024686" cy="1079291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ln>
                        <a:noFill/>
                      </a:ln>
                      <a:effectLst>
                        <a:outerShdw blurRad="76200" dist="38100" dir="7800000" algn="tl" rotWithShape="0">
                          <a:srgbClr val="000000">
                            <a:alpha val="40000"/>
                          </a:srgbClr>
                        </a:outerShdw>
                      </a:effectLst>
                      <a:scene3d>
                        <a:camera prst="orthographicFront"/>
                        <a:lightRig rig="contrasting" dir="t">
                          <a:rot lat="0" lon="0" rev="4200000"/>
                        </a:lightRig>
                      </a:scene3d>
                      <a:sp3d prstMaterial="plastic">
                        <a:bevelT w="381000" h="114300" prst="relaxedInset"/>
                        <a:contourClr>
                          <a:srgbClr val="969696"/>
                        </a:contourClr>
                      </a:sp3d>
                    </p:spPr>
                  </p:pic>
                  <p:pic>
                    <p:nvPicPr>
                      <p:cNvPr id="10" name="Imagem 9"/>
                      <p:cNvPicPr>
                        <a:picLocks noChangeAspect="1"/>
                      </p:cNvPicPr>
                      <p:nvPr/>
                    </p:nvPicPr>
                    <p:blipFill>
                      <a:blip r:embed="rId9" cstate="print">
                        <a:extLst>
                          <a:ext uri="{BEBA8EAE-BF5A-486C-A8C5-ECC9F3942E4B}">
                            <a14:imgProps xmlns:a14="http://schemas.microsoft.com/office/drawing/2010/main" xmlns="">
                              <a14:imgLayer r:embed="rId10">
                                <a14:imgEffect>
                                  <a14:backgroundRemoval t="859" b="24141" l="27031" r="52266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575747" y="2038661"/>
                        <a:ext cx="2990537" cy="2990537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ln>
                        <a:noFill/>
                      </a:ln>
                      <a:effectLst>
                        <a:outerShdw blurRad="76200" dist="38100" dir="7800000" algn="tl" rotWithShape="0">
                          <a:srgbClr val="000000">
                            <a:alpha val="40000"/>
                          </a:srgbClr>
                        </a:outerShdw>
                      </a:effectLst>
                      <a:scene3d>
                        <a:camera prst="orthographicFront"/>
                        <a:lightRig rig="contrasting" dir="t">
                          <a:rot lat="0" lon="0" rev="4200000"/>
                        </a:lightRig>
                      </a:scene3d>
                      <a:sp3d prstMaterial="plastic">
                        <a:bevelT w="381000" h="114300" prst="relaxedInset"/>
                        <a:contourClr>
                          <a:srgbClr val="969696"/>
                        </a:contourClr>
                      </a:sp3d>
                    </p:spPr>
                  </p:pic>
                  <p:pic>
                    <p:nvPicPr>
                      <p:cNvPr id="12" name="Imagem 11"/>
                      <p:cNvPicPr>
                        <a:picLocks noChangeAspect="1"/>
                      </p:cNvPicPr>
                      <p:nvPr/>
                    </p:nvPicPr>
                    <p:blipFill>
                      <a:blip r:embed="rId11" cstate="print">
                        <a:extLst>
                          <a:ext uri="{BEBA8EAE-BF5A-486C-A8C5-ECC9F3942E4B}">
                            <a14:imgProps xmlns:a14="http://schemas.microsoft.com/office/drawing/2010/main" xmlns="">
                              <a14:imgLayer r:embed="rId12">
                                <a14:imgEffect>
                                  <a14:backgroundRemoval t="21016" b="44297" l="41953" r="67188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821899" y="1049312"/>
                        <a:ext cx="3320320" cy="3320320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ln>
                        <a:noFill/>
                      </a:ln>
                      <a:effectLst>
                        <a:outerShdw blurRad="76200" dist="38100" dir="7800000" algn="tl" rotWithShape="0">
                          <a:srgbClr val="000000">
                            <a:alpha val="40000"/>
                          </a:srgbClr>
                        </a:outerShdw>
                      </a:effectLst>
                      <a:scene3d>
                        <a:camera prst="orthographicFront"/>
                        <a:lightRig rig="contrasting" dir="t">
                          <a:rot lat="0" lon="0" rev="4200000"/>
                        </a:lightRig>
                      </a:scene3d>
                      <a:sp3d prstMaterial="plastic">
                        <a:bevelT w="381000" h="114300" prst="relaxedInset"/>
                        <a:contourClr>
                          <a:srgbClr val="969696"/>
                        </a:contourClr>
                      </a:sp3d>
                    </p:spPr>
                  </p:pic>
                  <p:pic>
                    <p:nvPicPr>
                      <p:cNvPr id="13" name="Imagem 12"/>
                      <p:cNvPicPr>
                        <a:picLocks noChangeAspect="1"/>
                      </p:cNvPicPr>
                      <p:nvPr/>
                    </p:nvPicPr>
                    <p:blipFill>
                      <a:blip r:embed="rId13" cstate="print">
                        <a:extLst>
                          <a:ext uri="{BEBA8EAE-BF5A-486C-A8C5-ECC9F3942E4B}">
                            <a14:imgProps xmlns:a14="http://schemas.microsoft.com/office/drawing/2010/main" xmlns="">
                              <a14:imgLayer r:embed="rId14">
                                <a14:imgEffect>
                                  <a14:backgroundRemoval t="26641" b="49922" l="20078" r="45313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352862" y="1454045"/>
                        <a:ext cx="4564505" cy="4564505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ln>
                        <a:noFill/>
                      </a:ln>
                      <a:effectLst>
                        <a:outerShdw blurRad="76200" dist="38100" dir="7800000" algn="tl" rotWithShape="0">
                          <a:srgbClr val="000000">
                            <a:alpha val="40000"/>
                          </a:srgbClr>
                        </a:outerShdw>
                      </a:effectLst>
                      <a:scene3d>
                        <a:camera prst="orthographicFront"/>
                        <a:lightRig rig="contrasting" dir="t">
                          <a:rot lat="0" lon="0" rev="4200000"/>
                        </a:lightRig>
                      </a:scene3d>
                      <a:sp3d prstMaterial="plastic">
                        <a:bevelT w="381000" h="114300" prst="relaxedInset"/>
                        <a:contourClr>
                          <a:srgbClr val="969696"/>
                        </a:contourClr>
                      </a:sp3d>
                    </p:spPr>
                  </p:pic>
                  <p:pic>
                    <p:nvPicPr>
                      <p:cNvPr id="14" name="Imagem 13"/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5" cstate="print">
                        <a:extLst>
                          <a:ext uri="{BEBA8EAE-BF5A-486C-A8C5-ECC9F3942E4B}">
                            <a14:imgProps xmlns:a14="http://schemas.microsoft.com/office/drawing/2010/main" xmlns="">
                              <a14:imgLayer r:embed="rId16">
                                <a14:imgEffect>
                                  <a14:backgroundRemoval t="26250" b="49531" l="0" r="25234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 r="80601"/>
                      <a:stretch/>
                    </p:blipFill>
                    <p:spPr>
                      <a:xfrm flipH="1">
                        <a:off x="3396499" y="824459"/>
                        <a:ext cx="789503" cy="4069830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ln>
                        <a:noFill/>
                      </a:ln>
                      <a:effectLst>
                        <a:outerShdw blurRad="76200" dist="38100" dir="7800000" algn="tl" rotWithShape="0">
                          <a:srgbClr val="000000">
                            <a:alpha val="40000"/>
                          </a:srgbClr>
                        </a:outerShdw>
                      </a:effectLst>
                      <a:scene3d>
                        <a:camera prst="orthographicFront"/>
                        <a:lightRig rig="contrasting" dir="t">
                          <a:rot lat="0" lon="0" rev="4200000"/>
                        </a:lightRig>
                      </a:scene3d>
                      <a:sp3d prstMaterial="plastic">
                        <a:bevelT w="381000" h="114300" prst="relaxedInset"/>
                        <a:contourClr>
                          <a:srgbClr val="969696"/>
                        </a:contourClr>
                      </a:sp3d>
                    </p:spPr>
                  </p:pic>
                  <p:pic>
                    <p:nvPicPr>
                      <p:cNvPr id="15" name="Imagem 14"/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7" cstate="print">
                        <a:extLst>
                          <a:ext uri="{BEBA8EAE-BF5A-486C-A8C5-ECC9F3942E4B}">
                            <a14:imgProps xmlns:a14="http://schemas.microsoft.com/office/drawing/2010/main" xmlns="">
                              <a14:imgLayer r:embed="rId18">
                                <a14:imgEffect>
                                  <a14:backgroundRemoval t="64063" b="87344" l="58750" r="83984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 l="60689" t="62604"/>
                      <a:stretch/>
                    </p:blipFill>
                    <p:spPr>
                      <a:xfrm>
                        <a:off x="4212237" y="3087976"/>
                        <a:ext cx="1040000" cy="989350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ln>
                        <a:noFill/>
                      </a:ln>
                      <a:effectLst>
                        <a:outerShdw blurRad="76200" dist="38100" dir="7800000" algn="tl" rotWithShape="0">
                          <a:srgbClr val="000000">
                            <a:alpha val="40000"/>
                          </a:srgbClr>
                        </a:outerShdw>
                      </a:effectLst>
                      <a:scene3d>
                        <a:camera prst="orthographicFront"/>
                        <a:lightRig rig="contrasting" dir="t">
                          <a:rot lat="0" lon="0" rev="4200000"/>
                        </a:lightRig>
                      </a:scene3d>
                      <a:sp3d prstMaterial="plastic">
                        <a:bevelT w="381000" h="114300" prst="relaxedInset"/>
                        <a:contourClr>
                          <a:srgbClr val="969696"/>
                        </a:contourClr>
                      </a:sp3d>
                    </p:spPr>
                  </p:pic>
                  <p:pic>
                    <p:nvPicPr>
                      <p:cNvPr id="16" name="Imagem 15"/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9" cstate="print">
                        <a:extLst>
                          <a:ext uri="{BEBA8EAE-BF5A-486C-A8C5-ECC9F3942E4B}">
                            <a14:imgProps xmlns:a14="http://schemas.microsoft.com/office/drawing/2010/main" xmlns="">
                              <a14:imgLayer r:embed="rId20">
                                <a14:imgEffect>
                                  <a14:backgroundRemoval t="74766" b="98047" l="35391" r="60625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 l="34918" t="70382" r="32732"/>
                      <a:stretch/>
                    </p:blipFill>
                    <p:spPr>
                      <a:xfrm>
                        <a:off x="3702570" y="779489"/>
                        <a:ext cx="1219790" cy="1116768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ln>
                        <a:noFill/>
                      </a:ln>
                      <a:effectLst>
                        <a:outerShdw blurRad="76200" dist="38100" dir="7800000" algn="tl" rotWithShape="0">
                          <a:srgbClr val="000000">
                            <a:alpha val="40000"/>
                          </a:srgbClr>
                        </a:outerShdw>
                      </a:effectLst>
                      <a:scene3d>
                        <a:camera prst="orthographicFront"/>
                        <a:lightRig rig="contrasting" dir="t">
                          <a:rot lat="0" lon="0" rev="4200000"/>
                        </a:lightRig>
                      </a:scene3d>
                      <a:sp3d prstMaterial="plastic">
                        <a:bevelT w="381000" h="114300" prst="relaxedInset"/>
                        <a:contourClr>
                          <a:srgbClr val="969696"/>
                        </a:contourClr>
                      </a:sp3d>
                    </p:spPr>
                  </p:pic>
                </p:grpSp>
                <p:pic>
                  <p:nvPicPr>
                    <p:cNvPr id="17" name="Imagem 16"/>
                    <p:cNvPicPr>
                      <a:picLocks noChangeAspect="1"/>
                    </p:cNvPicPr>
                    <p:nvPr/>
                  </p:nvPicPr>
                  <p:blipFill>
                    <a:blip r:embed="rId21" cstate="print">
                      <a:extLst>
                        <a:ext uri="{BEBA8EAE-BF5A-486C-A8C5-ECC9F3942E4B}">
                          <a14:imgProps xmlns:a14="http://schemas.microsoft.com/office/drawing/2010/main" xmlns="">
                            <a14:imgLayer r:embed="rId22">
                              <a14:imgEffect>
                                <a14:backgroundRemoval t="51172" b="74453" l="18281" r="43516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751287" y="-1454046"/>
                      <a:ext cx="4721901" cy="4721901"/>
                    </a:xfrm>
                    <a:prstGeom prst="roundRect">
                      <a:avLst>
                        <a:gd name="adj" fmla="val 16667"/>
                      </a:avLst>
                    </a:prstGeom>
                    <a:ln>
                      <a:noFill/>
                    </a:ln>
                    <a:effectLst>
                      <a:outerShdw blurRad="76200" dist="38100" dir="7800000" algn="tl" rotWithShape="0">
                        <a:srgbClr val="000000">
                          <a:alpha val="40000"/>
                        </a:srgbClr>
                      </a:outerShdw>
                    </a:effectLst>
                    <a:scene3d>
                      <a:camera prst="orthographicFront"/>
                      <a:lightRig rig="contrasting" dir="t">
                        <a:rot lat="0" lon="0" rev="4200000"/>
                      </a:lightRig>
                    </a:scene3d>
                    <a:sp3d prstMaterial="plastic">
                      <a:bevelT w="381000" h="114300" prst="relaxedInset"/>
                      <a:contourClr>
                        <a:srgbClr val="969696"/>
                      </a:contourClr>
                    </a:sp3d>
                  </p:spPr>
                </p:pic>
              </p:grpSp>
              <p:pic>
                <p:nvPicPr>
                  <p:cNvPr id="18" name="Imagem 17"/>
                  <p:cNvPicPr>
                    <a:picLocks noChangeAspect="1"/>
                  </p:cNvPicPr>
                  <p:nvPr/>
                </p:nvPicPr>
                <p:blipFill>
                  <a:blip r:embed="rId23" cstate="print">
                    <a:extLst>
                      <a:ext uri="{BEBA8EAE-BF5A-486C-A8C5-ECC9F3942E4B}">
                        <a14:imgProps xmlns:a14="http://schemas.microsoft.com/office/drawing/2010/main" xmlns="">
                          <a14:imgLayer r:embed="rId24">
                            <a14:imgEffect>
                              <a14:backgroundRemoval t="48281" b="71563" l="40391" r="65625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07892" y="-614598"/>
                    <a:ext cx="3837484" cy="3837484"/>
                  </a:xfrm>
                  <a:prstGeom prst="roundRect">
                    <a:avLst>
                      <a:gd name="adj" fmla="val 16667"/>
                    </a:avLst>
                  </a:prstGeom>
                  <a:ln>
                    <a:noFill/>
                  </a:ln>
                  <a:effectLst>
                    <a:outerShdw blurRad="76200" dist="38100" dir="78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contrasting" dir="t">
                      <a:rot lat="0" lon="0" rev="4200000"/>
                    </a:lightRig>
                  </a:scene3d>
                  <a:sp3d prstMaterial="plastic">
                    <a:bevelT w="381000" h="114300" prst="relaxedInset"/>
                    <a:contourClr>
                      <a:srgbClr val="969696"/>
                    </a:contourClr>
                  </a:sp3d>
                </p:spPr>
              </p:pic>
            </p:grpSp>
            <p:pic>
              <p:nvPicPr>
                <p:cNvPr id="20" name="Imagem 19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BEBA8EAE-BF5A-486C-A8C5-ECC9F3942E4B}">
                      <a14:imgProps xmlns:a14="http://schemas.microsoft.com/office/drawing/2010/main" xmlns="">
                        <a14:imgLayer r:embed="rId26">
                          <a14:imgEffect>
                            <a14:backgroundRemoval t="46016" b="69297" l="0" r="25234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78600" y="735496"/>
                  <a:ext cx="5775450" cy="5775450"/>
                </a:xfrm>
                <a:prstGeom prst="roundRect">
                  <a:avLst>
                    <a:gd name="adj" fmla="val 16667"/>
                  </a:avLst>
                </a:prstGeom>
                <a:ln>
                  <a:noFill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</p:spPr>
            </p:pic>
            <p:pic>
              <p:nvPicPr>
                <p:cNvPr id="21" name="Imagem 20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BEBA8EAE-BF5A-486C-A8C5-ECC9F3942E4B}">
                      <a14:imgProps xmlns:a14="http://schemas.microsoft.com/office/drawing/2010/main" xmlns="">
                        <a14:imgLayer r:embed="rId28">
                          <a14:imgEffect>
                            <a14:backgroundRemoval t="42813" b="66094" l="58047" r="83281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2246244"/>
                  <a:ext cx="3370180" cy="3370180"/>
                </a:xfrm>
                <a:prstGeom prst="roundRect">
                  <a:avLst>
                    <a:gd name="adj" fmla="val 16667"/>
                  </a:avLst>
                </a:prstGeom>
                <a:ln>
                  <a:noFill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</p:spPr>
            </p:pic>
          </p:grpSp>
          <p:pic>
            <p:nvPicPr>
              <p:cNvPr id="23" name="Imagem 22"/>
              <p:cNvPicPr>
                <a:picLocks noChangeAspect="1"/>
              </p:cNvPicPr>
              <p:nvPr/>
            </p:nvPicPr>
            <p:blipFill>
              <a:blip r:embed="rId29" cstate="print">
                <a:extLst>
                  <a:ext uri="{BEBA8EAE-BF5A-486C-A8C5-ECC9F3942E4B}">
                    <a14:imgProps xmlns:a14="http://schemas.microsoft.com/office/drawing/2010/main" xmlns="">
                      <a14:imgLayer r:embed="rId10">
                        <a14:imgEffect>
                          <a14:backgroundRemoval t="2188" b="25469" l="72734" r="9796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6807654" y="4393096"/>
                <a:ext cx="1351069" cy="1351069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24" name="Imagem 23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BEBA8EAE-BF5A-486C-A8C5-ECC9F3942E4B}">
                    <a14:imgProps xmlns:a14="http://schemas.microsoft.com/office/drawing/2010/main" xmlns="">
                      <a14:imgLayer r:embed="rId31">
                        <a14:imgEffect>
                          <a14:backgroundRemoval t="53750" b="77031" l="74688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81857" t="49014" r="1501" b="24142"/>
              <a:stretch/>
            </p:blipFill>
            <p:spPr>
              <a:xfrm>
                <a:off x="-4810538" y="2067339"/>
                <a:ext cx="616226" cy="993914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grpSp>
          <p:nvGrpSpPr>
            <p:cNvPr id="30" name="Agrupar 29"/>
            <p:cNvGrpSpPr/>
            <p:nvPr/>
          </p:nvGrpSpPr>
          <p:grpSpPr>
            <a:xfrm>
              <a:off x="-7195930" y="1738136"/>
              <a:ext cx="3773556" cy="2986263"/>
              <a:chOff x="-7195930" y="1738136"/>
              <a:chExt cx="3773556" cy="2986263"/>
            </a:xfrm>
          </p:grpSpPr>
          <p:pic>
            <p:nvPicPr>
              <p:cNvPr id="25" name="Imagem 24"/>
              <p:cNvPicPr>
                <a:picLocks noChangeAspect="1"/>
              </p:cNvPicPr>
              <p:nvPr/>
            </p:nvPicPr>
            <p:blipFill rotWithShape="1">
              <a:blip r:embed="rId32" cstate="print">
                <a:extLst>
                  <a:ext uri="{BEBA8EAE-BF5A-486C-A8C5-ECC9F3942E4B}">
                    <a14:imgProps xmlns:a14="http://schemas.microsoft.com/office/drawing/2010/main" xmlns="">
                      <a14:imgLayer r:embed="rId33">
                        <a14:imgEffect>
                          <a14:backgroundRemoval t="9958" b="27534" l="67367" r="89982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72406" r="8254" b="70283"/>
              <a:stretch/>
            </p:blipFill>
            <p:spPr>
              <a:xfrm>
                <a:off x="-7195930" y="1738136"/>
                <a:ext cx="576470" cy="88579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27" name="Imagem 26"/>
              <p:cNvPicPr>
                <a:picLocks noChangeAspect="1"/>
              </p:cNvPicPr>
              <p:nvPr/>
            </p:nvPicPr>
            <p:blipFill>
              <a:blip r:embed="rId34" cstate="print">
                <a:extLst>
                  <a:ext uri="{BEBA8EAE-BF5A-486C-A8C5-ECC9F3942E4B}">
                    <a14:imgProps xmlns:a14="http://schemas.microsoft.com/office/drawing/2010/main" xmlns="">
                      <a14:imgLayer r:embed="rId35">
                        <a14:imgEffect>
                          <a14:backgroundRemoval t="61788" b="79364" l="28554" r="51110">
                            <a14:foregroundMark x1="42292" y1="77804" x2="40792" y2="7660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5006008" y="3140765"/>
                <a:ext cx="1583634" cy="1583634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28" name="Imagem 27"/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BEBA8EAE-BF5A-486C-A8C5-ECC9F3942E4B}">
                    <a14:imgProps xmlns:a14="http://schemas.microsoft.com/office/drawing/2010/main" xmlns="">
                      <a14:imgLayer r:embed="rId37">
                        <a14:imgEffect>
                          <a14:backgroundRemoval t="74805" b="92382" l="42711" r="6526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4820478" y="2842590"/>
                <a:ext cx="1113183" cy="111318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</p:grpSp>
      <p:sp>
        <p:nvSpPr>
          <p:cNvPr id="32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2364239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6784" y="705955"/>
            <a:ext cx="4867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006600"/>
                </a:solidFill>
                <a:latin typeface="Georgia" pitchFamily="18" charset="0"/>
              </a:rPr>
              <a:t>PESQUISAS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37221" y="16042"/>
            <a:ext cx="4042609" cy="3737811"/>
            <a:chOff x="741267" y="445718"/>
            <a:chExt cx="3278283" cy="3211882"/>
          </a:xfrm>
        </p:grpSpPr>
        <p:grpSp>
          <p:nvGrpSpPr>
            <p:cNvPr id="7" name="Grupo 15"/>
            <p:cNvGrpSpPr/>
            <p:nvPr/>
          </p:nvGrpSpPr>
          <p:grpSpPr>
            <a:xfrm>
              <a:off x="741267" y="445718"/>
              <a:ext cx="3278283" cy="3211882"/>
              <a:chOff x="2415017" y="656947"/>
              <a:chExt cx="6858000" cy="6201052"/>
            </a:xfrm>
          </p:grpSpPr>
          <p:pic>
            <p:nvPicPr>
              <p:cNvPr id="9" name="Imagem 8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9579"/>
              <a:stretch/>
            </p:blipFill>
            <p:spPr>
              <a:xfrm>
                <a:off x="2415017" y="656947"/>
                <a:ext cx="6858000" cy="6201052"/>
              </a:xfrm>
              <a:prstGeom prst="rect">
                <a:avLst/>
              </a:prstGeom>
            </p:spPr>
          </p:pic>
          <p:sp>
            <p:nvSpPr>
              <p:cNvPr id="11" name="CaixaDeTexto 10"/>
              <p:cNvSpPr txBox="1"/>
              <p:nvPr/>
            </p:nvSpPr>
            <p:spPr>
              <a:xfrm>
                <a:off x="4945921" y="5186092"/>
                <a:ext cx="2215499" cy="448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600" b="1" dirty="0">
                    <a:solidFill>
                      <a:srgbClr val="0EC213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AGRONOMIA</a:t>
                </a:r>
                <a:endParaRPr lang="pt-BR" b="1" dirty="0">
                  <a:solidFill>
                    <a:srgbClr val="0EC213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CaixaDeTexto 7"/>
            <p:cNvSpPr txBox="1"/>
            <p:nvPr/>
          </p:nvSpPr>
          <p:spPr>
            <a:xfrm>
              <a:off x="2317310" y="1551330"/>
              <a:ext cx="648689" cy="232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EC21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IFPA</a:t>
              </a:r>
              <a:endParaRPr lang="pt-BR" b="1" dirty="0">
                <a:solidFill>
                  <a:srgbClr val="0EC213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9898" b="89922" l="660" r="97720">
                        <a14:foregroundMark x1="6959" y1="62208" x2="17457" y2="6898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51285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769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298924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Simplified Arabic Fixed" panose="02070309020205020404" pitchFamily="49" charset="-78"/>
              </a:rPr>
              <a:t>AVALIAÇÃO DAS LEGUMINOSAS CROTALÁRIA,</a:t>
            </a:r>
          </a:p>
          <a:p>
            <a:pPr algn="ctr"/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Simplified Arabic Fixed" panose="02070309020205020404" pitchFamily="49" charset="-78"/>
              </a:rPr>
              <a:t>GUANDU E FEIJÃO-DE-PORCO PARA FINS DE ADUBAÇÃO</a:t>
            </a:r>
          </a:p>
          <a:p>
            <a:pPr algn="ctr"/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Simplified Arabic Fixed" panose="02070309020205020404" pitchFamily="49" charset="-78"/>
              </a:rPr>
              <a:t>VERDE NO PERÍODO CHUVOSO EM CASTANHAL (PA)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951619" y="2271287"/>
            <a:ext cx="2071401" cy="240065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Equipe:</a:t>
            </a:r>
          </a:p>
          <a:p>
            <a:pPr algn="ctr"/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Cícero Paulo</a:t>
            </a:r>
          </a:p>
          <a:p>
            <a:pPr algn="ctr"/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João Tavares</a:t>
            </a:r>
          </a:p>
          <a:p>
            <a:pPr algn="ctr"/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Célia Guimarães</a:t>
            </a:r>
          </a:p>
          <a:p>
            <a:pPr algn="ctr"/>
            <a:r>
              <a:rPr lang="pt-BR" b="1" u="sng" dirty="0" err="1">
                <a:solidFill>
                  <a:schemeClr val="tx2">
                    <a:lumMod val="50000"/>
                  </a:schemeClr>
                </a:solidFill>
              </a:rPr>
              <a:t>Janes</a:t>
            </a:r>
            <a:r>
              <a:rPr lang="pt-BR" b="1" u="sng" dirty="0">
                <a:solidFill>
                  <a:schemeClr val="tx2">
                    <a:lumMod val="50000"/>
                  </a:schemeClr>
                </a:solidFill>
              </a:rPr>
              <a:t> Costa</a:t>
            </a:r>
          </a:p>
          <a:p>
            <a:pPr algn="ctr"/>
            <a:r>
              <a:rPr lang="pt-BR" b="1" u="sng" dirty="0" err="1">
                <a:solidFill>
                  <a:schemeClr val="tx2">
                    <a:lumMod val="50000"/>
                  </a:schemeClr>
                </a:solidFill>
              </a:rPr>
              <a:t>Maiara</a:t>
            </a:r>
            <a:r>
              <a:rPr lang="pt-BR" b="1" u="sng" dirty="0">
                <a:solidFill>
                  <a:schemeClr val="tx2">
                    <a:lumMod val="50000"/>
                  </a:schemeClr>
                </a:solidFill>
              </a:rPr>
              <a:t> Souza </a:t>
            </a:r>
          </a:p>
          <a:p>
            <a:pPr algn="ctr"/>
            <a:r>
              <a:rPr lang="pt-BR" b="1" u="sng" dirty="0" err="1">
                <a:solidFill>
                  <a:schemeClr val="tx2">
                    <a:lumMod val="50000"/>
                  </a:schemeClr>
                </a:solidFill>
              </a:rPr>
              <a:t>Ozanira</a:t>
            </a:r>
            <a:r>
              <a:rPr lang="pt-BR" b="1" u="sng" dirty="0">
                <a:solidFill>
                  <a:schemeClr val="tx2">
                    <a:lumMod val="50000"/>
                  </a:schemeClr>
                </a:solidFill>
              </a:rPr>
              <a:t> Alves</a:t>
            </a:r>
          </a:p>
          <a:p>
            <a:pPr algn="ctr"/>
            <a:r>
              <a:rPr lang="pt-BR" b="1" u="sng" dirty="0" err="1">
                <a:solidFill>
                  <a:schemeClr val="tx2">
                    <a:lumMod val="50000"/>
                  </a:schemeClr>
                </a:solidFill>
              </a:rPr>
              <a:t>Thamires</a:t>
            </a:r>
            <a:r>
              <a:rPr lang="pt-BR" b="1" u="sng" dirty="0">
                <a:solidFill>
                  <a:schemeClr val="tx2">
                    <a:lumMod val="50000"/>
                  </a:schemeClr>
                </a:solidFill>
              </a:rPr>
              <a:t> Maués</a:t>
            </a:r>
          </a:p>
        </p:txBody>
      </p:sp>
      <p:pic>
        <p:nvPicPr>
          <p:cNvPr id="14" name="Picture 2" descr="http://ruralpecuaria.com.br/painel/img/noticias/1781/noticias_14189298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07"/>
          <a:stretch/>
        </p:blipFill>
        <p:spPr bwMode="auto">
          <a:xfrm>
            <a:off x="0" y="2375356"/>
            <a:ext cx="3323012" cy="3236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sementescaicara.bbshop.com.br/content/images/thumbs/0001608_feijao-guandu-anao-embalagem-a-partir-de-10-kgs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3976" y="1873914"/>
            <a:ext cx="3678488" cy="24219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://images.tcdn.com.br/img/img_prod/248016/1158_1_201301020841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4839" y="3927932"/>
            <a:ext cx="2689946" cy="2193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7119107" y="5151549"/>
            <a:ext cx="1763741" cy="1985062"/>
            <a:chOff x="7119107" y="5151549"/>
            <a:chExt cx="1763741" cy="1985062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579"/>
            <a:stretch/>
          </p:blipFill>
          <p:spPr>
            <a:xfrm>
              <a:off x="7119107" y="5151549"/>
              <a:ext cx="1763741" cy="1985062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7524246" y="6540978"/>
              <a:ext cx="13586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rgbClr val="0EC213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AGRONOMIA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8084978" y="5709164"/>
              <a:ext cx="566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b="1" dirty="0">
                  <a:solidFill>
                    <a:srgbClr val="0EC21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IFPA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550513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-112295" y="226235"/>
            <a:ext cx="92562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Simplified Arabic Fixed" panose="02070309020205020404" pitchFamily="49" charset="-78"/>
              </a:rPr>
              <a:t>ARBORIZAÇÃO URBANA: UM ESTUDO AVALIATIVO DAS PRAÇAS DA CIDADE MODELO NO NORDESTE PARAENSE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669228" y="2395179"/>
            <a:ext cx="2196435" cy="1846659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Equipe:</a:t>
            </a:r>
          </a:p>
          <a:p>
            <a:pPr algn="ctr"/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Larisse Medeiros</a:t>
            </a:r>
          </a:p>
          <a:p>
            <a:pPr algn="ctr"/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Louise Rosal</a:t>
            </a:r>
          </a:p>
          <a:p>
            <a:pPr algn="ctr"/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 Luana Dos Santos</a:t>
            </a:r>
          </a:p>
          <a:p>
            <a:pPr algn="ctr"/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Pedro Monteiro</a:t>
            </a:r>
          </a:p>
          <a:p>
            <a:pPr algn="ctr"/>
            <a:r>
              <a:rPr lang="pt-BR" b="1" dirty="0" err="1">
                <a:solidFill>
                  <a:schemeClr val="tx2">
                    <a:lumMod val="50000"/>
                  </a:schemeClr>
                </a:solidFill>
              </a:rPr>
              <a:t>Nayane</a:t>
            </a:r>
            <a:r>
              <a:rPr lang="pt-BR" b="1" dirty="0">
                <a:solidFill>
                  <a:schemeClr val="tx2">
                    <a:lumMod val="50000"/>
                  </a:schemeClr>
                </a:solidFill>
              </a:rPr>
              <a:t> Monteiro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104" y="1969514"/>
            <a:ext cx="6002654" cy="3632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2" name="Grupo 11"/>
          <p:cNvGrpSpPr/>
          <p:nvPr/>
        </p:nvGrpSpPr>
        <p:grpSpPr>
          <a:xfrm>
            <a:off x="7119107" y="5125791"/>
            <a:ext cx="1763741" cy="1985062"/>
            <a:chOff x="7119107" y="5151549"/>
            <a:chExt cx="1763741" cy="1985062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579"/>
            <a:stretch/>
          </p:blipFill>
          <p:spPr>
            <a:xfrm>
              <a:off x="7119107" y="5151549"/>
              <a:ext cx="1763741" cy="1985062"/>
            </a:xfrm>
            <a:prstGeom prst="rect">
              <a:avLst/>
            </a:prstGeom>
          </p:spPr>
        </p:pic>
        <p:sp>
          <p:nvSpPr>
            <p:cNvPr id="14" name="CaixaDeTexto 13"/>
            <p:cNvSpPr txBox="1"/>
            <p:nvPr/>
          </p:nvSpPr>
          <p:spPr>
            <a:xfrm>
              <a:off x="7524246" y="6540978"/>
              <a:ext cx="13586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rgbClr val="0EC213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AGRONOMIA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8084978" y="5709164"/>
              <a:ext cx="566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b="1" dirty="0">
                  <a:solidFill>
                    <a:srgbClr val="0EC21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IFPA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472926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5916732" y="2631858"/>
            <a:ext cx="2981906" cy="1938992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Equipe:</a:t>
            </a:r>
          </a:p>
          <a:p>
            <a:pPr algn="ctr"/>
            <a:r>
              <a:rPr lang="pt-BR" sz="2400" b="1" dirty="0">
                <a:solidFill>
                  <a:srgbClr val="000000"/>
                </a:solidFill>
              </a:rPr>
              <a:t>Raquel Costa</a:t>
            </a:r>
          </a:p>
          <a:p>
            <a:pPr algn="ctr"/>
            <a:r>
              <a:rPr lang="pt-BR" sz="2400" b="1" dirty="0">
                <a:solidFill>
                  <a:srgbClr val="000000"/>
                </a:solidFill>
              </a:rPr>
              <a:t>Ana Aranha</a:t>
            </a:r>
          </a:p>
          <a:p>
            <a:pPr algn="ctr"/>
            <a:r>
              <a:rPr lang="pt-BR" sz="2400" b="1" dirty="0">
                <a:solidFill>
                  <a:srgbClr val="000000"/>
                </a:solidFill>
              </a:rPr>
              <a:t>Fernando Favacho</a:t>
            </a:r>
          </a:p>
          <a:p>
            <a:pPr algn="ctr"/>
            <a:r>
              <a:rPr lang="pt-BR" sz="2400" b="1" dirty="0">
                <a:solidFill>
                  <a:srgbClr val="000000"/>
                </a:solidFill>
              </a:rPr>
              <a:t>Larisse Medeiros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1" y="427261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LEVANTAMENTO DE INDICADORES DE</a:t>
            </a:r>
          </a:p>
          <a:p>
            <a:pPr algn="ctr"/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SUSTENTABILIDADE DO SISTEMA DE CRIAÇÃO DO IFPA –</a:t>
            </a:r>
          </a:p>
          <a:p>
            <a:pPr algn="ctr"/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CAMPUS CASTANHAL</a:t>
            </a:r>
            <a:endParaRPr lang="pt-BR" sz="26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774" y="2229201"/>
            <a:ext cx="5231567" cy="3923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6" name="Grupo 5"/>
          <p:cNvGrpSpPr/>
          <p:nvPr/>
        </p:nvGrpSpPr>
        <p:grpSpPr>
          <a:xfrm>
            <a:off x="7119107" y="5151549"/>
            <a:ext cx="1763741" cy="1985062"/>
            <a:chOff x="7119107" y="5151549"/>
            <a:chExt cx="1763741" cy="1985062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579"/>
            <a:stretch/>
          </p:blipFill>
          <p:spPr>
            <a:xfrm>
              <a:off x="7119107" y="5151549"/>
              <a:ext cx="1763741" cy="1985062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7524246" y="6540978"/>
              <a:ext cx="13586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rgbClr val="0EC213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AGRONOMIA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8084978" y="5709164"/>
              <a:ext cx="566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b="1" dirty="0">
                  <a:solidFill>
                    <a:srgbClr val="0EC21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IFPA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452459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378288" y="2961857"/>
            <a:ext cx="2778325" cy="1938992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Equipe:</a:t>
            </a:r>
          </a:p>
          <a:p>
            <a:pPr algn="ctr"/>
            <a:r>
              <a:rPr lang="pt-BR" sz="2400" b="1" dirty="0" err="1">
                <a:solidFill>
                  <a:srgbClr val="000000"/>
                </a:solidFill>
              </a:rPr>
              <a:t>Rosicléia</a:t>
            </a:r>
            <a:r>
              <a:rPr lang="pt-BR" sz="2400" b="1" dirty="0">
                <a:solidFill>
                  <a:srgbClr val="000000"/>
                </a:solidFill>
              </a:rPr>
              <a:t> da Silva</a:t>
            </a:r>
          </a:p>
          <a:p>
            <a:pPr algn="ctr"/>
            <a:r>
              <a:rPr lang="pt-BR" sz="2400" b="1" dirty="0">
                <a:solidFill>
                  <a:srgbClr val="000000"/>
                </a:solidFill>
              </a:rPr>
              <a:t>Giovane Aires</a:t>
            </a:r>
          </a:p>
          <a:p>
            <a:pPr algn="ctr"/>
            <a:r>
              <a:rPr lang="pt-BR" sz="2400" b="1" dirty="0">
                <a:solidFill>
                  <a:srgbClr val="000000"/>
                </a:solidFill>
              </a:rPr>
              <a:t>Maria </a:t>
            </a:r>
            <a:r>
              <a:rPr lang="pt-BR" sz="2400" b="1" dirty="0" err="1">
                <a:solidFill>
                  <a:srgbClr val="000000"/>
                </a:solidFill>
              </a:rPr>
              <a:t>Grings</a:t>
            </a:r>
            <a:endParaRPr lang="pt-BR" sz="2400" b="1" dirty="0">
              <a:solidFill>
                <a:srgbClr val="000000"/>
              </a:solidFill>
            </a:endParaRPr>
          </a:p>
          <a:p>
            <a:pPr algn="ctr"/>
            <a:r>
              <a:rPr lang="pt-BR" sz="2400" b="1" dirty="0">
                <a:solidFill>
                  <a:srgbClr val="000000"/>
                </a:solidFill>
              </a:rPr>
              <a:t>Louise Rosal</a:t>
            </a:r>
          </a:p>
        </p:txBody>
      </p:sp>
      <p:sp>
        <p:nvSpPr>
          <p:cNvPr id="8" name="Retângulo 7"/>
          <p:cNvSpPr/>
          <p:nvPr/>
        </p:nvSpPr>
        <p:spPr>
          <a:xfrm>
            <a:off x="1" y="298477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Avaliação dos níveis de </a:t>
            </a:r>
            <a:r>
              <a:rPr lang="pt-BR" sz="2800" b="1" dirty="0" err="1">
                <a:solidFill>
                  <a:schemeClr val="accent6">
                    <a:lumMod val="50000"/>
                  </a:schemeClr>
                </a:solidFill>
              </a:rPr>
              <a:t>espilantol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 ao</a:t>
            </a:r>
          </a:p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longo do ciclo da cultura do </a:t>
            </a:r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</a:rPr>
              <a:t>jambu [</a:t>
            </a:r>
            <a:r>
              <a:rPr lang="pt-BR" sz="2800" b="1" i="1" dirty="0" err="1" smtClean="0">
                <a:solidFill>
                  <a:schemeClr val="accent6">
                    <a:lumMod val="50000"/>
                  </a:schemeClr>
                </a:solidFill>
              </a:rPr>
              <a:t>Acmella</a:t>
            </a:r>
            <a:endParaRPr lang="pt-BR" sz="28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pt-BR" sz="2800" b="1" i="1" dirty="0" err="1">
                <a:solidFill>
                  <a:schemeClr val="accent6">
                    <a:lumMod val="50000"/>
                  </a:schemeClr>
                </a:solidFill>
              </a:rPr>
              <a:t>oleracea</a:t>
            </a:r>
            <a:r>
              <a:rPr lang="pt-BR" sz="28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L.) R. K. </a:t>
            </a:r>
            <a:r>
              <a:rPr lang="pt-BR" sz="2800" b="1" dirty="0" err="1">
                <a:solidFill>
                  <a:schemeClr val="accent6">
                    <a:lumMod val="50000"/>
                  </a:schemeClr>
                </a:solidFill>
              </a:rPr>
              <a:t>Jansen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] nas variedades</a:t>
            </a:r>
          </a:p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amarela e roxa</a:t>
            </a:r>
          </a:p>
        </p:txBody>
      </p:sp>
      <p:pic>
        <p:nvPicPr>
          <p:cNvPr id="15362" name="Picture 2" descr="http://www.mapadacachaca.com.br/wp-content/uploads/2012/08/jambu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660" y="2324832"/>
            <a:ext cx="6100846" cy="39278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o 5"/>
          <p:cNvGrpSpPr/>
          <p:nvPr/>
        </p:nvGrpSpPr>
        <p:grpSpPr>
          <a:xfrm>
            <a:off x="7119107" y="5151549"/>
            <a:ext cx="1763741" cy="1985062"/>
            <a:chOff x="7119107" y="5151549"/>
            <a:chExt cx="1763741" cy="1985062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579"/>
            <a:stretch/>
          </p:blipFill>
          <p:spPr>
            <a:xfrm>
              <a:off x="7119107" y="5151549"/>
              <a:ext cx="1763741" cy="1985062"/>
            </a:xfrm>
            <a:prstGeom prst="rect">
              <a:avLst/>
            </a:prstGeom>
          </p:spPr>
        </p:pic>
        <p:sp>
          <p:nvSpPr>
            <p:cNvPr id="11" name="CaixaDeTexto 10"/>
            <p:cNvSpPr txBox="1"/>
            <p:nvPr/>
          </p:nvSpPr>
          <p:spPr>
            <a:xfrm>
              <a:off x="7524246" y="6540978"/>
              <a:ext cx="13586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rgbClr val="0EC213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AGRONOMIA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8084978" y="5709164"/>
              <a:ext cx="566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b="1" dirty="0">
                  <a:solidFill>
                    <a:srgbClr val="0EC21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IFPA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210612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461478" y="3437939"/>
            <a:ext cx="2497799" cy="1200329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Equipe:</a:t>
            </a:r>
            <a:br>
              <a:rPr lang="pt-BR" sz="2400" b="1" dirty="0">
                <a:solidFill>
                  <a:srgbClr val="002060"/>
                </a:solidFill>
              </a:rPr>
            </a:br>
            <a:r>
              <a:rPr lang="pt-BR" sz="2400" b="1" dirty="0">
                <a:solidFill>
                  <a:srgbClr val="000000"/>
                </a:solidFill>
              </a:rPr>
              <a:t>Aline Rodrigues</a:t>
            </a:r>
            <a:endParaRPr lang="pt-BR" sz="2400" b="1" dirty="0">
              <a:solidFill>
                <a:srgbClr val="002060"/>
              </a:solidFill>
            </a:endParaRPr>
          </a:p>
          <a:p>
            <a:pPr algn="ctr"/>
            <a:r>
              <a:rPr lang="pt-BR" sz="2400" b="1" dirty="0">
                <a:solidFill>
                  <a:srgbClr val="000000"/>
                </a:solidFill>
              </a:rPr>
              <a:t>Álvaro Ayres </a:t>
            </a:r>
          </a:p>
        </p:txBody>
      </p:sp>
      <p:sp>
        <p:nvSpPr>
          <p:cNvPr id="8" name="Retângulo 7"/>
          <p:cNvSpPr/>
          <p:nvPr/>
        </p:nvSpPr>
        <p:spPr>
          <a:xfrm>
            <a:off x="0" y="324235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Utilização de diferentes concentrações</a:t>
            </a:r>
          </a:p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do extrato de </a:t>
            </a:r>
            <a:r>
              <a:rPr lang="pt-BR" sz="2800" b="1" dirty="0" err="1">
                <a:solidFill>
                  <a:schemeClr val="accent6">
                    <a:lumMod val="50000"/>
                  </a:schemeClr>
                </a:solidFill>
              </a:rPr>
              <a:t>nim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pt-BR" sz="2800" b="1" i="1" dirty="0" err="1">
                <a:solidFill>
                  <a:schemeClr val="accent6">
                    <a:lumMod val="50000"/>
                  </a:schemeClr>
                </a:solidFill>
              </a:rPr>
              <a:t>Azadirachta</a:t>
            </a:r>
            <a:r>
              <a:rPr lang="pt-BR" sz="2800" b="1" i="1" dirty="0">
                <a:solidFill>
                  <a:schemeClr val="accent6">
                    <a:lumMod val="50000"/>
                  </a:schemeClr>
                </a:solidFill>
              </a:rPr>
              <a:t> indica 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A. </a:t>
            </a:r>
            <a:r>
              <a:rPr lang="pt-BR" sz="2800" b="1" dirty="0" err="1">
                <a:solidFill>
                  <a:schemeClr val="accent6">
                    <a:lumMod val="50000"/>
                  </a:schemeClr>
                </a:solidFill>
              </a:rPr>
              <a:t>Juss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.) no</a:t>
            </a:r>
          </a:p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controle da cochonilha (</a:t>
            </a:r>
            <a:r>
              <a:rPr lang="pt-BR" sz="2800" b="1" i="1" dirty="0" err="1">
                <a:solidFill>
                  <a:schemeClr val="accent6">
                    <a:lumMod val="50000"/>
                  </a:schemeClr>
                </a:solidFill>
              </a:rPr>
              <a:t>Planococcus</a:t>
            </a:r>
            <a:r>
              <a:rPr lang="pt-BR" sz="28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sz="2800" b="1" i="1" dirty="0" err="1">
                <a:solidFill>
                  <a:schemeClr val="accent6">
                    <a:lumMod val="50000"/>
                  </a:schemeClr>
                </a:solidFill>
              </a:rPr>
              <a:t>citri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) em</a:t>
            </a:r>
          </a:p>
          <a:p>
            <a:pPr algn="ctr"/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condições de laboratório</a:t>
            </a:r>
          </a:p>
        </p:txBody>
      </p:sp>
      <p:sp>
        <p:nvSpPr>
          <p:cNvPr id="2" name="AutoShape 4" descr="data:image/jpeg;base64,/9j/4AAQSkZJRgABAQAAAQABAAD/2wCEAAkGBxMTEhMSExMWFRUXFxcaGRUWGBwXGBgZFhgWFxofGBgZHSggGhslGxgbIjEhKCorLi4uGiAzODMtNygtLisBCgoKDg0OGhAQGy8lICUtLS0tLy0tKy0tLS0tLS0tLS0tLy0tLS0tLS0tLS0tLS0tLS0tLS0tLS0tLS0tLS0tLf/AABEIALcBEwMBIgACEQEDEQH/xAAcAAEAAgMBAQEAAAAAAAAAAAAABAYDBQcCAQj/xAA9EAABAwIDBQUFBwMEAwEAAAABAAIRAyEEMUEFElFhcQYigZHwMlKhsdEHE0JiweHxFHKSU4Ki0iMzQxX/xAAZAQEAAwEBAAAAAAAAAAAAAAAAAQIDBAX/xAApEQADAAICAgECBQUAAAAAAAAAAQIDESExBBJBIlETMkJxkRRSYaHR/9oADAMBAAIRAxEAPwDuKIiAIiIAiIgCLS7R7UYakS0v3nCe6wb1xoTkD4qFS7c4YxIqNnOWiB5OVfZGixW1tIs6LQHtjg/9Q/4O+llLw3aHCvyrMHJx3D5PgqfZfch47XaZtEWOlWa67XB3Qg/JZFJQIiIAiIgCIiAIiIAiIgCIiAIiIAiIgCIiAIiIAiIgCIiAIiIAiIgCofbbtI8VDh6Tt1oEVHNPeJOg4AAiY1toVd8XiG02PqO9lrS49AJK4hi8Qajn1HZvcSYOriSY81nkrSOrxcaqtv4MtMgkDKdcuOvhCVmwL35i45RwlQ6Rl2ZIEnpkNOvwHBbPChrt4d6TYC2kLmZ6REY8jj66r1PT1wkQveLwu4deGWR4ExbkorgeN/hnqcvBAmmZoAP5un6j1dZxiXi0u8CfmogM5T0MfG36rzUeLzbxPwQnRssJtKuD3KrxrAeR53hbvB9ua9Mhr92qMiXDdPgWiPMEqqNxQPd3vE8OuXoLKKbgLAGTctvA6Z8Jty1VlTRleOK7R0jBducO61QPpHmN4eBbf4Kw4PHUqomnUa8flIMdRouLNYeNspi088vivtMuad5roI1aYPg4XC0WV/JhXhy/ys7gi5hsztpiacb5FVozFTuu/wAx8yHK7bH7SUMRDQdx5/8Am+xP9ujvC60nJLOXJ49xy1wblERXMAiIgCIiAIiIAiIgCIiAIiIAiIgCIiAIiIAiIgK/28D/AOirbn5d7+3eE+uErkDa+fM2FoPn6su+VaYc0tcAWkEEHIg2IK4p2g2K7C4h9Ig7s7zDxYTbxBseYWWRfJ2+LfckWnaQIvmRryHIH5KRQqQZvbXKOahUzlCz06xvxGU/MrnZ3ronvdNiYItMaRbLKLaary5ovnzFhfzvwjNRzxnn9VLwpDoAVWyySIxpkH+PMcgFixABEG/P91sXNBkQBGYi8Dn+mfzUavTmbQOGXw480J2amuxwvMAX6eh5L1Txfe3pIPL6tzUrcGXW3HotdiMMZJYZ13dfAzdW2V0brC41ubd1r5NyLOnQg5k+az1g1xMsDHD3XC5yncIJj65Kq08ToZ53v4qfh8ZAAABbnDh8gPG/NToqbmk0mQcxwBDufdOfwURwvYjjA/6/hPNZKONBAaZAmxzA4DPLS6lkgzJ3XHR12Ok6RY6/uoJ5N52U7auYfu8QXOp2AqES5ug3iPaB43I+XQMFjqdUb1Ko144tIMdYyK4w6hwi2ZFz5Ar1S36bt9hI/Mwx8R+y1nK0cuTxZp7XB21Fy/ZnbnEMgP3azfzDdd/kP1BV72Bt2nimkslrm+0w5jgeY5rWbTOPJguOX0bVERXMQiIgCIiAIiIAiIgCIiAIiIAiIgCIiALm/wBo+Ma4hrqjQ6kTDIIJDhfMXtBBnMZLpCp32kbJFSiKzWt3mGC6O9uutnnAdFlTIm0bYKSvk5dEidDfh1X1z7zbpBHrwK1uKqmi5rXTB3oOYEdcs/JSadadM+eZ5euWd1g1o9Ka2Sg4yBppB4ftwUnD1iOPnHRQRUOcQPFS6bs/jnnrmOPrRUfBouSaK4ImAd2eINgs+5LZbBEaZib3sBrmtU8xG71zynUKTTqG3eA4jiPD1fzgkzvwzs8yYtEEjO2hWDcjMeuhU7DOANxHNh8u765LPVcypq1zhYObAJsB3myL9D9FPrtFfbTNDicGx+Y6EGD/AByNlCxGzXtuLjnY5ZcHDrBVhq0RAIjrOviAR5LDVpagnzz6QVVU0aNJ8ldGJcJkZ6EGYyvGfh5qfg9oPaDBET7Jy/aOHRe69IEQR9R9P2WoxDXUtJBNj1+Ry4yrdlC24DE0nmXHc0sQ2DzGR6lT62At3XAkjJ3dNrTIseFxwuFS8LiJvk4Wv8iJWyobQcIh4AGUtmM7dJ0M35oRolPpwTPdOWUA3yJ4/HKJuvmzto1MPVbUZ3S3jkeLSIu0jTxFxY7HteWnfA3oB92RYza2f1X3HYXcfECDcQedjGk+UkKeg9NaZ17YO2aeKpCpTMG28w5tPA8RwOq2S4fsjadXDVRUpGCLEfhcODh68F1XYfaehiAAHBlQ503GDP5T+Lw8l0RkT7PNzeO45XRu0RFocwREQBERAEREAREQBERAEREAREQBQts4Q1aFWk0gOcwgE5TpPKVJr1msaXPcGtGbnEADqSq9je3ODpyA91Qj/TYSPBxhp8CobXyWmab+lHHNq4dn3VQ7n3dUVN2o05hwPeB8pkZ5rRYfGlndN2nI8Ff+3G18Hi+/So12V7d+GBrosN8bxm2ovlnEKh1cI4zbrn5grLjo9CfbW9aJ1HaUZ3HGf0Wwo1w7LjkdM9dDy4qp18M9sED6WX3D7Vc2zpHPl9FV499F/wAXT+rgtzKgz65+S9VHAiWm2oPL5ifVlpcPtIQciCOcjp9MuhgrLTxUjPLOJ/5CCqehqrNk3FFuTj8x4zopdDaJ1EmfaBEjOCB4rVUK03EEep4W+Mrz95JvY2ix15WUaGyysxwfIfEwYdEG3vQb5/NZ6BBaWu3QZ7rhkZvBtJHAi4nVV3eOQ9dApdLFm4Nx7pvzkcPkoJM1Rukeeaw1WaOFiLjlz081LNQOIJN3D8UgzEaA20lfa2FJuACDOodeBw66qpbZXsTgSDvMMwP93Q+91ztqbqK6sdB1vn9PGVv/ALkmzY69PpPnqtXtHAkglrZIzaDB1u0+Wc8oVk+SGuDHhqwMxLTaZAIHPL4rb4V7Wi7huRcCAJ5wIA5xbXiqoyvqHXGREgjrlH8Kdh8SRcmCfjMZcVdoommWTFsaIe02PtA+0BOYgXjrzUbFb1K+6SQJG6b6Hz1BsoeF2iD3TESSCBF78RbPUfRTPvzuhp+7ewezIlwAGUg3AmJI0z4V0WTLDgftIxDWta403GAO+071gLktcAesK17E7eUqkCuBTJtvgywnLq3PmOa5j/SUnHeDYJEbpbbe5O9nyidV8fghAlhg6gyLdCrrI0Y148Uujv6LkmG7fYqmRvubUbzaDYZzuwR1uFeeyva6jjZa0FtRoktNxExLXRfTzW82mcGTBccssSIisYhERAEREAREQBERAFWO0/a1mH3qdKH1hnq1n90Zn8o8YWv7a9rHU3Ow1CWvtv1I9mQDDecEX0m18qA2mRcSXEm+fzvxWV5NcI68Hj+31V0ZsbjKuIdv1Xuc6/tZAcgDDR0UZ9BswI0Mwvdeq4aDS26ItB/DbwXhhn2m3sZE8J8cwsNt8noLSWkeGUZGQ47u7fx6dF9dhTeWkQCYLcyLRM3En5qSXMaBN5OYEkDhHGVgqPaT3Q7PWY8hbzUE7IZoBx5njF/ECFAx2xgZgA2uR+n1VkZVMXcen76r0KW9JJDMoMQ2eZGSe2iXKa5KBW2U9l2KIcQ5p7wXRK2DOZG9rLL2MTOoPVafEbKa4m0+FwM8hqtFk+5hWFfpeivYXaYuJgmOVxzUqliNXbxGlxYnpn4+S94vYbTkIWsq7NqMu0lWTl9FdZJ7W/2LUyoHNBmZyI0N5BIsCsjotPwv5RdU6ljKrTET0Mft5rcYHajTIJ8sp/Xr8VWoaLRlT4N6cRlAPLw65H9lMo4y/eguyiN3zPE3gxotWKgPA8/l1C9VHgz11m3Tks9Gvsb2iQ7iQdXHdc2NCQIPIqPiWQeI4rW0sQ4X08vPQqV/Vb2cTawESNOSholPRD2js+nVMyWP94ZHTvcfmq9iMO+kd3dvyG8x3Eq1VAD7JJWRtPMRvDhEi/EcFKpyQ5VclSZiLag8TFo6nLmtlhMe5sd49TeZ+Px+i94/YrD3qcsd1O7ll+Xw8lpKtJ7DDwQOYkeeXxHRaLVFHueyy0toEQA1pkXHO+umfDVTMLiqfuuaeIvyIyKqLcSLeA9oz5aftmptDFGxJhse1mPMCx9GFDklUmWioxhEtfJMWLSbxNt38VjoF8wOHe07zG7rtCCGPvawJDh5LS4bGRffBFrAycjqCRyUpm0JFxvDyjw09ZqpOyz4fbONFhUqG34nuzic3fXQrPU7RY1ne++fbQtaR8oKp7sU6ZuzmHET1ykLw7abzA+8cSLC9h556KVv7lXM/ZHUdlduzDf6mnDTYVKf/Q3Ph5K24XalGoCWVWOgwYcJB4EZg8iuMdm9qMa9wrg1Gbp0EgndvzGan47alLEkNZQcXS23dJ3Z1FMAzFt3LmtJtrs5cmCW+ODrtDG03+xUY6PdcD8is657sWvWFVtKng6lKlxLS3Q3MANaPNXrA4f7tgbM536rSabfRzZMan5JCIiuZBERAco7cbPdTxdRxFqnfadDADXDqCPiFXKj4AuLTnay7dtTZdLEM3KrA4ZjQg8QRcFc62z2CxLCTQLazToYbUA573dPUHwWNY+dnfh8hevqyqb02vZeqtMGcvHllI6KTidlYqke/QrAancc5o8QCPjooNVrmmXMIn8TmkX6rNyzpVJh5LdPL+U+8cBw1+frxWJ9UjlPA73z/QIah7t7XmAZt4foo0WJYqZHTj9Vlo4xzZh8HhY68wozKwzOeVp+kArG5jXXi/HOPFV0W9iaagImWmLmItJiLBeGA+8bnQ8r30F1HaCBEfT1deaNR8yYEWbB0H1MlGgmbNuE3hLXh0AyC6LRxvJHrJQ8TswgkuaQOf7WK8MeJJNgBci08ASOJUunijNyT1uHA534clBJpsRsoX7t76cRwGS0mL2IQZbIIV7e5rwQ0wR+Emd7P2byDa9yo7sJvSADInuxItpPHlqpVtFaia7KNRxz6Z3ag/3Cy2lHaDSBBv64eGa2O0NkyJIEHW0GeB49VXsVsQtJLCQfWYWic1/gyc3PXK/2bhtWczPrjnF/QXkXNo9cOHRV9mNqU7PHiLqRT2k09dTKOGJyS+DeMxZBtnw4+PDmpQxUgX+ZP83Wgp4rgVnp1BIjOeUqPUv7FhpvaQd7jwN/CDwPDJfKlEHIj1xWlfixqZ0/Yr0zGRk7djUXnkQdFHqTskYrYrHOHcDTObZbnE2GfioeI7OgkXg9BfyFj59FOp7UIgSI4AkH1yX0bSA7278APM/qidIhqX2ao7GqiQC3neb/AOITEUa9EAvjd4tyHXhK3LtoyCTDel+KjVtuFkGxHukCXDh0KlOm+iGpS3sxbGwFfFO3aNJ9U2mBZvDecbNyOZCueA+y7FOvUqUqXQue4dQAB/yVT2d2iqYOu2tQJ+7eJA0ue8wjUTppIjJdz7Ldo6WNo/eUzDhAew5sJ+YOh/cLeZWjjy5bXRXtk/Zlh2Ga1R9aPw/+tniAS4+auWBwNKi3cpU2U2+6xoaPhrzUhFZLRy1dV2wiIpKhERAEREAREQBeK1Fr2lr2hzSILXCQRzBzXtEBSNq/ZzSdJw9R1Kb7h7zPD8Q8yOSr9X7NsWB3alGeb3/9F1dFVwjZeRa+TjtbsHjmtJ3GEj/TqXjo4AeBlaPE0qlM7lWm6m/g4FoN8wD+i78sOKwrKrSyoxr2n8LgHDyKq8a+DWfLr5RwehUDufEFskHiRp1yXmG3iT00/ZdS2h9nuFfJp79F35TvNn+1025AhUXtD2Yr4a9QbzNKjASzO0jNvjZZVDR0488XwjUEWg6n5cka4aH6LwKgFovP4bx1IFl6J4C/X9P4WejoTMrKvr+CpWG2juwZMc2yP0I11HNa9x4iPWq8l2l+mXy/VRonZvWbpDpaZkQ5gGvvAZgzGU+ajYjAtAPtEQHCQbtMRIGoJ5aKFh8SWkERIy+ilHEmLyRNmzlOYacwOWXJNEbNXi9nNcYjwj1J+K0eP7PN/DLTPq2i6DTDKgDHWdFi4CXTmCZMmMsjlndazHYQZeFuUEWNxHKfBWVNdFaia7RzPE0alJ26Z/Qr43GO5K4Y3AhzXNfEW7xgEc+GnxVYxuzH0j3rtOThcHrwPJdEWq7OPJirG9y+DH/+g+I04aL0zaJ90KOKUra4LCC0gRzU1pFcf4lPsjt2g7Ri+f1z/cKteHwrSYgZdL6XOZEwthU2Y0CA24z9D1ZZfiT9jqWK/wC4of8AWu4lfGYkk3urZjNj03Ag/wCWviVW8Zsl1Iye8yfaGk6OGhV5uWZ3juf2NjgnhzNw5SCNYOVuCsHZfaNXB121adxk9o9l7dRy5HQrQbLcBfIaK74HBMq4dzme3ME8IFo5FZutPg09U1pnX8BjGVqbKtMy1wkH9DzGSkLm/wBl+2CKlTCPBEjfbwBbDXAdbHwPFdIW8va2eblj0poIiKxmEREAREQBERAEREAREQBERAF8IX1EBUO0PYOhWl9GKFT8o7jv7mjLqOsFc82x2exOGP8A5aZj32AupnnvD2ehAXckVHCZvj8i547Pz7h60iARYQTqPkvopuFt0kchf9fXFdx2hsTD1p+9oscT+KId4PEOHgVVNo/ZvTN6FZzPy1B943wdZw6kuWbxP4OmfKl98HNnAx+IZDLhlnK9EEQCPhBCsm0uxmMpgn7sVedMzYfldc+RVdxDHstUpuZxD2lo8na+rZqjlm85JfTMZe6N094WzMEeX89VsKNdlw4v5GXO4xrneJWvG6YLDPQnlzK8vaRcZdPkq6L+xtamB3yXUyXAk6Xy1aMvILXVaAEgiDkYgeY4LLhcW5t2nvdYNvCD0UynW3wZgEi95BI42EHmZCjRbZsdi0sFjKJweLZSpVAR9zXp020zMfic2ATyIAPW6p22dgVcFXNGsIzLXD2Xt4s48wbjnmdziMHMACJnIzleLxn5fFbDZvaEtaMNjKYxGGm4fepT4OYc7Xt5Ea6Kt8MwcOX7T/H/AAq9OtBBnPLd46/wtjSxV9TGs5j9P4Vh239nToGJwLxWpkbwaY3903EOyeOsHqqYWlri1wIcDBa4QQecifWirUtF8eRUuDetLXZW4ExPiVjr4a0ETpBy52/Za5j7XvpBt5fRTGYpsAGRzmPO1/WSpo22ampshzDvMEjIjh1nTqVLJr0e69r6YIFnBzQ7W8gTxW3bBu10ngTB8Ct92c7S1MMWseC+ifw+7zYcvDI8iVdVv8xlaaW5/gg9gKw/raVRzoHeaOBLmuAE9T8l2Fa3DYXDVi3EsYx5MEPi8tyzycMuNo0WyXRC0jzM1q63rQREVzEIiIAiIgCIiAIiIAiIgCIiAIiIAiIgCIiAIiICBtDY2Hr/APtosfzLRvDo4XHgVUdsfZy0y7DVSzXcqd5p4Q/2gOsq+oocpl5yVPTOGbW2XWw7orUiz3XES08IcO7pxm6h7uoJJ1Az/fwXfKtJrgWuaHNOYIkHqCqftj7PaD5NB7qDiZgd+mf9pPd8DHJZPF9jrjyl+o51Qxjmi/ebr64rPWcypkTIH4om3S5PPPjK2G0uyeLoXdTNRvvUgX+bQN4dYWgNMtNxBGQP4TzBv60Wfq12dKyKuUWXsZ2mdg3fdVO9h3GR71Mk3LRw4t8Rnfoe1dh4XGsDqjGvkd2o2zoPBw05ZLijsI3e3rg5xcgm8F175/JWjsF2hqUq7KAE06joLbndJdG821uJ8Z4q818Mwy4t/XPDM+2/s4rsl2HeKzRk10NfHCbNd1sqri8K6id2qx9N3uvbuz0mzl35Y69Brxuva1w4OAI8irvEmYx5VLvk4CwkZEEfupVPGESMp+PxC6+7spgid7+mpgngN0f4i3wSn2WwbTIw7PGSPImFT8E2/rJ+xQeyXagYUua4FzHXLQRIdYSJMGRmJ0CvOE7X4SpA+8LSdHNI+IBHxU/EbFw72Cm6jT3RkA0COkZeCgs7H4MODhRy0LnFvkSrqaXBheTHb209m8Bm4X1eabA0BoEAAADgBYL0tDmCIiAIiIAiIgCIiAIiIAiIgCIiAIiIAiIgCIiAIiIAiIgCj4vA0qoipTY/+5oPzUhEBXK/YjBOM/dkcQHug+BNvCFuNnbMo0ARRptpg57ognqcz4qWihJIs7p9sIiKSoREQBERAEREAREQBERAEREAREQBERAEREAREQBERAEREAREQBERAEREAREQBERAEREAREQBERAEREAREQH/2Q=="/>
          <p:cNvSpPr>
            <a:spLocks noChangeAspect="1" noChangeArrowheads="1"/>
          </p:cNvSpPr>
          <p:nvPr/>
        </p:nvSpPr>
        <p:spPr bwMode="auto">
          <a:xfrm>
            <a:off x="155575" y="-1790700"/>
            <a:ext cx="56292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 descr="http://www.tudosobreplantas.com.br/img/upload/tudosobreplantas_373030_F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853" b="15245"/>
          <a:stretch/>
        </p:blipFill>
        <p:spPr bwMode="auto">
          <a:xfrm>
            <a:off x="395416" y="2453859"/>
            <a:ext cx="5750549" cy="3824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7119107" y="5125791"/>
            <a:ext cx="1763741" cy="1985062"/>
            <a:chOff x="7119107" y="5151549"/>
            <a:chExt cx="1763741" cy="1985062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579"/>
            <a:stretch/>
          </p:blipFill>
          <p:spPr>
            <a:xfrm>
              <a:off x="7119107" y="5151549"/>
              <a:ext cx="1763741" cy="1985062"/>
            </a:xfrm>
            <a:prstGeom prst="rect">
              <a:avLst/>
            </a:prstGeom>
          </p:spPr>
        </p:pic>
        <p:sp>
          <p:nvSpPr>
            <p:cNvPr id="12" name="CaixaDeTexto 11"/>
            <p:cNvSpPr txBox="1"/>
            <p:nvPr/>
          </p:nvSpPr>
          <p:spPr>
            <a:xfrm>
              <a:off x="7524246" y="6540978"/>
              <a:ext cx="13586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rgbClr val="0EC213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AGRONOMIA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8084978" y="5709164"/>
              <a:ext cx="566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b="1" dirty="0">
                  <a:solidFill>
                    <a:srgbClr val="0EC21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IFPA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179857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202167" y="2534466"/>
            <a:ext cx="2941831" cy="2308324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Equipe:</a:t>
            </a:r>
          </a:p>
          <a:p>
            <a:pPr algn="ctr"/>
            <a:r>
              <a:rPr lang="pt-BR" sz="2400" b="1" dirty="0">
                <a:solidFill>
                  <a:srgbClr val="000000"/>
                </a:solidFill>
              </a:rPr>
              <a:t>Luciana Araújo</a:t>
            </a:r>
            <a:br>
              <a:rPr lang="pt-BR" sz="2400" b="1" dirty="0">
                <a:solidFill>
                  <a:srgbClr val="000000"/>
                </a:solidFill>
              </a:rPr>
            </a:br>
            <a:r>
              <a:rPr lang="pt-BR" sz="2400" b="1" dirty="0">
                <a:solidFill>
                  <a:srgbClr val="000000"/>
                </a:solidFill>
              </a:rPr>
              <a:t>Álvaro Ayres</a:t>
            </a:r>
            <a:br>
              <a:rPr lang="pt-BR" sz="2400" b="1" dirty="0">
                <a:solidFill>
                  <a:srgbClr val="000000"/>
                </a:solidFill>
              </a:rPr>
            </a:br>
            <a:r>
              <a:rPr lang="pt-BR" sz="2400" b="1" dirty="0" err="1">
                <a:solidFill>
                  <a:srgbClr val="000000"/>
                </a:solidFill>
              </a:rPr>
              <a:t>Francimara</a:t>
            </a:r>
            <a:r>
              <a:rPr lang="pt-BR" sz="2400" b="1" dirty="0">
                <a:solidFill>
                  <a:srgbClr val="000000"/>
                </a:solidFill>
              </a:rPr>
              <a:t> Santos</a:t>
            </a:r>
            <a:br>
              <a:rPr lang="pt-BR" sz="2400" b="1" dirty="0">
                <a:solidFill>
                  <a:srgbClr val="000000"/>
                </a:solidFill>
              </a:rPr>
            </a:br>
            <a:r>
              <a:rPr lang="pt-BR" sz="2400" b="1" dirty="0">
                <a:solidFill>
                  <a:srgbClr val="000000"/>
                </a:solidFill>
              </a:rPr>
              <a:t>Isadora Pires</a:t>
            </a:r>
            <a:br>
              <a:rPr lang="pt-BR" sz="2400" b="1" dirty="0">
                <a:solidFill>
                  <a:srgbClr val="000000"/>
                </a:solidFill>
              </a:rPr>
            </a:br>
            <a:r>
              <a:rPr lang="pt-BR" sz="2400" b="1" dirty="0">
                <a:solidFill>
                  <a:srgbClr val="000000"/>
                </a:solidFill>
              </a:rPr>
              <a:t>Paula Santos</a:t>
            </a:r>
          </a:p>
        </p:txBody>
      </p:sp>
      <p:sp>
        <p:nvSpPr>
          <p:cNvPr id="8" name="Retângulo 7"/>
          <p:cNvSpPr/>
          <p:nvPr/>
        </p:nvSpPr>
        <p:spPr>
          <a:xfrm>
            <a:off x="0" y="27272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Moscas das frutas em pomares</a:t>
            </a:r>
          </a:p>
          <a:p>
            <a:pPr algn="ctr"/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domésticos no município de Igarapé-Açu, Pará</a:t>
            </a:r>
          </a:p>
        </p:txBody>
      </p:sp>
      <p:sp>
        <p:nvSpPr>
          <p:cNvPr id="2" name="AutoShape 4" descr="data:image/jpeg;base64,/9j/4AAQSkZJRgABAQAAAQABAAD/2wCEAAkGBxMTEhMSExMWFRUXFxcaGRUWGBwXGBgZFhgWFxofGBgZHSggGhslGxgbIjEhKCorLi4uGiAzODMtNygtLisBCgoKDg0OGhAQGy8lICUtLS0tLy0tKy0tLS0tLS0tLS0tLy0tLS0tLS0tLS0tLS0tLS0tLS0tLS0tLS0tLS0tLf/AABEIALcBEwMBIgACEQEDEQH/xAAcAAEAAgMBAQEAAAAAAAAAAAAABAYDBQcCAQj/xAA9EAABAwIDBQUFBwMEAwEAAAABAAIRAyEEMUEFElFhcQYigZHwMlKhsdEHE0JiweHxFHKSU4Ki0iMzQxX/xAAZAQEAAwEBAAAAAAAAAAAAAAAAAQIDBAX/xAApEQADAAICAgECBQUAAAAAAAAAAQIDESExBBJBIlETMkJxkRRSYaHR/9oADAMBAAIRAxEAPwDuKIiAIiIAiIgCLS7R7UYakS0v3nCe6wb1xoTkD4qFS7c4YxIqNnOWiB5OVfZGixW1tIs6LQHtjg/9Q/4O+llLw3aHCvyrMHJx3D5PgqfZfch47XaZtEWOlWa67XB3Qg/JZFJQIiIAiIgCIiAIiIAiIgCIiAIiIAiIgCIiAIiIAiIgCIiAIiIAiIgCofbbtI8VDh6Tt1oEVHNPeJOg4AAiY1toVd8XiG02PqO9lrS49AJK4hi8Qajn1HZvcSYOriSY81nkrSOrxcaqtv4MtMgkDKdcuOvhCVmwL35i45RwlQ6Rl2ZIEnpkNOvwHBbPChrt4d6TYC2kLmZ6REY8jj66r1PT1wkQveLwu4deGWR4ExbkorgeN/hnqcvBAmmZoAP5un6j1dZxiXi0u8CfmogM5T0MfG36rzUeLzbxPwQnRssJtKuD3KrxrAeR53hbvB9ua9Mhr92qMiXDdPgWiPMEqqNxQPd3vE8OuXoLKKbgLAGTctvA6Z8Jty1VlTRleOK7R0jBducO61QPpHmN4eBbf4Kw4PHUqomnUa8flIMdRouLNYeNspi088vivtMuad5roI1aYPg4XC0WV/JhXhy/ys7gi5hsztpiacb5FVozFTuu/wAx8yHK7bH7SUMRDQdx5/8Am+xP9ujvC60nJLOXJ49xy1wblERXMAiIgCIiAIiIAiIgCIiAIiIAiIgCIiAIiIAiIgK/28D/AOirbn5d7+3eE+uErkDa+fM2FoPn6su+VaYc0tcAWkEEHIg2IK4p2g2K7C4h9Ig7s7zDxYTbxBseYWWRfJ2+LfckWnaQIvmRryHIH5KRQqQZvbXKOahUzlCz06xvxGU/MrnZ3ronvdNiYItMaRbLKLaary5ovnzFhfzvwjNRzxnn9VLwpDoAVWyySIxpkH+PMcgFixABEG/P91sXNBkQBGYi8Dn+mfzUavTmbQOGXw480J2amuxwvMAX6eh5L1Txfe3pIPL6tzUrcGXW3HotdiMMZJYZ13dfAzdW2V0brC41ubd1r5NyLOnQg5k+az1g1xMsDHD3XC5yncIJj65Kq08ToZ53v4qfh8ZAAABbnDh8gPG/NToqbmk0mQcxwBDufdOfwURwvYjjA/6/hPNZKONBAaZAmxzA4DPLS6lkgzJ3XHR12Ok6RY6/uoJ5N52U7auYfu8QXOp2AqES5ug3iPaB43I+XQMFjqdUb1Ko144tIMdYyK4w6hwi2ZFz5Ar1S36bt9hI/Mwx8R+y1nK0cuTxZp7XB21Fy/ZnbnEMgP3azfzDdd/kP1BV72Bt2nimkslrm+0w5jgeY5rWbTOPJguOX0bVERXMQiIgCIiAIiIAiIgCIiAIiIAiIgCIiALm/wBo+Ma4hrqjQ6kTDIIJDhfMXtBBnMZLpCp32kbJFSiKzWt3mGC6O9uutnnAdFlTIm0bYKSvk5dEidDfh1X1z7zbpBHrwK1uKqmi5rXTB3oOYEdcs/JSadadM+eZ5euWd1g1o9Ka2Sg4yBppB4ftwUnD1iOPnHRQRUOcQPFS6bs/jnnrmOPrRUfBouSaK4ImAd2eINgs+5LZbBEaZib3sBrmtU8xG71zynUKTTqG3eA4jiPD1fzgkzvwzs8yYtEEjO2hWDcjMeuhU7DOANxHNh8u765LPVcypq1zhYObAJsB3myL9D9FPrtFfbTNDicGx+Y6EGD/AByNlCxGzXtuLjnY5ZcHDrBVhq0RAIjrOviAR5LDVpagnzz6QVVU0aNJ8ldGJcJkZ6EGYyvGfh5qfg9oPaDBET7Jy/aOHRe69IEQR9R9P2WoxDXUtJBNj1+Ry4yrdlC24DE0nmXHc0sQ2DzGR6lT62At3XAkjJ3dNrTIseFxwuFS8LiJvk4Wv8iJWyobQcIh4AGUtmM7dJ0M35oRolPpwTPdOWUA3yJ4/HKJuvmzto1MPVbUZ3S3jkeLSIu0jTxFxY7HteWnfA3oB92RYza2f1X3HYXcfECDcQedjGk+UkKeg9NaZ17YO2aeKpCpTMG28w5tPA8RwOq2S4fsjadXDVRUpGCLEfhcODh68F1XYfaehiAAHBlQ503GDP5T+Lw8l0RkT7PNzeO45XRu0RFocwREQBERAEREAREQBERAEREAREQBQts4Q1aFWk0gOcwgE5TpPKVJr1msaXPcGtGbnEADqSq9je3ODpyA91Qj/TYSPBxhp8CobXyWmab+lHHNq4dn3VQ7n3dUVN2o05hwPeB8pkZ5rRYfGlndN2nI8Ff+3G18Hi+/So12V7d+GBrosN8bxm2ovlnEKh1cI4zbrn5grLjo9CfbW9aJ1HaUZ3HGf0Wwo1w7LjkdM9dDy4qp18M9sED6WX3D7Vc2zpHPl9FV499F/wAXT+rgtzKgz65+S9VHAiWm2oPL5ifVlpcPtIQciCOcjp9MuhgrLTxUjPLOJ/5CCqehqrNk3FFuTj8x4zopdDaJ1EmfaBEjOCB4rVUK03EEep4W+Mrz95JvY2ix15WUaGyysxwfIfEwYdEG3vQb5/NZ6BBaWu3QZ7rhkZvBtJHAi4nVV3eOQ9dApdLFm4Nx7pvzkcPkoJM1Rukeeaw1WaOFiLjlz081LNQOIJN3D8UgzEaA20lfa2FJuACDOodeBw66qpbZXsTgSDvMMwP93Q+91ztqbqK6sdB1vn9PGVv/ALkmzY69PpPnqtXtHAkglrZIzaDB1u0+Wc8oVk+SGuDHhqwMxLTaZAIHPL4rb4V7Wi7huRcCAJ5wIA5xbXiqoyvqHXGREgjrlH8Kdh8SRcmCfjMZcVdoommWTFsaIe02PtA+0BOYgXjrzUbFb1K+6SQJG6b6Hz1BsoeF2iD3TESSCBF78RbPUfRTPvzuhp+7ewezIlwAGUg3AmJI0z4V0WTLDgftIxDWta403GAO+071gLktcAesK17E7eUqkCuBTJtvgywnLq3PmOa5j/SUnHeDYJEbpbbe5O9nyidV8fghAlhg6gyLdCrrI0Y148Uujv6LkmG7fYqmRvubUbzaDYZzuwR1uFeeyva6jjZa0FtRoktNxExLXRfTzW82mcGTBccssSIisYhERAEREAREQBERAFWO0/a1mH3qdKH1hnq1n90Zn8o8YWv7a9rHU3Ow1CWvtv1I9mQDDecEX0m18qA2mRcSXEm+fzvxWV5NcI68Hj+31V0ZsbjKuIdv1Xuc6/tZAcgDDR0UZ9BswI0Mwvdeq4aDS26ItB/DbwXhhn2m3sZE8J8cwsNt8noLSWkeGUZGQ47u7fx6dF9dhTeWkQCYLcyLRM3En5qSXMaBN5OYEkDhHGVgqPaT3Q7PWY8hbzUE7IZoBx5njF/ECFAx2xgZgA2uR+n1VkZVMXcen76r0KW9JJDMoMQ2eZGSe2iXKa5KBW2U9l2KIcQ5p7wXRK2DOZG9rLL2MTOoPVafEbKa4m0+FwM8hqtFk+5hWFfpeivYXaYuJgmOVxzUqliNXbxGlxYnpn4+S94vYbTkIWsq7NqMu0lWTl9FdZJ7W/2LUyoHNBmZyI0N5BIsCsjotPwv5RdU6ljKrTET0Mft5rcYHajTIJ8sp/Xr8VWoaLRlT4N6cRlAPLw65H9lMo4y/eguyiN3zPE3gxotWKgPA8/l1C9VHgz11m3Tks9Gvsb2iQ7iQdXHdc2NCQIPIqPiWQeI4rW0sQ4X08vPQqV/Vb2cTawESNOSholPRD2js+nVMyWP94ZHTvcfmq9iMO+kd3dvyG8x3Eq1VAD7JJWRtPMRvDhEi/EcFKpyQ5VclSZiLag8TFo6nLmtlhMe5sd49TeZ+Px+i94/YrD3qcsd1O7ll+Xw8lpKtJ7DDwQOYkeeXxHRaLVFHueyy0toEQA1pkXHO+umfDVTMLiqfuuaeIvyIyKqLcSLeA9oz5aftmptDFGxJhse1mPMCx9GFDklUmWioxhEtfJMWLSbxNt38VjoF8wOHe07zG7rtCCGPvawJDh5LS4bGRffBFrAycjqCRyUpm0JFxvDyjw09ZqpOyz4fbONFhUqG34nuzic3fXQrPU7RY1ne++fbQtaR8oKp7sU6ZuzmHET1ykLw7abzA+8cSLC9h556KVv7lXM/ZHUdlduzDf6mnDTYVKf/Q3Ph5K24XalGoCWVWOgwYcJB4EZg8iuMdm9qMa9wrg1Gbp0EgndvzGan47alLEkNZQcXS23dJ3Z1FMAzFt3LmtJtrs5cmCW+ODrtDG03+xUY6PdcD8is657sWvWFVtKng6lKlxLS3Q3MANaPNXrA4f7tgbM536rSabfRzZMan5JCIiuZBERAco7cbPdTxdRxFqnfadDADXDqCPiFXKj4AuLTnay7dtTZdLEM3KrA4ZjQg8QRcFc62z2CxLCTQLazToYbUA573dPUHwWNY+dnfh8hevqyqb02vZeqtMGcvHllI6KTidlYqke/QrAancc5o8QCPjooNVrmmXMIn8TmkX6rNyzpVJh5LdPL+U+8cBw1+frxWJ9UjlPA73z/QIah7t7XmAZt4foo0WJYqZHTj9Vlo4xzZh8HhY68wozKwzOeVp+kArG5jXXi/HOPFV0W9iaagImWmLmItJiLBeGA+8bnQ8r30F1HaCBEfT1deaNR8yYEWbB0H1MlGgmbNuE3hLXh0AyC6LRxvJHrJQ8TswgkuaQOf7WK8MeJJNgBci08ASOJUunijNyT1uHA534clBJpsRsoX7t76cRwGS0mL2IQZbIIV7e5rwQ0wR+Emd7P2byDa9yo7sJvSADInuxItpPHlqpVtFaia7KNRxz6Z3ag/3Cy2lHaDSBBv64eGa2O0NkyJIEHW0GeB49VXsVsQtJLCQfWYWic1/gyc3PXK/2bhtWczPrjnF/QXkXNo9cOHRV9mNqU7PHiLqRT2k09dTKOGJyS+DeMxZBtnw4+PDmpQxUgX+ZP83Wgp4rgVnp1BIjOeUqPUv7FhpvaQd7jwN/CDwPDJfKlEHIj1xWlfixqZ0/Yr0zGRk7djUXnkQdFHqTskYrYrHOHcDTObZbnE2GfioeI7OgkXg9BfyFj59FOp7UIgSI4AkH1yX0bSA7278APM/qidIhqX2ao7GqiQC3neb/AOITEUa9EAvjd4tyHXhK3LtoyCTDel+KjVtuFkGxHukCXDh0KlOm+iGpS3sxbGwFfFO3aNJ9U2mBZvDecbNyOZCueA+y7FOvUqUqXQue4dQAB/yVT2d2iqYOu2tQJ+7eJA0ue8wjUTppIjJdz7Ldo6WNo/eUzDhAew5sJ+YOh/cLeZWjjy5bXRXtk/Zlh2Ga1R9aPw/+tniAS4+auWBwNKi3cpU2U2+6xoaPhrzUhFZLRy1dV2wiIpKhERAEREAREQBeK1Fr2lr2hzSILXCQRzBzXtEBSNq/ZzSdJw9R1Kb7h7zPD8Q8yOSr9X7NsWB3alGeb3/9F1dFVwjZeRa+TjtbsHjmtJ3GEj/TqXjo4AeBlaPE0qlM7lWm6m/g4FoN8wD+i78sOKwrKrSyoxr2n8LgHDyKq8a+DWfLr5RwehUDufEFskHiRp1yXmG3iT00/ZdS2h9nuFfJp79F35TvNn+1025AhUXtD2Yr4a9QbzNKjASzO0jNvjZZVDR0488XwjUEWg6n5cka4aH6LwKgFovP4bx1IFl6J4C/X9P4WejoTMrKvr+CpWG2juwZMc2yP0I11HNa9x4iPWq8l2l+mXy/VRonZvWbpDpaZkQ5gGvvAZgzGU+ajYjAtAPtEQHCQbtMRIGoJ5aKFh8SWkERIy+ilHEmLyRNmzlOYacwOWXJNEbNXi9nNcYjwj1J+K0eP7PN/DLTPq2i6DTDKgDHWdFi4CXTmCZMmMsjlndazHYQZeFuUEWNxHKfBWVNdFaia7RzPE0alJ26Z/Qr43GO5K4Y3AhzXNfEW7xgEc+GnxVYxuzH0j3rtOThcHrwPJdEWq7OPJirG9y+DH/+g+I04aL0zaJ90KOKUra4LCC0gRzU1pFcf4lPsjt2g7Ri+f1z/cKteHwrSYgZdL6XOZEwthU2Y0CA24z9D1ZZfiT9jqWK/wC4of8AWu4lfGYkk3urZjNj03Ag/wCWviVW8Zsl1Iye8yfaGk6OGhV5uWZ3juf2NjgnhzNw5SCNYOVuCsHZfaNXB121adxk9o9l7dRy5HQrQbLcBfIaK74HBMq4dzme3ME8IFo5FZutPg09U1pnX8BjGVqbKtMy1wkH9DzGSkLm/wBl+2CKlTCPBEjfbwBbDXAdbHwPFdIW8va2eblj0poIiKxmEREAREQBERAEREAREQBERAF8IX1EBUO0PYOhWl9GKFT8o7jv7mjLqOsFc82x2exOGP8A5aZj32AupnnvD2ehAXckVHCZvj8i547Pz7h60iARYQTqPkvopuFt0kchf9fXFdx2hsTD1p+9oscT+KId4PEOHgVVNo/ZvTN6FZzPy1B943wdZw6kuWbxP4OmfKl98HNnAx+IZDLhlnK9EEQCPhBCsm0uxmMpgn7sVedMzYfldc+RVdxDHstUpuZxD2lo8na+rZqjlm85JfTMZe6N094WzMEeX89VsKNdlw4v5GXO4xrneJWvG6YLDPQnlzK8vaRcZdPkq6L+xtamB3yXUyXAk6Xy1aMvILXVaAEgiDkYgeY4LLhcW5t2nvdYNvCD0UynW3wZgEi95BI42EHmZCjRbZsdi0sFjKJweLZSpVAR9zXp020zMfic2ATyIAPW6p22dgVcFXNGsIzLXD2Xt4s48wbjnmdziMHMACJnIzleLxn5fFbDZvaEtaMNjKYxGGm4fepT4OYc7Xt5Ea6Kt8MwcOX7T/H/AAq9OtBBnPLd46/wtjSxV9TGs5j9P4Vh239nToGJwLxWpkbwaY3903EOyeOsHqqYWlri1wIcDBa4QQecifWirUtF8eRUuDetLXZW4ExPiVjr4a0ETpBy52/Za5j7XvpBt5fRTGYpsAGRzmPO1/WSpo22ampshzDvMEjIjh1nTqVLJr0e69r6YIFnBzQ7W8gTxW3bBu10ngTB8Ct92c7S1MMWseC+ifw+7zYcvDI8iVdVv8xlaaW5/gg9gKw/raVRzoHeaOBLmuAE9T8l2Fa3DYXDVi3EsYx5MEPi8tyzycMuNo0WyXRC0jzM1q63rQREVzEIiIAiIgCIiAIiIAiIgCIiAIiIAiIgCIiAIiICBtDY2Hr/APtosfzLRvDo4XHgVUdsfZy0y7DVSzXcqd5p4Q/2gOsq+oocpl5yVPTOGbW2XWw7orUiz3XES08IcO7pxm6h7uoJJ1Az/fwXfKtJrgWuaHNOYIkHqCqftj7PaD5NB7qDiZgd+mf9pPd8DHJZPF9jrjyl+o51Qxjmi/ebr64rPWcypkTIH4om3S5PPPjK2G0uyeLoXdTNRvvUgX+bQN4dYWgNMtNxBGQP4TzBv60Wfq12dKyKuUWXsZ2mdg3fdVO9h3GR71Mk3LRw4t8Rnfoe1dh4XGsDqjGvkd2o2zoPBw05ZLijsI3e3rg5xcgm8F175/JWjsF2hqUq7KAE06joLbndJdG821uJ8Z4q818Mwy4t/XPDM+2/s4rsl2HeKzRk10NfHCbNd1sqri8K6id2qx9N3uvbuz0mzl35Y69Brxuva1w4OAI8irvEmYx5VLvk4CwkZEEfupVPGESMp+PxC6+7spgid7+mpgngN0f4i3wSn2WwbTIw7PGSPImFT8E2/rJ+xQeyXagYUua4FzHXLQRIdYSJMGRmJ0CvOE7X4SpA+8LSdHNI+IBHxU/EbFw72Cm6jT3RkA0COkZeCgs7H4MODhRy0LnFvkSrqaXBheTHb209m8Bm4X1eabA0BoEAAADgBYL0tDmCIiAIiIAiIgCIiAIiIAiIgCIiAIiIAiIgCIiAIiIAiIgCj4vA0qoipTY/+5oPzUhEBXK/YjBOM/dkcQHug+BNvCFuNnbMo0ARRptpg57ognqcz4qWihJIs7p9sIiKSoREQBERAEREAREQBERAEREAREQBERAEREAREQBERAEREAREQBERAEREAREQBERAEREAREQBERAEREAREQH/2Q=="/>
          <p:cNvSpPr>
            <a:spLocks noChangeAspect="1" noChangeArrowheads="1"/>
          </p:cNvSpPr>
          <p:nvPr/>
        </p:nvSpPr>
        <p:spPr bwMode="auto">
          <a:xfrm>
            <a:off x="155575" y="-1790700"/>
            <a:ext cx="56292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8434" name="Picture 2" descr="http://www.rb.am.br/wp-content/uploads/2014/08/mosca-da-fru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646" y="2155004"/>
            <a:ext cx="5922825" cy="3837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/>
          <p:cNvGrpSpPr/>
          <p:nvPr/>
        </p:nvGrpSpPr>
        <p:grpSpPr>
          <a:xfrm>
            <a:off x="7119107" y="5151549"/>
            <a:ext cx="1763741" cy="1985062"/>
            <a:chOff x="7119107" y="5151549"/>
            <a:chExt cx="1763741" cy="1985062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579"/>
            <a:stretch/>
          </p:blipFill>
          <p:spPr>
            <a:xfrm>
              <a:off x="7119107" y="5151549"/>
              <a:ext cx="1763741" cy="1985062"/>
            </a:xfrm>
            <a:prstGeom prst="rect">
              <a:avLst/>
            </a:prstGeom>
          </p:spPr>
        </p:pic>
        <p:sp>
          <p:nvSpPr>
            <p:cNvPr id="12" name="CaixaDeTexto 11"/>
            <p:cNvSpPr txBox="1"/>
            <p:nvPr/>
          </p:nvSpPr>
          <p:spPr>
            <a:xfrm>
              <a:off x="7524246" y="6540978"/>
              <a:ext cx="13586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>
                  <a:solidFill>
                    <a:srgbClr val="0EC213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AGRONOMIA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8084978" y="5709164"/>
              <a:ext cx="566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b="1" dirty="0">
                  <a:solidFill>
                    <a:srgbClr val="0EC21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IFPA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316460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eer Green 16x9">
  <a:themeElements>
    <a:clrScheme name="Sheer Green">
      <a:dk1>
        <a:srgbClr val="624D38"/>
      </a:dk1>
      <a:lt1>
        <a:srgbClr val="FFFFFF"/>
      </a:lt1>
      <a:dk2>
        <a:srgbClr val="404040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04C4809-32CE-4D76-8837-BF87A221E8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com design de borda verde fina (widescreen)</Template>
  <TotalTime>0</TotalTime>
  <Words>236</Words>
  <Application>Microsoft Office PowerPoint</Application>
  <PresentationFormat>Apresentação na tela (4:3)</PresentationFormat>
  <Paragraphs>90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Sheer Green 16x9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2015-05-29T00:56:54Z</dcterms:created>
  <dcterms:modified xsi:type="dcterms:W3CDTF">2016-05-12T16:36:07Z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TC029208979991</vt:lpwstr>
  </property>
</Properties>
</file>