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214" y="-8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C7F657-7CD8-4F9C-8ABC-C25F12B65A1E}" type="datetimeFigureOut">
              <a:rPr lang="pt-BR" smtClean="0"/>
              <a:pPr/>
              <a:t>04/05/2016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593040-0528-4010-B88E-22700AE0ACDE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312377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20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792089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 smtClean="0">
                <a:solidFill>
                  <a:schemeClr val="bg1"/>
                </a:solidFill>
              </a:rPr>
              <a:t>Quais os módulos do sistema SIGAA?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556792"/>
            <a:ext cx="86409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 sistema SIGAA funciona com uma estrutura modular: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Módulo de Formação Complementar (cursos FIC)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Módulo Técnico (cursos técnicos integrados e subsequentes)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Módulo Graduação (cursos superiores de graduação)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Módulo Lato Sensu (cursos superiores de pós-graduação) 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Módulo </a:t>
            </a:r>
            <a:r>
              <a:rPr lang="pt-BR" sz="2400" dirty="0" err="1" smtClean="0">
                <a:solidFill>
                  <a:schemeClr val="bg1"/>
                </a:solidFill>
              </a:rPr>
              <a:t>Strito</a:t>
            </a:r>
            <a:r>
              <a:rPr lang="pt-BR" sz="2400" dirty="0" smtClean="0">
                <a:solidFill>
                  <a:schemeClr val="bg1"/>
                </a:solidFill>
              </a:rPr>
              <a:t> Sensu (cursos de mestrado e doutorado).</a:t>
            </a:r>
          </a:p>
        </p:txBody>
      </p:sp>
    </p:spTree>
    <p:extLst>
      <p:ext uri="{BB962C8B-B14F-4D97-AF65-F5344CB8AC3E}">
        <p14:creationId xmlns:p14="http://schemas.microsoft.com/office/powerpoint/2010/main" xmlns="" val="220288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792089"/>
          </a:xfrm>
        </p:spPr>
        <p:txBody>
          <a:bodyPr anchor="t">
            <a:noAutofit/>
          </a:bodyPr>
          <a:lstStyle/>
          <a:p>
            <a:pPr algn="l"/>
            <a:r>
              <a:rPr lang="pt-BR" sz="3600" dirty="0" smtClean="0">
                <a:solidFill>
                  <a:schemeClr val="bg1"/>
                </a:solidFill>
              </a:rPr>
              <a:t>Como coordenador de curso acessa o SIGAA?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556792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 coordenador de cursos precisa ser cadastrados pela Diretoria de Ensino do campus ao respectivo curso.</a:t>
            </a: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Para os cursos de graduação o SIGAA dispões de um portal </a:t>
            </a:r>
            <a:r>
              <a:rPr lang="pt-BR" sz="2400" dirty="0" smtClean="0">
                <a:solidFill>
                  <a:schemeClr val="bg1"/>
                </a:solidFill>
              </a:rPr>
              <a:t>específico (Portal da Coordenação de Graduação)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Os coordenadores designados com função (FUC) e cadastrada no SIGP </a:t>
            </a:r>
            <a:r>
              <a:rPr lang="pt-BR" sz="2400" dirty="0" smtClean="0">
                <a:solidFill>
                  <a:schemeClr val="bg1"/>
                </a:solidFill>
              </a:rPr>
              <a:t>terão </a:t>
            </a:r>
            <a:r>
              <a:rPr lang="pt-BR" sz="2400" dirty="0" smtClean="0">
                <a:solidFill>
                  <a:schemeClr val="bg1"/>
                </a:solidFill>
              </a:rPr>
              <a:t>um vínculo de acesso </a:t>
            </a:r>
            <a:r>
              <a:rPr lang="pt-BR" sz="2400" dirty="0" smtClean="0">
                <a:solidFill>
                  <a:schemeClr val="bg1"/>
                </a:solidFill>
              </a:rPr>
              <a:t>denominado </a:t>
            </a:r>
            <a:r>
              <a:rPr lang="pt-BR" sz="2400" dirty="0" smtClean="0">
                <a:solidFill>
                  <a:schemeClr val="bg1"/>
                </a:solidFill>
              </a:rPr>
              <a:t>“</a:t>
            </a:r>
            <a:r>
              <a:rPr lang="pt-BR" sz="2400" dirty="0" smtClean="0">
                <a:solidFill>
                  <a:schemeClr val="bg1"/>
                </a:solidFill>
              </a:rPr>
              <a:t>Chefia/Diretoria”.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 vínculo de “Chefia/Diretoria” habilita ao o coordenador a acessar informações do curso, turma, docentes, alunos, </a:t>
            </a:r>
            <a:r>
              <a:rPr lang="pt-BR" sz="2400" dirty="0" err="1" smtClean="0">
                <a:solidFill>
                  <a:schemeClr val="bg1"/>
                </a:solidFill>
              </a:rPr>
              <a:t>relató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rios acadêmicos.</a:t>
            </a:r>
          </a:p>
        </p:txBody>
      </p:sp>
    </p:spTree>
    <p:extLst>
      <p:ext uri="{BB962C8B-B14F-4D97-AF65-F5344CB8AC3E}">
        <p14:creationId xmlns:p14="http://schemas.microsoft.com/office/powerpoint/2010/main" xmlns="" val="11963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1152128"/>
          </a:xfrm>
        </p:spPr>
        <p:txBody>
          <a:bodyPr anchor="t">
            <a:noAutofit/>
          </a:bodyPr>
          <a:lstStyle/>
          <a:p>
            <a:pPr algn="l"/>
            <a:r>
              <a:rPr lang="pt-BR" sz="3600" dirty="0" smtClean="0">
                <a:solidFill>
                  <a:schemeClr val="bg1"/>
                </a:solidFill>
              </a:rPr>
              <a:t>A quais informações o coordenador de curso tem acessa no SIGAA?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5568" y="2060848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Matrizes e estruturas curriculares do curso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Matrícula de alunos ingressantes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Matrícula de alunos em turmas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Criação de turmas de componentes (disciplinas)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Docentes vinculados a turmas de componentes (disciplinas)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Plano de ensino e de aula dos docentes por turma de componente (disciplina)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Acompanhamento de frequência discentes por turma de componentes (disciplina)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Acompanhamento de lançamento de notas pelos docentes por turma de componente (disciplina)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Relatório de anos matriculados no período letivo vigente</a:t>
            </a:r>
          </a:p>
        </p:txBody>
      </p:sp>
    </p:spTree>
    <p:extLst>
      <p:ext uri="{BB962C8B-B14F-4D97-AF65-F5344CB8AC3E}">
        <p14:creationId xmlns:p14="http://schemas.microsoft.com/office/powerpoint/2010/main" xmlns="" val="16265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1152128"/>
          </a:xfrm>
        </p:spPr>
        <p:txBody>
          <a:bodyPr anchor="t">
            <a:noAutofit/>
          </a:bodyPr>
          <a:lstStyle/>
          <a:p>
            <a:pPr algn="l"/>
            <a:r>
              <a:rPr lang="pt-BR" sz="3600" dirty="0" smtClean="0">
                <a:solidFill>
                  <a:schemeClr val="bg1"/>
                </a:solidFill>
              </a:rPr>
              <a:t>A quais informações o coordenador de curso tem acessa no SIGAA?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5568" y="2060848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Acompanhamento de matrícula de aluno em atividades complementares, estágio e TCC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Acesso ao histórico do aluno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Emissão de atestado de matrícula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Emissão de declaração de vínculo institucional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Relatório de alunos com insucesso (retidos/reprovados)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xmlns="" val="24634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5400600"/>
          </a:xfrm>
        </p:spPr>
        <p:txBody>
          <a:bodyPr anchor="t">
            <a:noAutofit/>
          </a:bodyPr>
          <a:lstStyle/>
          <a:p>
            <a:pPr algn="ctr"/>
            <a:r>
              <a:rPr lang="pt-BR" sz="3600" dirty="0" err="1" smtClean="0">
                <a:solidFill>
                  <a:schemeClr val="bg1"/>
                </a:solidFill>
              </a:rPr>
              <a:t>Pró-reitoria</a:t>
            </a:r>
            <a:r>
              <a:rPr lang="pt-BR" sz="3600" dirty="0" smtClean="0">
                <a:solidFill>
                  <a:schemeClr val="bg1"/>
                </a:solidFill>
              </a:rPr>
              <a:t> de Ensino – PROEN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>
                <a:solidFill>
                  <a:schemeClr val="bg1"/>
                </a:solidFill>
              </a:rPr>
              <a:t/>
            </a:r>
            <a:br>
              <a:rPr lang="pt-BR" sz="3600" dirty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Departamento de Registros e Indicadores Acadêmicos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>
                <a:solidFill>
                  <a:schemeClr val="bg1"/>
                </a:solidFill>
              </a:rPr>
              <a:t/>
            </a:r>
            <a:br>
              <a:rPr lang="pt-BR" sz="3600" dirty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Contatos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(91) 9-9111-3843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e-mail: registroacademico.proen@ifpa.edu.br</a:t>
            </a:r>
            <a:br>
              <a:rPr lang="pt-BR" sz="3600" dirty="0" smtClean="0">
                <a:solidFill>
                  <a:schemeClr val="bg1"/>
                </a:solidFill>
              </a:rPr>
            </a:b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09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936104"/>
          </a:xfrm>
        </p:spPr>
        <p:txBody>
          <a:bodyPr anchor="t">
            <a:noAutofit/>
          </a:bodyPr>
          <a:lstStyle/>
          <a:p>
            <a:pPr algn="ctr"/>
            <a:r>
              <a:rPr lang="pt-BR" sz="3600" dirty="0" smtClean="0">
                <a:solidFill>
                  <a:schemeClr val="bg1"/>
                </a:solidFill>
              </a:rPr>
              <a:t>Obrigados a todos!</a:t>
            </a: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503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7851648" cy="504056"/>
          </a:xfrm>
        </p:spPr>
        <p:txBody>
          <a:bodyPr anchor="t">
            <a:noAutofit/>
          </a:bodyPr>
          <a:lstStyle/>
          <a:p>
            <a:pPr algn="l"/>
            <a:r>
              <a:rPr lang="pt-BR" sz="4000" dirty="0" smtClean="0">
                <a:solidFill>
                  <a:schemeClr val="bg1"/>
                </a:solidFill>
              </a:rPr>
              <a:t>O que é o sistema SISTEC?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6967" y="155679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 SISTEC é o Sistema Nacional de Informações da Educação Profissional e Tecnológica, do Ministério da Educação.</a:t>
            </a: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Disponibiliza, mensalmente, informações sobre cursos técnicos, escolas e alunos de nível de ensino médio.</a:t>
            </a: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Disponibiliza também informações de cursos de formação inicial e continuada – FIC, porém somente dos estabelecimentos de ensino que curso técnico de nível </a:t>
            </a:r>
            <a:r>
              <a:rPr lang="pt-BR" sz="2400" dirty="0" smtClean="0">
                <a:solidFill>
                  <a:schemeClr val="bg1"/>
                </a:solidFill>
              </a:rPr>
              <a:t>médio podem informar.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Os Institutos Federais informam no SISTEC os cursos e alunos de nível superior de tecnologia, licenciatura ou bacharelado.</a:t>
            </a:r>
          </a:p>
        </p:txBody>
      </p:sp>
    </p:spTree>
    <p:extLst>
      <p:ext uri="{BB962C8B-B14F-4D97-AF65-F5344CB8AC3E}">
        <p14:creationId xmlns:p14="http://schemas.microsoft.com/office/powerpoint/2010/main" xmlns="" val="170154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1152128"/>
          </a:xfrm>
        </p:spPr>
        <p:txBody>
          <a:bodyPr anchor="t">
            <a:noAutofit/>
          </a:bodyPr>
          <a:lstStyle/>
          <a:p>
            <a:pPr algn="l"/>
            <a:r>
              <a:rPr lang="pt-BR" sz="3900" dirty="0">
                <a:solidFill>
                  <a:schemeClr val="bg1"/>
                </a:solidFill>
              </a:rPr>
              <a:t>Q</a:t>
            </a:r>
            <a:r>
              <a:rPr lang="pt-BR" sz="3900" dirty="0" smtClean="0">
                <a:solidFill>
                  <a:schemeClr val="bg1"/>
                </a:solidFill>
              </a:rPr>
              <a:t>uem informa cursos e alunos no SISTEC?</a:t>
            </a:r>
            <a:endParaRPr lang="pt-BR" sz="39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628801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Todos os estabelecimento de ensino credenciados junto ao MEC que ofertam cursos técnicos de nível médio.</a:t>
            </a: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Os estabelecimentos independentemente da sua categoria administrativa (pública </a:t>
            </a:r>
            <a:r>
              <a:rPr lang="pt-BR" sz="2400" dirty="0" smtClean="0">
                <a:solidFill>
                  <a:schemeClr val="bg1"/>
                </a:solidFill>
              </a:rPr>
              <a:t>e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sz="2400" dirty="0" smtClean="0">
                <a:solidFill>
                  <a:schemeClr val="bg1"/>
                </a:solidFill>
              </a:rPr>
              <a:t>privada), sistema de ensino (federal, estadual e municipal) e nível de autonomia.</a:t>
            </a:r>
          </a:p>
        </p:txBody>
      </p:sp>
    </p:spTree>
    <p:extLst>
      <p:ext uri="{BB962C8B-B14F-4D97-AF65-F5344CB8AC3E}">
        <p14:creationId xmlns:p14="http://schemas.microsoft.com/office/powerpoint/2010/main" xmlns="" val="184583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1152128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>
                <a:solidFill>
                  <a:schemeClr val="bg1"/>
                </a:solidFill>
              </a:rPr>
              <a:t>Q</a:t>
            </a:r>
            <a:r>
              <a:rPr lang="pt-BR" sz="3800" dirty="0" smtClean="0">
                <a:solidFill>
                  <a:schemeClr val="bg1"/>
                </a:solidFill>
              </a:rPr>
              <a:t>uem alimenta o SISTEC?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628801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Para alimentar o SISTEC precisa ser </a:t>
            </a:r>
            <a:r>
              <a:rPr lang="pt-BR" sz="2400" dirty="0" smtClean="0">
                <a:solidFill>
                  <a:schemeClr val="bg1"/>
                </a:solidFill>
              </a:rPr>
              <a:t>habilitado: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r>
              <a:rPr lang="pt-BR" sz="2400" b="1" dirty="0" smtClean="0">
                <a:solidFill>
                  <a:schemeClr val="bg1"/>
                </a:solidFill>
              </a:rPr>
              <a:t>No </a:t>
            </a:r>
            <a:r>
              <a:rPr lang="pt-BR" sz="2400" b="1" dirty="0" smtClean="0">
                <a:solidFill>
                  <a:schemeClr val="bg1"/>
                </a:solidFill>
              </a:rPr>
              <a:t>IFPA, como:</a:t>
            </a: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Gestor Institucional (Reitor);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Gestor da Unidade de Ensino (Diretor Geral);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Assessor da Unidade de Ensino (servidor designado pelo Diretor Geral);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Gestor Autenticador (servidor designado pelo Diretor Geral).</a:t>
            </a:r>
          </a:p>
        </p:txBody>
      </p:sp>
    </p:spTree>
    <p:extLst>
      <p:ext uri="{BB962C8B-B14F-4D97-AF65-F5344CB8AC3E}">
        <p14:creationId xmlns:p14="http://schemas.microsoft.com/office/powerpoint/2010/main" xmlns="" val="20728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1152128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 smtClean="0">
                <a:solidFill>
                  <a:schemeClr val="bg1"/>
                </a:solidFill>
              </a:rPr>
              <a:t>Quais dados são alimentados no SISTEC?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628801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bg1"/>
                </a:solidFill>
              </a:rPr>
              <a:t>Dados referentes a curso: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Nome do curso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Tipo de curso (FIC, técnico, superior de graduação)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Forma de ensino (integrado, concomitante, subsequente)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Nível de ensino (fundamental, médio, técnico, superior)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Modalidade de ensino (presencial, a distância)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Ato autorizativo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Ciclo de matrícula (data de início e término)</a:t>
            </a: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r>
              <a:rPr lang="pt-BR" sz="2400" b="1" dirty="0" smtClean="0">
                <a:solidFill>
                  <a:schemeClr val="bg1"/>
                </a:solidFill>
              </a:rPr>
              <a:t>Dados referentes  a aluno:</a:t>
            </a: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Ciclo de matrícula (nome e CPF do aluno)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Movimentação acadêmica (em curso, evadido, transferido, desligado, integralizado fase escolar , concluído)</a:t>
            </a:r>
          </a:p>
        </p:txBody>
      </p:sp>
    </p:spTree>
    <p:extLst>
      <p:ext uri="{BB962C8B-B14F-4D97-AF65-F5344CB8AC3E}">
        <p14:creationId xmlns:p14="http://schemas.microsoft.com/office/powerpoint/2010/main" xmlns="" val="88371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792089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 smtClean="0">
                <a:solidFill>
                  <a:schemeClr val="bg1"/>
                </a:solidFill>
              </a:rPr>
              <a:t>Qual a importância do SISTEC?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628801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Disponibilizar aos órgãos gestores do MEC e 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sz="2400" dirty="0" smtClean="0">
                <a:solidFill>
                  <a:schemeClr val="bg1"/>
                </a:solidFill>
              </a:rPr>
              <a:t>estabelecimentos de ensino dados quantitativos atualizados  referentes a cursos e matrículas.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Extração de indicadores de gestão: Taxa de matriculados, Taxa de conclusão, </a:t>
            </a:r>
            <a:r>
              <a:rPr lang="pt-BR" sz="2400" dirty="0">
                <a:solidFill>
                  <a:schemeClr val="bg1"/>
                </a:solidFill>
              </a:rPr>
              <a:t>Í</a:t>
            </a:r>
            <a:r>
              <a:rPr lang="pt-BR" sz="2400" dirty="0" smtClean="0">
                <a:solidFill>
                  <a:schemeClr val="bg1"/>
                </a:solidFill>
              </a:rPr>
              <a:t>ndice de eficiência, Taxa de evasão, Taxa de Retidos, Taxa de relação de ingressantes por matriculados, etc.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Utilização dos quantitativos de alunos matriculados  para a composição orçamentária, no caso dos Institutos Federais.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585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792089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 smtClean="0">
                <a:solidFill>
                  <a:schemeClr val="bg1"/>
                </a:solidFill>
              </a:rPr>
              <a:t>Como o coordenador de curso participa da alimentação do SISTEC?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2204864"/>
            <a:ext cx="86409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O coordenador de curso não alimenta o SISTEC.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O coordenador de curso pode auxiliar na alimentação do SISTEC a partir da gestão do alunado, informando no sistema interno da instituição a real situação acadêmica do aluno (cursando, abandono de curso, transferido para outro campus ou instituição, concluído, desistente).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Os dados informados no sistema interno de gestão acadêmica serão informados mensalmente pelo setor ou </a:t>
            </a:r>
            <a:r>
              <a:rPr lang="pt-BR" sz="2400" dirty="0" smtClean="0">
                <a:solidFill>
                  <a:schemeClr val="bg1"/>
                </a:solidFill>
              </a:rPr>
              <a:t>pessoa </a:t>
            </a:r>
            <a:r>
              <a:rPr lang="pt-BR" sz="2400" dirty="0" smtClean="0">
                <a:solidFill>
                  <a:schemeClr val="bg1"/>
                </a:solidFill>
              </a:rPr>
              <a:t>competente (designada) no SISTEC.</a:t>
            </a:r>
          </a:p>
        </p:txBody>
      </p:sp>
    </p:spTree>
    <p:extLst>
      <p:ext uri="{BB962C8B-B14F-4D97-AF65-F5344CB8AC3E}">
        <p14:creationId xmlns:p14="http://schemas.microsoft.com/office/powerpoint/2010/main" xmlns="" val="312118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792089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 smtClean="0">
                <a:solidFill>
                  <a:schemeClr val="bg1"/>
                </a:solidFill>
              </a:rPr>
              <a:t>O que é o sistema SIGAA?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55679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É  sistema de gerenciamento das atividades acadêmicas do IFPA, que passou a utilizado a partir das 2ª semestre de 2015.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É parte de um sistema integrado denominado SIG – Sistema Integrado de Gestão.</a:t>
            </a: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O SIG foi desenvolvido pela UFRN e o IFPA contribui em seu desenvolvimento.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O SIGAA </a:t>
            </a:r>
            <a:r>
              <a:rPr lang="pt-BR" sz="2400" dirty="0" smtClean="0">
                <a:solidFill>
                  <a:schemeClr val="bg1"/>
                </a:solidFill>
              </a:rPr>
              <a:t>é um sistema estruturado </a:t>
            </a:r>
            <a:r>
              <a:rPr lang="pt-BR" sz="2400" dirty="0" smtClean="0">
                <a:solidFill>
                  <a:schemeClr val="bg1"/>
                </a:solidFill>
              </a:rPr>
              <a:t>em módulos</a:t>
            </a:r>
          </a:p>
        </p:txBody>
      </p:sp>
    </p:spTree>
    <p:extLst>
      <p:ext uri="{BB962C8B-B14F-4D97-AF65-F5344CB8AC3E}">
        <p14:creationId xmlns:p14="http://schemas.microsoft.com/office/powerpoint/2010/main" xmlns="" val="255102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84976" cy="792089"/>
          </a:xfrm>
        </p:spPr>
        <p:txBody>
          <a:bodyPr anchor="t">
            <a:noAutofit/>
          </a:bodyPr>
          <a:lstStyle/>
          <a:p>
            <a:pPr algn="l"/>
            <a:r>
              <a:rPr lang="pt-BR" sz="3800" dirty="0" smtClean="0">
                <a:solidFill>
                  <a:schemeClr val="bg1"/>
                </a:solidFill>
              </a:rPr>
              <a:t>Quem acessa o sistema SIGAA?</a:t>
            </a:r>
            <a:endParaRPr lang="pt-BR" sz="3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ctr">
            <a:normAutofit fontScale="90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O papel do coordenador de curso e os sistemas de gerenciamento de acadêmico: SISTEC e SIGAA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55679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 sistema SIGAA pode ser acessado por: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Servidores  técnico-administrativos;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Docentes (efetivo ou temporário);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Docentes externos (desde que cadastrados);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>
                <a:solidFill>
                  <a:schemeClr val="bg1"/>
                </a:solidFill>
              </a:rPr>
              <a:t>Colaboradores terceirizados (desde que cadastrados).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algn="just"/>
            <a:r>
              <a:rPr lang="pt-BR" sz="2400" dirty="0" smtClean="0">
                <a:solidFill>
                  <a:schemeClr val="bg1"/>
                </a:solidFill>
              </a:rPr>
              <a:t>O SIGAA dispõe de uma área pública possibilitando que o publico em geral tenha acesso a informações de cursos, currículos, alunos, docentes, coordenadores).</a:t>
            </a:r>
            <a:endParaRPr lang="pt-BR" sz="2400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endParaRPr lang="pt-BR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70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Personalizada 5">
      <a:dk1>
        <a:sysClr val="windowText" lastClr="000000"/>
      </a:dk1>
      <a:lt1>
        <a:sysClr val="window" lastClr="FFFFFF"/>
      </a:lt1>
      <a:dk2>
        <a:srgbClr val="7CCA62"/>
      </a:dk2>
      <a:lt2>
        <a:srgbClr val="DBF5F9"/>
      </a:lt2>
      <a:accent1>
        <a:srgbClr val="B0DFA0"/>
      </a:accent1>
      <a:accent2>
        <a:srgbClr val="7CCA62"/>
      </a:accent2>
      <a:accent3>
        <a:srgbClr val="6EF692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199</TotalTime>
  <Words>1044</Words>
  <Application>Microsoft Office PowerPoint</Application>
  <PresentationFormat>Apresentação na tela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Fluxo</vt:lpstr>
      <vt:lpstr>O papel do coordenador de curso e os sistemas de gerenciamento de acadêmico: SISTEC e SIGAA</vt:lpstr>
      <vt:lpstr>O que é o sistema SISTEC?</vt:lpstr>
      <vt:lpstr>Quem informa cursos e alunos no SISTEC?</vt:lpstr>
      <vt:lpstr>Quem alimenta o SISTEC?</vt:lpstr>
      <vt:lpstr>Quais dados são alimentados no SISTEC?</vt:lpstr>
      <vt:lpstr>Qual a importância do SISTEC?</vt:lpstr>
      <vt:lpstr>Como o coordenador de curso participa da alimentação do SISTEC?</vt:lpstr>
      <vt:lpstr>O que é o sistema SIGAA?</vt:lpstr>
      <vt:lpstr>Quem acessa o sistema SIGAA?</vt:lpstr>
      <vt:lpstr>Quais os módulos do sistema SIGAA?</vt:lpstr>
      <vt:lpstr>Como coordenador de curso acessa o SIGAA?</vt:lpstr>
      <vt:lpstr>A quais informações o coordenador de curso tem acessa no SIGAA?</vt:lpstr>
      <vt:lpstr>A quais informações o coordenador de curso tem acessa no SIGAA?</vt:lpstr>
      <vt:lpstr>Pró-reitoria de Ensino – PROEN  Departamento de Registros e Indicadores Acadêmicos  Contatos (91) 9-9111-3843 e-mail: registroacademico.proen@ifpa.edu.br </vt:lpstr>
      <vt:lpstr>Obrigados a todos!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papel do coordenador de curso e os sistemas de gerenciamento de acadêmicos: SISTEC E SIGAA</dc:title>
  <dc:creator>PHILCO</dc:creator>
  <cp:lastModifiedBy>jucinaldo.ferreira</cp:lastModifiedBy>
  <cp:revision>25</cp:revision>
  <dcterms:created xsi:type="dcterms:W3CDTF">2016-05-04T12:45:43Z</dcterms:created>
  <dcterms:modified xsi:type="dcterms:W3CDTF">2016-05-04T19:01:30Z</dcterms:modified>
</cp:coreProperties>
</file>