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77" r:id="rId3"/>
    <p:sldId id="278" r:id="rId4"/>
    <p:sldId id="258" r:id="rId5"/>
    <p:sldId id="259" r:id="rId6"/>
    <p:sldId id="266" r:id="rId7"/>
    <p:sldId id="257" r:id="rId8"/>
    <p:sldId id="261" r:id="rId9"/>
    <p:sldId id="280" r:id="rId10"/>
    <p:sldId id="279" r:id="rId11"/>
    <p:sldId id="281" r:id="rId12"/>
    <p:sldId id="288" r:id="rId13"/>
    <p:sldId id="289" r:id="rId14"/>
    <p:sldId id="284" r:id="rId15"/>
    <p:sldId id="282" r:id="rId16"/>
    <p:sldId id="290" r:id="rId17"/>
    <p:sldId id="270" r:id="rId18"/>
    <p:sldId id="271" r:id="rId19"/>
    <p:sldId id="272" r:id="rId20"/>
    <p:sldId id="274" r:id="rId21"/>
    <p:sldId id="273" r:id="rId22"/>
    <p:sldId id="276" r:id="rId23"/>
    <p:sldId id="285" r:id="rId24"/>
    <p:sldId id="286" r:id="rId2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22" name="Subtítu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480A80-555E-43A8-961B-A5F1679D028A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20" name="Espaço Reservado para Rodapé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6201E9-908B-4EFF-9746-E870376B8FC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480A80-555E-43A8-961B-A5F1679D028A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6201E9-908B-4EFF-9746-E870376B8F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480A80-555E-43A8-961B-A5F1679D028A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6201E9-908B-4EFF-9746-E870376B8F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480A80-555E-43A8-961B-A5F1679D028A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6201E9-908B-4EFF-9746-E870376B8F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480A80-555E-43A8-961B-A5F1679D028A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6201E9-908B-4EFF-9746-E870376B8FC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Retângu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480A80-555E-43A8-961B-A5F1679D028A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6201E9-908B-4EFF-9746-E870376B8F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480A80-555E-43A8-961B-A5F1679D028A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6201E9-908B-4EFF-9746-E870376B8F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480A80-555E-43A8-961B-A5F1679D028A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6201E9-908B-4EFF-9746-E870376B8F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480A80-555E-43A8-961B-A5F1679D028A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6201E9-908B-4EFF-9746-E870376B8FC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Retângu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480A80-555E-43A8-961B-A5F1679D028A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6201E9-908B-4EFF-9746-E870376B8FC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480A80-555E-43A8-961B-A5F1679D028A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6201E9-908B-4EFF-9746-E870376B8FC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9" name="Fluxograma: Processo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uxograma: Processo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zz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sca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ço Reservado para Títu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24" name="Espaço Reservado para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7480A80-555E-43A8-961B-A5F1679D028A}" type="datetimeFigureOut">
              <a:rPr lang="pt-BR" smtClean="0"/>
              <a:pPr/>
              <a:t>05/05/2016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46201E9-908B-4EFF-9746-E870376B8FCE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5" name="Retângu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2976" y="214290"/>
            <a:ext cx="7549516" cy="1928826"/>
          </a:xfrm>
        </p:spPr>
        <p:txBody>
          <a:bodyPr>
            <a:normAutofit/>
          </a:bodyPr>
          <a:lstStyle/>
          <a:p>
            <a:r>
              <a:rPr lang="pt-BR" sz="2400" dirty="0" smtClean="0">
                <a:solidFill>
                  <a:schemeClr val="tx1"/>
                </a:solidFill>
                <a:effectLst/>
                <a:latin typeface="Calibri" pitchFamily="34" charset="0"/>
              </a:rPr>
              <a:t>MINISTÉRIO DA EDUCAÇÃO – MEC/CAPES</a:t>
            </a:r>
            <a:br>
              <a:rPr lang="pt-BR" sz="2400" dirty="0" smtClean="0">
                <a:solidFill>
                  <a:schemeClr val="tx1"/>
                </a:solidFill>
                <a:effectLst/>
                <a:latin typeface="Calibri" pitchFamily="34" charset="0"/>
              </a:rPr>
            </a:br>
            <a:r>
              <a:rPr lang="pt-BR" sz="2400" dirty="0" smtClean="0">
                <a:solidFill>
                  <a:schemeClr val="tx1"/>
                </a:solidFill>
                <a:effectLst/>
                <a:latin typeface="Calibri" pitchFamily="34" charset="0"/>
              </a:rPr>
              <a:t>INSTITUTO FEDERAL DE EDUCAÇÃO, CIÊNCIA E TECNOLOGIA DO PARÁ – IFPA </a:t>
            </a:r>
            <a:r>
              <a:rPr lang="pt-BR" sz="2400" i="1" dirty="0" smtClean="0">
                <a:solidFill>
                  <a:schemeClr val="tx1"/>
                </a:solidFill>
                <a:effectLst/>
                <a:latin typeface="Calibri" pitchFamily="34" charset="0"/>
              </a:rPr>
              <a:t>CAMPUS</a:t>
            </a:r>
            <a:r>
              <a:rPr lang="pt-BR" sz="2400" dirty="0" smtClean="0">
                <a:solidFill>
                  <a:schemeClr val="tx1"/>
                </a:solidFill>
                <a:effectLst/>
                <a:latin typeface="Calibri" pitchFamily="34" charset="0"/>
              </a:rPr>
              <a:t> BELÉM</a:t>
            </a:r>
            <a:br>
              <a:rPr lang="pt-BR" sz="2400" dirty="0" smtClean="0">
                <a:solidFill>
                  <a:schemeClr val="tx1"/>
                </a:solidFill>
                <a:effectLst/>
                <a:latin typeface="Calibri" pitchFamily="34" charset="0"/>
              </a:rPr>
            </a:br>
            <a:r>
              <a:rPr lang="pt-BR" sz="2400" dirty="0" smtClean="0">
                <a:solidFill>
                  <a:schemeClr val="tx1"/>
                </a:solidFill>
                <a:effectLst/>
                <a:latin typeface="Calibri" pitchFamily="34" charset="0"/>
              </a:rPr>
              <a:t>PRÓ-REITORIA DE ENSINO – PROEN</a:t>
            </a:r>
            <a:br>
              <a:rPr lang="pt-BR" sz="2400" dirty="0" smtClean="0">
                <a:solidFill>
                  <a:schemeClr val="tx1"/>
                </a:solidFill>
                <a:effectLst/>
                <a:latin typeface="Calibri" pitchFamily="34" charset="0"/>
              </a:rPr>
            </a:br>
            <a:r>
              <a:rPr lang="pt-BR" sz="2400" dirty="0" smtClean="0">
                <a:solidFill>
                  <a:schemeClr val="tx1"/>
                </a:solidFill>
                <a:effectLst/>
                <a:latin typeface="Calibri" pitchFamily="34" charset="0"/>
              </a:rPr>
              <a:t>DEPARTAMENTO DE FORMAÇÃO DE </a:t>
            </a:r>
            <a:r>
              <a:rPr lang="pt-BR" sz="2400" dirty="0" smtClean="0">
                <a:solidFill>
                  <a:schemeClr val="tx1"/>
                </a:solidFill>
                <a:effectLst/>
                <a:latin typeface="Calibri" pitchFamily="34" charset="0"/>
              </a:rPr>
              <a:t>PROFESSORES – DEPRO</a:t>
            </a:r>
            <a:endParaRPr lang="pt-BR" sz="2400" dirty="0"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2976" y="2143116"/>
            <a:ext cx="7549516" cy="4357718"/>
          </a:xfrm>
        </p:spPr>
        <p:txBody>
          <a:bodyPr>
            <a:normAutofit fontScale="70000" lnSpcReduction="20000"/>
          </a:bodyPr>
          <a:lstStyle/>
          <a:p>
            <a:pPr algn="ctr"/>
            <a:endParaRPr lang="pt-BR" sz="2800" b="1" dirty="0" smtClean="0">
              <a:solidFill>
                <a:srgbClr val="00B050"/>
              </a:solidFill>
            </a:endParaRPr>
          </a:p>
          <a:p>
            <a:pPr algn="ctr"/>
            <a:r>
              <a:rPr lang="pt-BR" sz="5100" b="1" dirty="0" smtClean="0">
                <a:solidFill>
                  <a:schemeClr val="tx1"/>
                </a:solidFill>
                <a:latin typeface="Calibri" pitchFamily="34" charset="0"/>
              </a:rPr>
              <a:t>FÓRUM DAS LICENCIATURAS</a:t>
            </a:r>
          </a:p>
          <a:p>
            <a:pPr algn="ctr"/>
            <a:endParaRPr lang="pt-BR" sz="4100" b="1" dirty="0" smtClean="0">
              <a:solidFill>
                <a:srgbClr val="C00000"/>
              </a:solidFill>
              <a:latin typeface="Calibri" pitchFamily="34" charset="0"/>
            </a:endParaRPr>
          </a:p>
          <a:p>
            <a:pPr algn="ctr"/>
            <a:r>
              <a:rPr lang="pt-BR" sz="4100" b="1" dirty="0" smtClean="0">
                <a:solidFill>
                  <a:srgbClr val="0070C0"/>
                </a:solidFill>
                <a:latin typeface="Calibri" pitchFamily="34" charset="0"/>
              </a:rPr>
              <a:t>LABORATÓRIO INTERDISCIPLINAR </a:t>
            </a:r>
          </a:p>
          <a:p>
            <a:pPr algn="ctr"/>
            <a:r>
              <a:rPr lang="pt-BR" sz="4100" b="1" dirty="0" smtClean="0">
                <a:solidFill>
                  <a:srgbClr val="0070C0"/>
                </a:solidFill>
                <a:latin typeface="Calibri" pitchFamily="34" charset="0"/>
              </a:rPr>
              <a:t>DE FORMAÇÃO DE EDUCADORES</a:t>
            </a:r>
          </a:p>
          <a:p>
            <a:pPr algn="ctr"/>
            <a:endParaRPr lang="pt-BR" sz="4100" b="1" dirty="0" smtClean="0">
              <a:solidFill>
                <a:srgbClr val="0070C0"/>
              </a:solidFill>
              <a:latin typeface="Calibri" pitchFamily="34" charset="0"/>
            </a:endParaRPr>
          </a:p>
          <a:p>
            <a:pPr algn="ctr"/>
            <a:r>
              <a:rPr lang="pt-BR" sz="5100" b="1" dirty="0" smtClean="0">
                <a:solidFill>
                  <a:srgbClr val="0070C0"/>
                </a:solidFill>
                <a:latin typeface="Calibri" pitchFamily="34" charset="0"/>
              </a:rPr>
              <a:t>L I F E</a:t>
            </a:r>
          </a:p>
          <a:p>
            <a:pPr algn="r"/>
            <a:endParaRPr lang="pt-BR" sz="4100" dirty="0" smtClean="0">
              <a:latin typeface="Calibri" pitchFamily="34" charset="0"/>
            </a:endParaRPr>
          </a:p>
          <a:p>
            <a:pPr algn="r"/>
            <a:r>
              <a:rPr lang="pt-BR" sz="3400" b="1" dirty="0" smtClean="0">
                <a:latin typeface="Calibri" pitchFamily="34" charset="0"/>
              </a:rPr>
              <a:t>POR: </a:t>
            </a:r>
            <a:r>
              <a:rPr lang="pt-BR" sz="3400" b="1" dirty="0" smtClean="0">
                <a:latin typeface="Calibri" pitchFamily="34" charset="0"/>
              </a:rPr>
              <a:t> </a:t>
            </a:r>
            <a:r>
              <a:rPr lang="pt-BR" sz="3400" b="1" dirty="0" smtClean="0">
                <a:latin typeface="Calibri" pitchFamily="34" charset="0"/>
              </a:rPr>
              <a:t>LEILA SODRÉ</a:t>
            </a:r>
            <a:endParaRPr lang="pt-BR" sz="3400" dirty="0" smtClean="0">
              <a:solidFill>
                <a:schemeClr val="tx1"/>
              </a:solidFill>
              <a:latin typeface="Calibri" pitchFamily="34" charset="0"/>
            </a:endParaRPr>
          </a:p>
          <a:p>
            <a:pPr algn="ctr"/>
            <a:r>
              <a:rPr lang="pt-BR" sz="3400" b="1" dirty="0" smtClean="0">
                <a:solidFill>
                  <a:schemeClr val="tx1"/>
                </a:solidFill>
                <a:latin typeface="Calibri" pitchFamily="34" charset="0"/>
              </a:rPr>
              <a:t>2016</a:t>
            </a:r>
            <a:endParaRPr lang="pt-BR" sz="3400" b="1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3600" dirty="0" smtClean="0">
                <a:solidFill>
                  <a:srgbClr val="0070C0"/>
                </a:solidFill>
                <a:latin typeface="Calibri" pitchFamily="34" charset="0"/>
              </a:rPr>
              <a:t>VI – LIFE:  </a:t>
            </a:r>
            <a:br>
              <a:rPr lang="pt-BR" sz="3600" dirty="0" smtClean="0">
                <a:solidFill>
                  <a:srgbClr val="0070C0"/>
                </a:solidFill>
                <a:latin typeface="Calibri" pitchFamily="34" charset="0"/>
              </a:rPr>
            </a:br>
            <a:r>
              <a:rPr lang="pt-BR" sz="3600" dirty="0" smtClean="0">
                <a:solidFill>
                  <a:srgbClr val="0070C0"/>
                </a:solidFill>
                <a:latin typeface="Calibri" pitchFamily="34" charset="0"/>
              </a:rPr>
              <a:t>primeiras possibilidades pedagógicas</a:t>
            </a:r>
            <a:endParaRPr lang="pt-BR" sz="36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24472"/>
          </a:xfrm>
        </p:spPr>
        <p:txBody>
          <a:bodyPr>
            <a:normAutofit fontScale="92500" lnSpcReduction="20000"/>
          </a:bodyPr>
          <a:lstStyle/>
          <a:p>
            <a:r>
              <a:rPr lang="pt-BR" b="1" dirty="0" smtClean="0">
                <a:latin typeface="Calibri" pitchFamily="34" charset="0"/>
              </a:rPr>
              <a:t>1ªs POSSIBILIDADES PEDAGÓGICAS: </a:t>
            </a:r>
          </a:p>
          <a:p>
            <a:pPr algn="just">
              <a:buNone/>
            </a:pPr>
            <a:r>
              <a:rPr lang="pt-BR" dirty="0" smtClean="0">
                <a:latin typeface="Calibri" pitchFamily="34" charset="0"/>
              </a:rPr>
              <a:t>   surgem como </a:t>
            </a:r>
            <a:r>
              <a:rPr lang="pt-BR" dirty="0" err="1" smtClean="0">
                <a:latin typeface="Calibri" pitchFamily="34" charset="0"/>
              </a:rPr>
              <a:t>consequência</a:t>
            </a:r>
            <a:r>
              <a:rPr lang="pt-BR" dirty="0" smtClean="0">
                <a:latin typeface="Calibri" pitchFamily="34" charset="0"/>
              </a:rPr>
              <a:t> da necessidade de se construir conhecimento, de se trabalhar a produção de conhecimentos, a partir de uma </a:t>
            </a:r>
            <a:r>
              <a:rPr lang="pt-BR" b="1" dirty="0" smtClean="0">
                <a:latin typeface="Calibri" pitchFamily="34" charset="0"/>
              </a:rPr>
              <a:t>visão de conjunto, </a:t>
            </a:r>
            <a:r>
              <a:rPr lang="pt-BR" dirty="0" smtClean="0">
                <a:latin typeface="Calibri" pitchFamily="34" charset="0"/>
              </a:rPr>
              <a:t>porque nada se explica por si mesmo, a não ser pela articulação de conhecimentos e saberes oriundos de diferentes campos do conhecimento. </a:t>
            </a:r>
          </a:p>
          <a:p>
            <a:pPr algn="just"/>
            <a:r>
              <a:rPr lang="pt-BR" dirty="0" smtClean="0">
                <a:latin typeface="Calibri" pitchFamily="34" charset="0"/>
              </a:rPr>
              <a:t>Acreditou-se na possibilidade de se desenvolver conjuntamente as atividades de ensino e pesquisa previstas no projeto, a partir de uma </a:t>
            </a:r>
            <a:r>
              <a:rPr lang="pt-BR" b="1" dirty="0" smtClean="0">
                <a:latin typeface="Calibri" pitchFamily="34" charset="0"/>
              </a:rPr>
              <a:t>temática comum</a:t>
            </a:r>
            <a:r>
              <a:rPr lang="pt-BR" dirty="0" smtClean="0">
                <a:latin typeface="Calibri" pitchFamily="34" charset="0"/>
              </a:rPr>
              <a:t>.</a:t>
            </a:r>
          </a:p>
          <a:p>
            <a:pPr>
              <a:buNone/>
            </a:pPr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2976" y="274320"/>
            <a:ext cx="7790712" cy="582912"/>
          </a:xfrm>
        </p:spPr>
        <p:txBody>
          <a:bodyPr>
            <a:noAutofit/>
          </a:bodyPr>
          <a:lstStyle/>
          <a:p>
            <a:pPr algn="ctr"/>
            <a:r>
              <a:rPr lang="pt-BR" sz="3600" dirty="0" smtClean="0">
                <a:solidFill>
                  <a:srgbClr val="0070C0"/>
                </a:solidFill>
                <a:latin typeface="Calibri" pitchFamily="34" charset="0"/>
              </a:rPr>
              <a:t>VII – LIFE: atividades </a:t>
            </a:r>
            <a:r>
              <a:rPr lang="pt-BR" sz="3600" dirty="0" smtClean="0">
                <a:solidFill>
                  <a:srgbClr val="0070C0"/>
                </a:solidFill>
                <a:latin typeface="Calibri" pitchFamily="34" charset="0"/>
              </a:rPr>
              <a:t>i</a:t>
            </a:r>
            <a:r>
              <a:rPr lang="pt-BR" sz="3600" dirty="0" smtClean="0">
                <a:solidFill>
                  <a:srgbClr val="0070C0"/>
                </a:solidFill>
                <a:latin typeface="Calibri" pitchFamily="34" charset="0"/>
              </a:rPr>
              <a:t>nterdisciplinares</a:t>
            </a:r>
            <a:endParaRPr lang="pt-BR" sz="36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42976" y="928670"/>
            <a:ext cx="3950232" cy="5258770"/>
          </a:xfrm>
        </p:spPr>
        <p:txBody>
          <a:bodyPr>
            <a:noAutofit/>
          </a:bodyPr>
          <a:lstStyle/>
          <a:p>
            <a:r>
              <a:rPr lang="pt-BR" sz="2400" dirty="0" smtClean="0">
                <a:latin typeface="Calibri" pitchFamily="34" charset="0"/>
              </a:rPr>
              <a:t>Em </a:t>
            </a:r>
            <a:r>
              <a:rPr lang="pt-BR" sz="2400" dirty="0" smtClean="0">
                <a:latin typeface="Calibri" pitchFamily="34" charset="0"/>
              </a:rPr>
              <a:t>estudo de </a:t>
            </a:r>
            <a:r>
              <a:rPr lang="pt-BR" sz="2400" dirty="0" smtClean="0">
                <a:latin typeface="Calibri" pitchFamily="34" charset="0"/>
              </a:rPr>
              <a:t>caso, a temática comum assumida em 2012 foi a </a:t>
            </a:r>
            <a:r>
              <a:rPr lang="pt-BR" sz="2400" b="1" dirty="0" smtClean="0">
                <a:latin typeface="Calibri" pitchFamily="34" charset="0"/>
              </a:rPr>
              <a:t>Educação </a:t>
            </a:r>
            <a:r>
              <a:rPr lang="pt-BR" sz="2400" b="1" dirty="0" smtClean="0">
                <a:latin typeface="Calibri" pitchFamily="34" charset="0"/>
              </a:rPr>
              <a:t>Ambiental.</a:t>
            </a:r>
          </a:p>
          <a:p>
            <a:r>
              <a:rPr lang="pt-BR" sz="2400" dirty="0" smtClean="0">
                <a:latin typeface="Calibri" pitchFamily="34" charset="0"/>
              </a:rPr>
              <a:t>A partir daí, projetou-se </a:t>
            </a:r>
            <a:r>
              <a:rPr lang="pt-BR" sz="2400" dirty="0" smtClean="0">
                <a:latin typeface="Calibri" pitchFamily="34" charset="0"/>
              </a:rPr>
              <a:t>realizar uma </a:t>
            </a:r>
            <a:r>
              <a:rPr lang="pt-BR" sz="2400" b="1" dirty="0" smtClean="0">
                <a:latin typeface="Calibri" pitchFamily="34" charset="0"/>
              </a:rPr>
              <a:t>análise da conservação dos recursos </a:t>
            </a:r>
            <a:r>
              <a:rPr lang="pt-BR" sz="2400" b="1" dirty="0" smtClean="0">
                <a:latin typeface="Calibri" pitchFamily="34" charset="0"/>
              </a:rPr>
              <a:t>hídricos</a:t>
            </a:r>
            <a:r>
              <a:rPr lang="pt-BR" sz="2400" b="1" dirty="0" smtClean="0">
                <a:latin typeface="Calibri" pitchFamily="34" charset="0"/>
              </a:rPr>
              <a:t> </a:t>
            </a:r>
            <a:r>
              <a:rPr lang="pt-BR" sz="2400" dirty="0" smtClean="0">
                <a:latin typeface="Calibri" pitchFamily="34" charset="0"/>
              </a:rPr>
              <a:t>e a observação das </a:t>
            </a:r>
            <a:r>
              <a:rPr lang="pt-BR" sz="2400" b="1" dirty="0" smtClean="0">
                <a:latin typeface="Calibri" pitchFamily="34" charset="0"/>
              </a:rPr>
              <a:t>condições de </a:t>
            </a:r>
            <a:r>
              <a:rPr lang="pt-BR" sz="2400" b="1" dirty="0" err="1" smtClean="0">
                <a:latin typeface="Calibri" pitchFamily="34" charset="0"/>
              </a:rPr>
              <a:t>potabilidade</a:t>
            </a:r>
            <a:r>
              <a:rPr lang="pt-BR" sz="2400" b="1" dirty="0" smtClean="0">
                <a:latin typeface="Calibri" pitchFamily="34" charset="0"/>
              </a:rPr>
              <a:t> </a:t>
            </a:r>
            <a:r>
              <a:rPr lang="pt-BR" sz="2400" b="1" dirty="0" smtClean="0">
                <a:latin typeface="Calibri" pitchFamily="34" charset="0"/>
              </a:rPr>
              <a:t>da água usada para consumo</a:t>
            </a:r>
            <a:r>
              <a:rPr lang="pt-BR" sz="2400" dirty="0" smtClean="0">
                <a:latin typeface="Calibri" pitchFamily="34" charset="0"/>
              </a:rPr>
              <a:t> da Bacia Hidrográfica do </a:t>
            </a:r>
            <a:r>
              <a:rPr lang="pt-BR" sz="2400" dirty="0" err="1" smtClean="0">
                <a:latin typeface="Calibri" pitchFamily="34" charset="0"/>
              </a:rPr>
              <a:t>Tucunduba</a:t>
            </a:r>
            <a:r>
              <a:rPr lang="pt-BR" sz="2400" dirty="0" smtClean="0">
                <a:latin typeface="Calibri" pitchFamily="34" charset="0"/>
              </a:rPr>
              <a:t>/Belém-PA. </a:t>
            </a:r>
            <a:endParaRPr lang="pt-BR" sz="2400" dirty="0" smtClean="0">
              <a:latin typeface="Calibri" pitchFamily="34" charset="0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214942" y="1000108"/>
            <a:ext cx="3718746" cy="5187332"/>
          </a:xfrm>
        </p:spPr>
        <p:txBody>
          <a:bodyPr>
            <a:normAutofit fontScale="55000" lnSpcReduction="20000"/>
          </a:bodyPr>
          <a:lstStyle/>
          <a:p>
            <a:r>
              <a:rPr lang="pt-BR" sz="3800" dirty="0" smtClean="0">
                <a:latin typeface="Calibri" pitchFamily="34" charset="0"/>
              </a:rPr>
              <a:t>Na </a:t>
            </a:r>
            <a:r>
              <a:rPr lang="pt-BR" sz="3800" dirty="0" smtClean="0">
                <a:latin typeface="Calibri" pitchFamily="34" charset="0"/>
              </a:rPr>
              <a:t>integração entre </a:t>
            </a:r>
            <a:r>
              <a:rPr lang="pt-BR" sz="3800" b="1" dirty="0" smtClean="0">
                <a:latin typeface="Calibri" pitchFamily="34" charset="0"/>
              </a:rPr>
              <a:t>Geografia </a:t>
            </a:r>
            <a:r>
              <a:rPr lang="pt-BR" sz="3800" b="1" dirty="0" smtClean="0">
                <a:latin typeface="Calibri" pitchFamily="34" charset="0"/>
              </a:rPr>
              <a:t>,  Letras, Matemática, e  Química</a:t>
            </a:r>
            <a:r>
              <a:rPr lang="pt-BR" sz="3800" dirty="0" smtClean="0">
                <a:latin typeface="Calibri" pitchFamily="34" charset="0"/>
              </a:rPr>
              <a:t>, os </a:t>
            </a:r>
            <a:r>
              <a:rPr lang="pt-BR" sz="3800" dirty="0" smtClean="0">
                <a:latin typeface="Calibri" pitchFamily="34" charset="0"/>
              </a:rPr>
              <a:t>estudos deveriam ser mediados pelas atividades </a:t>
            </a:r>
            <a:r>
              <a:rPr lang="pt-BR" sz="3800" dirty="0" smtClean="0">
                <a:latin typeface="Calibri" pitchFamily="34" charset="0"/>
              </a:rPr>
              <a:t>de cada área. </a:t>
            </a:r>
          </a:p>
          <a:p>
            <a:r>
              <a:rPr lang="pt-BR" sz="3800" dirty="0" smtClean="0">
                <a:latin typeface="Calibri" pitchFamily="34" charset="0"/>
              </a:rPr>
              <a:t>Atividades de leitura/escrita</a:t>
            </a:r>
            <a:r>
              <a:rPr lang="pt-BR" sz="3800" dirty="0" smtClean="0">
                <a:latin typeface="Calibri" pitchFamily="34" charset="0"/>
              </a:rPr>
              <a:t>,  com as quais seria possível construir significados e sentidos daquela realidade e/ou daquele espaço geográfico, assim fazer circular informação por meio de diferentes gêneros </a:t>
            </a:r>
            <a:r>
              <a:rPr lang="pt-BR" sz="3800" dirty="0" smtClean="0">
                <a:latin typeface="Calibri" pitchFamily="34" charset="0"/>
              </a:rPr>
              <a:t>textuais, resolução de problemas matemáticos e químicos, além de questões sociológicas e </a:t>
            </a:r>
            <a:r>
              <a:rPr lang="pt-BR" sz="3800" dirty="0" err="1" smtClean="0">
                <a:latin typeface="Calibri" pitchFamily="34" charset="0"/>
              </a:rPr>
              <a:t>georreferenciais</a:t>
            </a:r>
            <a:r>
              <a:rPr lang="pt-BR" sz="3800" dirty="0" smtClean="0">
                <a:latin typeface="Calibri" pitchFamily="34" charset="0"/>
              </a:rPr>
              <a:t> </a:t>
            </a:r>
            <a:r>
              <a:rPr lang="pt-BR" sz="3800" dirty="0" smtClean="0">
                <a:latin typeface="Calibri" pitchFamily="34" charset="0"/>
              </a:rPr>
              <a:t>etc.</a:t>
            </a:r>
            <a:endParaRPr lang="pt-BR" sz="3800" dirty="0" smtClean="0">
              <a:latin typeface="Calibri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 smtClean="0">
                <a:solidFill>
                  <a:srgbClr val="0070C0"/>
                </a:solidFill>
                <a:latin typeface="Calibri" pitchFamily="34" charset="0"/>
              </a:rPr>
              <a:t>VIII – LIFE: </a:t>
            </a:r>
            <a:br>
              <a:rPr lang="pt-BR" dirty="0" smtClean="0">
                <a:solidFill>
                  <a:srgbClr val="0070C0"/>
                </a:solidFill>
                <a:latin typeface="Calibri" pitchFamily="34" charset="0"/>
              </a:rPr>
            </a:br>
            <a:r>
              <a:rPr lang="pt-BR" dirty="0" smtClean="0">
                <a:solidFill>
                  <a:srgbClr val="0070C0"/>
                </a:solidFill>
                <a:latin typeface="Calibri" pitchFamily="34" charset="0"/>
              </a:rPr>
              <a:t>mais desafios epistemológicos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833958"/>
          </a:xfrm>
        </p:spPr>
        <p:txBody>
          <a:bodyPr>
            <a:normAutofit fontScale="77500" lnSpcReduction="20000"/>
          </a:bodyPr>
          <a:lstStyle/>
          <a:p>
            <a:r>
              <a:rPr lang="pt-BR" sz="4100" dirty="0" smtClean="0"/>
              <a:t>No projeto desde 2012 até os dias de hoje mantêm como desafios:</a:t>
            </a:r>
          </a:p>
          <a:p>
            <a:r>
              <a:rPr lang="pt-BR" sz="4100" b="1" dirty="0" smtClean="0"/>
              <a:t>aprender </a:t>
            </a:r>
            <a:r>
              <a:rPr lang="pt-BR" sz="4100" b="1" dirty="0" smtClean="0"/>
              <a:t>a ser, </a:t>
            </a:r>
            <a:endParaRPr lang="pt-BR" sz="4100" b="1" dirty="0" smtClean="0"/>
          </a:p>
          <a:p>
            <a:r>
              <a:rPr lang="pt-BR" sz="4100" b="1" dirty="0" smtClean="0"/>
              <a:t>aprender </a:t>
            </a:r>
            <a:r>
              <a:rPr lang="pt-BR" sz="4100" b="1" dirty="0" smtClean="0"/>
              <a:t>a </a:t>
            </a:r>
            <a:r>
              <a:rPr lang="pt-BR" sz="4100" b="1" dirty="0" smtClean="0"/>
              <a:t>fazer,</a:t>
            </a:r>
          </a:p>
          <a:p>
            <a:r>
              <a:rPr lang="pt-BR" sz="4100" b="1" dirty="0" smtClean="0"/>
              <a:t>aprender </a:t>
            </a:r>
            <a:r>
              <a:rPr lang="pt-BR" sz="4100" b="1" dirty="0" smtClean="0"/>
              <a:t>a viver </a:t>
            </a:r>
            <a:r>
              <a:rPr lang="pt-BR" sz="4100" b="1" dirty="0" smtClean="0"/>
              <a:t>juntos</a:t>
            </a:r>
            <a:r>
              <a:rPr lang="pt-BR" sz="4100" dirty="0" smtClean="0"/>
              <a:t>; e </a:t>
            </a:r>
          </a:p>
          <a:p>
            <a:r>
              <a:rPr lang="pt-BR" sz="4100" b="1" dirty="0" smtClean="0"/>
              <a:t>aprender </a:t>
            </a:r>
            <a:r>
              <a:rPr lang="pt-BR" sz="4100" b="1" dirty="0" smtClean="0"/>
              <a:t>a conhecer.</a:t>
            </a:r>
          </a:p>
          <a:p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976834"/>
          </a:xfrm>
        </p:spPr>
        <p:txBody>
          <a:bodyPr>
            <a:normAutofit fontScale="77500" lnSpcReduction="20000"/>
          </a:bodyPr>
          <a:lstStyle/>
          <a:p>
            <a:r>
              <a:rPr lang="pt-BR" sz="3600" b="1" dirty="0" smtClean="0"/>
              <a:t>Questionamentos permanentes:</a:t>
            </a:r>
          </a:p>
          <a:p>
            <a:r>
              <a:rPr lang="pt-BR" dirty="0" smtClean="0"/>
              <a:t>Como reconhecer uma área específica e atividades específicas a serviço de um projeto interdisciplinar?</a:t>
            </a:r>
          </a:p>
          <a:p>
            <a:r>
              <a:rPr lang="pt-BR" dirty="0" smtClean="0"/>
              <a:t>Como proceder?</a:t>
            </a:r>
          </a:p>
          <a:p>
            <a:r>
              <a:rPr lang="pt-BR" dirty="0" smtClean="0"/>
              <a:t>Como conviver?</a:t>
            </a:r>
          </a:p>
          <a:p>
            <a:r>
              <a:rPr lang="pt-BR" dirty="0" smtClean="0"/>
              <a:t>Como construir conhecimento considerando-se que os objetos sofrem alterações quando submetidos a outros contextos de aprendizagem?</a:t>
            </a:r>
            <a:endParaRPr lang="pt-B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2800" dirty="0" smtClean="0">
                <a:solidFill>
                  <a:srgbClr val="0070C0"/>
                </a:solidFill>
                <a:latin typeface="Calibri" pitchFamily="34" charset="0"/>
              </a:rPr>
              <a:t>IX </a:t>
            </a:r>
            <a:r>
              <a:rPr lang="pt-BR" sz="2800" dirty="0" smtClean="0">
                <a:solidFill>
                  <a:srgbClr val="0070C0"/>
                </a:solidFill>
                <a:latin typeface="Calibri" pitchFamily="34" charset="0"/>
              </a:rPr>
              <a:t>– LIFE: </a:t>
            </a:r>
            <a:br>
              <a:rPr lang="pt-BR" sz="2800" dirty="0" smtClean="0">
                <a:solidFill>
                  <a:srgbClr val="0070C0"/>
                </a:solidFill>
                <a:latin typeface="Calibri" pitchFamily="34" charset="0"/>
              </a:rPr>
            </a:br>
            <a:r>
              <a:rPr lang="pt-BR" sz="2800" dirty="0" smtClean="0">
                <a:solidFill>
                  <a:srgbClr val="0070C0"/>
                </a:solidFill>
                <a:latin typeface="Calibri" pitchFamily="34" charset="0"/>
              </a:rPr>
              <a:t>questionamentos articulados </a:t>
            </a:r>
            <a:br>
              <a:rPr lang="pt-BR" sz="2800" dirty="0" smtClean="0">
                <a:solidFill>
                  <a:srgbClr val="0070C0"/>
                </a:solidFill>
                <a:latin typeface="Calibri" pitchFamily="34" charset="0"/>
              </a:rPr>
            </a:br>
            <a:r>
              <a:rPr lang="pt-BR" sz="2800" dirty="0" smtClean="0">
                <a:solidFill>
                  <a:srgbClr val="0070C0"/>
                </a:solidFill>
                <a:latin typeface="Calibri" pitchFamily="34" charset="0"/>
              </a:rPr>
              <a:t>com a realidade de ensino-aprendizagem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pt-BR" sz="2400" dirty="0" smtClean="0">
                <a:latin typeface="Calibri" pitchFamily="34" charset="0"/>
              </a:rPr>
              <a:t>Nos domínios da educação, pondera-se sobre:</a:t>
            </a:r>
          </a:p>
          <a:p>
            <a:r>
              <a:rPr lang="pt-BR" sz="2400" dirty="0" smtClean="0">
                <a:latin typeface="Calibri" pitchFamily="34" charset="0"/>
              </a:rPr>
              <a:t>Que conhecimentos mostram-se pertinentes para o enfrentamento de dado problema?</a:t>
            </a:r>
          </a:p>
          <a:p>
            <a:r>
              <a:rPr lang="pt-BR" sz="2400" dirty="0" smtClean="0">
                <a:latin typeface="Calibri" pitchFamily="34" charset="0"/>
              </a:rPr>
              <a:t>Como trabalhar as dimensões sociais, econômicas, históricas, culturais, biológicas, éticas etc.?</a:t>
            </a:r>
          </a:p>
          <a:p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pt-BR" sz="2400" dirty="0" smtClean="0">
                <a:latin typeface="Calibri" pitchFamily="34" charset="0"/>
              </a:rPr>
              <a:t>Como trabalhar erros, incertezas, contingências de determinado fenômeno?</a:t>
            </a:r>
          </a:p>
          <a:p>
            <a:r>
              <a:rPr lang="pt-BR" sz="2400" dirty="0" smtClean="0">
                <a:latin typeface="Calibri" pitchFamily="34" charset="0"/>
              </a:rPr>
              <a:t>Como agir em pesquisa, no ensino para fazer refletir o conhecimento nas atividades de extensão?</a:t>
            </a:r>
          </a:p>
          <a:p>
            <a:r>
              <a:rPr lang="pt-BR" sz="2400" dirty="0" smtClean="0">
                <a:latin typeface="Calibri" pitchFamily="34" charset="0"/>
              </a:rPr>
              <a:t>Como agir </a:t>
            </a:r>
            <a:r>
              <a:rPr lang="pt-BR" sz="2400" dirty="0" err="1" smtClean="0">
                <a:latin typeface="Calibri" pitchFamily="34" charset="0"/>
              </a:rPr>
              <a:t>interdisciplinarmente</a:t>
            </a:r>
            <a:r>
              <a:rPr lang="pt-BR" sz="2400" dirty="0" smtClean="0">
                <a:latin typeface="Calibri" pitchFamily="34" charset="0"/>
              </a:rPr>
              <a:t>?</a:t>
            </a:r>
          </a:p>
          <a:p>
            <a:r>
              <a:rPr lang="pt-BR" sz="2400" dirty="0" smtClean="0">
                <a:latin typeface="Calibri" pitchFamily="34" charset="0"/>
              </a:rPr>
              <a:t>Como agir trans, </a:t>
            </a:r>
            <a:r>
              <a:rPr lang="pt-BR" sz="2400" dirty="0" err="1" smtClean="0">
                <a:latin typeface="Calibri" pitchFamily="34" charset="0"/>
              </a:rPr>
              <a:t>multi</a:t>
            </a:r>
            <a:r>
              <a:rPr lang="pt-BR" sz="2400" dirty="0" smtClean="0">
                <a:latin typeface="Calibri" pitchFamily="34" charset="0"/>
              </a:rPr>
              <a:t> e </a:t>
            </a:r>
            <a:r>
              <a:rPr lang="pt-BR" sz="2400" dirty="0" err="1" smtClean="0">
                <a:latin typeface="Calibri" pitchFamily="34" charset="0"/>
              </a:rPr>
              <a:t>pluridisciplinarmente</a:t>
            </a:r>
            <a:r>
              <a:rPr lang="pt-BR" sz="2400" dirty="0" smtClean="0">
                <a:latin typeface="Calibri" pitchFamily="34" charset="0"/>
              </a:rPr>
              <a:t>?</a:t>
            </a:r>
            <a:endParaRPr lang="pt-BR" sz="24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939784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>
                <a:solidFill>
                  <a:srgbClr val="0070C0"/>
                </a:solidFill>
                <a:latin typeface="Calibri" pitchFamily="34" charset="0"/>
              </a:rPr>
              <a:t>X</a:t>
            </a:r>
            <a:r>
              <a:rPr lang="pt-BR" dirty="0" smtClean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pt-BR" dirty="0" smtClean="0">
                <a:solidFill>
                  <a:srgbClr val="0070C0"/>
                </a:solidFill>
                <a:latin typeface="Calibri" pitchFamily="34" charset="0"/>
              </a:rPr>
              <a:t>– </a:t>
            </a:r>
            <a:r>
              <a:rPr lang="pt-BR" dirty="0" smtClean="0">
                <a:solidFill>
                  <a:srgbClr val="0070C0"/>
                </a:solidFill>
                <a:latin typeface="Calibri" pitchFamily="34" charset="0"/>
              </a:rPr>
              <a:t>LIFE 2016: política </a:t>
            </a:r>
            <a:r>
              <a:rPr lang="pt-BR" dirty="0" smtClean="0">
                <a:solidFill>
                  <a:srgbClr val="0070C0"/>
                </a:solidFill>
                <a:latin typeface="Calibri" pitchFamily="34" charset="0"/>
              </a:rPr>
              <a:t>i</a:t>
            </a:r>
            <a:r>
              <a:rPr lang="pt-BR" dirty="0" smtClean="0">
                <a:solidFill>
                  <a:srgbClr val="0070C0"/>
                </a:solidFill>
                <a:latin typeface="Calibri" pitchFamily="34" charset="0"/>
              </a:rPr>
              <a:t>nstitucional</a:t>
            </a:r>
            <a:endParaRPr lang="pt-BR" dirty="0"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14414" y="1214422"/>
            <a:ext cx="7719274" cy="5143536"/>
          </a:xfrm>
        </p:spPr>
        <p:txBody>
          <a:bodyPr>
            <a:normAutofit lnSpcReduction="10000"/>
          </a:bodyPr>
          <a:lstStyle/>
          <a:p>
            <a:r>
              <a:rPr lang="pt-BR" dirty="0" smtClean="0">
                <a:latin typeface="Calibri" pitchFamily="34" charset="0"/>
              </a:rPr>
              <a:t>Na edição 2016 do LIFE no </a:t>
            </a:r>
            <a:r>
              <a:rPr lang="pt-BR" i="1" dirty="0" smtClean="0">
                <a:latin typeface="Calibri" pitchFamily="34" charset="0"/>
              </a:rPr>
              <a:t>Campus</a:t>
            </a:r>
            <a:r>
              <a:rPr lang="pt-BR" dirty="0" smtClean="0">
                <a:latin typeface="Calibri" pitchFamily="34" charset="0"/>
              </a:rPr>
              <a:t> Belém, o Projeto </a:t>
            </a:r>
            <a:r>
              <a:rPr lang="pt-BR" b="1" dirty="0" smtClean="0">
                <a:latin typeface="Calibri" pitchFamily="34" charset="0"/>
              </a:rPr>
              <a:t>responde simultaneamente à </a:t>
            </a:r>
            <a:r>
              <a:rPr lang="pt-BR" b="1" dirty="0" err="1" smtClean="0">
                <a:latin typeface="Calibri" pitchFamily="34" charset="0"/>
              </a:rPr>
              <a:t>PROEN-Chefia</a:t>
            </a:r>
            <a:r>
              <a:rPr lang="pt-BR" b="1" dirty="0" smtClean="0">
                <a:latin typeface="Calibri" pitchFamily="34" charset="0"/>
              </a:rPr>
              <a:t> do Ensino Superior</a:t>
            </a:r>
            <a:r>
              <a:rPr lang="pt-BR" dirty="0" smtClean="0">
                <a:latin typeface="Calibri" pitchFamily="34" charset="0"/>
              </a:rPr>
              <a:t>, à Direção Geral do </a:t>
            </a:r>
            <a:r>
              <a:rPr lang="pt-BR" i="1" dirty="0" smtClean="0">
                <a:latin typeface="Calibri" pitchFamily="34" charset="0"/>
              </a:rPr>
              <a:t>Campus</a:t>
            </a:r>
            <a:r>
              <a:rPr lang="pt-BR" dirty="0" smtClean="0">
                <a:latin typeface="Calibri" pitchFamily="34" charset="0"/>
              </a:rPr>
              <a:t> Belém, à Direção de Ensino (DE) e </a:t>
            </a:r>
            <a:r>
              <a:rPr lang="pt-BR" b="1" dirty="0" smtClean="0">
                <a:latin typeface="Calibri" pitchFamily="34" charset="0"/>
              </a:rPr>
              <a:t>ao Departamento de Professores (DEPRO) </a:t>
            </a:r>
            <a:r>
              <a:rPr lang="pt-BR" dirty="0" smtClean="0">
                <a:latin typeface="Calibri" pitchFamily="34" charset="0"/>
              </a:rPr>
              <a:t>do </a:t>
            </a:r>
            <a:r>
              <a:rPr lang="pt-BR" i="1" dirty="0" smtClean="0">
                <a:latin typeface="Calibri" pitchFamily="34" charset="0"/>
              </a:rPr>
              <a:t>campus</a:t>
            </a:r>
            <a:r>
              <a:rPr lang="pt-BR" dirty="0" smtClean="0">
                <a:latin typeface="Calibri" pitchFamily="34" charset="0"/>
              </a:rPr>
              <a:t>, obedecendo a um Cronograma de Atividades 2016</a:t>
            </a:r>
            <a:r>
              <a:rPr lang="pt-BR" dirty="0" smtClean="0">
                <a:latin typeface="Calibri" pitchFamily="34" charset="0"/>
              </a:rPr>
              <a:t>.</a:t>
            </a:r>
          </a:p>
          <a:p>
            <a:r>
              <a:rPr lang="pt-BR" dirty="0" smtClean="0">
                <a:latin typeface="Calibri" pitchFamily="34" charset="0"/>
              </a:rPr>
              <a:t>Como </a:t>
            </a:r>
            <a:r>
              <a:rPr lang="pt-BR" b="1" dirty="0" smtClean="0">
                <a:latin typeface="Calibri" pitchFamily="34" charset="0"/>
              </a:rPr>
              <a:t>política de ação, a PROEN-ES</a:t>
            </a:r>
            <a:r>
              <a:rPr lang="pt-BR" dirty="0" smtClean="0">
                <a:latin typeface="Calibri" pitchFamily="34" charset="0"/>
              </a:rPr>
              <a:t> propõe o fortalecimento e a expansão da integração entre os cursos de licenciaturas.</a:t>
            </a:r>
          </a:p>
          <a:p>
            <a:endParaRPr lang="pt-BR" b="1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4414" y="274320"/>
            <a:ext cx="7719274" cy="868664"/>
          </a:xfrm>
        </p:spPr>
        <p:txBody>
          <a:bodyPr>
            <a:normAutofit/>
          </a:bodyPr>
          <a:lstStyle/>
          <a:p>
            <a:pPr algn="ctr"/>
            <a:r>
              <a:rPr lang="pt-BR" dirty="0" smtClean="0">
                <a:solidFill>
                  <a:srgbClr val="0070C0"/>
                </a:solidFill>
                <a:latin typeface="Calibri" pitchFamily="34" charset="0"/>
              </a:rPr>
              <a:t>XI – LIFE 2016 no </a:t>
            </a:r>
            <a:r>
              <a:rPr lang="pt-BR" i="1" dirty="0" smtClean="0">
                <a:solidFill>
                  <a:srgbClr val="0070C0"/>
                </a:solidFill>
                <a:latin typeface="Calibri" pitchFamily="34" charset="0"/>
              </a:rPr>
              <a:t>Campus</a:t>
            </a:r>
            <a:r>
              <a:rPr lang="pt-BR" dirty="0" smtClean="0">
                <a:solidFill>
                  <a:srgbClr val="0070C0"/>
                </a:solidFill>
                <a:latin typeface="Calibri" pitchFamily="34" charset="0"/>
              </a:rPr>
              <a:t> Belém</a:t>
            </a:r>
            <a:endParaRPr lang="pt-BR" dirty="0"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214414" y="1285860"/>
            <a:ext cx="3878794" cy="5357850"/>
          </a:xfrm>
        </p:spPr>
        <p:txBody>
          <a:bodyPr>
            <a:normAutofit fontScale="77500" lnSpcReduction="20000"/>
          </a:bodyPr>
          <a:lstStyle/>
          <a:p>
            <a:r>
              <a:rPr lang="pt-BR" dirty="0" smtClean="0">
                <a:latin typeface="Calibri" pitchFamily="34" charset="0"/>
              </a:rPr>
              <a:t>O LIFE 2016 no </a:t>
            </a:r>
            <a:r>
              <a:rPr lang="pt-BR" i="1" dirty="0" smtClean="0">
                <a:latin typeface="Calibri" pitchFamily="34" charset="0"/>
              </a:rPr>
              <a:t>Campus</a:t>
            </a:r>
            <a:r>
              <a:rPr lang="pt-BR" dirty="0" smtClean="0">
                <a:latin typeface="Calibri" pitchFamily="34" charset="0"/>
              </a:rPr>
              <a:t> Belém está abrigado num </a:t>
            </a:r>
            <a:r>
              <a:rPr lang="pt-BR" b="1" dirty="0" smtClean="0">
                <a:latin typeface="Calibri" pitchFamily="34" charset="0"/>
              </a:rPr>
              <a:t>espaço físico comum de integração das licenciaturas</a:t>
            </a:r>
            <a:r>
              <a:rPr lang="pt-BR" dirty="0" smtClean="0">
                <a:latin typeface="Calibri" pitchFamily="34" charset="0"/>
              </a:rPr>
              <a:t>.</a:t>
            </a:r>
            <a:endParaRPr lang="pt-BR" dirty="0" smtClean="0">
              <a:latin typeface="Calibri" pitchFamily="34" charset="0"/>
            </a:endParaRPr>
          </a:p>
          <a:p>
            <a:r>
              <a:rPr lang="pt-BR" dirty="0" smtClean="0">
                <a:latin typeface="Calibri" pitchFamily="34" charset="0"/>
              </a:rPr>
              <a:t>O espaço localiza-se na </a:t>
            </a:r>
            <a:r>
              <a:rPr lang="pt-BR" b="1" dirty="0" smtClean="0">
                <a:latin typeface="Calibri" pitchFamily="34" charset="0"/>
              </a:rPr>
              <a:t>Sala 4, do Bloco U</a:t>
            </a:r>
            <a:r>
              <a:rPr lang="pt-BR" dirty="0" smtClean="0">
                <a:latin typeface="Calibri" pitchFamily="34" charset="0"/>
              </a:rPr>
              <a:t>, com funcionamento diário, integrando atualmente os Cursos de Geografia, Letras e Matemática.</a:t>
            </a:r>
          </a:p>
          <a:p>
            <a:r>
              <a:rPr lang="pt-BR" b="1" dirty="0" smtClean="0">
                <a:latin typeface="Calibri" pitchFamily="34" charset="0"/>
              </a:rPr>
              <a:t>Horário</a:t>
            </a:r>
            <a:r>
              <a:rPr lang="pt-BR" dirty="0" smtClean="0">
                <a:latin typeface="Calibri" pitchFamily="34" charset="0"/>
              </a:rPr>
              <a:t> das 8 às 12h, das 14 às 20h, de acordo com os dias e horários estabelecidos pelos professores participantes do projeto e responsáveis pelas atividades desenvolvidas na sala e pelos equipamentos.</a:t>
            </a:r>
            <a:endParaRPr lang="pt-BR" dirty="0">
              <a:latin typeface="Calibri" pitchFamily="34" charset="0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276088" y="1285860"/>
            <a:ext cx="3657600" cy="5214974"/>
          </a:xfrm>
        </p:spPr>
        <p:txBody>
          <a:bodyPr>
            <a:noAutofit/>
          </a:bodyPr>
          <a:lstStyle/>
          <a:p>
            <a:r>
              <a:rPr lang="pt-BR" dirty="0" smtClean="0">
                <a:latin typeface="Calibri" pitchFamily="34" charset="0"/>
              </a:rPr>
              <a:t>O</a:t>
            </a:r>
            <a:r>
              <a:rPr lang="pt-BR" dirty="0" smtClean="0">
                <a:latin typeface="Calibri" pitchFamily="34" charset="0"/>
              </a:rPr>
              <a:t>s Cursos que continuaram suas atividades de pesquisa no âmbito do LIFE são: </a:t>
            </a:r>
            <a:r>
              <a:rPr lang="pt-BR" b="1" dirty="0" smtClean="0">
                <a:latin typeface="Calibri" pitchFamily="34" charset="0"/>
              </a:rPr>
              <a:t>Geografia, Letras, Matemática e Química</a:t>
            </a:r>
            <a:r>
              <a:rPr lang="pt-BR" dirty="0" smtClean="0">
                <a:latin typeface="Calibri" pitchFamily="34" charset="0"/>
              </a:rPr>
              <a:t>.</a:t>
            </a:r>
          </a:p>
          <a:p>
            <a:r>
              <a:rPr lang="pt-BR" dirty="0" smtClean="0">
                <a:latin typeface="Calibri" pitchFamily="34" charset="0"/>
              </a:rPr>
              <a:t>Química desenvolve suas atividades em laboratório próprio, específico.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rgbClr val="0070C0"/>
                </a:solidFill>
                <a:latin typeface="Calibri" pitchFamily="34" charset="0"/>
              </a:rPr>
              <a:t>XI – LIFE 2016 no </a:t>
            </a:r>
            <a:r>
              <a:rPr lang="pt-BR" i="1" dirty="0" smtClean="0">
                <a:solidFill>
                  <a:srgbClr val="0070C0"/>
                </a:solidFill>
                <a:latin typeface="Calibri" pitchFamily="34" charset="0"/>
              </a:rPr>
              <a:t>Campus</a:t>
            </a:r>
            <a:r>
              <a:rPr lang="pt-BR" dirty="0" smtClean="0">
                <a:solidFill>
                  <a:srgbClr val="0070C0"/>
                </a:solidFill>
                <a:latin typeface="Calibri" pitchFamily="34" charset="0"/>
              </a:rPr>
              <a:t> Belém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O PROJETO LIFE 2016 ESTÁ AINDA EM CONSTRUÇÃO, COM MUITOS QUESTIONAMENTOS, COM INCERTEZAS CONSIDERANDO-SE AS DIMENSÕES EPISTEMOLÓGICAS QUE PRECISAM SER APRENDIDAS, CONVERSADAS, PARTILHADAS.</a:t>
            </a:r>
          </a:p>
          <a:p>
            <a:r>
              <a:rPr lang="pt-BR" dirty="0" smtClean="0"/>
              <a:t>NOSSO CRONOGRAMA DE ATIVIDADES PREVÊ A FINALIZAÇÃO DA ESCRITA DO PROJETO ATÉ O FINAL DE MAIO DE 2016.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>
                <a:solidFill>
                  <a:srgbClr val="0070C0"/>
                </a:solidFill>
                <a:latin typeface="Calibri" pitchFamily="34" charset="0"/>
              </a:rPr>
              <a:t>XII</a:t>
            </a:r>
            <a:r>
              <a:rPr lang="pt-BR" dirty="0" smtClean="0">
                <a:solidFill>
                  <a:srgbClr val="0070C0"/>
                </a:solidFill>
                <a:latin typeface="Calibri" pitchFamily="34" charset="0"/>
              </a:rPr>
              <a:t> - Metodologia</a:t>
            </a:r>
            <a:endParaRPr lang="pt-BR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1538" y="1000108"/>
            <a:ext cx="7862150" cy="5572164"/>
          </a:xfrm>
        </p:spPr>
        <p:txBody>
          <a:bodyPr>
            <a:normAutofit fontScale="70000" lnSpcReduction="20000"/>
          </a:bodyPr>
          <a:lstStyle/>
          <a:p>
            <a:r>
              <a:rPr lang="pt-BR" sz="3600" dirty="0" smtClean="0">
                <a:latin typeface="Calibri" pitchFamily="34" charset="0"/>
              </a:rPr>
              <a:t>Metodologicamente, numa concepção interdisciplinar, os cursos devem conduzir discussões em conjunto e  explorar </a:t>
            </a:r>
            <a:r>
              <a:rPr lang="pt-BR" sz="3600" dirty="0" smtClean="0">
                <a:latin typeface="Calibri" pitchFamily="34" charset="0"/>
              </a:rPr>
              <a:t>um tema comum </a:t>
            </a:r>
            <a:r>
              <a:rPr lang="pt-BR" sz="3600" dirty="0" smtClean="0">
                <a:latin typeface="Calibri" pitchFamily="34" charset="0"/>
              </a:rPr>
              <a:t>às diferentes áreas de </a:t>
            </a:r>
            <a:r>
              <a:rPr lang="pt-BR" sz="3600" dirty="0" smtClean="0">
                <a:latin typeface="Calibri" pitchFamily="34" charset="0"/>
              </a:rPr>
              <a:t>conhecimento. Há </a:t>
            </a:r>
            <a:r>
              <a:rPr lang="pt-BR" sz="3600" dirty="0" smtClean="0">
                <a:latin typeface="Calibri" pitchFamily="34" charset="0"/>
              </a:rPr>
              <a:t>uma </a:t>
            </a:r>
            <a:r>
              <a:rPr lang="pt-BR" sz="3600" dirty="0" smtClean="0">
                <a:latin typeface="Calibri" pitchFamily="34" charset="0"/>
              </a:rPr>
              <a:t>nova proposição de </a:t>
            </a:r>
            <a:r>
              <a:rPr lang="pt-BR" sz="3600" b="1" dirty="0" smtClean="0">
                <a:latin typeface="Calibri" pitchFamily="34" charset="0"/>
              </a:rPr>
              <a:t>tema transversal comum: a identidade da cultura regional</a:t>
            </a:r>
            <a:r>
              <a:rPr lang="pt-BR" sz="3600" b="1" dirty="0" smtClean="0">
                <a:latin typeface="Calibri" pitchFamily="34" charset="0"/>
              </a:rPr>
              <a:t>.</a:t>
            </a:r>
            <a:endParaRPr lang="pt-BR" sz="3600" dirty="0" smtClean="0">
              <a:latin typeface="Calibri" pitchFamily="34" charset="0"/>
            </a:endParaRPr>
          </a:p>
          <a:p>
            <a:r>
              <a:rPr lang="pt-BR" sz="3600" dirty="0" smtClean="0">
                <a:latin typeface="Calibri" pitchFamily="34" charset="0"/>
              </a:rPr>
              <a:t>Pela exploração do tema comum, é</a:t>
            </a:r>
            <a:r>
              <a:rPr lang="pt-BR" sz="3600" dirty="0" smtClean="0">
                <a:latin typeface="Calibri" pitchFamily="34" charset="0"/>
              </a:rPr>
              <a:t> </a:t>
            </a:r>
            <a:r>
              <a:rPr lang="pt-BR" sz="3600" dirty="0" smtClean="0">
                <a:latin typeface="Calibri" pitchFamily="34" charset="0"/>
              </a:rPr>
              <a:t>possível chegar a conclusões mais gerais e também pontuais em cada </a:t>
            </a:r>
            <a:r>
              <a:rPr lang="pt-BR" sz="3600" dirty="0" smtClean="0">
                <a:latin typeface="Calibri" pitchFamily="34" charset="0"/>
              </a:rPr>
              <a:t>área sobre essa problemática. </a:t>
            </a:r>
            <a:endParaRPr lang="pt-BR" sz="3600" dirty="0" smtClean="0">
              <a:latin typeface="Calibri" pitchFamily="34" charset="0"/>
            </a:endParaRPr>
          </a:p>
          <a:p>
            <a:r>
              <a:rPr lang="pt-BR" sz="3600" b="1" dirty="0" smtClean="0">
                <a:latin typeface="Calibri" pitchFamily="34" charset="0"/>
              </a:rPr>
              <a:t>No primeiro momento </a:t>
            </a:r>
            <a:r>
              <a:rPr lang="pt-BR" sz="3600" dirty="0" smtClean="0">
                <a:latin typeface="Calibri" pitchFamily="34" charset="0"/>
              </a:rPr>
              <a:t>da realização do projeto, pensou-se em integrar os professores e os estudantes do IFPA/</a:t>
            </a:r>
            <a:r>
              <a:rPr lang="pt-BR" sz="3600" i="1" dirty="0" smtClean="0">
                <a:latin typeface="Calibri" pitchFamily="34" charset="0"/>
              </a:rPr>
              <a:t>Campus</a:t>
            </a:r>
            <a:r>
              <a:rPr lang="pt-BR" sz="3600" dirty="0" smtClean="0">
                <a:latin typeface="Calibri" pitchFamily="34" charset="0"/>
              </a:rPr>
              <a:t> Belém em um mesmo espaço de discussão para estimular e mostrar-lhes a importância e os benefícios de se realizar de forma interdisciplinar estudos que venham a inovar na construção de saberes e de metodologias de ensino</a:t>
            </a:r>
            <a:r>
              <a:rPr lang="pt-BR" sz="3600" dirty="0" smtClean="0">
                <a:latin typeface="Calibri" pitchFamily="34" charset="0"/>
              </a:rPr>
              <a:t>.</a:t>
            </a:r>
            <a:endParaRPr lang="pt-BR" sz="3600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rgbClr val="0070C0"/>
                </a:solidFill>
                <a:latin typeface="Calibri" pitchFamily="34" charset="0"/>
              </a:rPr>
              <a:t>XII - Metodologia</a:t>
            </a:r>
            <a:endParaRPr lang="pt-BR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b="1" dirty="0" smtClean="0">
                <a:latin typeface="Calibri" pitchFamily="34" charset="0"/>
              </a:rPr>
              <a:t>No segundo momento </a:t>
            </a:r>
            <a:r>
              <a:rPr lang="pt-BR" dirty="0" smtClean="0">
                <a:latin typeface="Calibri" pitchFamily="34" charset="0"/>
              </a:rPr>
              <a:t>da realização do projeto, pensou-se em construir um plano de trabalho </a:t>
            </a:r>
            <a:r>
              <a:rPr lang="pt-BR" dirty="0" smtClean="0">
                <a:latin typeface="Calibri" pitchFamily="34" charset="0"/>
              </a:rPr>
              <a:t>conjunto, </a:t>
            </a:r>
            <a:r>
              <a:rPr lang="pt-BR" dirty="0" smtClean="0">
                <a:latin typeface="Calibri" pitchFamily="34" charset="0"/>
              </a:rPr>
              <a:t>a partir de </a:t>
            </a:r>
            <a:r>
              <a:rPr lang="pt-BR" dirty="0" smtClean="0">
                <a:latin typeface="Calibri" pitchFamily="34" charset="0"/>
              </a:rPr>
              <a:t>um determinado tema ou caso </a:t>
            </a:r>
            <a:r>
              <a:rPr lang="pt-BR" dirty="0" smtClean="0">
                <a:latin typeface="Calibri" pitchFamily="34" charset="0"/>
              </a:rPr>
              <a:t>que </a:t>
            </a:r>
            <a:r>
              <a:rPr lang="pt-BR" dirty="0" smtClean="0">
                <a:latin typeface="Calibri" pitchFamily="34" charset="0"/>
              </a:rPr>
              <a:t>suscitasse </a:t>
            </a:r>
            <a:r>
              <a:rPr lang="pt-BR" dirty="0" smtClean="0">
                <a:latin typeface="Calibri" pitchFamily="34" charset="0"/>
              </a:rPr>
              <a:t>a necessidade de envolver diferentes áreas.</a:t>
            </a:r>
          </a:p>
          <a:p>
            <a:r>
              <a:rPr lang="pt-BR" dirty="0" smtClean="0">
                <a:latin typeface="Calibri" pitchFamily="34" charset="0"/>
              </a:rPr>
              <a:t>O tema é apresentado </a:t>
            </a:r>
            <a:r>
              <a:rPr lang="pt-BR" dirty="0" smtClean="0">
                <a:latin typeface="Calibri" pitchFamily="34" charset="0"/>
              </a:rPr>
              <a:t>como </a:t>
            </a:r>
            <a:r>
              <a:rPr lang="pt-BR" dirty="0" smtClean="0">
                <a:latin typeface="Calibri" pitchFamily="34" charset="0"/>
              </a:rPr>
              <a:t>ponto </a:t>
            </a:r>
            <a:r>
              <a:rPr lang="pt-BR" dirty="0" smtClean="0">
                <a:latin typeface="Calibri" pitchFamily="34" charset="0"/>
              </a:rPr>
              <a:t>de partida para propor coleta, levantamento e análise de dados.</a:t>
            </a:r>
          </a:p>
          <a:p>
            <a:r>
              <a:rPr lang="pt-BR" dirty="0" smtClean="0">
                <a:latin typeface="Calibri" pitchFamily="34" charset="0"/>
              </a:rPr>
              <a:t>Após esses procedimentos, efetuar o planejamento das tarefas a serem desenvolvidas, de modo integrado, pelas equipes.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>
                <a:solidFill>
                  <a:srgbClr val="0070C0"/>
                </a:solidFill>
                <a:latin typeface="Calibri" pitchFamily="34" charset="0"/>
              </a:rPr>
              <a:t>XIII - Principais </a:t>
            </a:r>
            <a:r>
              <a:rPr lang="pt-BR" dirty="0" smtClean="0">
                <a:solidFill>
                  <a:srgbClr val="0070C0"/>
                </a:solidFill>
                <a:latin typeface="Calibri" pitchFamily="34" charset="0"/>
              </a:rPr>
              <a:t>Atividades Previstas</a:t>
            </a:r>
            <a:endParaRPr lang="pt-BR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14414" y="1142984"/>
            <a:ext cx="7719274" cy="535785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pt-BR" dirty="0" smtClean="0">
                <a:latin typeface="Calibri" pitchFamily="34" charset="0"/>
              </a:rPr>
              <a:t>Realização de palestras, seminários, oficinas, </a:t>
            </a:r>
            <a:r>
              <a:rPr lang="pt-BR" i="1" dirty="0" smtClean="0">
                <a:latin typeface="Calibri" pitchFamily="34" charset="0"/>
              </a:rPr>
              <a:t>workshops,</a:t>
            </a:r>
            <a:r>
              <a:rPr lang="pt-BR" dirty="0" smtClean="0">
                <a:latin typeface="Calibri" pitchFamily="34" charset="0"/>
              </a:rPr>
              <a:t> </a:t>
            </a:r>
            <a:r>
              <a:rPr lang="pt-BR" dirty="0" err="1" smtClean="0">
                <a:latin typeface="Calibri" pitchFamily="34" charset="0"/>
              </a:rPr>
              <a:t>minicursos</a:t>
            </a:r>
            <a:r>
              <a:rPr lang="pt-BR" dirty="0" smtClean="0">
                <a:latin typeface="Calibri" pitchFamily="34" charset="0"/>
              </a:rPr>
              <a:t> e cursos extracurriculares;</a:t>
            </a:r>
          </a:p>
          <a:p>
            <a:pPr lvl="0"/>
            <a:r>
              <a:rPr lang="pt-BR" dirty="0" smtClean="0">
                <a:latin typeface="Calibri" pitchFamily="34" charset="0"/>
              </a:rPr>
              <a:t>Elaboração de diagnósticos de determinada realidade;</a:t>
            </a:r>
          </a:p>
          <a:p>
            <a:pPr lvl="0"/>
            <a:r>
              <a:rPr lang="pt-BR" dirty="0" smtClean="0">
                <a:latin typeface="Calibri" pitchFamily="34" charset="0"/>
              </a:rPr>
              <a:t>Coleta, levantamento, análise e discussão de dados;</a:t>
            </a:r>
          </a:p>
          <a:p>
            <a:pPr lvl="0"/>
            <a:r>
              <a:rPr lang="pt-BR" dirty="0" smtClean="0">
                <a:latin typeface="Calibri" pitchFamily="34" charset="0"/>
              </a:rPr>
              <a:t>Elaboração de material didático (exercícios, dinâmicas e jogos)</a:t>
            </a:r>
          </a:p>
          <a:p>
            <a:r>
              <a:rPr lang="pt-BR" dirty="0" smtClean="0">
                <a:latin typeface="Calibri" pitchFamily="34" charset="0"/>
              </a:rPr>
              <a:t>Elaboração de documentários ou vídeos didáticos; </a:t>
            </a:r>
          </a:p>
          <a:p>
            <a:r>
              <a:rPr lang="pt-BR" dirty="0" smtClean="0">
                <a:latin typeface="Calibri" pitchFamily="34" charset="0"/>
              </a:rPr>
              <a:t>Publicação de fascículos.</a:t>
            </a:r>
          </a:p>
          <a:p>
            <a:pPr lvl="0"/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725470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>
                <a:solidFill>
                  <a:schemeClr val="tx1"/>
                </a:solidFill>
                <a:latin typeface="Calibri" pitchFamily="34" charset="0"/>
              </a:rPr>
              <a:t>FÓRUM DAS </a:t>
            </a:r>
            <a:r>
              <a:rPr lang="pt-BR" sz="4000" b="1" dirty="0" smtClean="0">
                <a:solidFill>
                  <a:schemeClr val="tx1"/>
                </a:solidFill>
                <a:latin typeface="Calibri" pitchFamily="34" charset="0"/>
              </a:rPr>
              <a:t>LICENCIATURAS</a:t>
            </a:r>
            <a:endParaRPr lang="pt-BR" dirty="0"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2976" y="1071546"/>
            <a:ext cx="7790712" cy="5572164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pt-BR" sz="4600" dirty="0" smtClean="0">
                <a:latin typeface="Calibri" pitchFamily="34" charset="0"/>
              </a:rPr>
              <a:t>MESA-REDONDA: </a:t>
            </a:r>
          </a:p>
          <a:p>
            <a:pPr algn="ctr">
              <a:buNone/>
            </a:pPr>
            <a:endParaRPr lang="pt-BR" sz="3600" dirty="0" smtClean="0">
              <a:latin typeface="Calibri" pitchFamily="34" charset="0"/>
            </a:endParaRPr>
          </a:p>
          <a:p>
            <a:pPr algn="ctr">
              <a:buNone/>
            </a:pPr>
            <a:r>
              <a:rPr lang="pt-BR" sz="4100" dirty="0" smtClean="0">
                <a:latin typeface="Calibri" pitchFamily="34" charset="0"/>
              </a:rPr>
              <a:t>As </a:t>
            </a:r>
            <a:r>
              <a:rPr lang="pt-BR" sz="4100" dirty="0" smtClean="0">
                <a:latin typeface="Calibri" pitchFamily="34" charset="0"/>
              </a:rPr>
              <a:t>Experiências do IFPA </a:t>
            </a:r>
            <a:endParaRPr lang="pt-BR" sz="4100" dirty="0" smtClean="0">
              <a:latin typeface="Calibri" pitchFamily="34" charset="0"/>
            </a:endParaRPr>
          </a:p>
          <a:p>
            <a:pPr algn="ctr">
              <a:buNone/>
            </a:pPr>
            <a:r>
              <a:rPr lang="pt-BR" sz="4100" dirty="0" smtClean="0">
                <a:latin typeface="Calibri" pitchFamily="34" charset="0"/>
              </a:rPr>
              <a:t>no </a:t>
            </a:r>
            <a:r>
              <a:rPr lang="pt-BR" sz="4100" dirty="0" smtClean="0">
                <a:latin typeface="Calibri" pitchFamily="34" charset="0"/>
              </a:rPr>
              <a:t>âmbito dos </a:t>
            </a:r>
            <a:r>
              <a:rPr lang="pt-BR" sz="4100" dirty="0" smtClean="0">
                <a:latin typeface="Calibri" pitchFamily="34" charset="0"/>
              </a:rPr>
              <a:t>programas educacionais</a:t>
            </a:r>
          </a:p>
          <a:p>
            <a:pPr algn="ctr">
              <a:buNone/>
            </a:pPr>
            <a:endParaRPr lang="pt-BR" sz="3600" dirty="0" smtClean="0">
              <a:latin typeface="Calibri" pitchFamily="34" charset="0"/>
            </a:endParaRPr>
          </a:p>
          <a:p>
            <a:pPr algn="ctr">
              <a:buNone/>
            </a:pPr>
            <a:r>
              <a:rPr lang="pt-BR" sz="4600" b="1" dirty="0" smtClean="0">
                <a:solidFill>
                  <a:srgbClr val="0070C0"/>
                </a:solidFill>
                <a:latin typeface="Calibri" pitchFamily="34" charset="0"/>
              </a:rPr>
              <a:t>LIFE NO IFPA: </a:t>
            </a:r>
          </a:p>
          <a:p>
            <a:pPr algn="ctr">
              <a:buNone/>
            </a:pPr>
            <a:r>
              <a:rPr lang="pt-BR" sz="4600" b="1" dirty="0" smtClean="0">
                <a:solidFill>
                  <a:srgbClr val="0070C0"/>
                </a:solidFill>
                <a:latin typeface="Calibri" pitchFamily="34" charset="0"/>
              </a:rPr>
              <a:t>DESAFIOS EPISTEMOLÓGICOS E POSSIBILIDADES PEDAGÓGICAS</a:t>
            </a:r>
          </a:p>
          <a:p>
            <a:pPr algn="ctr">
              <a:buNone/>
            </a:pPr>
            <a:endParaRPr lang="pt-BR" sz="3600" b="1" dirty="0" smtClean="0">
              <a:solidFill>
                <a:srgbClr val="0070C0"/>
              </a:solidFill>
              <a:latin typeface="Calibri" pitchFamily="34" charset="0"/>
            </a:endParaRPr>
          </a:p>
          <a:p>
            <a:pPr algn="ctr">
              <a:buNone/>
            </a:pPr>
            <a:endParaRPr lang="pt-BR" sz="3600" b="1" dirty="0" smtClean="0">
              <a:solidFill>
                <a:srgbClr val="0070C0"/>
              </a:solidFill>
              <a:latin typeface="Calibri" pitchFamily="34" charset="0"/>
            </a:endParaRPr>
          </a:p>
          <a:p>
            <a:pPr algn="ctr">
              <a:buNone/>
            </a:pPr>
            <a:endParaRPr lang="pt-BR" sz="3600" b="1" dirty="0" smtClean="0">
              <a:solidFill>
                <a:srgbClr val="0070C0"/>
              </a:solidFill>
              <a:latin typeface="Calibri" pitchFamily="34" charset="0"/>
            </a:endParaRPr>
          </a:p>
          <a:p>
            <a:pPr algn="ctr">
              <a:buNone/>
            </a:pPr>
            <a:r>
              <a:rPr lang="pt-BR" sz="4100" dirty="0" smtClean="0">
                <a:latin typeface="Calibri" pitchFamily="34" charset="0"/>
              </a:rPr>
              <a:t>2016</a:t>
            </a:r>
            <a:endParaRPr lang="pt-BR" sz="41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225536"/>
          </a:xfrm>
        </p:spPr>
        <p:txBody>
          <a:bodyPr>
            <a:normAutofit/>
          </a:bodyPr>
          <a:lstStyle/>
          <a:p>
            <a:pPr algn="ctr"/>
            <a:r>
              <a:rPr lang="pt-BR" sz="3600" dirty="0" smtClean="0">
                <a:solidFill>
                  <a:srgbClr val="0070C0"/>
                </a:solidFill>
                <a:latin typeface="Calibri" pitchFamily="34" charset="0"/>
              </a:rPr>
              <a:t>XIV – Principais </a:t>
            </a:r>
            <a:r>
              <a:rPr lang="pt-BR" sz="3600" dirty="0" smtClean="0">
                <a:solidFill>
                  <a:srgbClr val="0070C0"/>
                </a:solidFill>
                <a:latin typeface="Calibri" pitchFamily="34" charset="0"/>
              </a:rPr>
              <a:t>Resultados Esperados</a:t>
            </a:r>
            <a:endParaRPr lang="pt-BR" sz="36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14414" y="1643050"/>
            <a:ext cx="7719274" cy="4643470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Calibri" pitchFamily="34" charset="0"/>
              </a:rPr>
              <a:t>Ampliação </a:t>
            </a:r>
            <a:r>
              <a:rPr lang="pt-BR" dirty="0" smtClean="0">
                <a:latin typeface="Calibri" pitchFamily="34" charset="0"/>
              </a:rPr>
              <a:t>da interlocução com o grupo </a:t>
            </a:r>
            <a:r>
              <a:rPr lang="pt-BR" dirty="0" smtClean="0">
                <a:latin typeface="Calibri" pitchFamily="34" charset="0"/>
              </a:rPr>
              <a:t>de </a:t>
            </a:r>
            <a:r>
              <a:rPr lang="pt-BR" dirty="0" smtClean="0">
                <a:latin typeface="Calibri" pitchFamily="34" charset="0"/>
              </a:rPr>
              <a:t>professores e alunos dos Cursos de Licenciatura </a:t>
            </a:r>
            <a:r>
              <a:rPr lang="pt-BR" dirty="0" smtClean="0">
                <a:latin typeface="Calibri" pitchFamily="34" charset="0"/>
              </a:rPr>
              <a:t>envolvidos no projeto, </a:t>
            </a:r>
            <a:r>
              <a:rPr lang="pt-BR" dirty="0" smtClean="0">
                <a:latin typeface="Calibri" pitchFamily="34" charset="0"/>
              </a:rPr>
              <a:t>para a melhoria da prática profissional docente</a:t>
            </a:r>
            <a:r>
              <a:rPr lang="pt-BR" dirty="0" smtClean="0">
                <a:latin typeface="Calibri" pitchFamily="34" charset="0"/>
              </a:rPr>
              <a:t>. </a:t>
            </a:r>
            <a:endParaRPr lang="pt-BR" dirty="0" smtClean="0">
              <a:latin typeface="Calibri" pitchFamily="34" charset="0"/>
            </a:endParaRPr>
          </a:p>
          <a:p>
            <a:r>
              <a:rPr lang="pt-BR" dirty="0" smtClean="0">
                <a:latin typeface="Calibri" pitchFamily="34" charset="0"/>
              </a:rPr>
              <a:t>Fortalecimento das </a:t>
            </a:r>
            <a:r>
              <a:rPr lang="pt-BR" dirty="0" smtClean="0">
                <a:latin typeface="Calibri" pitchFamily="34" charset="0"/>
              </a:rPr>
              <a:t>licenciaturas por meio da realização de atividades </a:t>
            </a:r>
            <a:r>
              <a:rPr lang="pt-BR" dirty="0" smtClean="0">
                <a:latin typeface="Calibri" pitchFamily="34" charset="0"/>
              </a:rPr>
              <a:t>interdisciplinares</a:t>
            </a:r>
            <a:r>
              <a:rPr lang="pt-BR" dirty="0" smtClean="0">
                <a:latin typeface="Calibri" pitchFamily="34" charset="0"/>
              </a:rPr>
              <a:t>.</a:t>
            </a:r>
          </a:p>
          <a:p>
            <a:pPr>
              <a:buNone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647836" cy="796908"/>
          </a:xfrm>
        </p:spPr>
        <p:txBody>
          <a:bodyPr>
            <a:noAutofit/>
          </a:bodyPr>
          <a:lstStyle/>
          <a:p>
            <a:pPr algn="ctr"/>
            <a:r>
              <a:rPr lang="pt-BR" sz="3600" dirty="0" smtClean="0">
                <a:solidFill>
                  <a:srgbClr val="0070C0"/>
                </a:solidFill>
                <a:latin typeface="Calibri" pitchFamily="34" charset="0"/>
              </a:rPr>
              <a:t>XV – Principais </a:t>
            </a:r>
            <a:r>
              <a:rPr lang="pt-BR" sz="3600" dirty="0" smtClean="0">
                <a:solidFill>
                  <a:srgbClr val="0070C0"/>
                </a:solidFill>
                <a:latin typeface="Calibri" pitchFamily="34" charset="0"/>
              </a:rPr>
              <a:t>Resultados Esperados</a:t>
            </a:r>
            <a:endParaRPr lang="pt-BR" sz="36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14414" y="1214422"/>
            <a:ext cx="7719274" cy="5286412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>
                <a:latin typeface="Calibri" pitchFamily="34" charset="0"/>
              </a:rPr>
              <a:t>Fortalecer a articulação do LIFE com programas de valorização da formação docente, como o PIBID no IFPA.</a:t>
            </a:r>
          </a:p>
          <a:p>
            <a:r>
              <a:rPr lang="pt-BR" dirty="0" smtClean="0">
                <a:latin typeface="Calibri" pitchFamily="34" charset="0"/>
              </a:rPr>
              <a:t>Proposição de ações pedagógicas e de práticas docentes alternativas, com as quais seja possível contribuir para a melhoria do processo ensino-aprendizagem.</a:t>
            </a:r>
          </a:p>
          <a:p>
            <a:pPr lvl="0"/>
            <a:r>
              <a:rPr lang="pt-BR" dirty="0" smtClean="0">
                <a:latin typeface="Calibri" pitchFamily="34" charset="0"/>
              </a:rPr>
              <a:t>Disponibilização de um inventário de soluções de ensino ou de material didático com sugestões de atividades a serem desenvolvidas em salas de aula da Educação Básica pública.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600" b="1" dirty="0" smtClean="0">
                <a:solidFill>
                  <a:srgbClr val="0070C0"/>
                </a:solidFill>
                <a:latin typeface="Calibri" pitchFamily="34" charset="0"/>
              </a:rPr>
              <a:t>XVI- Cursos </a:t>
            </a:r>
            <a:r>
              <a:rPr lang="pt-BR" sz="3600" b="1" dirty="0" smtClean="0">
                <a:solidFill>
                  <a:srgbClr val="0070C0"/>
                </a:solidFill>
                <a:latin typeface="Calibri" pitchFamily="34" charset="0"/>
              </a:rPr>
              <a:t>e Professores Envolvidos</a:t>
            </a:r>
            <a:endParaRPr lang="pt-BR" sz="3600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latin typeface="Calibri" pitchFamily="34" charset="0"/>
              </a:rPr>
              <a:t>Geografia:</a:t>
            </a:r>
            <a:r>
              <a:rPr lang="pt-BR" sz="4000" dirty="0" smtClean="0">
                <a:latin typeface="Calibri" pitchFamily="34" charset="0"/>
              </a:rPr>
              <a:t> </a:t>
            </a:r>
            <a:r>
              <a:rPr lang="pt-BR" sz="4000" dirty="0" smtClean="0">
                <a:latin typeface="Calibri" pitchFamily="34" charset="0"/>
              </a:rPr>
              <a:t>Professores Aline Reis e Aldo Fernandes</a:t>
            </a:r>
            <a:endParaRPr lang="pt-BR" sz="4000" dirty="0" smtClean="0">
              <a:latin typeface="Calibri" pitchFamily="34" charset="0"/>
            </a:endParaRPr>
          </a:p>
          <a:p>
            <a:r>
              <a:rPr lang="pt-BR" sz="4000" b="1" dirty="0" smtClean="0">
                <a:latin typeface="Calibri" pitchFamily="34" charset="0"/>
              </a:rPr>
              <a:t>Matemática</a:t>
            </a:r>
            <a:r>
              <a:rPr lang="pt-BR" sz="4000" dirty="0" smtClean="0">
                <a:latin typeface="Calibri" pitchFamily="34" charset="0"/>
              </a:rPr>
              <a:t>: Professoras </a:t>
            </a:r>
            <a:r>
              <a:rPr lang="pt-BR" sz="4000" dirty="0" smtClean="0">
                <a:latin typeface="Calibri" pitchFamily="34" charset="0"/>
              </a:rPr>
              <a:t>Lúcia Rocha </a:t>
            </a:r>
            <a:r>
              <a:rPr lang="pt-BR" sz="4000" dirty="0" smtClean="0">
                <a:latin typeface="Calibri" pitchFamily="34" charset="0"/>
              </a:rPr>
              <a:t>e </a:t>
            </a:r>
            <a:r>
              <a:rPr lang="pt-BR" sz="4000" dirty="0" smtClean="0">
                <a:latin typeface="Calibri" pitchFamily="34" charset="0"/>
              </a:rPr>
              <a:t>Rita Gil</a:t>
            </a:r>
            <a:endParaRPr lang="pt-BR" sz="4000" dirty="0" smtClean="0">
              <a:latin typeface="Calibri" pitchFamily="34" charset="0"/>
            </a:endParaRPr>
          </a:p>
          <a:p>
            <a:r>
              <a:rPr lang="pt-BR" sz="4000" b="1" dirty="0" smtClean="0">
                <a:latin typeface="Calibri" pitchFamily="34" charset="0"/>
              </a:rPr>
              <a:t>Letras: </a:t>
            </a:r>
            <a:r>
              <a:rPr lang="pt-BR" sz="4000" dirty="0" smtClean="0">
                <a:latin typeface="Calibri" pitchFamily="34" charset="0"/>
              </a:rPr>
              <a:t>Professoras </a:t>
            </a:r>
            <a:r>
              <a:rPr lang="pt-BR" sz="4000" dirty="0" smtClean="0">
                <a:latin typeface="Calibri" pitchFamily="34" charset="0"/>
              </a:rPr>
              <a:t>Leila Sodré </a:t>
            </a:r>
            <a:r>
              <a:rPr lang="pt-BR" sz="4000" dirty="0" smtClean="0">
                <a:latin typeface="Calibri" pitchFamily="34" charset="0"/>
              </a:rPr>
              <a:t>e </a:t>
            </a:r>
            <a:r>
              <a:rPr lang="pt-BR" sz="4000" dirty="0" err="1" smtClean="0">
                <a:latin typeface="Calibri" pitchFamily="34" charset="0"/>
              </a:rPr>
              <a:t>Wellerth</a:t>
            </a:r>
            <a:r>
              <a:rPr lang="pt-BR" sz="4000" dirty="0" smtClean="0">
                <a:latin typeface="Calibri" pitchFamily="34" charset="0"/>
              </a:rPr>
              <a:t> Ribeiro</a:t>
            </a:r>
            <a:endParaRPr lang="pt-BR" sz="4000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400" b="1" dirty="0" smtClean="0">
                <a:solidFill>
                  <a:srgbClr val="0070C0"/>
                </a:solidFill>
                <a:latin typeface="Calibri" pitchFamily="34" charset="0"/>
              </a:rPr>
              <a:t>Conclusão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>
                <a:latin typeface="Calibri" pitchFamily="34" charset="0"/>
              </a:rPr>
              <a:t>A </a:t>
            </a:r>
            <a:r>
              <a:rPr lang="pt-BR" b="1" dirty="0" smtClean="0">
                <a:latin typeface="Calibri" pitchFamily="34" charset="0"/>
              </a:rPr>
              <a:t>interdisciplinaridade</a:t>
            </a:r>
            <a:r>
              <a:rPr lang="pt-BR" dirty="0" smtClean="0">
                <a:latin typeface="Calibri" pitchFamily="34" charset="0"/>
              </a:rPr>
              <a:t> não </a:t>
            </a:r>
            <a:r>
              <a:rPr lang="pt-BR" dirty="0" smtClean="0">
                <a:latin typeface="Calibri" pitchFamily="34" charset="0"/>
              </a:rPr>
              <a:t>anula as </a:t>
            </a:r>
            <a:r>
              <a:rPr lang="pt-BR" dirty="0" smtClean="0">
                <a:latin typeface="Calibri" pitchFamily="34" charset="0"/>
              </a:rPr>
              <a:t>disciplinas. Ao invés disso, requer </a:t>
            </a:r>
            <a:r>
              <a:rPr lang="pt-BR" dirty="0" smtClean="0">
                <a:latin typeface="Calibri" pitchFamily="34" charset="0"/>
              </a:rPr>
              <a:t>que as mesmas dialoguem entre si numa perspectiva educacional </a:t>
            </a:r>
            <a:r>
              <a:rPr lang="pt-BR" dirty="0" smtClean="0">
                <a:latin typeface="Calibri" pitchFamily="34" charset="0"/>
              </a:rPr>
              <a:t>em busca </a:t>
            </a:r>
            <a:r>
              <a:rPr lang="pt-BR" dirty="0" smtClean="0">
                <a:latin typeface="Calibri" pitchFamily="34" charset="0"/>
              </a:rPr>
              <a:t>de inovação</a:t>
            </a:r>
            <a:r>
              <a:rPr lang="pt-BR" dirty="0" smtClean="0">
                <a:latin typeface="Calibri" pitchFamily="34" charset="0"/>
              </a:rPr>
              <a:t>.</a:t>
            </a:r>
          </a:p>
          <a:p>
            <a:r>
              <a:rPr lang="pt-BR" dirty="0" smtClean="0">
                <a:latin typeface="Calibri" pitchFamily="34" charset="0"/>
              </a:rPr>
              <a:t>A razão de ser do LIFE em nossa instituição de ensino justifica-se pela necessidade de pensarmos </a:t>
            </a:r>
            <a:r>
              <a:rPr lang="pt-BR" b="1" dirty="0" smtClean="0">
                <a:latin typeface="Calibri" pitchFamily="34" charset="0"/>
              </a:rPr>
              <a:t>em que medida pretendemos repensar paradigmas educacionais </a:t>
            </a:r>
            <a:r>
              <a:rPr lang="pt-BR" dirty="0" smtClean="0">
                <a:latin typeface="Calibri" pitchFamily="34" charset="0"/>
              </a:rPr>
              <a:t>colocados em xeque por nossa natural realidade complexa.</a:t>
            </a:r>
            <a:endParaRPr lang="pt-BR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pt-BR" dirty="0" smtClean="0"/>
              <a:t>Os quatro pilares da Educação contemporânea, citada por a UNESCO</a:t>
            </a:r>
          </a:p>
          <a:p>
            <a:r>
              <a:rPr lang="pt-BR" dirty="0" smtClean="0"/>
              <a:t>são: aprender a ser aprender a fazer, aprender a viver juntos, e aprender a</a:t>
            </a:r>
          </a:p>
          <a:p>
            <a:r>
              <a:rPr lang="pt-BR" dirty="0" smtClean="0"/>
              <a:t>conhecer. Esses eixos devem constituir ações permanentes que visem à formação</a:t>
            </a:r>
          </a:p>
          <a:p>
            <a:r>
              <a:rPr lang="pt-BR" dirty="0" smtClean="0"/>
              <a:t>do educando como pessoa e como cidadão. Nessa relação que liga os quatro pilares</a:t>
            </a:r>
          </a:p>
          <a:p>
            <a:r>
              <a:rPr lang="pt-BR" dirty="0" smtClean="0"/>
              <a:t>do novo sistema de Educação, e considerando a rapidez com que ocorrem as</a:t>
            </a:r>
          </a:p>
          <a:p>
            <a:r>
              <a:rPr lang="pt-BR" dirty="0" smtClean="0"/>
              <a:t>mudanças na área do conhecimento e da produção, exigindo uma atualização</a:t>
            </a:r>
          </a:p>
          <a:p>
            <a:r>
              <a:rPr lang="pt-BR" dirty="0" smtClean="0"/>
              <a:t>contínua e colocando novas exigências para a formação do educando, é que a</a:t>
            </a:r>
          </a:p>
          <a:p>
            <a:r>
              <a:rPr lang="pt-BR" dirty="0" smtClean="0"/>
              <a:t>interdisciplinaridade insere-se na ousadia de novas abordagens de ensino, na</a:t>
            </a:r>
          </a:p>
          <a:p>
            <a:r>
              <a:rPr lang="pt-BR" dirty="0" smtClean="0"/>
              <a:t>educação básica e especialmente nos cursos de formação de professores.</a:t>
            </a:r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46"/>
          </a:xfrm>
        </p:spPr>
        <p:txBody>
          <a:bodyPr/>
          <a:lstStyle/>
          <a:p>
            <a:pPr algn="ctr"/>
            <a:r>
              <a:rPr lang="pt-BR" sz="4000" dirty="0" smtClean="0">
                <a:solidFill>
                  <a:srgbClr val="0070C0"/>
                </a:solidFill>
                <a:latin typeface="Calibri" pitchFamily="34" charset="0"/>
              </a:rPr>
              <a:t>Apresentação</a:t>
            </a:r>
            <a:endParaRPr lang="pt-BR" dirty="0"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57290" y="1214422"/>
            <a:ext cx="7576398" cy="528641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pt-BR" sz="3600" i="1" dirty="0" smtClean="0">
                <a:latin typeface="Calibri" pitchFamily="34" charset="0"/>
              </a:rPr>
              <a:t>“É preciso organizar conhecimentos de modo que estes possam dialogar entre si e fazer parte da vida humana, como se formassem uma colcha de retalhos costurados com harmonia e perfeita combinação de cores.”</a:t>
            </a:r>
            <a:endParaRPr lang="pt-BR" sz="3600" dirty="0" smtClean="0">
              <a:solidFill>
                <a:srgbClr val="0070C0"/>
              </a:solidFill>
              <a:latin typeface="Calibri" pitchFamily="34" charset="0"/>
            </a:endParaRPr>
          </a:p>
          <a:p>
            <a:pPr algn="r">
              <a:buNone/>
            </a:pPr>
            <a:r>
              <a:rPr lang="pt-BR" sz="3600" dirty="0" smtClean="0">
                <a:solidFill>
                  <a:srgbClr val="0070C0"/>
                </a:solidFill>
                <a:latin typeface="Calibri" pitchFamily="34" charset="0"/>
              </a:rPr>
              <a:t>Edgar </a:t>
            </a:r>
            <a:r>
              <a:rPr lang="pt-BR" sz="3600" dirty="0" err="1" smtClean="0">
                <a:solidFill>
                  <a:srgbClr val="0070C0"/>
                </a:solidFill>
                <a:latin typeface="Calibri" pitchFamily="34" charset="0"/>
              </a:rPr>
              <a:t>Morin</a:t>
            </a:r>
            <a:endParaRPr lang="pt-BR" sz="3600" dirty="0" smtClean="0">
              <a:solidFill>
                <a:srgbClr val="0070C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4414" y="274638"/>
            <a:ext cx="7719274" cy="796908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>
                <a:solidFill>
                  <a:srgbClr val="0070C0"/>
                </a:solidFill>
                <a:latin typeface="Calibri" pitchFamily="34" charset="0"/>
              </a:rPr>
              <a:t>I - LIFE: concepção e presença</a:t>
            </a:r>
            <a:endParaRPr lang="pt-BR" sz="44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14414" y="1071546"/>
            <a:ext cx="7719274" cy="5429288"/>
          </a:xfrm>
        </p:spPr>
        <p:txBody>
          <a:bodyPr>
            <a:noAutofit/>
          </a:bodyPr>
          <a:lstStyle/>
          <a:p>
            <a:pPr algn="just"/>
            <a:r>
              <a:rPr lang="pt-BR" sz="4000" dirty="0" smtClean="0">
                <a:latin typeface="Calibri" pitchFamily="34" charset="0"/>
              </a:rPr>
              <a:t>O </a:t>
            </a:r>
            <a:r>
              <a:rPr lang="pt-BR" sz="4000" dirty="0" smtClean="0">
                <a:latin typeface="Calibri" pitchFamily="34" charset="0"/>
              </a:rPr>
              <a:t>Laboratório Interdisciplinar de Formação de Educadores - LIFE</a:t>
            </a:r>
            <a:r>
              <a:rPr lang="pt-BR" sz="4000" b="1" dirty="0" smtClean="0">
                <a:latin typeface="Calibri" pitchFamily="34" charset="0"/>
              </a:rPr>
              <a:t> </a:t>
            </a:r>
            <a:r>
              <a:rPr lang="pt-BR" sz="4000" dirty="0" smtClean="0">
                <a:latin typeface="Calibri" pitchFamily="34" charset="0"/>
              </a:rPr>
              <a:t>IFPA é uma </a:t>
            </a:r>
            <a:r>
              <a:rPr lang="pt-BR" sz="4000" b="1" dirty="0" smtClean="0">
                <a:latin typeface="Calibri" pitchFamily="34" charset="0"/>
              </a:rPr>
              <a:t>ação </a:t>
            </a:r>
            <a:r>
              <a:rPr lang="pt-BR" sz="4000" b="1" dirty="0" smtClean="0">
                <a:latin typeface="Calibri" pitchFamily="34" charset="0"/>
              </a:rPr>
              <a:t>pedagógica</a:t>
            </a:r>
            <a:r>
              <a:rPr lang="pt-BR" sz="4000" dirty="0" smtClean="0">
                <a:latin typeface="Calibri" pitchFamily="34" charset="0"/>
              </a:rPr>
              <a:t> que vem sendo desenvolvida na forma de um projeto, instituído sob aprovação da CAPES desde 2012, </a:t>
            </a:r>
            <a:r>
              <a:rPr lang="pt-BR" sz="4000" b="1" dirty="0" smtClean="0">
                <a:latin typeface="Calibri" pitchFamily="34" charset="0"/>
              </a:rPr>
              <a:t>com o objetivo primordial de integrar </a:t>
            </a:r>
            <a:r>
              <a:rPr lang="pt-BR" sz="4000" b="1" dirty="0" smtClean="0">
                <a:latin typeface="Calibri" pitchFamily="34" charset="0"/>
              </a:rPr>
              <a:t>os cursos de licenciatura.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647836" cy="796908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>
                <a:solidFill>
                  <a:srgbClr val="0070C0"/>
                </a:solidFill>
                <a:latin typeface="Calibri" pitchFamily="34" charset="0"/>
              </a:rPr>
              <a:t>II - LIFE: </a:t>
            </a:r>
            <a:r>
              <a:rPr lang="pt-BR" sz="4000" dirty="0" smtClean="0">
                <a:solidFill>
                  <a:srgbClr val="0070C0"/>
                </a:solidFill>
                <a:latin typeface="Calibri" pitchFamily="34" charset="0"/>
              </a:rPr>
              <a:t>espaço interdisciplinar</a:t>
            </a:r>
            <a:endParaRPr lang="pt-BR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85852" y="1071546"/>
            <a:ext cx="7576398" cy="5357850"/>
          </a:xfrm>
        </p:spPr>
        <p:txBody>
          <a:bodyPr>
            <a:normAutofit fontScale="92500"/>
          </a:bodyPr>
          <a:lstStyle/>
          <a:p>
            <a:r>
              <a:rPr lang="pt-BR" dirty="0" smtClean="0">
                <a:latin typeface="Calibri" pitchFamily="34" charset="0"/>
              </a:rPr>
              <a:t>Em tese, o</a:t>
            </a:r>
            <a:r>
              <a:rPr lang="pt-BR" dirty="0" smtClean="0">
                <a:latin typeface="Calibri" pitchFamily="34" charset="0"/>
              </a:rPr>
              <a:t> LIFE constitui-se </a:t>
            </a:r>
            <a:r>
              <a:rPr lang="pt-BR" dirty="0" smtClean="0">
                <a:latin typeface="Calibri" pitchFamily="34" charset="0"/>
              </a:rPr>
              <a:t>como </a:t>
            </a:r>
            <a:r>
              <a:rPr lang="pt-BR" b="1" dirty="0" smtClean="0">
                <a:latin typeface="Calibri" pitchFamily="34" charset="0"/>
              </a:rPr>
              <a:t>espaço </a:t>
            </a:r>
            <a:r>
              <a:rPr lang="pt-BR" b="1" dirty="0" smtClean="0">
                <a:latin typeface="Calibri" pitchFamily="34" charset="0"/>
              </a:rPr>
              <a:t>de desenvolvimento </a:t>
            </a:r>
            <a:r>
              <a:rPr lang="pt-BR" b="1" dirty="0" smtClean="0">
                <a:latin typeface="Calibri" pitchFamily="34" charset="0"/>
              </a:rPr>
              <a:t>de atividades interdisciplinares </a:t>
            </a:r>
            <a:r>
              <a:rPr lang="pt-BR" dirty="0" smtClean="0">
                <a:latin typeface="Calibri" pitchFamily="34" charset="0"/>
              </a:rPr>
              <a:t>baseadas</a:t>
            </a:r>
            <a:r>
              <a:rPr lang="pt-BR" b="1" dirty="0" smtClean="0">
                <a:latin typeface="Calibri" pitchFamily="34" charset="0"/>
              </a:rPr>
              <a:t> </a:t>
            </a:r>
            <a:r>
              <a:rPr lang="pt-BR" dirty="0" smtClean="0">
                <a:latin typeface="Calibri" pitchFamily="34" charset="0"/>
              </a:rPr>
              <a:t>nas </a:t>
            </a:r>
            <a:r>
              <a:rPr lang="pt-BR" dirty="0" smtClean="0">
                <a:latin typeface="Calibri" pitchFamily="34" charset="0"/>
              </a:rPr>
              <a:t>contribuições advindas de </a:t>
            </a:r>
            <a:r>
              <a:rPr lang="pt-BR" dirty="0" smtClean="0">
                <a:latin typeface="Calibri" pitchFamily="34" charset="0"/>
              </a:rPr>
              <a:t>diferentes cursos de licenciatura, </a:t>
            </a:r>
            <a:r>
              <a:rPr lang="pt-BR" dirty="0" smtClean="0">
                <a:latin typeface="Calibri" pitchFamily="34" charset="0"/>
              </a:rPr>
              <a:t>vinculados à formação de </a:t>
            </a:r>
            <a:r>
              <a:rPr lang="pt-BR" dirty="0" smtClean="0">
                <a:latin typeface="Calibri" pitchFamily="34" charset="0"/>
              </a:rPr>
              <a:t>professores.</a:t>
            </a:r>
          </a:p>
          <a:p>
            <a:r>
              <a:rPr lang="pt-BR" dirty="0" smtClean="0">
                <a:latin typeface="Calibri" pitchFamily="34" charset="0"/>
              </a:rPr>
              <a:t>Na </a:t>
            </a:r>
            <a:r>
              <a:rPr lang="pt-BR" dirty="0" smtClean="0">
                <a:latin typeface="Calibri" pitchFamily="34" charset="0"/>
              </a:rPr>
              <a:t>prática, o </a:t>
            </a:r>
            <a:r>
              <a:rPr lang="pt-BR" dirty="0" smtClean="0">
                <a:latin typeface="Calibri" pitchFamily="34" charset="0"/>
              </a:rPr>
              <a:t>LIFE IFPA </a:t>
            </a:r>
            <a:r>
              <a:rPr lang="pt-BR" dirty="0" smtClean="0">
                <a:latin typeface="Calibri" pitchFamily="34" charset="0"/>
              </a:rPr>
              <a:t>se constitui como</a:t>
            </a:r>
            <a:r>
              <a:rPr lang="pt-BR" dirty="0" smtClean="0">
                <a:latin typeface="Calibri" pitchFamily="34" charset="0"/>
              </a:rPr>
              <a:t> </a:t>
            </a:r>
            <a:r>
              <a:rPr lang="pt-BR" b="1" dirty="0" smtClean="0">
                <a:latin typeface="Calibri" pitchFamily="34" charset="0"/>
              </a:rPr>
              <a:t>espaço de uso comum para congregar atividades </a:t>
            </a:r>
            <a:r>
              <a:rPr lang="pt-BR" b="1" dirty="0" smtClean="0">
                <a:latin typeface="Calibri" pitchFamily="34" charset="0"/>
              </a:rPr>
              <a:t>de ensino-pesquisa</a:t>
            </a:r>
            <a:r>
              <a:rPr lang="pt-BR" dirty="0" smtClean="0">
                <a:latin typeface="Calibri" pitchFamily="34" charset="0"/>
              </a:rPr>
              <a:t> dos </a:t>
            </a:r>
            <a:r>
              <a:rPr lang="pt-BR" dirty="0" smtClean="0">
                <a:latin typeface="Calibri" pitchFamily="34" charset="0"/>
              </a:rPr>
              <a:t>cursos de licenciatura </a:t>
            </a:r>
            <a:r>
              <a:rPr lang="pt-BR" dirty="0" smtClean="0">
                <a:latin typeface="Calibri" pitchFamily="34" charset="0"/>
              </a:rPr>
              <a:t>que submeteram </a:t>
            </a:r>
            <a:r>
              <a:rPr lang="pt-BR" dirty="0" smtClean="0">
                <a:latin typeface="Calibri" pitchFamily="34" charset="0"/>
              </a:rPr>
              <a:t>seus </a:t>
            </a:r>
            <a:r>
              <a:rPr lang="pt-BR" dirty="0" smtClean="0">
                <a:latin typeface="Calibri" pitchFamily="34" charset="0"/>
              </a:rPr>
              <a:t>subprojetos, desde 2012, </a:t>
            </a:r>
            <a:r>
              <a:rPr lang="pt-BR" dirty="0" smtClean="0">
                <a:latin typeface="Calibri" pitchFamily="34" charset="0"/>
              </a:rPr>
              <a:t>para comporem um único Projeto </a:t>
            </a:r>
            <a:r>
              <a:rPr lang="pt-BR" dirty="0" err="1" smtClean="0">
                <a:latin typeface="Calibri" pitchFamily="34" charset="0"/>
              </a:rPr>
              <a:t>Life</a:t>
            </a:r>
            <a:r>
              <a:rPr lang="pt-BR" dirty="0" smtClean="0">
                <a:latin typeface="Calibri" pitchFamily="34" charset="0"/>
              </a:rPr>
              <a:t> IFPA.</a:t>
            </a:r>
            <a:endParaRPr lang="pt-BR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647836" cy="939784"/>
          </a:xfrm>
        </p:spPr>
        <p:txBody>
          <a:bodyPr>
            <a:normAutofit/>
          </a:bodyPr>
          <a:lstStyle/>
          <a:p>
            <a:pPr algn="ctr"/>
            <a:r>
              <a:rPr lang="pt-BR" dirty="0" smtClean="0">
                <a:solidFill>
                  <a:srgbClr val="0070C0"/>
                </a:solidFill>
                <a:latin typeface="Calibri" pitchFamily="34" charset="0"/>
              </a:rPr>
              <a:t>III – LIFE: licenciaturas envolvidas</a:t>
            </a:r>
            <a:endParaRPr lang="pt-BR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85852" y="1214422"/>
            <a:ext cx="7647836" cy="5357850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>
                <a:latin typeface="Calibri" pitchFamily="34" charset="0"/>
              </a:rPr>
              <a:t>No </a:t>
            </a:r>
            <a:r>
              <a:rPr lang="pt-BR" i="1" dirty="0" smtClean="0">
                <a:latin typeface="Calibri" pitchFamily="34" charset="0"/>
              </a:rPr>
              <a:t>Campus</a:t>
            </a:r>
            <a:r>
              <a:rPr lang="pt-BR" dirty="0" smtClean="0">
                <a:latin typeface="Calibri" pitchFamily="34" charset="0"/>
              </a:rPr>
              <a:t> Belém, </a:t>
            </a:r>
            <a:r>
              <a:rPr lang="pt-BR" dirty="0" smtClean="0">
                <a:latin typeface="Calibri" pitchFamily="34" charset="0"/>
              </a:rPr>
              <a:t>o </a:t>
            </a:r>
            <a:r>
              <a:rPr lang="pt-BR" dirty="0" smtClean="0">
                <a:latin typeface="Calibri" pitchFamily="34" charset="0"/>
              </a:rPr>
              <a:t>LIFE </a:t>
            </a:r>
            <a:r>
              <a:rPr lang="pt-BR" dirty="0" smtClean="0">
                <a:latin typeface="Calibri" pitchFamily="34" charset="0"/>
              </a:rPr>
              <a:t>IFPA abriga  </a:t>
            </a:r>
            <a:r>
              <a:rPr lang="pt-BR" dirty="0" smtClean="0">
                <a:latin typeface="Calibri" pitchFamily="34" charset="0"/>
              </a:rPr>
              <a:t>atualmente quatro licenciaturas (</a:t>
            </a:r>
            <a:r>
              <a:rPr lang="pt-BR" b="1" dirty="0" smtClean="0">
                <a:latin typeface="Calibri" pitchFamily="34" charset="0"/>
              </a:rPr>
              <a:t>Letras, Matemática, Geografia e Química</a:t>
            </a:r>
            <a:r>
              <a:rPr lang="pt-BR" dirty="0" smtClean="0">
                <a:latin typeface="Calibri" pitchFamily="34" charset="0"/>
              </a:rPr>
              <a:t>). </a:t>
            </a:r>
            <a:endParaRPr lang="pt-BR" dirty="0" smtClean="0">
              <a:latin typeface="Calibri" pitchFamily="34" charset="0"/>
            </a:endParaRPr>
          </a:p>
          <a:p>
            <a:pPr algn="just"/>
            <a:r>
              <a:rPr lang="pt-BR" dirty="0" smtClean="0">
                <a:latin typeface="Calibri" pitchFamily="34" charset="0"/>
              </a:rPr>
              <a:t>Esses </a:t>
            </a:r>
            <a:r>
              <a:rPr lang="pt-BR" dirty="0" smtClean="0">
                <a:latin typeface="Calibri" pitchFamily="34" charset="0"/>
              </a:rPr>
              <a:t>cursos de </a:t>
            </a:r>
            <a:r>
              <a:rPr lang="pt-BR" dirty="0" smtClean="0">
                <a:latin typeface="Calibri" pitchFamily="34" charset="0"/>
              </a:rPr>
              <a:t>licenciatura </a:t>
            </a:r>
            <a:r>
              <a:rPr lang="pt-BR" b="1" dirty="0" smtClean="0">
                <a:latin typeface="Calibri" pitchFamily="34" charset="0"/>
              </a:rPr>
              <a:t>propuseram-se, inicialmente, </a:t>
            </a:r>
            <a:r>
              <a:rPr lang="pt-BR" b="1" dirty="0" smtClean="0">
                <a:latin typeface="Calibri" pitchFamily="34" charset="0"/>
              </a:rPr>
              <a:t>a encontrar pontos de convergência e </a:t>
            </a:r>
            <a:r>
              <a:rPr lang="pt-BR" b="1" dirty="0" smtClean="0">
                <a:latin typeface="Calibri" pitchFamily="34" charset="0"/>
              </a:rPr>
              <a:t>fronteiras</a:t>
            </a:r>
            <a:r>
              <a:rPr lang="pt-BR" dirty="0" smtClean="0">
                <a:latin typeface="Calibri" pitchFamily="34" charset="0"/>
              </a:rPr>
              <a:t> para responder a </a:t>
            </a:r>
            <a:r>
              <a:rPr lang="pt-BR" dirty="0" smtClean="0">
                <a:latin typeface="Calibri" pitchFamily="34" charset="0"/>
              </a:rPr>
              <a:t>questionamentos relacionados às problemáticas do contexto escolar e da realidade socioeconômica que se impõe no cotidiano. </a:t>
            </a:r>
            <a:endParaRPr lang="pt-BR" dirty="0" smtClean="0">
              <a:latin typeface="Calibri" pitchFamily="34" charset="0"/>
            </a:endParaRPr>
          </a:p>
          <a:p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862150" cy="796908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IV - Objetivos </a:t>
            </a:r>
            <a:r>
              <a:rPr lang="pt-BR" sz="4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do Projeto </a:t>
            </a:r>
            <a:r>
              <a:rPr lang="pt-BR" sz="4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LIFE</a:t>
            </a:r>
            <a:endParaRPr lang="pt-BR" sz="4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14414" y="1071546"/>
            <a:ext cx="7719274" cy="5429288"/>
          </a:xfrm>
        </p:spPr>
        <p:txBody>
          <a:bodyPr>
            <a:normAutofit fontScale="77500" lnSpcReduction="20000"/>
          </a:bodyPr>
          <a:lstStyle/>
          <a:p>
            <a:r>
              <a:rPr lang="pt-BR" sz="3800" dirty="0" smtClean="0">
                <a:latin typeface="Calibri" pitchFamily="34" charset="0"/>
              </a:rPr>
              <a:t>Promover </a:t>
            </a:r>
            <a:r>
              <a:rPr lang="pt-BR" sz="3800" b="1" dirty="0" smtClean="0">
                <a:latin typeface="Calibri" pitchFamily="34" charset="0"/>
              </a:rPr>
              <a:t>a interação entre diferentes cursos de formação de educadores</a:t>
            </a:r>
            <a:r>
              <a:rPr lang="pt-BR" sz="3800" dirty="0" smtClean="0">
                <a:latin typeface="Calibri" pitchFamily="34" charset="0"/>
              </a:rPr>
              <a:t>, de modo a incentivar o desenvolvimento de metodologias voltadas para a inovação das práticas pedagógicas.</a:t>
            </a:r>
          </a:p>
          <a:p>
            <a:r>
              <a:rPr lang="pt-BR" sz="3800" dirty="0" smtClean="0">
                <a:latin typeface="Calibri" pitchFamily="34" charset="0"/>
              </a:rPr>
              <a:t>Compor e </a:t>
            </a:r>
            <a:r>
              <a:rPr lang="pt-BR" sz="3800" b="1" dirty="0" smtClean="0">
                <a:latin typeface="Calibri" pitchFamily="34" charset="0"/>
              </a:rPr>
              <a:t>organizar o acervo bibliográfico </a:t>
            </a:r>
            <a:r>
              <a:rPr lang="pt-BR" sz="3800" dirty="0" smtClean="0">
                <a:latin typeface="Calibri" pitchFamily="34" charset="0"/>
              </a:rPr>
              <a:t>para uso comum dos projetos envolvidos.</a:t>
            </a:r>
          </a:p>
          <a:p>
            <a:r>
              <a:rPr lang="pt-BR" sz="3800" dirty="0" smtClean="0">
                <a:latin typeface="Calibri" pitchFamily="34" charset="0"/>
              </a:rPr>
              <a:t>Estimular a </a:t>
            </a:r>
            <a:r>
              <a:rPr lang="pt-BR" sz="3800" b="1" dirty="0" smtClean="0">
                <a:latin typeface="Calibri" pitchFamily="34" charset="0"/>
              </a:rPr>
              <a:t>articulação entre conhecimentos</a:t>
            </a:r>
            <a:r>
              <a:rPr lang="pt-BR" sz="3800" dirty="0" smtClean="0">
                <a:latin typeface="Calibri" pitchFamily="34" charset="0"/>
              </a:rPr>
              <a:t>,  práticas e tecnologias educacionais em diferentes cursos de licenciatura.</a:t>
            </a:r>
          </a:p>
          <a:p>
            <a:r>
              <a:rPr lang="pt-BR" sz="3800" dirty="0" smtClean="0">
                <a:latin typeface="Calibri" pitchFamily="34" charset="0"/>
              </a:rPr>
              <a:t>Permitir o aprendizado, a socialização e </a:t>
            </a:r>
            <a:r>
              <a:rPr lang="pt-BR" sz="3800" b="1" dirty="0" smtClean="0">
                <a:latin typeface="Calibri" pitchFamily="34" charset="0"/>
              </a:rPr>
              <a:t>o desenvolvimento coletivo de práticas e metodologias,</a:t>
            </a:r>
            <a:r>
              <a:rPr lang="pt-BR" sz="3800" dirty="0" smtClean="0">
                <a:latin typeface="Calibri" pitchFamily="34" charset="0"/>
              </a:rPr>
              <a:t> considerando o conhecimento de diferentes disciplinas.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647836" cy="939784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IV - Objetivos </a:t>
            </a:r>
            <a:r>
              <a:rPr lang="pt-B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do Projeto </a:t>
            </a:r>
            <a:r>
              <a:rPr lang="pt-BR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LIFE</a:t>
            </a:r>
            <a:endParaRPr lang="pt-BR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14414" y="1214422"/>
            <a:ext cx="7719274" cy="5286412"/>
          </a:xfrm>
        </p:spPr>
        <p:txBody>
          <a:bodyPr>
            <a:normAutofit fontScale="85000" lnSpcReduction="10000"/>
          </a:bodyPr>
          <a:lstStyle/>
          <a:p>
            <a:r>
              <a:rPr lang="pt-BR" dirty="0" smtClean="0">
                <a:latin typeface="Calibri" pitchFamily="34" charset="0"/>
              </a:rPr>
              <a:t>Promover o </a:t>
            </a:r>
            <a:r>
              <a:rPr lang="pt-BR" b="1" dirty="0" smtClean="0">
                <a:latin typeface="Calibri" pitchFamily="34" charset="0"/>
              </a:rPr>
              <a:t>domínio e o uso de novas linguagens e tecnologias </a:t>
            </a:r>
            <a:r>
              <a:rPr lang="pt-BR" dirty="0" smtClean="0">
                <a:latin typeface="Calibri" pitchFamily="34" charset="0"/>
              </a:rPr>
              <a:t>da informação e da comunicação nos cursos de formação docente.</a:t>
            </a:r>
          </a:p>
          <a:p>
            <a:r>
              <a:rPr lang="pt-BR" dirty="0" smtClean="0">
                <a:latin typeface="Calibri" pitchFamily="34" charset="0"/>
              </a:rPr>
              <a:t>Proporcionar a </a:t>
            </a:r>
            <a:r>
              <a:rPr lang="pt-BR" b="1" dirty="0" smtClean="0">
                <a:latin typeface="Calibri" pitchFamily="34" charset="0"/>
              </a:rPr>
              <a:t>articulação entre os programas </a:t>
            </a:r>
            <a:r>
              <a:rPr lang="pt-BR" dirty="0" smtClean="0">
                <a:latin typeface="Calibri" pitchFamily="34" charset="0"/>
              </a:rPr>
              <a:t>da CAPES relacionados à Educação Básica.</a:t>
            </a:r>
          </a:p>
          <a:p>
            <a:r>
              <a:rPr lang="pt-BR" b="1" dirty="0" smtClean="0">
                <a:latin typeface="Calibri" pitchFamily="34" charset="0"/>
              </a:rPr>
              <a:t>Elaborar materiais didáticos </a:t>
            </a:r>
            <a:r>
              <a:rPr lang="pt-BR" dirty="0" smtClean="0">
                <a:latin typeface="Calibri" pitchFamily="34" charset="0"/>
              </a:rPr>
              <a:t>de caráter interdisciplinar;</a:t>
            </a:r>
          </a:p>
          <a:p>
            <a:r>
              <a:rPr lang="pt-BR" dirty="0" smtClean="0">
                <a:latin typeface="Calibri" pitchFamily="34" charset="0"/>
              </a:rPr>
              <a:t>Desenvolver </a:t>
            </a:r>
            <a:r>
              <a:rPr lang="pt-BR" b="1" dirty="0" smtClean="0">
                <a:latin typeface="Calibri" pitchFamily="34" charset="0"/>
              </a:rPr>
              <a:t>atividades pedagógicas que envolvam os alunos das escolas públicas da Educação Básica</a:t>
            </a:r>
            <a:r>
              <a:rPr lang="pt-BR" dirty="0" smtClean="0">
                <a:latin typeface="Calibri" pitchFamily="34" charset="0"/>
              </a:rPr>
              <a:t>, os </a:t>
            </a:r>
            <a:r>
              <a:rPr lang="pt-BR" dirty="0" err="1" smtClean="0">
                <a:latin typeface="Calibri" pitchFamily="34" charset="0"/>
              </a:rPr>
              <a:t>licenciandos</a:t>
            </a:r>
            <a:r>
              <a:rPr lang="pt-BR" dirty="0" smtClean="0">
                <a:latin typeface="Calibri" pitchFamily="34" charset="0"/>
              </a:rPr>
              <a:t> e os professores dos cursos de licenciaturas envolvidos no Projeto LIFE.</a:t>
            </a:r>
          </a:p>
          <a:p>
            <a:r>
              <a:rPr lang="pt-BR" b="1" dirty="0" smtClean="0">
                <a:latin typeface="Calibri" pitchFamily="34" charset="0"/>
              </a:rPr>
              <a:t>Valorizar os cursos de licenciatura </a:t>
            </a:r>
            <a:r>
              <a:rPr lang="pt-BR" dirty="0" smtClean="0">
                <a:latin typeface="Calibri" pitchFamily="34" charset="0"/>
              </a:rPr>
              <a:t>da IFES.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939784"/>
          </a:xfrm>
        </p:spPr>
        <p:txBody>
          <a:bodyPr>
            <a:normAutofit/>
          </a:bodyPr>
          <a:lstStyle/>
          <a:p>
            <a:pPr algn="ctr"/>
            <a:r>
              <a:rPr lang="pt-BR" dirty="0" smtClean="0">
                <a:solidFill>
                  <a:srgbClr val="0070C0"/>
                </a:solidFill>
                <a:latin typeface="Calibri" pitchFamily="34" charset="0"/>
              </a:rPr>
              <a:t>V </a:t>
            </a:r>
            <a:r>
              <a:rPr lang="pt-BR" dirty="0" smtClean="0">
                <a:solidFill>
                  <a:srgbClr val="0070C0"/>
                </a:solidFill>
                <a:latin typeface="Calibri" pitchFamily="34" charset="0"/>
              </a:rPr>
              <a:t>– LIFE: </a:t>
            </a:r>
            <a:r>
              <a:rPr lang="pt-BR" dirty="0" smtClean="0">
                <a:solidFill>
                  <a:srgbClr val="0070C0"/>
                </a:solidFill>
                <a:latin typeface="Calibri" pitchFamily="34" charset="0"/>
              </a:rPr>
              <a:t>primeiros desafios</a:t>
            </a:r>
            <a:endParaRPr lang="pt-BR" dirty="0">
              <a:latin typeface="Calibri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14414" y="1214422"/>
            <a:ext cx="7719274" cy="5214974"/>
          </a:xfrm>
        </p:spPr>
        <p:txBody>
          <a:bodyPr>
            <a:normAutofit lnSpcReduction="10000"/>
          </a:bodyPr>
          <a:lstStyle/>
          <a:p>
            <a:r>
              <a:rPr lang="pt-BR" dirty="0" smtClean="0">
                <a:latin typeface="Calibri" pitchFamily="34" charset="0"/>
              </a:rPr>
              <a:t>Historicamente, os desafios começaram  a surgir já no início do desenvolvimento do projeto, quando se evidenciou </a:t>
            </a:r>
            <a:r>
              <a:rPr lang="pt-BR" b="1" dirty="0" smtClean="0">
                <a:latin typeface="Calibri" pitchFamily="34" charset="0"/>
              </a:rPr>
              <a:t>a complexidade para se alcançar a dimensão interdisciplinar,</a:t>
            </a:r>
            <a:r>
              <a:rPr lang="pt-BR" dirty="0" smtClean="0">
                <a:latin typeface="Calibri" pitchFamily="34" charset="0"/>
              </a:rPr>
              <a:t> isto é, para se efetivar o diálogo constante entre os cursos para conjugar simultaneamente as atividades previstas.</a:t>
            </a:r>
          </a:p>
          <a:p>
            <a:r>
              <a:rPr lang="pt-BR" b="1" dirty="0" smtClean="0">
                <a:latin typeface="Calibri" pitchFamily="34" charset="0"/>
              </a:rPr>
              <a:t>PRIMEIRO DESAFIO: </a:t>
            </a:r>
            <a:r>
              <a:rPr lang="pt-BR" dirty="0" smtClean="0">
                <a:latin typeface="Calibri" pitchFamily="34" charset="0"/>
              </a:rPr>
              <a:t>implantar no âmbito institucional uma cultura </a:t>
            </a:r>
            <a:r>
              <a:rPr lang="pt-BR" dirty="0" err="1" smtClean="0">
                <a:latin typeface="Calibri" pitchFamily="34" charset="0"/>
              </a:rPr>
              <a:t>inter-trans-multi-pluridisciplinar</a:t>
            </a:r>
            <a:r>
              <a:rPr lang="pt-BR" dirty="0" smtClean="0">
                <a:latin typeface="Calibri" pitchFamily="34" charset="0"/>
              </a:rPr>
              <a:t>. </a:t>
            </a:r>
            <a:endParaRPr lang="pt-BR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ício">
  <a:themeElements>
    <a:clrScheme name="Origem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Solstí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í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778</TotalTime>
  <Words>1689</Words>
  <Application>Microsoft Office PowerPoint</Application>
  <PresentationFormat>Apresentação na tela (4:3)</PresentationFormat>
  <Paragraphs>128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5" baseType="lpstr">
      <vt:lpstr>Solstício</vt:lpstr>
      <vt:lpstr>MINISTÉRIO DA EDUCAÇÃO – MEC/CAPES INSTITUTO FEDERAL DE EDUCAÇÃO, CIÊNCIA E TECNOLOGIA DO PARÁ – IFPA CAMPUS BELÉM PRÓ-REITORIA DE ENSINO – PROEN DEPARTAMENTO DE FORMAÇÃO DE PROFESSORES – DEPRO</vt:lpstr>
      <vt:lpstr>FÓRUM DAS LICENCIATURAS</vt:lpstr>
      <vt:lpstr>Apresentação</vt:lpstr>
      <vt:lpstr>I - LIFE: concepção e presença</vt:lpstr>
      <vt:lpstr>II - LIFE: espaço interdisciplinar</vt:lpstr>
      <vt:lpstr>III – LIFE: licenciaturas envolvidas</vt:lpstr>
      <vt:lpstr>IV - Objetivos do Projeto LIFE</vt:lpstr>
      <vt:lpstr>IV - Objetivos do Projeto LIFE</vt:lpstr>
      <vt:lpstr>V – LIFE: primeiros desafios</vt:lpstr>
      <vt:lpstr>VI – LIFE:   primeiras possibilidades pedagógicas</vt:lpstr>
      <vt:lpstr>VII – LIFE: atividades interdisciplinares</vt:lpstr>
      <vt:lpstr>VIII – LIFE:  mais desafios epistemológicos</vt:lpstr>
      <vt:lpstr>IX – LIFE:  questionamentos articulados  com a realidade de ensino-aprendizagem</vt:lpstr>
      <vt:lpstr>X – LIFE 2016: política institucional</vt:lpstr>
      <vt:lpstr>XI – LIFE 2016 no Campus Belém</vt:lpstr>
      <vt:lpstr>XI – LIFE 2016 no Campus Belém</vt:lpstr>
      <vt:lpstr>XII - Metodologia</vt:lpstr>
      <vt:lpstr>XII - Metodologia</vt:lpstr>
      <vt:lpstr>XIII - Principais Atividades Previstas</vt:lpstr>
      <vt:lpstr>XIV – Principais Resultados Esperados</vt:lpstr>
      <vt:lpstr>XV – Principais Resultados Esperados</vt:lpstr>
      <vt:lpstr>XVI- Cursos e Professores Envolvidos</vt:lpstr>
      <vt:lpstr>Conclusão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MINISTÉRIO DA EDUCAÇÃO INSTITUTO FEDERAL DE EDUCAÇÃO, CIÊNCIA E TECNOLOGIA DO PARÁ PRÓ-REITORIA DE ENSINO - PROEN</dc:title>
  <dc:creator>Leila Sodre</dc:creator>
  <cp:lastModifiedBy>Leila Sodre</cp:lastModifiedBy>
  <cp:revision>112</cp:revision>
  <dcterms:created xsi:type="dcterms:W3CDTF">2015-09-23T20:39:32Z</dcterms:created>
  <dcterms:modified xsi:type="dcterms:W3CDTF">2016-05-05T15:12:32Z</dcterms:modified>
</cp:coreProperties>
</file>