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28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2.xml.rels" ContentType="application/vnd.openxmlformats-package.relationships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slides/_rels/slide26.xml.rels" ContentType="application/vnd.openxmlformats-package.relationships+xml"/>
  <Override PartName="/ppt/slides/_rels/slide10.xml.rels" ContentType="application/vnd.openxmlformats-package.relationships+xml"/>
  <Override PartName="/ppt/slides/_rels/slide17.xml.rels" ContentType="application/vnd.openxmlformats-package.relationships+xml"/>
  <Override PartName="/ppt/slides/_rels/slide9.xml.rels" ContentType="application/vnd.openxmlformats-package.relationships+xml"/>
  <Override PartName="/ppt/slides/_rels/slide24.xml.rels" ContentType="application/vnd.openxmlformats-package.relationships+xml"/>
  <Override PartName="/ppt/slides/_rels/slide2.xml.rels" ContentType="application/vnd.openxmlformats-package.relationships+xml"/>
  <Override PartName="/ppt/slides/_rels/slide8.xml.rels" ContentType="application/vnd.openxmlformats-package.relationships+xml"/>
  <Override PartName="/ppt/slides/_rels/slide23.xml.rels" ContentType="application/vnd.openxmlformats-package.relationships+xml"/>
  <Override PartName="/ppt/slides/_rels/slide1.xml.rels" ContentType="application/vnd.openxmlformats-package.relationships+xml"/>
  <Override PartName="/ppt/slides/_rels/slide7.xml.rels" ContentType="application/vnd.openxmlformats-package.relationships+xml"/>
  <Override PartName="/ppt/slides/_rels/slide28.xml.rels" ContentType="application/vnd.openxmlformats-package.relationships+xml"/>
  <Override PartName="/ppt/slides/_rels/slide6.xml.rels" ContentType="application/vnd.openxmlformats-package.relationships+xml"/>
  <Override PartName="/ppt/slides/_rels/slide2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8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22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slide22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28.xml" ContentType="application/vnd.openxmlformats-officedocument.presentationml.slide+xml"/>
  <Override PartName="/ppt/slides/slide6.xml" ContentType="application/vnd.openxmlformats-officedocument.presentationml.slide+xml"/>
  <Override PartName="/ppt/slides/slide20.xml" ContentType="application/vnd.openxmlformats-officedocument.presentationml.slide+xml"/>
  <Override PartName="/ppt/slides/slide27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23.xml" ContentType="application/vnd.openxmlformats-officedocument.presentationml.slide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s/slide2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26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39.jpeg" ContentType="image/jpeg"/>
  <Override PartName="/ppt/media/image38.jpeg" ContentType="image/jpeg"/>
  <Override PartName="/ppt/media/image33.jpeg" ContentType="image/jpeg"/>
  <Override PartName="/ppt/media/image32.jpeg" ContentType="image/jpeg"/>
  <Override PartName="/ppt/media/image31.jpeg" ContentType="image/jpeg"/>
  <Override PartName="/ppt/media/image28.jpeg" ContentType="image/jpeg"/>
  <Override PartName="/ppt/media/image27.jpeg" ContentType="image/jpeg"/>
  <Override PartName="/ppt/media/image26.jpeg" ContentType="image/jpeg"/>
  <Override PartName="/ppt/media/image25.jpeg" ContentType="image/jpeg"/>
  <Override PartName="/ppt/media/image24.jpeg" ContentType="image/jpeg"/>
  <Override PartName="/ppt/media/image9.png" ContentType="image/png"/>
  <Override PartName="/ppt/media/image43.jpeg" ContentType="image/jpeg"/>
  <Override PartName="/ppt/media/image13.jpeg" ContentType="image/jpeg"/>
  <Override PartName="/ppt/media/image8.png" ContentType="image/png"/>
  <Override PartName="/ppt/media/image23.jpeg" ContentType="image/jpeg"/>
  <Override PartName="/ppt/media/image7.jpeg" ContentType="image/jpeg"/>
  <Override PartName="/ppt/media/image37.png" ContentType="image/png"/>
  <Override PartName="/ppt/media/image30.jpeg" ContentType="image/jpeg"/>
  <Override PartName="/ppt/media/image2.png" ContentType="image/png"/>
  <Override PartName="/ppt/media/image29.jpeg" ContentType="image/jpeg"/>
  <Override PartName="/ppt/media/image22.png" ContentType="image/png"/>
  <Override PartName="/ppt/media/image16.jpeg" ContentType="image/jpeg"/>
  <Override PartName="/ppt/media/image1.jpeg" ContentType="image/jpeg"/>
  <Override PartName="/ppt/media/image18.jpeg" ContentType="image/jpeg"/>
  <Override PartName="/ppt/media/image35.jpeg" ContentType="image/jpeg"/>
  <Override PartName="/ppt/media/image34.png" ContentType="image/png"/>
  <Override PartName="/ppt/media/image10.jpeg" ContentType="image/jpeg"/>
  <Override PartName="/ppt/media/image36.jpeg" ContentType="image/jpeg"/>
  <Override PartName="/ppt/media/image11.jpeg" ContentType="image/jpeg"/>
  <Override PartName="/ppt/media/image42.jpeg" ContentType="image/jpeg"/>
  <Override PartName="/ppt/media/image12.jpeg" ContentType="image/jpeg"/>
  <Override PartName="/ppt/media/image44.jpeg" ContentType="image/jpeg"/>
  <Override PartName="/ppt/media/image40.jpeg" ContentType="image/jpeg"/>
  <Override PartName="/ppt/media/image6.png" ContentType="image/png"/>
  <Override PartName="/ppt/media/image14.jpeg" ContentType="image/jpeg"/>
  <Override PartName="/ppt/media/image5.png" ContentType="image/png"/>
  <Override PartName="/ppt/media/image20.png" ContentType="image/png"/>
  <Override PartName="/ppt/media/image45.jpeg" ContentType="image/jpeg"/>
  <Override PartName="/ppt/media/image41.jpeg" ContentType="image/jpeg"/>
  <Override PartName="/ppt/media/image15.jpeg" ContentType="image/jpeg"/>
  <Override PartName="/ppt/media/image17.jpeg" ContentType="image/jpeg"/>
  <Override PartName="/ppt/media/image4.jpeg" ContentType="image/jpeg"/>
  <Override PartName="/ppt/media/image3.png" ContentType="image/png"/>
  <Override PartName="/ppt/media/image19.jpeg" ContentType="image/jpeg"/>
  <Override PartName="/ppt/media/image21.jpeg" ContentType="image/jpeg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x="9907587" cy="6858000"/>
  <p:notesSz cx="6858000" cy="992505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lang="pt-BR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de notas</a:t>
            </a:r>
            <a:endParaRPr lang="pt-BR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lang="pt-B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&lt;cabeçalho&gt;</a:t>
            </a:r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lang="pt-B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&lt;data/hora&gt;</a:t>
            </a:r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lang="pt-B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&lt;rodapé&gt;</a:t>
            </a:r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878F6BC7-C7B5-4729-BBB5-B372411BD7D4}" type="slidenum">
              <a:rPr lang="pt-B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9B255AE1-5E7D-4710-898C-66B6E291BCD1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3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1B426F7D-D29B-485F-9117-C1947F5FC04B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9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375EB9B1-9E50-430B-B9BF-CE3630B71A29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1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E8614E7E-71C7-454F-B53D-C06A3DF67C0B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3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4" name="CustomShape 3"/>
          <p:cNvSpPr/>
          <p:nvPr/>
        </p:nvSpPr>
        <p:spPr>
          <a:xfrm>
            <a:off x="3884760" y="9428040"/>
            <a:ext cx="2971440" cy="496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228877C7-E11D-4B13-8E3D-5ED5D1382B3F}" type="slidenum">
              <a:rPr lang="pt-BR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1834D4E9-AD84-4C32-9075-0062348D3F1B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6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F518B6FF-49E3-4625-AABC-5B5E78989A05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98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5E72E7F8-9CEC-4AC5-8B34-23746402A487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26B09D0D-443C-4E31-9FCC-CD8FBF203DE1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2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4D1AC7F0-B91A-4186-85A3-8C0ECB003B3D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4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B15003DB-BAEC-4388-A5A2-CEA54B18E110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6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9663AABA-CFB7-4A59-89E5-2F7A4B043F45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8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A86C21A8-E0D8-4768-8020-548E892F19E4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5C990D07-DCD0-49F4-A9FA-87C46B8D34BE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904FF431-FB30-4717-B517-7F832205E040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2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9E0178D0-597D-49C0-8EF2-3648AD4A11FB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4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8D3A9ABD-8528-4E97-8B64-AF50BE0812A1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6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0F5A07B0-558A-4DFA-B45E-887D5EF487FF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18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4010A725-8FF8-466F-9487-FE813E5AA8A6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0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54A0EAD8-62EA-4BBB-B9B9-8E1BA9A6C3F9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2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F4EC7021-F478-4E33-B6D1-602953663F30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4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94C8BF90-55B4-4439-A275-1DF1115A71AA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26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0054DD8D-B5A5-40B1-A994-E5C140308E94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7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340E3DEF-3712-4724-9E9E-E7530E3DC798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79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E68A3042-89E1-4B82-A396-5B86BD7E538F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1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531046CC-00F3-4B41-A7BD-620B04DCA3FE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3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12722801-3A7A-4057-8F84-9BEAB79CFACA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5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3884760" y="9428040"/>
            <a:ext cx="2968200" cy="4932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/>
          <a:p>
            <a:pPr algn="r">
              <a:lnSpc>
                <a:spcPct val="100000"/>
              </a:lnSpc>
            </a:pPr>
            <a:fld id="{A794A398-079C-4869-B840-AEAB2BF246B5}" type="slidenum">
              <a:rPr lang="pt-BR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+mn-ea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87" name="CustomShape 2"/>
          <p:cNvSpPr/>
          <p:nvPr/>
        </p:nvSpPr>
        <p:spPr>
          <a:xfrm>
            <a:off x="685800" y="4714920"/>
            <a:ext cx="5486040" cy="4466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891612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95360" y="3682080"/>
            <a:ext cx="891612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64120" y="160452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64120" y="368208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95360" y="368208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891612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95360" y="1604520"/>
            <a:ext cx="891612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4" name="" descr=""/>
          <p:cNvPicPr/>
          <p:nvPr/>
        </p:nvPicPr>
        <p:blipFill>
          <a:blip r:embed="rId2"/>
          <a:stretch/>
        </p:blipFill>
        <p:spPr>
          <a:xfrm>
            <a:off x="24606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" descr=""/>
          <p:cNvPicPr/>
          <p:nvPr/>
        </p:nvPicPr>
        <p:blipFill>
          <a:blip r:embed="rId3"/>
          <a:stretch/>
        </p:blipFill>
        <p:spPr>
          <a:xfrm>
            <a:off x="24606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495360" y="1604520"/>
            <a:ext cx="891612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891612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435096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5064120" y="1604520"/>
            <a:ext cx="435096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495360" y="273600"/>
            <a:ext cx="891612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95360" y="368208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5064120" y="1604520"/>
            <a:ext cx="435096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95360" y="1604520"/>
            <a:ext cx="891612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435096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4120" y="160452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5064120" y="368208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064120" y="160452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95360" y="3682080"/>
            <a:ext cx="891612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891612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95360" y="3682080"/>
            <a:ext cx="891612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64120" y="160452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5064120" y="368208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495360" y="368208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891612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95360" y="1604520"/>
            <a:ext cx="891612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73" name="" descr=""/>
          <p:cNvPicPr/>
          <p:nvPr/>
        </p:nvPicPr>
        <p:blipFill>
          <a:blip r:embed="rId2"/>
          <a:stretch/>
        </p:blipFill>
        <p:spPr>
          <a:xfrm>
            <a:off x="24606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4" name="" descr=""/>
          <p:cNvPicPr/>
          <p:nvPr/>
        </p:nvPicPr>
        <p:blipFill>
          <a:blip r:embed="rId3"/>
          <a:stretch/>
        </p:blipFill>
        <p:spPr>
          <a:xfrm>
            <a:off x="24606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891612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435096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64120" y="1604520"/>
            <a:ext cx="435096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95360" y="273600"/>
            <a:ext cx="891612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lang="pt-BR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95360" y="368208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64120" y="1604520"/>
            <a:ext cx="435096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4350960" cy="397728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64120" y="160452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064120" y="368208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064120" y="1604520"/>
            <a:ext cx="435096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95360" y="3682080"/>
            <a:ext cx="8916120" cy="1896840"/>
          </a:xfrm>
          <a:prstGeom prst="rect">
            <a:avLst/>
          </a:prstGeom>
        </p:spPr>
        <p:txBody>
          <a:bodyPr lIns="0" rIns="0" tIns="0" bIns="0"/>
          <a:p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lang="en-GB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do título</a:t>
            </a:r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95360" y="1604520"/>
            <a:ext cx="891612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Clique para editar o formato do texto da estrutura de tópicos</a:t>
            </a:r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2.º nível da estrutura de tópicos</a:t>
            </a:r>
            <a:endParaRPr lang="en-GB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3.º nível da estrutura de tópicos</a:t>
            </a:r>
            <a:endParaRPr lang="en-GB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4.º nível da estrutura de tópicos</a:t>
            </a:r>
            <a:endParaRPr lang="en-GB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5.º nível da estrutura de tópicos</a:t>
            </a:r>
            <a:endParaRPr lang="en-GB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6.º nível da estrutura de tópicos</a:t>
            </a:r>
            <a:endParaRPr lang="en-GB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7.º nível da estrutura de tópicos</a:t>
            </a:r>
            <a:endParaRPr lang="en-GB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stomShape 1"/>
          <p:cNvSpPr/>
          <p:nvPr/>
        </p:nvSpPr>
        <p:spPr>
          <a:xfrm>
            <a:off x="2378160" y="5959440"/>
            <a:ext cx="5460480" cy="27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" name="PlaceHolder 2"/>
          <p:cNvSpPr>
            <a:spLocks noGrp="1"/>
          </p:cNvSpPr>
          <p:nvPr>
            <p:ph type="dt"/>
          </p:nvPr>
        </p:nvSpPr>
        <p:spPr>
          <a:xfrm>
            <a:off x="7916760" y="5959440"/>
            <a:ext cx="1088640" cy="274320"/>
          </a:xfrm>
          <a:prstGeom prst="rect">
            <a:avLst/>
          </a:prstGeom>
        </p:spPr>
        <p:txBody>
          <a:bodyPr lIns="90000" rIns="90000" tIns="46800" bIns="46800" anchor="ctr"/>
          <a:p>
            <a:endParaRPr lang="pt-BR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sldNum"/>
          </p:nvPr>
        </p:nvSpPr>
        <p:spPr>
          <a:xfrm>
            <a:off x="9086760" y="5959440"/>
            <a:ext cx="542520" cy="274320"/>
          </a:xfrm>
          <a:prstGeom prst="rect">
            <a:avLst/>
          </a:prstGeom>
        </p:spPr>
        <p:txBody>
          <a:bodyPr lIns="90000" rIns="90000" tIns="46800" bIns="46800" anchor="ctr"/>
          <a:p>
            <a:pPr>
              <a:lnSpc>
                <a:spcPct val="100000"/>
              </a:lnSpc>
            </a:pPr>
            <a:fld id="{6DD584AA-B288-4BB8-A368-EECBCF859A06}" type="slidenum">
              <a:rPr lang="pt-BR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&lt;número&gt;</a:t>
            </a:fld>
            <a:endParaRPr lang="pt-BR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title"/>
          </p:nvPr>
        </p:nvSpPr>
        <p:spPr>
          <a:xfrm>
            <a:off x="495360" y="273600"/>
            <a:ext cx="891612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lang="en-GB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do título</a:t>
            </a:r>
            <a:endParaRPr lang="en-GB" sz="4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495360" y="1604520"/>
            <a:ext cx="891612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Clique para editar o formato do texto da estrutura de tópicos</a:t>
            </a:r>
            <a:endParaRPr lang="en-GB" sz="32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2.º nível da estrutura de tópicos</a:t>
            </a:r>
            <a:endParaRPr lang="en-GB" sz="24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3.º nível da estrutura de tópicos</a:t>
            </a:r>
            <a:endParaRPr lang="en-GB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4.º nível da estrutura de tópicos</a:t>
            </a:r>
            <a:endParaRPr lang="en-GB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5.º nível da estrutura de tópicos</a:t>
            </a:r>
            <a:endParaRPr lang="en-GB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6.º nível da estrutura de tópicos</a:t>
            </a:r>
            <a:endParaRPr lang="en-GB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7.º nível da estrutura de tópicos</a:t>
            </a:r>
            <a:endParaRPr lang="en-GB" sz="2000" spc="-1" strike="noStrike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png"/><Relationship Id="rId3" Type="http://schemas.openxmlformats.org/officeDocument/2006/relationships/image" Target="../media/image21.jpeg"/><Relationship Id="rId4" Type="http://schemas.openxmlformats.org/officeDocument/2006/relationships/image" Target="../media/image22.png"/><Relationship Id="rId5" Type="http://schemas.openxmlformats.org/officeDocument/2006/relationships/image" Target="../media/image23.jpeg"/><Relationship Id="rId6" Type="http://schemas.openxmlformats.org/officeDocument/2006/relationships/image" Target="../media/image24.jpeg"/><Relationship Id="rId7" Type="http://schemas.openxmlformats.org/officeDocument/2006/relationships/image" Target="../media/image25.jpeg"/><Relationship Id="rId8" Type="http://schemas.openxmlformats.org/officeDocument/2006/relationships/image" Target="../media/image26.jpeg"/><Relationship Id="rId9" Type="http://schemas.openxmlformats.org/officeDocument/2006/relationships/slideLayout" Target="../slideLayouts/slideLayout13.xml"/><Relationship Id="rId10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image" Target="../media/image37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hyperlink" Target="mailto:jorge.censopa@gmail.com" TargetMode="External"/><Relationship Id="rId3" Type="http://schemas.openxmlformats.org/officeDocument/2006/relationships/hyperlink" Target="mailto:josereso.censoescolar@gmail.com" TargetMode="External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44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5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8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5024520" y="3933720"/>
            <a:ext cx="3889080" cy="30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pt-BR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icrosoft YaHei"/>
              </a:rPr>
              <a:t>DEED/INEP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CustomShape 2"/>
          <p:cNvSpPr/>
          <p:nvPr/>
        </p:nvSpPr>
        <p:spPr>
          <a:xfrm>
            <a:off x="5024520" y="4421160"/>
            <a:ext cx="3384360" cy="24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pt-BR" sz="1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Verdana"/>
                <a:ea typeface="Microsoft YaHei"/>
              </a:rPr>
              <a:t>Brasília-DF | Abril 2016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2" name="Picture 3" descr=""/>
          <p:cNvPicPr/>
          <p:nvPr/>
        </p:nvPicPr>
        <p:blipFill>
          <a:blip r:embed="rId2"/>
          <a:stretch/>
        </p:blipFill>
        <p:spPr>
          <a:xfrm>
            <a:off x="595440" y="357120"/>
            <a:ext cx="4049280" cy="1499760"/>
          </a:xfrm>
          <a:prstGeom prst="rect">
            <a:avLst/>
          </a:prstGeom>
          <a:ln>
            <a:noFill/>
          </a:ln>
        </p:spPr>
      </p:pic>
      <p:pic>
        <p:nvPicPr>
          <p:cNvPr id="83" name="Picture 4" descr=""/>
          <p:cNvPicPr/>
          <p:nvPr/>
        </p:nvPicPr>
        <p:blipFill>
          <a:blip r:embed="rId3"/>
          <a:stretch/>
        </p:blipFill>
        <p:spPr>
          <a:xfrm>
            <a:off x="1309680" y="2357280"/>
            <a:ext cx="7286400" cy="4257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272880" y="189000"/>
            <a:ext cx="935964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pt-BR" sz="4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Como Acontece o Censo – para as Escolas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CustomShape 2"/>
          <p:cNvSpPr/>
          <p:nvPr/>
        </p:nvSpPr>
        <p:spPr>
          <a:xfrm>
            <a:off x="272880" y="1341360"/>
            <a:ext cx="9359640" cy="4944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2ª Etapa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Abertura do módulo “Situação do Aluno”, para informar rendimento e movimento escolar, 45 (quarenta e cinco) dias, a ser indicado pela Portaria de cronograma;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Disponibilidade de relatórios no Sistema para conferencia dos Gestores;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Reabertura do Sistema  módulo “Situação do Aluno” para retificação de erros de informações, 15 (quinze) dias.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   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272880" y="189000"/>
            <a:ext cx="9359640" cy="64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Situação do Aluno – Movimento e Rendimento Escolar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CustomShape 2"/>
          <p:cNvSpPr/>
          <p:nvPr/>
        </p:nvSpPr>
        <p:spPr>
          <a:xfrm>
            <a:off x="272880" y="836640"/>
            <a:ext cx="9359640" cy="6021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Movimento Escolar: </a:t>
            </a: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Compreende a mudança do vínculo escolar do aluno depois da data de referência do Censo Escolar e antes do término do ano letivo, abrangendo as seguintes situações: Transferido, deixou de frequentar e falecido.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Rendimento Escolar</a:t>
            </a: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: se refere à situação final do aluno declarada na segunda etapa da coleta do Censo Escolar e consideram os dados de alunos que ao final do ano letivo foram aprovados ou reprovados.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9" dur="indefinite" restart="never" nodeType="tmRoot">
          <p:childTnLst>
            <p:seq>
              <p:cTn id="20" dur="indefinite" nodeType="mainSeq">
                <p:childTnLst>
                  <p:par>
                    <p:cTn id="21" nodeType="clickEffect" fill="hold">
                      <p:stCondLst>
                        <p:cond delay="indefinite"/>
                      </p:stCondLst>
                      <p:childTnLst>
                        <p:par>
                          <p:cTn id="2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2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5" dur="500"/>
                                        <p:tgtEl>
                                          <p:spTgt spid="106">
                                            <p:txEl>
                                              <p:pRg st="1" end="2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nodeType="clickEffect" fill="hold">
                      <p:stCondLst>
                        <p:cond delay="indefinite"/>
                      </p:stCondLst>
                      <p:childTnLst>
                        <p:par>
                          <p:cTn id="2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30" end="4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" dur="500"/>
                                        <p:tgtEl>
                                          <p:spTgt spid="106">
                                            <p:txEl>
                                              <p:pRg st="230" end="4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 flipH="1">
            <a:off x="5958720" y="2438640"/>
            <a:ext cx="358560" cy="35064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8" name="CustomShape 2"/>
          <p:cNvSpPr/>
          <p:nvPr/>
        </p:nvSpPr>
        <p:spPr>
          <a:xfrm flipH="1">
            <a:off x="6000480" y="2490840"/>
            <a:ext cx="266400" cy="24588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9" name="CustomShape 3"/>
          <p:cNvSpPr/>
          <p:nvPr/>
        </p:nvSpPr>
        <p:spPr>
          <a:xfrm flipH="1">
            <a:off x="5778000" y="2552760"/>
            <a:ext cx="701280" cy="12204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0" name="CustomShape 4"/>
          <p:cNvSpPr/>
          <p:nvPr/>
        </p:nvSpPr>
        <p:spPr>
          <a:xfrm>
            <a:off x="5778000" y="2785320"/>
            <a:ext cx="1318680" cy="91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2ª Etapa: Situação 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do Aluno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CustomShape 5"/>
          <p:cNvSpPr/>
          <p:nvPr/>
        </p:nvSpPr>
        <p:spPr>
          <a:xfrm>
            <a:off x="511200" y="2813400"/>
            <a:ext cx="1339560" cy="1334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1ª Etapa: Matrícula Inicial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CustomShape 6"/>
          <p:cNvSpPr/>
          <p:nvPr/>
        </p:nvSpPr>
        <p:spPr>
          <a:xfrm>
            <a:off x="126720" y="3813480"/>
            <a:ext cx="2162880" cy="27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pt-BR" sz="1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(última quarta-feira de maio)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CustomShape 7"/>
          <p:cNvSpPr/>
          <p:nvPr/>
        </p:nvSpPr>
        <p:spPr>
          <a:xfrm>
            <a:off x="2373480" y="1700640"/>
            <a:ext cx="963000" cy="30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pPr algn="ctr">
              <a:lnSpc>
                <a:spcPct val="100000"/>
              </a:lnSpc>
            </a:pPr>
            <a:r>
              <a:rPr lang="pt-BR" sz="1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Admitidos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Line 8"/>
          <p:cNvSpPr/>
          <p:nvPr/>
        </p:nvSpPr>
        <p:spPr>
          <a:xfrm>
            <a:off x="2854800" y="2064960"/>
            <a:ext cx="360" cy="527400"/>
          </a:xfrm>
          <a:prstGeom prst="line">
            <a:avLst/>
          </a:prstGeom>
          <a:ln w="9360">
            <a:solidFill>
              <a:srgbClr val="ffffff"/>
            </a:solidFill>
            <a:custDash>
              <a:ds d="500000" sp="400000"/>
            </a:custDash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15" name="CustomShape 9"/>
          <p:cNvSpPr/>
          <p:nvPr/>
        </p:nvSpPr>
        <p:spPr>
          <a:xfrm>
            <a:off x="3530160" y="1275480"/>
            <a:ext cx="1165680" cy="30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pPr>
              <a:lnSpc>
                <a:spcPct val="100000"/>
              </a:lnSpc>
            </a:pPr>
            <a:r>
              <a:rPr lang="pt-BR" sz="1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Transferidos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Line 10"/>
          <p:cNvSpPr/>
          <p:nvPr/>
        </p:nvSpPr>
        <p:spPr>
          <a:xfrm flipV="1">
            <a:off x="4113000" y="1565280"/>
            <a:ext cx="360" cy="1011600"/>
          </a:xfrm>
          <a:prstGeom prst="line">
            <a:avLst/>
          </a:prstGeom>
          <a:ln w="9360">
            <a:solidFill>
              <a:srgbClr val="ffffff"/>
            </a:solidFill>
            <a:custDash>
              <a:ds d="500000" sp="400000"/>
            </a:custDash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17" name="CustomShape 11"/>
          <p:cNvSpPr/>
          <p:nvPr/>
        </p:nvSpPr>
        <p:spPr>
          <a:xfrm>
            <a:off x="4745880" y="1184400"/>
            <a:ext cx="1199880" cy="30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lang="pt-BR" sz="1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Falecidos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Line 12"/>
          <p:cNvSpPr/>
          <p:nvPr/>
        </p:nvSpPr>
        <p:spPr>
          <a:xfrm flipV="1">
            <a:off x="5242320" y="1601280"/>
            <a:ext cx="360" cy="970920"/>
          </a:xfrm>
          <a:prstGeom prst="line">
            <a:avLst/>
          </a:prstGeom>
          <a:ln w="9360">
            <a:solidFill>
              <a:srgbClr val="ffffff"/>
            </a:solidFill>
            <a:custDash>
              <a:ds d="500000" sp="400000"/>
            </a:custDash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pic>
        <p:nvPicPr>
          <p:cNvPr id="119" name="Picture 16" descr=""/>
          <p:cNvPicPr/>
          <p:nvPr/>
        </p:nvPicPr>
        <p:blipFill>
          <a:blip r:embed="rId2"/>
          <a:stretch/>
        </p:blipFill>
        <p:spPr>
          <a:xfrm>
            <a:off x="4557600" y="4642920"/>
            <a:ext cx="774360" cy="801360"/>
          </a:xfrm>
          <a:prstGeom prst="rect">
            <a:avLst/>
          </a:prstGeom>
          <a:ln>
            <a:noFill/>
          </a:ln>
        </p:spPr>
      </p:pic>
      <p:pic>
        <p:nvPicPr>
          <p:cNvPr id="120" name="Picture 17" descr=""/>
          <p:cNvPicPr/>
          <p:nvPr/>
        </p:nvPicPr>
        <p:blipFill>
          <a:blip r:embed="rId3"/>
          <a:stretch/>
        </p:blipFill>
        <p:spPr>
          <a:xfrm>
            <a:off x="4497480" y="5530680"/>
            <a:ext cx="894960" cy="1093320"/>
          </a:xfrm>
          <a:prstGeom prst="rect">
            <a:avLst/>
          </a:prstGeom>
          <a:ln>
            <a:noFill/>
          </a:ln>
        </p:spPr>
      </p:pic>
      <p:pic>
        <p:nvPicPr>
          <p:cNvPr id="121" name="Picture 18" descr=""/>
          <p:cNvPicPr/>
          <p:nvPr/>
        </p:nvPicPr>
        <p:blipFill>
          <a:blip r:embed="rId4"/>
          <a:stretch/>
        </p:blipFill>
        <p:spPr>
          <a:xfrm>
            <a:off x="4544280" y="3601080"/>
            <a:ext cx="801360" cy="982440"/>
          </a:xfrm>
          <a:prstGeom prst="rect">
            <a:avLst/>
          </a:prstGeom>
          <a:ln>
            <a:noFill/>
          </a:ln>
        </p:spPr>
      </p:pic>
      <p:sp>
        <p:nvSpPr>
          <p:cNvPr id="122" name="CustomShape 13"/>
          <p:cNvSpPr/>
          <p:nvPr/>
        </p:nvSpPr>
        <p:spPr>
          <a:xfrm>
            <a:off x="-541800" y="247680"/>
            <a:ext cx="6793920" cy="58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pPr>
              <a:lnSpc>
                <a:spcPct val="100000"/>
              </a:lnSpc>
            </a:pPr>
            <a:r>
              <a:rPr b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 Dinâmica do Censo Escolar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3" name="Picture 20" descr=""/>
          <p:cNvPicPr/>
          <p:nvPr/>
        </p:nvPicPr>
        <p:blipFill>
          <a:blip r:embed="rId5"/>
          <a:stretch/>
        </p:blipFill>
        <p:spPr>
          <a:xfrm>
            <a:off x="198360" y="4253040"/>
            <a:ext cx="1964880" cy="1026720"/>
          </a:xfrm>
          <a:prstGeom prst="rect">
            <a:avLst/>
          </a:prstGeom>
          <a:ln>
            <a:noFill/>
          </a:ln>
          <a:effectLst>
            <a:outerShdw algn="ctr" dir="2700000" dist="50912" rotWithShape="0">
              <a:srgbClr val="000000">
                <a:alpha val="89000"/>
              </a:srgbClr>
            </a:outerShdw>
          </a:effectLst>
        </p:spPr>
      </p:pic>
      <p:sp>
        <p:nvSpPr>
          <p:cNvPr id="124" name="CustomShape 14"/>
          <p:cNvSpPr/>
          <p:nvPr/>
        </p:nvSpPr>
        <p:spPr>
          <a:xfrm flipH="1">
            <a:off x="736560" y="2454120"/>
            <a:ext cx="358560" cy="33156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5" name="CustomShape 15"/>
          <p:cNvSpPr/>
          <p:nvPr/>
        </p:nvSpPr>
        <p:spPr>
          <a:xfrm flipH="1">
            <a:off x="506520" y="2568600"/>
            <a:ext cx="701280" cy="12204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CustomShape 16"/>
          <p:cNvSpPr/>
          <p:nvPr/>
        </p:nvSpPr>
        <p:spPr>
          <a:xfrm flipH="1">
            <a:off x="779400" y="2500200"/>
            <a:ext cx="266400" cy="24588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Line 17"/>
          <p:cNvSpPr/>
          <p:nvPr/>
        </p:nvSpPr>
        <p:spPr>
          <a:xfrm flipH="1">
            <a:off x="284400" y="2608920"/>
            <a:ext cx="8053560" cy="16560"/>
          </a:xfrm>
          <a:prstGeom prst="line">
            <a:avLst/>
          </a:prstGeom>
          <a:ln w="38160">
            <a:solidFill>
              <a:srgbClr val="953735"/>
            </a:solidFill>
            <a:custDash>
              <a:ds d="100000" sp="100000"/>
            </a:custDash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128" name="CustomShape 18"/>
          <p:cNvSpPr/>
          <p:nvPr/>
        </p:nvSpPr>
        <p:spPr>
          <a:xfrm flipH="1">
            <a:off x="828720" y="2548080"/>
            <a:ext cx="164880" cy="1519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CustomShape 19"/>
          <p:cNvSpPr/>
          <p:nvPr/>
        </p:nvSpPr>
        <p:spPr>
          <a:xfrm>
            <a:off x="1739880" y="2378160"/>
            <a:ext cx="847440" cy="502920"/>
          </a:xfrm>
          <a:prstGeom prst="roundRect">
            <a:avLst>
              <a:gd name="adj" fmla="val 16667"/>
            </a:avLst>
          </a:prstGeom>
          <a:solidFill>
            <a:srgbClr val="c0504d"/>
          </a:solidFill>
          <a:ln w="25560">
            <a:solidFill>
              <a:srgbClr val="8c38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Ano </a:t>
            </a:r>
            <a:r>
              <a:rPr i="1"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2016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Line 20"/>
          <p:cNvSpPr/>
          <p:nvPr/>
        </p:nvSpPr>
        <p:spPr>
          <a:xfrm>
            <a:off x="8409960" y="2328840"/>
            <a:ext cx="1800" cy="4971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Line 21"/>
          <p:cNvSpPr/>
          <p:nvPr/>
        </p:nvSpPr>
        <p:spPr>
          <a:xfrm>
            <a:off x="220320" y="2369880"/>
            <a:ext cx="1800" cy="4968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132" name="Picture 30" descr=""/>
          <p:cNvPicPr/>
          <p:nvPr/>
        </p:nvPicPr>
        <p:blipFill>
          <a:blip r:embed="rId6"/>
          <a:stretch/>
        </p:blipFill>
        <p:spPr>
          <a:xfrm>
            <a:off x="6927120" y="3691800"/>
            <a:ext cx="1780920" cy="671040"/>
          </a:xfrm>
          <a:prstGeom prst="rect">
            <a:avLst/>
          </a:prstGeom>
          <a:ln w="190440">
            <a:solidFill>
              <a:srgbClr val="c8c6bd"/>
            </a:solidFill>
            <a:round/>
          </a:ln>
          <a:effectLst>
            <a:outerShdw algn="tl" blurRad="101600" dir="7200000" dist="50800" rotWithShape="0">
              <a:srgbClr val="000000">
                <a:alpha val="45000"/>
              </a:srgbClr>
            </a:outerShdw>
          </a:effectLst>
          <a:scene3d>
            <a:camera fov="5400000" prst="perspectiveFront"/>
            <a:lightRig dir="t" rig="threePt">
              <a:rot lat="0" lon="0" rev="19200000"/>
            </a:lightRig>
          </a:scene3d>
          <a:sp3d extrusionH="25400">
            <a:bevelT prst="hardEdge" w="304800" h="152400"/>
            <a:extrusionClr>
              <a:srgbClr val="ffffff"/>
            </a:extrusionClr>
          </a:sp3d>
        </p:spPr>
      </p:pic>
      <p:sp>
        <p:nvSpPr>
          <p:cNvPr id="133" name="CustomShape 22"/>
          <p:cNvSpPr/>
          <p:nvPr/>
        </p:nvSpPr>
        <p:spPr>
          <a:xfrm>
            <a:off x="7043040" y="3822120"/>
            <a:ext cx="1590480" cy="33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pt-B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Calligraphy"/>
                <a:ea typeface="Microsoft YaHei"/>
              </a:rPr>
              <a:t> </a:t>
            </a:r>
            <a:r>
              <a:rPr lang="pt-B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Calligraphy"/>
                <a:ea typeface="Microsoft YaHei"/>
              </a:rPr>
              <a:t>Aprovado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4" name="Picture 34" descr=""/>
          <p:cNvPicPr/>
          <p:nvPr/>
        </p:nvPicPr>
        <p:blipFill>
          <a:blip r:embed="rId7"/>
          <a:stretch/>
        </p:blipFill>
        <p:spPr>
          <a:xfrm>
            <a:off x="6902640" y="4690800"/>
            <a:ext cx="1826640" cy="671040"/>
          </a:xfrm>
          <a:prstGeom prst="rect">
            <a:avLst/>
          </a:prstGeom>
          <a:ln w="190440">
            <a:solidFill>
              <a:srgbClr val="c8c6bd"/>
            </a:solidFill>
            <a:round/>
          </a:ln>
          <a:effectLst>
            <a:outerShdw algn="tl" blurRad="101600" dir="7200000" dist="50800" rotWithShape="0">
              <a:srgbClr val="000000">
                <a:alpha val="45000"/>
              </a:srgbClr>
            </a:outerShdw>
          </a:effectLst>
          <a:scene3d>
            <a:camera fov="5400000" prst="perspectiveFront"/>
            <a:lightRig dir="t" rig="threePt">
              <a:rot lat="0" lon="0" rev="19200000"/>
            </a:lightRig>
          </a:scene3d>
          <a:sp3d extrusionH="25400">
            <a:bevelT prst="hardEdge" w="304800" h="152400"/>
            <a:extrusionClr>
              <a:srgbClr val="ffffff"/>
            </a:extrusionClr>
          </a:sp3d>
        </p:spPr>
      </p:pic>
      <p:sp>
        <p:nvSpPr>
          <p:cNvPr id="135" name="CustomShape 23"/>
          <p:cNvSpPr/>
          <p:nvPr/>
        </p:nvSpPr>
        <p:spPr>
          <a:xfrm>
            <a:off x="7000200" y="4858920"/>
            <a:ext cx="1629720" cy="33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pt-B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Calligraphy"/>
                <a:ea typeface="Microsoft YaHei"/>
              </a:rPr>
              <a:t>Reprovado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CustomShape 24"/>
          <p:cNvSpPr/>
          <p:nvPr/>
        </p:nvSpPr>
        <p:spPr>
          <a:xfrm flipH="1">
            <a:off x="6044400" y="2539080"/>
            <a:ext cx="167760" cy="14904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CustomShape 25"/>
          <p:cNvSpPr/>
          <p:nvPr/>
        </p:nvSpPr>
        <p:spPr>
          <a:xfrm>
            <a:off x="736560" y="747720"/>
            <a:ext cx="2992680" cy="727560"/>
          </a:xfrm>
          <a:prstGeom prst="ellipse">
            <a:avLst/>
          </a:prstGeom>
          <a:solidFill>
            <a:srgbClr val="729fcf"/>
          </a:solidFill>
          <a:ln w="93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pt-BR" sz="1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Alunos admitidos após,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1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</a:t>
            </a:r>
            <a:r>
              <a:rPr lang="pt-BR" sz="1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com matrículas ativas na 1ª etapa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Line 26"/>
          <p:cNvSpPr/>
          <p:nvPr/>
        </p:nvSpPr>
        <p:spPr>
          <a:xfrm flipH="1" flipV="1">
            <a:off x="2854800" y="1396080"/>
            <a:ext cx="77760" cy="366480"/>
          </a:xfrm>
          <a:prstGeom prst="line">
            <a:avLst/>
          </a:prstGeom>
          <a:ln w="9360">
            <a:solidFill>
              <a:srgbClr val="ffffff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CustomShape 27"/>
          <p:cNvSpPr/>
          <p:nvPr/>
        </p:nvSpPr>
        <p:spPr>
          <a:xfrm>
            <a:off x="6847560" y="2328840"/>
            <a:ext cx="847440" cy="537840"/>
          </a:xfrm>
          <a:prstGeom prst="roundRect">
            <a:avLst>
              <a:gd name="adj" fmla="val 16667"/>
            </a:avLst>
          </a:prstGeom>
          <a:solidFill>
            <a:srgbClr val="c0504d"/>
          </a:solidFill>
          <a:ln w="25560">
            <a:solidFill>
              <a:srgbClr val="8c383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Ano </a:t>
            </a:r>
            <a:r>
              <a:rPr i="1"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2017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Line 28"/>
          <p:cNvSpPr/>
          <p:nvPr/>
        </p:nvSpPr>
        <p:spPr>
          <a:xfrm>
            <a:off x="5601600" y="2304360"/>
            <a:ext cx="1800" cy="4968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CustomShape 29"/>
          <p:cNvSpPr/>
          <p:nvPr/>
        </p:nvSpPr>
        <p:spPr>
          <a:xfrm>
            <a:off x="6080040" y="5838840"/>
            <a:ext cx="1669680" cy="56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2" name="Picture 46" descr=""/>
          <p:cNvPicPr/>
          <p:nvPr/>
        </p:nvPicPr>
        <p:blipFill>
          <a:blip r:embed="rId8"/>
          <a:stretch/>
        </p:blipFill>
        <p:spPr>
          <a:xfrm>
            <a:off x="6948360" y="5742000"/>
            <a:ext cx="1780920" cy="671040"/>
          </a:xfrm>
          <a:prstGeom prst="rect">
            <a:avLst/>
          </a:prstGeom>
          <a:ln w="190440">
            <a:solidFill>
              <a:srgbClr val="c8c6bd"/>
            </a:solidFill>
            <a:round/>
          </a:ln>
          <a:effectLst>
            <a:outerShdw algn="tl" blurRad="101600" dir="7200000" dist="50800" rotWithShape="0">
              <a:srgbClr val="000000">
                <a:alpha val="45000"/>
              </a:srgbClr>
            </a:outerShdw>
          </a:effectLst>
          <a:scene3d>
            <a:camera fov="5400000" prst="perspectiveFront"/>
            <a:lightRig dir="t" rig="threePt">
              <a:rot lat="0" lon="0" rev="19200000"/>
            </a:lightRig>
          </a:scene3d>
          <a:sp3d extrusionH="25400">
            <a:bevelT prst="hardEdge" w="304800" h="152400"/>
            <a:extrusionClr>
              <a:srgbClr val="ffffff"/>
            </a:extrusionClr>
          </a:sp3d>
        </p:spPr>
      </p:pic>
      <p:sp>
        <p:nvSpPr>
          <p:cNvPr id="143" name="CustomShape 30"/>
          <p:cNvSpPr/>
          <p:nvPr/>
        </p:nvSpPr>
        <p:spPr>
          <a:xfrm>
            <a:off x="7043760" y="5783400"/>
            <a:ext cx="1580760" cy="58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pt-BR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Lucida Calligraphy"/>
                <a:ea typeface="Microsoft YaHei"/>
              </a:rPr>
              <a:t>Deixou de Frequentar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CustomShape 31"/>
          <p:cNvSpPr/>
          <p:nvPr/>
        </p:nvSpPr>
        <p:spPr>
          <a:xfrm>
            <a:off x="5346000" y="4092480"/>
            <a:ext cx="13971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solidFill>
            <a:srgbClr val="00b8ff"/>
          </a:solidFill>
          <a:ln w="15840">
            <a:solidFill>
              <a:srgbClr val="00b050"/>
            </a:solidFill>
            <a:round/>
            <a:tailEnd len="med" type="arrow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CustomShape 32"/>
          <p:cNvSpPr/>
          <p:nvPr/>
        </p:nvSpPr>
        <p:spPr>
          <a:xfrm>
            <a:off x="5332320" y="5026680"/>
            <a:ext cx="13971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solidFill>
            <a:srgbClr val="00b8ff"/>
          </a:solidFill>
          <a:ln w="15840">
            <a:solidFill>
              <a:srgbClr val="ffff00"/>
            </a:solidFill>
            <a:round/>
            <a:tailEnd len="med" type="arrow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CustomShape 33"/>
          <p:cNvSpPr/>
          <p:nvPr/>
        </p:nvSpPr>
        <p:spPr>
          <a:xfrm>
            <a:off x="5369040" y="6104880"/>
            <a:ext cx="13971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solidFill>
            <a:srgbClr val="00b8ff"/>
          </a:solidFill>
          <a:ln w="15840">
            <a:solidFill>
              <a:srgbClr val="ff0000"/>
            </a:solidFill>
            <a:round/>
            <a:tailEnd len="med" type="arrow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CustomShape 34"/>
          <p:cNvSpPr/>
          <p:nvPr/>
        </p:nvSpPr>
        <p:spPr>
          <a:xfrm>
            <a:off x="213120" y="5280480"/>
            <a:ext cx="198648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Alunos Matriculados e frequentando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272880" y="1341360"/>
            <a:ext cx="9359640" cy="4390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272880" indent="-252000" algn="ctr">
              <a:lnSpc>
                <a:spcPct val="100000"/>
              </a:lnSpc>
            </a:pPr>
            <a:r>
              <a:rPr lang="pt-BR" sz="5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ALTERAÇÕES PARA 2016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9" name="Picture 2" descr=""/>
          <p:cNvPicPr/>
          <p:nvPr/>
        </p:nvPicPr>
        <p:blipFill>
          <a:blip r:embed="rId2"/>
          <a:stretch/>
        </p:blipFill>
        <p:spPr>
          <a:xfrm>
            <a:off x="6321600" y="3068640"/>
            <a:ext cx="2592000" cy="2592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1" dur="indefinite" restart="never" nodeType="tmRoot">
          <p:childTnLst>
            <p:seq>
              <p:cTn id="3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517680" y="554040"/>
            <a:ext cx="8783280" cy="457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❶ </a:t>
            </a:r>
            <a:r>
              <a:rPr b="1"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CADASTRO ESCOLA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 </a:t>
            </a:r>
            <a:r>
              <a:rPr b="1"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CAMPO 47</a:t>
            </a: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-  ESCOLA INDÍGENA</a:t>
            </a:r>
            <a:r>
              <a:rPr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</a:t>
            </a: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Escola exclusivamente de aluno indígena, com professores prioritariamente indígenas. O Ensino pode ser ministrado em língua portuguesa ou indígena e, de preferência, utilizando  materiais didáticos específicos e diferenciados; sua localização em terras ocupadas pelos índios, inclusive em áreas urbanas e em qualquer processo de regularização junto à FUNAI, sobre a territorialidade e/ou local da escola.  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3" dur="indefinite" restart="never" nodeType="tmRoot">
          <p:childTnLst>
            <p:seq>
              <p:cTn id="3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817560" y="604800"/>
            <a:ext cx="8712000" cy="3719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❷ </a:t>
            </a:r>
            <a:r>
              <a:rPr b="1"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CADASTRO DE ALUNO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CAMPO 5 - </a:t>
            </a: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FILIAÇÃO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Considerando a constituição do novo modelo de família, o campo 5 foi reformulado para atender essas especificidades, sendo agora composto dos itens “Filiação 1” e “Filiação 2”, onde no item “Filiação 1”, o nome a ser informado é o da pessoa que, entre o casal, representa  a figura da MÃE.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5" dur="indefinite" restart="never" nodeType="tmRoot">
          <p:childTnLst>
            <p:seq>
              <p:cTn id="3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576360" y="649440"/>
            <a:ext cx="8783280" cy="6278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❸ </a:t>
            </a:r>
            <a:r>
              <a:rPr b="1" lang="pt-BR" sz="2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CADASTRO DE PROFISSIONAL ESCOLAR EM SALA DE AULA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CAMPO 5 - FILIAÇÃO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Considerando a constituição do novo modelo de família, o campo 5 foi reformulado para atender essas especificidades, sendo agora composto dos itens “Filiação 1” e “Filiação 2”.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No item “Filiação 1”, o nome a ser informado é o da pessoa que, entre o casal, representa  a figura da MÃE.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No item “Filiação 2”, campo novo, inserido em 2016, o nome a ser informado é o nome da pessoa, que entre o casal, representa a figura do Pai. Caso esta informação não exista, deve ser selecionada a opção </a:t>
            </a:r>
            <a:r>
              <a:rPr b="1"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“Não declarado/Ignorado”.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7" dur="indefinite" restart="never" nodeType="tmRoot">
          <p:childTnLst>
            <p:seq>
              <p:cTn id="3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272880" y="189000"/>
            <a:ext cx="9359640" cy="52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1" lang="pt-BR" sz="4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EDUCAÇÃO PROFISSIONAL</a:t>
            </a:r>
            <a:r>
              <a:rPr b="1" lang="pt-BR" sz="4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
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0" y="785880"/>
            <a:ext cx="9905760" cy="6071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Demanda: A iniciativa de declaração no Censo Escolar da educação profissional foi inaugurada pela Portaria MEC nº 197, de 07 de março de 2014, que trouxe a obrigação das instituições de educação básica, de educação superior e de educação profissional e tecnológica de responder anualmente o Censo Escolar.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Conceito: A escola oferece cursos de formação inicial e continuada ou de qualificação profissional (Cursos FIC) articulados à educação de jovens e adultos ou  ao ensino médio; ou cursos técnicos de nível médio nas formas articulada (integrada ou concomitante) ou subsequente ao ensino médio 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Orientação: Caso a escola ofereça cursos nas etapas citadas acima, deve assinalar esta modalidade na seção de dados educacionais.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1440" indent="-2538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9" dur="indefinite" restart="never" nodeType="tmRoot">
          <p:childTnLst>
            <p:seq>
              <p:cTn id="4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CustomShape 1"/>
          <p:cNvSpPr/>
          <p:nvPr/>
        </p:nvSpPr>
        <p:spPr>
          <a:xfrm>
            <a:off x="272880" y="907920"/>
            <a:ext cx="9359640" cy="5257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272880" indent="-2520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</a:pPr>
            <a:r>
              <a:rPr lang="pt-BR" sz="4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PRINCIPAIS ERROS IDENTIFICADOS NA INFORMAÇÃO DO CENSO ESCOLAR 2015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6" name="Picture 2" descr=""/>
          <p:cNvPicPr/>
          <p:nvPr/>
        </p:nvPicPr>
        <p:blipFill>
          <a:blip r:embed="rId2"/>
          <a:stretch/>
        </p:blipFill>
        <p:spPr>
          <a:xfrm>
            <a:off x="5673600" y="3714840"/>
            <a:ext cx="3633480" cy="2387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1" dur="indefinite" restart="never" nodeType="tmRoot">
          <p:childTnLst>
            <p:seq>
              <p:cTn id="4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272880" y="189000"/>
            <a:ext cx="9359640" cy="64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1" lang="pt-BR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Análise dos Dados Estatísticos: Prováveis Erros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CustomShape 2"/>
          <p:cNvSpPr/>
          <p:nvPr/>
        </p:nvSpPr>
        <p:spPr>
          <a:xfrm>
            <a:off x="272880" y="907920"/>
            <a:ext cx="9359640" cy="594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Alunos vinculados na educação profissional concomitante sem matrícula de escolarização;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Alunos vinculados na educação profissional subsequente com matrícula de escolarização.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Profissional escolar com escolaridade incompatível com a disciplina que leciona;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Alunos com dupla matrícula de escolarização e Não confirmadas no Módulo Confirmação de Matrícula;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  <a:buClr>
                <a:srgbClr val="ffffff"/>
              </a:buClr>
              <a:buSzPct val="75000"/>
              <a:buFont typeface="Symbol"/>
              <a:buChar char="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Declarar alunos sem a devida comprovação documental;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  <a:buClr>
                <a:srgbClr val="ffffff"/>
              </a:buClr>
              <a:buSzPct val="75000"/>
              <a:buFont typeface="Symbol"/>
              <a:buChar char="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Horário de funcionamento da turma quando a duração da turma for inferior  a 1 hora;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CPF do aluno não informado.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1440" indent="-2538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1440" indent="-2538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3" dur="indefinite" restart="never" nodeType="tmRoot">
          <p:childTnLst>
            <p:seq>
              <p:cTn id="4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237960" y="214200"/>
            <a:ext cx="2857320" cy="2142720"/>
          </a:xfrm>
          <a:prstGeom prst="flowChartPunchedTape">
            <a:avLst/>
          </a:prstGeom>
          <a:solidFill>
            <a:srgbClr val="ffffff"/>
          </a:solidFill>
          <a:ln w="25560">
            <a:solidFill>
              <a:srgbClr val="c050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b="1" lang="pt-BR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CENSO ESCOLAR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CustomShape 2"/>
          <p:cNvSpPr/>
          <p:nvPr/>
        </p:nvSpPr>
        <p:spPr>
          <a:xfrm>
            <a:off x="2952720" y="2214720"/>
            <a:ext cx="3499920" cy="2071440"/>
          </a:xfrm>
          <a:prstGeom prst="flowChartPunchedTape">
            <a:avLst/>
          </a:prstGeom>
          <a:solidFill>
            <a:srgbClr val="ffffff"/>
          </a:solidFill>
          <a:ln w="25560">
            <a:solidFill>
              <a:srgbClr val="c050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b="1" lang="pt-BR" sz="3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POLITICAS EDUCACIONAIS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3"/>
          <p:cNvSpPr/>
          <p:nvPr/>
        </p:nvSpPr>
        <p:spPr>
          <a:xfrm>
            <a:off x="5524560" y="4286160"/>
            <a:ext cx="3214440" cy="1928520"/>
          </a:xfrm>
          <a:prstGeom prst="flowChartPunchedTape">
            <a:avLst/>
          </a:prstGeom>
          <a:solidFill>
            <a:srgbClr val="ffffff"/>
          </a:solidFill>
          <a:ln w="25560">
            <a:solidFill>
              <a:srgbClr val="c0504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b="1" lang="pt-B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r>
              <a:rPr b="1" lang="pt-B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PROJETOS 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pt-BR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DA UNIDADE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CustomShape 4"/>
          <p:cNvSpPr/>
          <p:nvPr/>
        </p:nvSpPr>
        <p:spPr>
          <a:xfrm>
            <a:off x="4167360" y="4500720"/>
            <a:ext cx="1215720" cy="802800"/>
          </a:xfrm>
          <a:prstGeom prst="curvedUpArrow">
            <a:avLst>
              <a:gd name="adj1" fmla="val 25006"/>
              <a:gd name="adj2" fmla="val 49999"/>
              <a:gd name="adj3" fmla="val 25000"/>
            </a:avLst>
          </a:prstGeom>
          <a:solidFill>
            <a:srgbClr val="ffffff"/>
          </a:solidFill>
          <a:ln w="25560">
            <a:solidFill>
              <a:srgbClr val="9bbb59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88" name="CustomShape 5"/>
          <p:cNvSpPr/>
          <p:nvPr/>
        </p:nvSpPr>
        <p:spPr>
          <a:xfrm>
            <a:off x="1380960" y="2643120"/>
            <a:ext cx="1215720" cy="92844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ffff"/>
          </a:solidFill>
          <a:ln w="25560">
            <a:solidFill>
              <a:srgbClr val="9bbb59"/>
            </a:solidFill>
            <a:miter/>
          </a:ln>
        </p:spPr>
        <p:style>
          <a:lnRef idx="0"/>
          <a:fillRef idx="0"/>
          <a:effectRef idx="0"/>
          <a:fontRef idx="minor"/>
        </p:style>
      </p:sp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272880" y="341280"/>
            <a:ext cx="9359640" cy="5751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Acompanhamento dos dados declarados no Censo Escolar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É necessário acompanhar os dados declarados no Censo Escolar para garantir que as informações sejam fidedignas à realidade do estado, para isso o Inep disponibiliza relatórios que possibilitam esse acompanhamento. 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344520" y="341280"/>
            <a:ext cx="935964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1" name="Picture 3" descr=""/>
          <p:cNvPicPr/>
          <p:nvPr/>
        </p:nvPicPr>
        <p:blipFill>
          <a:blip r:embed="rId2"/>
          <a:stretch/>
        </p:blipFill>
        <p:spPr>
          <a:xfrm>
            <a:off x="4881600" y="3857760"/>
            <a:ext cx="3247560" cy="1809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5" dur="indefinite" restart="never" nodeType="tmRoot">
          <p:childTnLst>
            <p:seq>
              <p:cTn id="4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272880" y="189000"/>
            <a:ext cx="963252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pt-BR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Responsabilidade dos Gestores no processo censitário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166680" y="1357200"/>
            <a:ext cx="9465840" cy="4374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270000" indent="-255240" algn="just">
              <a:lnSpc>
                <a:spcPct val="100000"/>
              </a:lnSpc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Diretor ou dirigentes dos estabelecimentos de ensino público e privado: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Responder ao Censo Escolar no Sistema “Educacenso”,  responsabilizando-se pela veracidade das informações declaradas;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Acompanhar e controlar toda a execução do processo censitário;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Zelar pelo cumprimento dos prazos e das normas estabelecidos pelo Inep;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1440" indent="-2538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7" dur="indefinite" restart="never" nodeType="tmRoot">
          <p:childTnLst>
            <p:seq>
              <p:cTn id="4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431640" y="357120"/>
            <a:ext cx="7703640" cy="453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EQUIPE DA COORDENAÇÃO ESTADUAL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Jorge Luiz Malcher de Queiroz - Santarém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E-mail: </a:t>
            </a:r>
            <a:r>
              <a:rPr i="1" lang="pt-BR" sz="3200" spc="-1" strike="noStrike" u="sng">
                <a:solidFill>
                  <a:srgbClr val="cccc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  <a:hlinkClick r:id="rId2"/>
              </a:rPr>
              <a:t>jorge.censopa@gmail.com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Fone: (91) 98120-9374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José Raimundo de Oliveira – Itaituba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E-mail: </a:t>
            </a: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  <a:hlinkClick r:id="rId3"/>
              </a:rPr>
              <a:t>josereso.censoescolar@gmail.com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Fone: (91) 98841-4343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49" dur="indefinite" restart="never" nodeType="tmRoot">
          <p:childTnLst>
            <p:seq>
              <p:cTn id="5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360000" y="360000"/>
            <a:ext cx="7703640" cy="619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Técnico de referência: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Leonildes Santana Lobo – Marabá e Altamira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E-mail: leonildes.censo@gmail.com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Fone: (91) 98701-2434 e 98299-3367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Técnico de referência: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Rosineide Lopes – Parauapebas e Tucuruí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E-mail: rosyneyde.lopes@gmail.com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Fone: (91) 98170-1712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1" dur="indefinite" restart="never" nodeType="tmRoot">
          <p:childTnLst>
            <p:seq>
              <p:cTn id="5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360000" y="360000"/>
            <a:ext cx="7703640" cy="619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Técnico de referência: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Ana Paula Mendonça – Paragominas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E-mail: anapaulacenso@gmail.com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Fone: (91) 99830-3110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Técnico de referência: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Maria  Alves Souza (Sonia) – Bragança e Cametá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E-mail: maria.souza@seduc.pa.gov.br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Fone: (91) 98010-0577 e 99992-4934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3" dur="indefinite" restart="never" nodeType="tmRoot">
          <p:childTnLst>
            <p:seq>
              <p:cTn id="5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360000" y="360000"/>
            <a:ext cx="9000000" cy="619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Técnico de referência: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Jorge Luiz Magalhães e Silva - Abaetetuba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E-mail: magalhaesesilvajorgeluiz@gmail.com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Fone: (91) 98243-4568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Técnico de referência: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Ana Célia de Leão – Belém e Ananindeua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E-mail: celiaana13@gmail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Fone: (91) 98920-3072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5" dur="indefinite" restart="never" nodeType="tmRoot">
          <p:childTnLst>
            <p:seq>
              <p:cTn id="5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360000" y="360000"/>
            <a:ext cx="9000000" cy="619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Técnico de referência: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Luis Cláudio Ferreira – Óbidos e Breves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E-mail: luis.ferreira.censoescolarpa@gmail.com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Fone: (91) 98299-6089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Técnico de referência: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Adalberto Pimentel Jr – Conceição do Araguaia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E-mail: adalberto.censo@gmail.com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Fone: (91) 98241-5125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7" dur="indefinite" restart="never" nodeType="tmRoot">
          <p:childTnLst>
            <p:seq>
              <p:cTn id="5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360000" y="360000"/>
            <a:ext cx="9000000" cy="619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Técnico de referência: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Lícia Cohen – Vigia e Castanhal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E-mail: licia.cohen@gmail.com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Fone: (91) 99616-0665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9" dur="indefinite" restart="never" nodeType="tmRoot">
          <p:childTnLst>
            <p:seq>
              <p:cTn id="6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1"/>
          <p:cNvSpPr/>
          <p:nvPr/>
        </p:nvSpPr>
        <p:spPr>
          <a:xfrm>
            <a:off x="431640" y="357120"/>
            <a:ext cx="7703640" cy="453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Coordenação Estadual: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i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Simone do Socorro Brochado Palheta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E-mail: simone.palheta@seduc.pa.gov.br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Fones: (91) 3201-5061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	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	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    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3201-5064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	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              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3201-5169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CustomShape 2"/>
          <p:cNvSpPr/>
          <p:nvPr/>
        </p:nvSpPr>
        <p:spPr>
          <a:xfrm>
            <a:off x="5975280" y="5040360"/>
            <a:ext cx="3263400" cy="1174320"/>
          </a:xfrm>
          <a:prstGeom prst="rect">
            <a:avLst/>
          </a:prstGeom>
          <a:gradFill>
            <a:gsLst>
              <a:gs pos="0">
                <a:srgbClr val="ffebdb"/>
              </a:gs>
              <a:gs pos="100000">
                <a:srgbClr val="ffbe86"/>
              </a:gs>
            </a:gsLst>
            <a:lin ang="5400000"/>
          </a:gradFill>
          <a:ln w="9360">
            <a:solidFill>
              <a:srgbClr val="f69240"/>
            </a:solidFill>
            <a:miter/>
          </a:ln>
          <a:effectLst>
            <a:outerShdw algn="ctr" dir="5400000" dist="20160" rotWithShape="0">
              <a:srgbClr val="000000">
                <a:alpha val="39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/>
          <a:p>
            <a:pPr algn="ctr">
              <a:lnSpc>
                <a:spcPct val="100000"/>
              </a:lnSpc>
            </a:pPr>
            <a:r>
              <a:rPr b="1" lang="pt-BR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GRATO!!!!!!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61" dur="indefinite" restart="never" nodeType="tmRoot">
          <p:childTnLst>
            <p:seq>
              <p:cTn id="6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CustomShape 1"/>
          <p:cNvSpPr/>
          <p:nvPr/>
        </p:nvSpPr>
        <p:spPr>
          <a:xfrm>
            <a:off x="272880" y="189000"/>
            <a:ext cx="935964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pt-BR" sz="4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CENSO ESCOLAR – o que é?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272880" y="1341360"/>
            <a:ext cx="9359640" cy="4390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É a coleta de dados  que ocorre anualmente, buscando retratar a realidade de cada rede e UF;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 partir de 2007, com a coleta de dados individualizadas de alunos, o Censo Escolar passou a manter um cadastro de alunos com alguns de seus atributos (nome, sexo, tipo de deficiência, data de nascimento etc.);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1440" indent="-2538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1440" indent="-2538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1440" indent="-2538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272880" y="189000"/>
            <a:ext cx="9359640" cy="79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pt-BR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 Finalidade dos Dados do Censo Escolar </a:t>
            </a:r>
            <a:r>
              <a:rPr b="1" lang="pt-BR" sz="2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
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272880" y="765000"/>
            <a:ext cx="9359640" cy="590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lvl="2" marL="7272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pt-BR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 </a:t>
            </a: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Determinação dos coeficientes de distribuição dos recursos do Fundeb – Lei 11494 de 20/06/2007 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7272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Subsídio para programas financiados pelo Governo Federal;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7272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Fiscalização do TCU – Instrução Normativa – TCU nº 60 (até 30 de novembro entregar os dados);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7272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Diagnóstico dos próprios Sistemas de Ensino; 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7272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Cálculo do Índice de Desenvolvimento da Educação Básica (ldeb), das taxas de rendimento e de fluxo escolar, a distorção idade-série, entre outros, que servem de referência para as metas do Plano Nacional da Educação (PNE).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2864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5040" algn="just">
              <a:lnSpc>
                <a:spcPct val="8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5040" algn="just">
              <a:lnSpc>
                <a:spcPct val="8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272880" y="189000"/>
            <a:ext cx="935964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>
              <a:lnSpc>
                <a:spcPct val="100000"/>
              </a:lnSpc>
            </a:pPr>
            <a:r>
              <a:rPr b="1" lang="pt-BR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 Finalidade dos Dados do Censo Escolar </a:t>
            </a:r>
            <a:r>
              <a:rPr b="1" lang="pt-BR" sz="3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
</a:t>
            </a:r>
            <a:r>
              <a:rPr b="1" lang="pt-BR" sz="2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
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272880" y="1143000"/>
            <a:ext cx="9359640" cy="458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365040" algn="just">
              <a:lnSpc>
                <a:spcPct val="8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7272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Pesquisas (Universidades, Institutos de pesquisa) e Órgãos internacionais; 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30080"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Demandas da Sociedade Civil (Sic) para atendimento da Lei de Acesso à Informação)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7272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Poder Judiciário (Justiça do Trabalho)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7272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Ministério Público da União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7272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Controladoria Geral da União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7272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Polícia Judiciária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7272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Conselho Estadual de Educação (credenciamento/ autorização)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65040" algn="just">
              <a:lnSpc>
                <a:spcPct val="8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272880" y="189000"/>
            <a:ext cx="935964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b="1"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Os Impactos de Declarações Erradas em Face da Finalidade do Censo </a:t>
            </a:r>
            <a:r>
              <a:rPr b="1" lang="pt-BR" sz="4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
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CustomShape 2"/>
          <p:cNvSpPr/>
          <p:nvPr/>
        </p:nvSpPr>
        <p:spPr>
          <a:xfrm>
            <a:off x="272880" y="1125360"/>
            <a:ext cx="9359640" cy="5732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271440" indent="-2538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Fragilidade do processo censitário;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Externalidade negativa para o Inep; 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Erros que configuram fraude geram denúncias e, consequentemente, investigações por parte dos órgãos de controle.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Escolas denunciadas entram no mapa de risco e o Inep procede com o desdobramento do fluxo de orientações da CGU.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Geram demandas judiciais.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1440" indent="-253800" algn="just">
              <a:lnSpc>
                <a:spcPct val="100000"/>
              </a:lnSpc>
            </a:pP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1452960" y="496800"/>
            <a:ext cx="6551280" cy="577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pt-BR" sz="4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Data de Referência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849240" y="1412640"/>
            <a:ext cx="8280000" cy="423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marL="214200" indent="-21384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Última quarta feira do mês de maio, instituída pela Portaria 264, de 26 de março de 2007 – INEP/MEC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4200" indent="-21384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Na coleta do Censo Escolar de 2016, a data de referência ocorreu no dia 25 de maio.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4200" indent="-213840">
              <a:lnSpc>
                <a:spcPct val="100000"/>
              </a:lnSpc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São informados os alunos efetivamente matriculados e frequentando na data de referência do Censo Escolar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4200" indent="-213840">
              <a:lnSpc>
                <a:spcPct val="150000"/>
              </a:lnSpc>
            </a:pP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272880" y="189000"/>
            <a:ext cx="935964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pt-BR" sz="4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Como Acontece o Censo – para as Escolas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CustomShape 2"/>
          <p:cNvSpPr/>
          <p:nvPr/>
        </p:nvSpPr>
        <p:spPr>
          <a:xfrm>
            <a:off x="272880" y="857160"/>
            <a:ext cx="9359640" cy="487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271440" indent="-253800"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Publicação de Portaria com o cronograma dos períodos  de cada etapa ;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0000" indent="-255240" algn="just">
              <a:lnSpc>
                <a:spcPct val="100000"/>
              </a:lnSpc>
              <a:buClr>
                <a:srgbClr val="ffffff"/>
              </a:buClr>
              <a:buSzPct val="75000"/>
              <a:buFont typeface="Arial"/>
              <a:buChar char="•"/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1ª Etapa: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 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- Coleta com prazo de 60 (sessenta) dias, de acordo com a portaria.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 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- Após publicação dos dados preliminares no D.O.U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     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a - disponibilidade  de relatórios por escola no Sistema Educacenso  aos Gestores para conferencia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2880" indent="-252000"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     </a:t>
            </a: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b - reabertura do Sistema, para retificação de erros     de informação prestadas no período da coleta (30 dias)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129240" y="197280"/>
            <a:ext cx="935964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algn="ctr">
              <a:lnSpc>
                <a:spcPct val="100000"/>
              </a:lnSpc>
            </a:pPr>
            <a:r>
              <a:rPr lang="pt-BR" sz="4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Módulo de Confirmação de Matrículas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CustomShape 2"/>
          <p:cNvSpPr/>
          <p:nvPr/>
        </p:nvSpPr>
        <p:spPr>
          <a:xfrm>
            <a:off x="272880" y="857160"/>
            <a:ext cx="9359640" cy="4874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/>
          <a:p>
            <a:pPr marL="271440" indent="-253800"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  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71440" indent="-253800" algn="just">
              <a:lnSpc>
                <a:spcPct val="100000"/>
              </a:lnSpc>
            </a:pPr>
            <a:r>
              <a:rPr lang="pt-BR" sz="32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   </a:t>
            </a:r>
            <a:r>
              <a:rPr lang="pt-BR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Microsoft YaHei"/>
              </a:rPr>
              <a:t>Foi criado para atender ao disposto na Portaria 235, de 04 de agosto de 2011, que estabelece parâmetros para a validação e a publicação das informações declaradas ao Censo Escolar da Educação Básica, principalmente no que se refere a alunos com mais de um vínculo de escolarização. Segundo a referida Portaria, é de responsabilidade dos estabelecimentos de ensino público e privado, das Secretarias de Educação Estaduais e Municipais e do Distrito Federal realizar a confirmação ou a desconsideração dessas matrículas. </a:t>
            </a:r>
            <a:endParaRPr lang="pt-BR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Application>LibreOffice/5.0.5.2$Linux_X86_64 LibreOffice_project/00m0$Build-2</Application>
  <Paragraphs>147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2016-05-02T11:37:23Z</dcterms:created>
  <dc:creator>censo</dc:creator>
  <dc:language>pt-BR</dc:language>
  <cp:lastPrinted>1601-01-01T00:00:00Z</cp:lastPrinted>
  <dcterms:modified xsi:type="dcterms:W3CDTF">2016-06-30T11:36:01Z</dcterms:modified>
  <cp:revision>46</cp:revision>
  <dc:title>Slide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21</vt:i4>
  </property>
  <property fmtid="{D5CDD505-2E9C-101B-9397-08002B2CF9AE}" pid="8" name="PresentationFormat">
    <vt:lpwstr>Personalizar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22</vt:i4>
  </property>
</Properties>
</file>