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8"/>
  </p:notesMasterIdLst>
  <p:sldIdLst>
    <p:sldId id="256" r:id="rId2"/>
    <p:sldId id="257" r:id="rId3"/>
    <p:sldId id="258" r:id="rId4"/>
    <p:sldId id="259" r:id="rId5"/>
    <p:sldId id="264" r:id="rId6"/>
    <p:sldId id="266" r:id="rId7"/>
    <p:sldId id="269" r:id="rId8"/>
    <p:sldId id="386" r:id="rId9"/>
    <p:sldId id="260" r:id="rId10"/>
    <p:sldId id="262" r:id="rId11"/>
    <p:sldId id="272" r:id="rId12"/>
    <p:sldId id="271" r:id="rId13"/>
    <p:sldId id="274" r:id="rId14"/>
    <p:sldId id="277" r:id="rId15"/>
    <p:sldId id="275" r:id="rId16"/>
    <p:sldId id="287" r:id="rId17"/>
    <p:sldId id="323" r:id="rId18"/>
    <p:sldId id="388" r:id="rId19"/>
    <p:sldId id="392" r:id="rId20"/>
    <p:sldId id="395" r:id="rId21"/>
    <p:sldId id="396" r:id="rId22"/>
    <p:sldId id="394" r:id="rId23"/>
    <p:sldId id="283" r:id="rId24"/>
    <p:sldId id="406" r:id="rId25"/>
    <p:sldId id="286" r:id="rId26"/>
    <p:sldId id="320" r:id="rId27"/>
    <p:sldId id="289" r:id="rId28"/>
    <p:sldId id="389" r:id="rId29"/>
    <p:sldId id="279" r:id="rId30"/>
    <p:sldId id="321" r:id="rId31"/>
    <p:sldId id="293" r:id="rId32"/>
    <p:sldId id="294" r:id="rId33"/>
    <p:sldId id="390" r:id="rId34"/>
    <p:sldId id="295" r:id="rId35"/>
    <p:sldId id="322" r:id="rId36"/>
    <p:sldId id="296" r:id="rId37"/>
    <p:sldId id="297" r:id="rId38"/>
    <p:sldId id="300" r:id="rId39"/>
    <p:sldId id="325" r:id="rId40"/>
    <p:sldId id="301" r:id="rId41"/>
    <p:sldId id="391" r:id="rId42"/>
    <p:sldId id="326" r:id="rId43"/>
    <p:sldId id="316" r:id="rId44"/>
    <p:sldId id="314" r:id="rId45"/>
    <p:sldId id="329" r:id="rId46"/>
    <p:sldId id="333" r:id="rId47"/>
    <p:sldId id="331" r:id="rId48"/>
    <p:sldId id="398" r:id="rId49"/>
    <p:sldId id="334" r:id="rId50"/>
    <p:sldId id="332" r:id="rId51"/>
    <p:sldId id="339" r:id="rId52"/>
    <p:sldId id="338" r:id="rId53"/>
    <p:sldId id="336" r:id="rId54"/>
    <p:sldId id="340" r:id="rId55"/>
    <p:sldId id="341" r:id="rId56"/>
    <p:sldId id="344" r:id="rId57"/>
    <p:sldId id="347" r:id="rId58"/>
    <p:sldId id="349" r:id="rId59"/>
    <p:sldId id="350" r:id="rId60"/>
    <p:sldId id="352" r:id="rId61"/>
    <p:sldId id="356" r:id="rId62"/>
    <p:sldId id="357" r:id="rId63"/>
    <p:sldId id="358" r:id="rId64"/>
    <p:sldId id="359" r:id="rId65"/>
    <p:sldId id="342" r:id="rId66"/>
    <p:sldId id="360" r:id="rId67"/>
    <p:sldId id="361" r:id="rId68"/>
    <p:sldId id="399" r:id="rId69"/>
    <p:sldId id="400" r:id="rId70"/>
    <p:sldId id="401" r:id="rId71"/>
    <p:sldId id="402" r:id="rId72"/>
    <p:sldId id="363" r:id="rId73"/>
    <p:sldId id="364" r:id="rId74"/>
    <p:sldId id="362" r:id="rId75"/>
    <p:sldId id="365" r:id="rId76"/>
    <p:sldId id="375" r:id="rId77"/>
    <p:sldId id="371" r:id="rId78"/>
    <p:sldId id="404" r:id="rId79"/>
    <p:sldId id="405" r:id="rId80"/>
    <p:sldId id="373" r:id="rId81"/>
    <p:sldId id="374" r:id="rId82"/>
    <p:sldId id="376" r:id="rId83"/>
    <p:sldId id="377" r:id="rId84"/>
    <p:sldId id="378" r:id="rId85"/>
    <p:sldId id="379" r:id="rId86"/>
    <p:sldId id="369" r:id="rId8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76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image" Target="../media/image3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ABED20-603C-4AA1-B996-9CB638E1C365}" type="doc">
      <dgm:prSet loTypeId="urn:microsoft.com/office/officeart/2008/layout/PictureAccentLis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9B735706-9A16-4626-9405-DCE5070D502F}">
      <dgm:prSet phldrT="[Texto]" custT="1"/>
      <dgm:spPr/>
      <dgm:t>
        <a:bodyPr/>
        <a:lstStyle/>
        <a:p>
          <a:pPr algn="just"/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A utilização da ferramenta do </a:t>
          </a:r>
          <a:r>
            <a:rPr lang="pt-BR" sz="1600" i="1" dirty="0" smtClean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pt-BR" sz="1600" i="1" dirty="0" err="1" smtClean="0">
              <a:latin typeface="Arial" panose="020B0604020202020204" pitchFamily="34" charset="0"/>
              <a:cs typeface="Arial" panose="020B0604020202020204" pitchFamily="34" charset="0"/>
            </a:rPr>
            <a:t>Maps</a:t>
          </a:r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 deve ser capaz de identificar com exatidão locais no mapa para enfocar o mapa no local correto e para colocar pontos de referência nos locais do mapa. A ferramenta usa números (valores de latitude e longitude) para especificar esses locais. Esses valores identificam um local </a:t>
          </a:r>
          <a:r>
            <a:rPr lang="pt-BR" sz="1600" i="1" dirty="0" err="1" smtClean="0">
              <a:latin typeface="Arial" panose="020B0604020202020204" pitchFamily="34" charset="0"/>
              <a:cs typeface="Arial" panose="020B0604020202020204" pitchFamily="34" charset="0"/>
            </a:rPr>
            <a:t>geocodificado</a:t>
          </a:r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pt-B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E5A498-4DE5-4283-B09C-3CF38D9D5733}" type="parTrans" cxnId="{53E7269B-06DD-4A21-B222-924F2816D34C}">
      <dgm:prSet/>
      <dgm:spPr/>
      <dgm:t>
        <a:bodyPr/>
        <a:lstStyle/>
        <a:p>
          <a:endParaRPr lang="pt-BR"/>
        </a:p>
      </dgm:t>
    </dgm:pt>
    <dgm:pt modelId="{4DCE9F4A-DB75-4181-800C-53FD2A34B169}" type="sibTrans" cxnId="{53E7269B-06DD-4A21-B222-924F2816D34C}">
      <dgm:prSet/>
      <dgm:spPr/>
      <dgm:t>
        <a:bodyPr/>
        <a:lstStyle/>
        <a:p>
          <a:endParaRPr lang="pt-BR"/>
        </a:p>
      </dgm:t>
    </dgm:pt>
    <dgm:pt modelId="{BAC2A114-2B1A-439D-B4BC-A64A6A5C0456}">
      <dgm:prSet phldrT="[Texto]" custT="1"/>
      <dgm:spPr/>
      <dgm:t>
        <a:bodyPr/>
        <a:lstStyle/>
        <a:p>
          <a:pPr algn="just"/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Para informar a localização geográfica da escola no sistema Educacenso é preciso informar os dados de endereço corretamente, em seguida o sistema mostrará as regiões próximas ao endereço preenchido.</a:t>
          </a:r>
          <a:endParaRPr lang="pt-B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A2B08F1-BA98-4FD9-B10C-62B23BC3F7EA}" type="parTrans" cxnId="{C436DC5D-0707-4AC3-91C4-A5E989E71757}">
      <dgm:prSet/>
      <dgm:spPr/>
      <dgm:t>
        <a:bodyPr/>
        <a:lstStyle/>
        <a:p>
          <a:endParaRPr lang="pt-BR"/>
        </a:p>
      </dgm:t>
    </dgm:pt>
    <dgm:pt modelId="{529CCCC5-6A51-4293-A5CD-2526E17E2117}" type="sibTrans" cxnId="{C436DC5D-0707-4AC3-91C4-A5E989E71757}">
      <dgm:prSet/>
      <dgm:spPr/>
      <dgm:t>
        <a:bodyPr/>
        <a:lstStyle/>
        <a:p>
          <a:endParaRPr lang="pt-BR"/>
        </a:p>
      </dgm:t>
    </dgm:pt>
    <dgm:pt modelId="{FA626536-AF9B-4A15-A37C-48EB24DDAF81}">
      <dgm:prSet phldrT="[Texto]" custT="1"/>
      <dgm:spPr/>
      <dgm:t>
        <a:bodyPr/>
        <a:lstStyle/>
        <a:p>
          <a:pPr algn="just"/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Para mover o mapa, basta clicar e segurar o mouse e depois arrastar o mapa. Você também pode usar as teclas de seta do teclado para mover o mapa para o Norte, Sul, Leste e Oeste.</a:t>
          </a:r>
          <a:endParaRPr lang="pt-B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57677A-6F14-45F9-889D-CC32A60646A6}" type="parTrans" cxnId="{2DA2B67D-FEE3-4712-8BA4-2011B0596DE6}">
      <dgm:prSet/>
      <dgm:spPr/>
      <dgm:t>
        <a:bodyPr/>
        <a:lstStyle/>
        <a:p>
          <a:endParaRPr lang="pt-BR"/>
        </a:p>
      </dgm:t>
    </dgm:pt>
    <dgm:pt modelId="{256172AB-7444-4EAC-BBB3-28052CC8A55E}" type="sibTrans" cxnId="{2DA2B67D-FEE3-4712-8BA4-2011B0596DE6}">
      <dgm:prSet/>
      <dgm:spPr/>
      <dgm:t>
        <a:bodyPr/>
        <a:lstStyle/>
        <a:p>
          <a:endParaRPr lang="pt-BR"/>
        </a:p>
      </dgm:t>
    </dgm:pt>
    <dgm:pt modelId="{1B1CD2AD-A5E2-438D-A40D-644E8A091628}">
      <dgm:prSet custT="1"/>
      <dgm:spPr/>
      <dgm:t>
        <a:bodyPr/>
        <a:lstStyle/>
        <a:p>
          <a:pPr algn="just"/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Aumente e diminua o zoom usando o botão de rolagem do mouse. Você também pode usar os botões </a:t>
          </a:r>
          <a:r>
            <a:rPr lang="pt-B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+</a:t>
          </a:r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 e </a:t>
          </a:r>
          <a:r>
            <a:rPr lang="pt-BR" sz="1600" b="1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pt-BR" sz="1600" dirty="0" smtClean="0">
              <a:latin typeface="Arial" panose="020B0604020202020204" pitchFamily="34" charset="0"/>
              <a:cs typeface="Arial" panose="020B0604020202020204" pitchFamily="34" charset="0"/>
            </a:rPr>
            <a:t> no canto inferior esquerdo do mapa. Para centralizar e aumentar o zoom de um local, clique duas vezes no local.</a:t>
          </a:r>
          <a:endParaRPr lang="pt-BR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6CCCD9C-DCE9-4E5D-A711-4BFF61FBF7D8}" type="parTrans" cxnId="{CB63E2A5-CF27-4CC3-8A5F-56B7D3FFDFA1}">
      <dgm:prSet/>
      <dgm:spPr/>
      <dgm:t>
        <a:bodyPr/>
        <a:lstStyle/>
        <a:p>
          <a:endParaRPr lang="pt-BR"/>
        </a:p>
      </dgm:t>
    </dgm:pt>
    <dgm:pt modelId="{2B6E8A5B-9E24-4116-A94A-CCA4FBBF278D}" type="sibTrans" cxnId="{CB63E2A5-CF27-4CC3-8A5F-56B7D3FFDFA1}">
      <dgm:prSet/>
      <dgm:spPr/>
      <dgm:t>
        <a:bodyPr/>
        <a:lstStyle/>
        <a:p>
          <a:endParaRPr lang="pt-BR"/>
        </a:p>
      </dgm:t>
    </dgm:pt>
    <dgm:pt modelId="{16816A4A-AB7D-4AFE-BFC0-450BC2BB25DD}" type="pres">
      <dgm:prSet presAssocID="{B2ABED20-603C-4AA1-B996-9CB638E1C36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t-BR"/>
        </a:p>
      </dgm:t>
    </dgm:pt>
    <dgm:pt modelId="{D3BCDCFD-4CFF-4614-8B4D-C6848B2EEBA6}" type="pres">
      <dgm:prSet presAssocID="{9B735706-9A16-4626-9405-DCE5070D502F}" presName="root" presStyleCnt="0">
        <dgm:presLayoutVars>
          <dgm:chMax/>
          <dgm:chPref val="4"/>
        </dgm:presLayoutVars>
      </dgm:prSet>
      <dgm:spPr/>
    </dgm:pt>
    <dgm:pt modelId="{EED29C12-691C-463A-83CA-5807E85E0111}" type="pres">
      <dgm:prSet presAssocID="{9B735706-9A16-4626-9405-DCE5070D502F}" presName="rootComposite" presStyleCnt="0">
        <dgm:presLayoutVars/>
      </dgm:prSet>
      <dgm:spPr/>
    </dgm:pt>
    <dgm:pt modelId="{78940B58-2015-437C-BB0C-C8855473B7AD}" type="pres">
      <dgm:prSet presAssocID="{9B735706-9A16-4626-9405-DCE5070D502F}" presName="rootText" presStyleLbl="node0" presStyleIdx="0" presStyleCnt="1">
        <dgm:presLayoutVars>
          <dgm:chMax/>
          <dgm:chPref val="4"/>
        </dgm:presLayoutVars>
      </dgm:prSet>
      <dgm:spPr/>
      <dgm:t>
        <a:bodyPr/>
        <a:lstStyle/>
        <a:p>
          <a:endParaRPr lang="pt-BR"/>
        </a:p>
      </dgm:t>
    </dgm:pt>
    <dgm:pt modelId="{BCBAECEB-7035-4312-A6C2-534326C2D5B0}" type="pres">
      <dgm:prSet presAssocID="{9B735706-9A16-4626-9405-DCE5070D502F}" presName="childShape" presStyleCnt="0">
        <dgm:presLayoutVars>
          <dgm:chMax val="0"/>
          <dgm:chPref val="0"/>
        </dgm:presLayoutVars>
      </dgm:prSet>
      <dgm:spPr/>
    </dgm:pt>
    <dgm:pt modelId="{05D77805-D9E0-457C-9EFE-7C112BCEF3E0}" type="pres">
      <dgm:prSet presAssocID="{BAC2A114-2B1A-439D-B4BC-A64A6A5C0456}" presName="childComposite" presStyleCnt="0">
        <dgm:presLayoutVars>
          <dgm:chMax val="0"/>
          <dgm:chPref val="0"/>
        </dgm:presLayoutVars>
      </dgm:prSet>
      <dgm:spPr/>
    </dgm:pt>
    <dgm:pt modelId="{C77D773A-5617-45CB-A019-9224E99D7732}" type="pres">
      <dgm:prSet presAssocID="{BAC2A114-2B1A-439D-B4BC-A64A6A5C0456}" presName="Image" presStyleLbl="node1" presStyleIdx="0" presStyleCnt="3"/>
      <dgm:spPr/>
    </dgm:pt>
    <dgm:pt modelId="{9B0A08F9-5E35-4A69-AB0B-3DE3B412E1C4}" type="pres">
      <dgm:prSet presAssocID="{BAC2A114-2B1A-439D-B4BC-A64A6A5C0456}" presName="childText" presStyleLbl="l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CA63775-8A78-4713-8C0A-C7009A0FBC1B}" type="pres">
      <dgm:prSet presAssocID="{FA626536-AF9B-4A15-A37C-48EB24DDAF81}" presName="childComposite" presStyleCnt="0">
        <dgm:presLayoutVars>
          <dgm:chMax val="0"/>
          <dgm:chPref val="0"/>
        </dgm:presLayoutVars>
      </dgm:prSet>
      <dgm:spPr/>
    </dgm:pt>
    <dgm:pt modelId="{F63C7CBC-B2F6-4A98-8DA7-9D50E38D632C}" type="pres">
      <dgm:prSet presAssocID="{FA626536-AF9B-4A15-A37C-48EB24DDAF81}" presName="Image" presStyleLbl="node1" presStyleIdx="1" presStyleCnt="3" custLinFactNeighborY="-73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4FEC8C4F-909E-4E91-AAE6-62299C52ACD2}" type="pres">
      <dgm:prSet presAssocID="{FA626536-AF9B-4A15-A37C-48EB24DDAF81}" presName="childText" presStyleLbl="l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25F77C0-8109-431D-A69C-CFF06EE05B5B}" type="pres">
      <dgm:prSet presAssocID="{1B1CD2AD-A5E2-438D-A40D-644E8A091628}" presName="childComposite" presStyleCnt="0">
        <dgm:presLayoutVars>
          <dgm:chMax val="0"/>
          <dgm:chPref val="0"/>
        </dgm:presLayoutVars>
      </dgm:prSet>
      <dgm:spPr/>
    </dgm:pt>
    <dgm:pt modelId="{19B8F101-5BE1-47B5-8493-E768040C11BD}" type="pres">
      <dgm:prSet presAssocID="{1B1CD2AD-A5E2-438D-A40D-644E8A091628}" presName="Image" presStyleLbl="node1" presStyleIdx="2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pt-BR"/>
        </a:p>
      </dgm:t>
    </dgm:pt>
    <dgm:pt modelId="{EF52E888-2994-4CF3-B7B1-3E47910064FF}" type="pres">
      <dgm:prSet presAssocID="{1B1CD2AD-A5E2-438D-A40D-644E8A091628}" presName="childText" presStyleLbl="l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F93ED1BD-3876-4C60-96CF-8D9C823A45C7}" type="presOf" srcId="{B2ABED20-603C-4AA1-B996-9CB638E1C365}" destId="{16816A4A-AB7D-4AFE-BFC0-450BC2BB25DD}" srcOrd="0" destOrd="0" presId="urn:microsoft.com/office/officeart/2008/layout/PictureAccentList"/>
    <dgm:cxn modelId="{2DA2B67D-FEE3-4712-8BA4-2011B0596DE6}" srcId="{9B735706-9A16-4626-9405-DCE5070D502F}" destId="{FA626536-AF9B-4A15-A37C-48EB24DDAF81}" srcOrd="1" destOrd="0" parTransId="{9C57677A-6F14-45F9-889D-CC32A60646A6}" sibTransId="{256172AB-7444-4EAC-BBB3-28052CC8A55E}"/>
    <dgm:cxn modelId="{6F6B442C-60F8-47B2-A03B-FBDA53F89211}" type="presOf" srcId="{BAC2A114-2B1A-439D-B4BC-A64A6A5C0456}" destId="{9B0A08F9-5E35-4A69-AB0B-3DE3B412E1C4}" srcOrd="0" destOrd="0" presId="urn:microsoft.com/office/officeart/2008/layout/PictureAccentList"/>
    <dgm:cxn modelId="{C436DC5D-0707-4AC3-91C4-A5E989E71757}" srcId="{9B735706-9A16-4626-9405-DCE5070D502F}" destId="{BAC2A114-2B1A-439D-B4BC-A64A6A5C0456}" srcOrd="0" destOrd="0" parTransId="{AA2B08F1-BA98-4FD9-B10C-62B23BC3F7EA}" sibTransId="{529CCCC5-6A51-4293-A5CD-2526E17E2117}"/>
    <dgm:cxn modelId="{09C40433-4FAD-45F1-A878-350AE19FE7CC}" type="presOf" srcId="{9B735706-9A16-4626-9405-DCE5070D502F}" destId="{78940B58-2015-437C-BB0C-C8855473B7AD}" srcOrd="0" destOrd="0" presId="urn:microsoft.com/office/officeart/2008/layout/PictureAccentList"/>
    <dgm:cxn modelId="{7AA0918A-A8C4-441A-A22C-64B71837D075}" type="presOf" srcId="{1B1CD2AD-A5E2-438D-A40D-644E8A091628}" destId="{EF52E888-2994-4CF3-B7B1-3E47910064FF}" srcOrd="0" destOrd="0" presId="urn:microsoft.com/office/officeart/2008/layout/PictureAccentList"/>
    <dgm:cxn modelId="{89C2A4F9-4695-45E7-93BF-8DD07CAA3992}" type="presOf" srcId="{FA626536-AF9B-4A15-A37C-48EB24DDAF81}" destId="{4FEC8C4F-909E-4E91-AAE6-62299C52ACD2}" srcOrd="0" destOrd="0" presId="urn:microsoft.com/office/officeart/2008/layout/PictureAccentList"/>
    <dgm:cxn modelId="{CB63E2A5-CF27-4CC3-8A5F-56B7D3FFDFA1}" srcId="{9B735706-9A16-4626-9405-DCE5070D502F}" destId="{1B1CD2AD-A5E2-438D-A40D-644E8A091628}" srcOrd="2" destOrd="0" parTransId="{C6CCCD9C-DCE9-4E5D-A711-4BFF61FBF7D8}" sibTransId="{2B6E8A5B-9E24-4116-A94A-CCA4FBBF278D}"/>
    <dgm:cxn modelId="{53E7269B-06DD-4A21-B222-924F2816D34C}" srcId="{B2ABED20-603C-4AA1-B996-9CB638E1C365}" destId="{9B735706-9A16-4626-9405-DCE5070D502F}" srcOrd="0" destOrd="0" parTransId="{4EE5A498-4DE5-4283-B09C-3CF38D9D5733}" sibTransId="{4DCE9F4A-DB75-4181-800C-53FD2A34B169}"/>
    <dgm:cxn modelId="{1C620D09-FB25-4507-8BC7-B5F726383B8D}" type="presParOf" srcId="{16816A4A-AB7D-4AFE-BFC0-450BC2BB25DD}" destId="{D3BCDCFD-4CFF-4614-8B4D-C6848B2EEBA6}" srcOrd="0" destOrd="0" presId="urn:microsoft.com/office/officeart/2008/layout/PictureAccentList"/>
    <dgm:cxn modelId="{94968FF9-6E0D-4A6A-BD06-E88CF2AAC46B}" type="presParOf" srcId="{D3BCDCFD-4CFF-4614-8B4D-C6848B2EEBA6}" destId="{EED29C12-691C-463A-83CA-5807E85E0111}" srcOrd="0" destOrd="0" presId="urn:microsoft.com/office/officeart/2008/layout/PictureAccentList"/>
    <dgm:cxn modelId="{E663918D-25EA-4BF1-AFB8-651A3400E2A2}" type="presParOf" srcId="{EED29C12-691C-463A-83CA-5807E85E0111}" destId="{78940B58-2015-437C-BB0C-C8855473B7AD}" srcOrd="0" destOrd="0" presId="urn:microsoft.com/office/officeart/2008/layout/PictureAccentList"/>
    <dgm:cxn modelId="{49E3D383-6FBD-4029-8515-6F8C6EE1413B}" type="presParOf" srcId="{D3BCDCFD-4CFF-4614-8B4D-C6848B2EEBA6}" destId="{BCBAECEB-7035-4312-A6C2-534326C2D5B0}" srcOrd="1" destOrd="0" presId="urn:microsoft.com/office/officeart/2008/layout/PictureAccentList"/>
    <dgm:cxn modelId="{FA83303C-0A39-4CCE-9D05-1E0551253E0D}" type="presParOf" srcId="{BCBAECEB-7035-4312-A6C2-534326C2D5B0}" destId="{05D77805-D9E0-457C-9EFE-7C112BCEF3E0}" srcOrd="0" destOrd="0" presId="urn:microsoft.com/office/officeart/2008/layout/PictureAccentList"/>
    <dgm:cxn modelId="{AD6DC254-79A5-4A05-BB1E-365F949EF424}" type="presParOf" srcId="{05D77805-D9E0-457C-9EFE-7C112BCEF3E0}" destId="{C77D773A-5617-45CB-A019-9224E99D7732}" srcOrd="0" destOrd="0" presId="urn:microsoft.com/office/officeart/2008/layout/PictureAccentList"/>
    <dgm:cxn modelId="{A014FE2B-5D83-4E7B-B7CB-FC327300C6D4}" type="presParOf" srcId="{05D77805-D9E0-457C-9EFE-7C112BCEF3E0}" destId="{9B0A08F9-5E35-4A69-AB0B-3DE3B412E1C4}" srcOrd="1" destOrd="0" presId="urn:microsoft.com/office/officeart/2008/layout/PictureAccentList"/>
    <dgm:cxn modelId="{60517B49-53F5-45CD-B9EA-7C7719F8442C}" type="presParOf" srcId="{BCBAECEB-7035-4312-A6C2-534326C2D5B0}" destId="{5CA63775-8A78-4713-8C0A-C7009A0FBC1B}" srcOrd="1" destOrd="0" presId="urn:microsoft.com/office/officeart/2008/layout/PictureAccentList"/>
    <dgm:cxn modelId="{AF409589-4267-4409-B22F-1BDF44EA0258}" type="presParOf" srcId="{5CA63775-8A78-4713-8C0A-C7009A0FBC1B}" destId="{F63C7CBC-B2F6-4A98-8DA7-9D50E38D632C}" srcOrd="0" destOrd="0" presId="urn:microsoft.com/office/officeart/2008/layout/PictureAccentList"/>
    <dgm:cxn modelId="{4915C864-8970-4F51-A8EB-1B448684AC47}" type="presParOf" srcId="{5CA63775-8A78-4713-8C0A-C7009A0FBC1B}" destId="{4FEC8C4F-909E-4E91-AAE6-62299C52ACD2}" srcOrd="1" destOrd="0" presId="urn:microsoft.com/office/officeart/2008/layout/PictureAccentList"/>
    <dgm:cxn modelId="{615E824F-8BE0-4143-94BB-AF51AFF40DC4}" type="presParOf" srcId="{BCBAECEB-7035-4312-A6C2-534326C2D5B0}" destId="{425F77C0-8109-431D-A69C-CFF06EE05B5B}" srcOrd="2" destOrd="0" presId="urn:microsoft.com/office/officeart/2008/layout/PictureAccentList"/>
    <dgm:cxn modelId="{D89B53B1-93B4-41CA-A851-50E140745BAD}" type="presParOf" srcId="{425F77C0-8109-431D-A69C-CFF06EE05B5B}" destId="{19B8F101-5BE1-47B5-8493-E768040C11BD}" srcOrd="0" destOrd="0" presId="urn:microsoft.com/office/officeart/2008/layout/PictureAccentList"/>
    <dgm:cxn modelId="{A5784A88-1137-4374-BCEC-3BE4E681C1D1}" type="presParOf" srcId="{425F77C0-8109-431D-A69C-CFF06EE05B5B}" destId="{EF52E888-2994-4CF3-B7B1-3E47910064FF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57175ED-5101-47B9-A4C7-BBEE4E88D6F5}" type="doc">
      <dgm:prSet loTypeId="urn:microsoft.com/office/officeart/2005/8/layout/hList1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t-BR"/>
        </a:p>
      </dgm:t>
    </dgm:pt>
    <dgm:pt modelId="{9AAB6DAE-AD71-4AB9-9EC6-4E67440428E7}">
      <dgm:prSet phldrT="[Texto]"/>
      <dgm:spPr/>
      <dgm:t>
        <a:bodyPr/>
        <a:lstStyle/>
        <a:p>
          <a:r>
            <a:rPr lang="pt-BR" dirty="0" smtClean="0"/>
            <a:t>Relatório para confirmar ou desconsiderar matrícula</a:t>
          </a:r>
          <a:endParaRPr lang="pt-BR" dirty="0"/>
        </a:p>
      </dgm:t>
    </dgm:pt>
    <dgm:pt modelId="{EA1CD532-BE45-424A-B2E1-1D299BCA9BA5}" type="parTrans" cxnId="{6DF74E5E-F6B0-43DE-BDDD-393F14E44657}">
      <dgm:prSet/>
      <dgm:spPr/>
      <dgm:t>
        <a:bodyPr/>
        <a:lstStyle/>
        <a:p>
          <a:endParaRPr lang="pt-BR"/>
        </a:p>
      </dgm:t>
    </dgm:pt>
    <dgm:pt modelId="{7BB4E519-A495-4AF0-9A20-7741C1A6FF4E}" type="sibTrans" cxnId="{6DF74E5E-F6B0-43DE-BDDD-393F14E44657}">
      <dgm:prSet/>
      <dgm:spPr/>
      <dgm:t>
        <a:bodyPr/>
        <a:lstStyle/>
        <a:p>
          <a:endParaRPr lang="pt-BR"/>
        </a:p>
      </dgm:t>
    </dgm:pt>
    <dgm:pt modelId="{526C1B53-CC32-4BB3-A006-B0483500FE5A}">
      <dgm:prSet phldrT="[Texto]"/>
      <dgm:spPr/>
      <dgm:t>
        <a:bodyPr/>
        <a:lstStyle/>
        <a:p>
          <a:r>
            <a:rPr lang="pt-BR" dirty="0" smtClean="0"/>
            <a:t> 1 e 2</a:t>
          </a:r>
          <a:endParaRPr lang="pt-BR" dirty="0"/>
        </a:p>
      </dgm:t>
    </dgm:pt>
    <dgm:pt modelId="{EF83D417-7406-4E69-ACF8-61FA8E72B6CD}" type="parTrans" cxnId="{E2E68294-06DB-4FFF-864F-95F8C92B7A9D}">
      <dgm:prSet/>
      <dgm:spPr/>
      <dgm:t>
        <a:bodyPr/>
        <a:lstStyle/>
        <a:p>
          <a:endParaRPr lang="pt-BR"/>
        </a:p>
      </dgm:t>
    </dgm:pt>
    <dgm:pt modelId="{F8EB6850-AF1A-4F1D-8519-CC77DB6E4B4F}" type="sibTrans" cxnId="{E2E68294-06DB-4FFF-864F-95F8C92B7A9D}">
      <dgm:prSet/>
      <dgm:spPr/>
      <dgm:t>
        <a:bodyPr/>
        <a:lstStyle/>
        <a:p>
          <a:endParaRPr lang="pt-BR"/>
        </a:p>
      </dgm:t>
    </dgm:pt>
    <dgm:pt modelId="{606F017C-4946-463A-AA5B-81F29B4C276F}">
      <dgm:prSet phldrT="[Texto]"/>
      <dgm:spPr/>
      <dgm:t>
        <a:bodyPr/>
        <a:lstStyle/>
        <a:p>
          <a:r>
            <a:rPr lang="pt-BR" dirty="0" smtClean="0"/>
            <a:t>Relatório de acompanhamento do módulo</a:t>
          </a:r>
          <a:endParaRPr lang="pt-BR" dirty="0"/>
        </a:p>
      </dgm:t>
    </dgm:pt>
    <dgm:pt modelId="{44539045-063A-41ED-9848-8E9B77A36222}" type="parTrans" cxnId="{48839589-23D1-43A5-AF5F-B4A487BC9FBB}">
      <dgm:prSet/>
      <dgm:spPr/>
      <dgm:t>
        <a:bodyPr/>
        <a:lstStyle/>
        <a:p>
          <a:endParaRPr lang="pt-BR"/>
        </a:p>
      </dgm:t>
    </dgm:pt>
    <dgm:pt modelId="{84F8E236-3C9A-45CC-BFDC-F929E866CBB6}" type="sibTrans" cxnId="{48839589-23D1-43A5-AF5F-B4A487BC9FBB}">
      <dgm:prSet/>
      <dgm:spPr/>
      <dgm:t>
        <a:bodyPr/>
        <a:lstStyle/>
        <a:p>
          <a:endParaRPr lang="pt-BR"/>
        </a:p>
      </dgm:t>
    </dgm:pt>
    <dgm:pt modelId="{2A5A69EB-865E-4D66-98CA-8B5E24A4D7F8}">
      <dgm:prSet phldrT="[Texto]"/>
      <dgm:spPr/>
      <dgm:t>
        <a:bodyPr/>
        <a:lstStyle/>
        <a:p>
          <a:r>
            <a:rPr lang="pt-BR" dirty="0" smtClean="0"/>
            <a:t>3</a:t>
          </a:r>
          <a:endParaRPr lang="pt-BR" dirty="0"/>
        </a:p>
      </dgm:t>
    </dgm:pt>
    <dgm:pt modelId="{7AC15CBD-36A1-4E19-BB0E-29D23273106F}" type="parTrans" cxnId="{304EEDD6-F059-442D-B022-22D2C9AEADE4}">
      <dgm:prSet/>
      <dgm:spPr/>
      <dgm:t>
        <a:bodyPr/>
        <a:lstStyle/>
        <a:p>
          <a:endParaRPr lang="pt-BR"/>
        </a:p>
      </dgm:t>
    </dgm:pt>
    <dgm:pt modelId="{876A5A73-F1BE-421F-87E1-A65EE8CA6D36}" type="sibTrans" cxnId="{304EEDD6-F059-442D-B022-22D2C9AEADE4}">
      <dgm:prSet/>
      <dgm:spPr/>
      <dgm:t>
        <a:bodyPr/>
        <a:lstStyle/>
        <a:p>
          <a:endParaRPr lang="pt-BR"/>
        </a:p>
      </dgm:t>
    </dgm:pt>
    <dgm:pt modelId="{C22C4044-2811-48E5-B13E-C85ADB52E23E}" type="pres">
      <dgm:prSet presAssocID="{B57175ED-5101-47B9-A4C7-BBEE4E88D6F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9D9AEAA8-2DD3-4609-8EEE-5F06BABCD403}" type="pres">
      <dgm:prSet presAssocID="{9AAB6DAE-AD71-4AB9-9EC6-4E67440428E7}" presName="composite" presStyleCnt="0"/>
      <dgm:spPr/>
    </dgm:pt>
    <dgm:pt modelId="{F946DCA6-6C48-4CC9-AFE3-14B4F6950FE4}" type="pres">
      <dgm:prSet presAssocID="{9AAB6DAE-AD71-4AB9-9EC6-4E67440428E7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D252825-625E-4F12-8978-0E362DFFE08B}" type="pres">
      <dgm:prSet presAssocID="{9AAB6DAE-AD71-4AB9-9EC6-4E67440428E7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B4A4703-2E09-403C-AE1F-ECE72B3C6E3A}" type="pres">
      <dgm:prSet presAssocID="{7BB4E519-A495-4AF0-9A20-7741C1A6FF4E}" presName="space" presStyleCnt="0"/>
      <dgm:spPr/>
    </dgm:pt>
    <dgm:pt modelId="{7FA1AFB3-6C60-4702-A7C0-C54685D33E5F}" type="pres">
      <dgm:prSet presAssocID="{606F017C-4946-463A-AA5B-81F29B4C276F}" presName="composite" presStyleCnt="0"/>
      <dgm:spPr/>
    </dgm:pt>
    <dgm:pt modelId="{AAC4E69F-FC25-495E-A6EC-DEC5309CBF21}" type="pres">
      <dgm:prSet presAssocID="{606F017C-4946-463A-AA5B-81F29B4C276F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D043065-9083-466A-A841-F14D98E74A3F}" type="pres">
      <dgm:prSet presAssocID="{606F017C-4946-463A-AA5B-81F29B4C276F}" presName="desTx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76D1E9F-1C88-4D0D-AE9D-3E656EB9DDE9}" type="presOf" srcId="{2A5A69EB-865E-4D66-98CA-8B5E24A4D7F8}" destId="{ED043065-9083-466A-A841-F14D98E74A3F}" srcOrd="0" destOrd="0" presId="urn:microsoft.com/office/officeart/2005/8/layout/hList1"/>
    <dgm:cxn modelId="{079E1BFF-AB59-435C-8C23-F536AA801778}" type="presOf" srcId="{526C1B53-CC32-4BB3-A006-B0483500FE5A}" destId="{8D252825-625E-4F12-8978-0E362DFFE08B}" srcOrd="0" destOrd="0" presId="urn:microsoft.com/office/officeart/2005/8/layout/hList1"/>
    <dgm:cxn modelId="{DB7593CD-B900-4691-A57A-9794C1E9438D}" type="presOf" srcId="{B57175ED-5101-47B9-A4C7-BBEE4E88D6F5}" destId="{C22C4044-2811-48E5-B13E-C85ADB52E23E}" srcOrd="0" destOrd="0" presId="urn:microsoft.com/office/officeart/2005/8/layout/hList1"/>
    <dgm:cxn modelId="{48839589-23D1-43A5-AF5F-B4A487BC9FBB}" srcId="{B57175ED-5101-47B9-A4C7-BBEE4E88D6F5}" destId="{606F017C-4946-463A-AA5B-81F29B4C276F}" srcOrd="1" destOrd="0" parTransId="{44539045-063A-41ED-9848-8E9B77A36222}" sibTransId="{84F8E236-3C9A-45CC-BFDC-F929E866CBB6}"/>
    <dgm:cxn modelId="{FFF8AF96-1FBE-4D1C-B0A3-BD254C2A54E0}" type="presOf" srcId="{9AAB6DAE-AD71-4AB9-9EC6-4E67440428E7}" destId="{F946DCA6-6C48-4CC9-AFE3-14B4F6950FE4}" srcOrd="0" destOrd="0" presId="urn:microsoft.com/office/officeart/2005/8/layout/hList1"/>
    <dgm:cxn modelId="{E2E68294-06DB-4FFF-864F-95F8C92B7A9D}" srcId="{9AAB6DAE-AD71-4AB9-9EC6-4E67440428E7}" destId="{526C1B53-CC32-4BB3-A006-B0483500FE5A}" srcOrd="0" destOrd="0" parTransId="{EF83D417-7406-4E69-ACF8-61FA8E72B6CD}" sibTransId="{F8EB6850-AF1A-4F1D-8519-CC77DB6E4B4F}"/>
    <dgm:cxn modelId="{B98015A1-C580-4DE2-B206-E406E4F8F85B}" type="presOf" srcId="{606F017C-4946-463A-AA5B-81F29B4C276F}" destId="{AAC4E69F-FC25-495E-A6EC-DEC5309CBF21}" srcOrd="0" destOrd="0" presId="urn:microsoft.com/office/officeart/2005/8/layout/hList1"/>
    <dgm:cxn modelId="{304EEDD6-F059-442D-B022-22D2C9AEADE4}" srcId="{606F017C-4946-463A-AA5B-81F29B4C276F}" destId="{2A5A69EB-865E-4D66-98CA-8B5E24A4D7F8}" srcOrd="0" destOrd="0" parTransId="{7AC15CBD-36A1-4E19-BB0E-29D23273106F}" sibTransId="{876A5A73-F1BE-421F-87E1-A65EE8CA6D36}"/>
    <dgm:cxn modelId="{6DF74E5E-F6B0-43DE-BDDD-393F14E44657}" srcId="{B57175ED-5101-47B9-A4C7-BBEE4E88D6F5}" destId="{9AAB6DAE-AD71-4AB9-9EC6-4E67440428E7}" srcOrd="0" destOrd="0" parTransId="{EA1CD532-BE45-424A-B2E1-1D299BCA9BA5}" sibTransId="{7BB4E519-A495-4AF0-9A20-7741C1A6FF4E}"/>
    <dgm:cxn modelId="{5FFC1792-5127-45E0-B78B-C65DC9A6F8DC}" type="presParOf" srcId="{C22C4044-2811-48E5-B13E-C85ADB52E23E}" destId="{9D9AEAA8-2DD3-4609-8EEE-5F06BABCD403}" srcOrd="0" destOrd="0" presId="urn:microsoft.com/office/officeart/2005/8/layout/hList1"/>
    <dgm:cxn modelId="{18F1C0F1-B4C5-4B42-8787-B786369A9BBC}" type="presParOf" srcId="{9D9AEAA8-2DD3-4609-8EEE-5F06BABCD403}" destId="{F946DCA6-6C48-4CC9-AFE3-14B4F6950FE4}" srcOrd="0" destOrd="0" presId="urn:microsoft.com/office/officeart/2005/8/layout/hList1"/>
    <dgm:cxn modelId="{587BEF83-BA84-4E90-B0D0-6D636A53F74F}" type="presParOf" srcId="{9D9AEAA8-2DD3-4609-8EEE-5F06BABCD403}" destId="{8D252825-625E-4F12-8978-0E362DFFE08B}" srcOrd="1" destOrd="0" presId="urn:microsoft.com/office/officeart/2005/8/layout/hList1"/>
    <dgm:cxn modelId="{E520CA9F-B45B-4D3C-8073-4221C3A3E6C6}" type="presParOf" srcId="{C22C4044-2811-48E5-B13E-C85ADB52E23E}" destId="{8B4A4703-2E09-403C-AE1F-ECE72B3C6E3A}" srcOrd="1" destOrd="0" presId="urn:microsoft.com/office/officeart/2005/8/layout/hList1"/>
    <dgm:cxn modelId="{BAA61E25-D16F-4804-A885-90477220BBE2}" type="presParOf" srcId="{C22C4044-2811-48E5-B13E-C85ADB52E23E}" destId="{7FA1AFB3-6C60-4702-A7C0-C54685D33E5F}" srcOrd="2" destOrd="0" presId="urn:microsoft.com/office/officeart/2005/8/layout/hList1"/>
    <dgm:cxn modelId="{F986CD2A-5489-4AB7-9775-955AF5D19B1A}" type="presParOf" srcId="{7FA1AFB3-6C60-4702-A7C0-C54685D33E5F}" destId="{AAC4E69F-FC25-495E-A6EC-DEC5309CBF21}" srcOrd="0" destOrd="0" presId="urn:microsoft.com/office/officeart/2005/8/layout/hList1"/>
    <dgm:cxn modelId="{9F0C5D6B-BAE6-49FD-8EA4-B5D20AFEBF27}" type="presParOf" srcId="{7FA1AFB3-6C60-4702-A7C0-C54685D33E5F}" destId="{ED043065-9083-466A-A841-F14D98E74A3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940B58-2015-437C-BB0C-C8855473B7AD}">
      <dsp:nvSpPr>
        <dsp:cNvPr id="0" name=""/>
        <dsp:cNvSpPr/>
      </dsp:nvSpPr>
      <dsp:spPr>
        <a:xfrm>
          <a:off x="394507" y="2121"/>
          <a:ext cx="7455392" cy="1275705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 utilização da ferramenta do </a:t>
          </a:r>
          <a:r>
            <a:rPr lang="pt-BR" sz="1600" i="1" kern="1200" dirty="0" smtClean="0">
              <a:latin typeface="Arial" panose="020B0604020202020204" pitchFamily="34" charset="0"/>
              <a:cs typeface="Arial" panose="020B0604020202020204" pitchFamily="34" charset="0"/>
            </a:rPr>
            <a:t>Google </a:t>
          </a:r>
          <a:r>
            <a:rPr lang="pt-BR" sz="1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Maps</a:t>
          </a: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 deve ser capaz de identificar com exatidão locais no mapa para enfocar o mapa no local correto e para colocar pontos de referência nos locais do mapa. A ferramenta usa números (valores de latitude e longitude) para especificar esses locais. Esses valores identificam um local </a:t>
          </a:r>
          <a:r>
            <a:rPr lang="pt-BR" sz="1600" i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geocodificado</a:t>
          </a: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pt-BR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1871" y="39485"/>
        <a:ext cx="7380664" cy="1200977"/>
      </dsp:txXfrm>
    </dsp:sp>
    <dsp:sp modelId="{C77D773A-5617-45CB-A019-9224E99D7732}">
      <dsp:nvSpPr>
        <dsp:cNvPr id="0" name=""/>
        <dsp:cNvSpPr/>
      </dsp:nvSpPr>
      <dsp:spPr>
        <a:xfrm>
          <a:off x="394507" y="1507454"/>
          <a:ext cx="1275705" cy="1275705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08F9-5E35-4A69-AB0B-3DE3B412E1C4}">
      <dsp:nvSpPr>
        <dsp:cNvPr id="0" name=""/>
        <dsp:cNvSpPr/>
      </dsp:nvSpPr>
      <dsp:spPr>
        <a:xfrm>
          <a:off x="1746755" y="1507454"/>
          <a:ext cx="6103144" cy="1275705"/>
        </a:xfrm>
        <a:prstGeom prst="roundRect">
          <a:avLst>
            <a:gd name="adj" fmla="val 1667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Para informar a localização geográfica da escola no sistema Educacenso é preciso informar os dados de endereço corretamente, em seguida o sistema mostrará as regiões próximas ao endereço preenchido.</a:t>
          </a:r>
          <a:endParaRPr lang="pt-BR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9041" y="1569740"/>
        <a:ext cx="5978572" cy="1151133"/>
      </dsp:txXfrm>
    </dsp:sp>
    <dsp:sp modelId="{F63C7CBC-B2F6-4A98-8DA7-9D50E38D632C}">
      <dsp:nvSpPr>
        <dsp:cNvPr id="0" name=""/>
        <dsp:cNvSpPr/>
      </dsp:nvSpPr>
      <dsp:spPr>
        <a:xfrm>
          <a:off x="394507" y="2926931"/>
          <a:ext cx="1275705" cy="127570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EC8C4F-909E-4E91-AAE6-62299C52ACD2}">
      <dsp:nvSpPr>
        <dsp:cNvPr id="0" name=""/>
        <dsp:cNvSpPr/>
      </dsp:nvSpPr>
      <dsp:spPr>
        <a:xfrm>
          <a:off x="1746755" y="2936244"/>
          <a:ext cx="6103144" cy="1275705"/>
        </a:xfrm>
        <a:prstGeom prst="roundRect">
          <a:avLst>
            <a:gd name="adj" fmla="val 16670"/>
          </a:avLst>
        </a:prstGeom>
        <a:solidFill>
          <a:schemeClr val="accent5">
            <a:hueOff val="-6116806"/>
            <a:satOff val="42038"/>
            <a:lumOff val="-411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Para mover o mapa, basta clicar e segurar o mouse e depois arrastar o mapa. Você também pode usar as teclas de seta do teclado para mover o mapa para o Norte, Sul, Leste e Oeste.</a:t>
          </a:r>
          <a:endParaRPr lang="pt-BR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9041" y="2998530"/>
        <a:ext cx="5978572" cy="1151133"/>
      </dsp:txXfrm>
    </dsp:sp>
    <dsp:sp modelId="{19B8F101-5BE1-47B5-8493-E768040C11BD}">
      <dsp:nvSpPr>
        <dsp:cNvPr id="0" name=""/>
        <dsp:cNvSpPr/>
      </dsp:nvSpPr>
      <dsp:spPr>
        <a:xfrm>
          <a:off x="394507" y="4365034"/>
          <a:ext cx="1275705" cy="127570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F52E888-2994-4CF3-B7B1-3E47910064FF}">
      <dsp:nvSpPr>
        <dsp:cNvPr id="0" name=""/>
        <dsp:cNvSpPr/>
      </dsp:nvSpPr>
      <dsp:spPr>
        <a:xfrm>
          <a:off x="1746755" y="4365034"/>
          <a:ext cx="6103144" cy="1275705"/>
        </a:xfrm>
        <a:prstGeom prst="roundRect">
          <a:avLst>
            <a:gd name="adj" fmla="val 16670"/>
          </a:avLst>
        </a:prstGeom>
        <a:solidFill>
          <a:schemeClr val="accent5">
            <a:hueOff val="-12233612"/>
            <a:satOff val="84076"/>
            <a:lumOff val="-823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lvl="0" algn="just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Aumente e diminua o zoom usando o botão de rolagem do mouse. Você também pode usar os botões </a:t>
          </a:r>
          <a:r>
            <a:rPr lang="pt-B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+</a:t>
          </a: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 e </a:t>
          </a:r>
          <a:r>
            <a:rPr lang="pt-BR" sz="1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pt-BR" sz="1600" kern="1200" dirty="0" smtClean="0">
              <a:latin typeface="Arial" panose="020B0604020202020204" pitchFamily="34" charset="0"/>
              <a:cs typeface="Arial" panose="020B0604020202020204" pitchFamily="34" charset="0"/>
            </a:rPr>
            <a:t> no canto inferior esquerdo do mapa. Para centralizar e aumentar o zoom de um local, clique duas vezes no local.</a:t>
          </a:r>
          <a:endParaRPr lang="pt-BR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09041" y="4427320"/>
        <a:ext cx="5978572" cy="11511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46DCA6-6C48-4CC9-AFE3-14B4F6950FE4}">
      <dsp:nvSpPr>
        <dsp:cNvPr id="0" name=""/>
        <dsp:cNvSpPr/>
      </dsp:nvSpPr>
      <dsp:spPr>
        <a:xfrm>
          <a:off x="29" y="1183448"/>
          <a:ext cx="2848570" cy="90654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Relatório para confirmar ou desconsiderar matrícula</a:t>
          </a:r>
          <a:endParaRPr lang="pt-BR" sz="1800" kern="1200" dirty="0"/>
        </a:p>
      </dsp:txBody>
      <dsp:txXfrm>
        <a:off x="29" y="1183448"/>
        <a:ext cx="2848570" cy="906542"/>
      </dsp:txXfrm>
    </dsp:sp>
    <dsp:sp modelId="{8D252825-625E-4F12-8978-0E362DFFE08B}">
      <dsp:nvSpPr>
        <dsp:cNvPr id="0" name=""/>
        <dsp:cNvSpPr/>
      </dsp:nvSpPr>
      <dsp:spPr>
        <a:xfrm>
          <a:off x="29" y="2089991"/>
          <a:ext cx="2848570" cy="79056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 1 e 2</a:t>
          </a:r>
          <a:endParaRPr lang="pt-BR" sz="1800" kern="1200" dirty="0"/>
        </a:p>
      </dsp:txBody>
      <dsp:txXfrm>
        <a:off x="29" y="2089991"/>
        <a:ext cx="2848570" cy="790560"/>
      </dsp:txXfrm>
    </dsp:sp>
    <dsp:sp modelId="{AAC4E69F-FC25-495E-A6EC-DEC5309CBF21}">
      <dsp:nvSpPr>
        <dsp:cNvPr id="0" name=""/>
        <dsp:cNvSpPr/>
      </dsp:nvSpPr>
      <dsp:spPr>
        <a:xfrm>
          <a:off x="3247399" y="1183448"/>
          <a:ext cx="2848570" cy="906542"/>
        </a:xfrm>
        <a:prstGeom prst="rect">
          <a:avLst/>
        </a:prstGeom>
        <a:solidFill>
          <a:schemeClr val="accent3">
            <a:hueOff val="10993999"/>
            <a:satOff val="-7943"/>
            <a:lumOff val="2941"/>
            <a:alphaOff val="0"/>
          </a:schemeClr>
        </a:solidFill>
        <a:ln w="25400" cap="flat" cmpd="sng" algn="ctr">
          <a:solidFill>
            <a:schemeClr val="accent3">
              <a:hueOff val="10993999"/>
              <a:satOff val="-7943"/>
              <a:lumOff val="294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kern="1200" dirty="0" smtClean="0"/>
            <a:t>Relatório de acompanhamento do módulo</a:t>
          </a:r>
          <a:endParaRPr lang="pt-BR" sz="1800" kern="1200" dirty="0"/>
        </a:p>
      </dsp:txBody>
      <dsp:txXfrm>
        <a:off x="3247399" y="1183448"/>
        <a:ext cx="2848570" cy="906542"/>
      </dsp:txXfrm>
    </dsp:sp>
    <dsp:sp modelId="{ED043065-9083-466A-A841-F14D98E74A3F}">
      <dsp:nvSpPr>
        <dsp:cNvPr id="0" name=""/>
        <dsp:cNvSpPr/>
      </dsp:nvSpPr>
      <dsp:spPr>
        <a:xfrm>
          <a:off x="3247399" y="2089991"/>
          <a:ext cx="2848570" cy="790560"/>
        </a:xfrm>
        <a:prstGeom prst="rect">
          <a:avLst/>
        </a:prstGeom>
        <a:solidFill>
          <a:schemeClr val="accent3">
            <a:tint val="40000"/>
            <a:alpha val="90000"/>
            <a:hueOff val="11307759"/>
            <a:satOff val="-5428"/>
            <a:lumOff val="50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11307759"/>
              <a:satOff val="-5428"/>
              <a:lumOff val="50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12" tIns="96012" rIns="128016" bIns="144018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pt-BR" sz="1800" kern="1200" dirty="0" smtClean="0"/>
            <a:t>3</a:t>
          </a:r>
          <a:endParaRPr lang="pt-BR" sz="1800" kern="1200" dirty="0"/>
        </a:p>
      </dsp:txBody>
      <dsp:txXfrm>
        <a:off x="3247399" y="2089991"/>
        <a:ext cx="2848570" cy="7905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B3F33E-7092-4F3A-9B0E-8B14C856FDF3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EA738-11D7-40E1-98A1-ED15176894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03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86727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732586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0572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94265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03634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0873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672273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697" y="127001"/>
            <a:ext cx="8891954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15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8DFB29D-478B-4C25-B09A-C0536A8B5A2D}" type="datetimeFigureOut">
              <a:rPr lang="pt-BR" smtClean="0"/>
              <a:t>10/06/2016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477F371-7362-454D-942A-D0F82D6075D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hyperlink" Target="http://portal.inep.gov.br/web/educacenso/educacenso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portal.inep.gov.br/web/educacenso/educacenso" TargetMode="Externa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28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://portal.inep.gov.br/web/educacenso/educacenso" TargetMode="External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hyperlink" Target="http://www.educacenso.inep.gov.br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portal.inep.gov.br/web/educacenso/educacenso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portal.inep.gov.br/web/educacenso/educacenso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40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portal.inep.gov.br/web/educacenso/educacenso" TargetMode="Externa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8.png"/><Relationship Id="rId4" Type="http://schemas.openxmlformats.org/officeDocument/2006/relationships/image" Target="../media/image97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1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portal.inep.gov.br/web/educacenso/educacenso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4.png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diagramLayout" Target="../diagrams/layout2.xml"/><Relationship Id="rId7" Type="http://schemas.openxmlformats.org/officeDocument/2006/relationships/hyperlink" Target="http://portal.inep.gov.br/web/educacenso/educacenso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hyperlink" Target="http://portal.inep.gov.br/web/educacenso/educacenso" TargetMode="Externa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2.jpeg"/><Relationship Id="rId7" Type="http://schemas.openxmlformats.org/officeDocument/2006/relationships/hyperlink" Target="http://portal.inep.gov.br/web/educacenso/educacens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Treinamento Regional do Censo Escolar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24745"/>
            <a:ext cx="273630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7" name="Picture 6" descr="Identidade Educacens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1142253"/>
            <a:ext cx="1512168" cy="846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9488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/>
              <a:t>Acessando o Sistema 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12687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de usuário</a:t>
            </a:r>
          </a:p>
          <a:p>
            <a:pPr algn="just"/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Para cada perfil, os usuários poderão ser cadastrados com níveis de acesso diferenciados, a saber: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Leitor: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Apenas visualiza os dados informados;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Executor: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Visualiza e altera os dados informados;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BR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Superusuário</a:t>
            </a:r>
            <a:r>
              <a:rPr lang="pt-BR" sz="2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Visualiza e altera os dados informados e ainda cadastra novos usuários no sistema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É necessário que cada entidade tenha um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superusuário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responsável por cadastrar os novos usuários do sistema e por gerenciar seus níveis de acesso.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02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1127646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usuário</a:t>
            </a:r>
          </a:p>
          <a:p>
            <a:pPr marL="0" indent="0" algn="just">
              <a:buNone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F:\Jorge Queiroz\Pictures\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64" y="1807288"/>
            <a:ext cx="7848872" cy="4229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ta para a esquerda 1"/>
          <p:cNvSpPr/>
          <p:nvPr/>
        </p:nvSpPr>
        <p:spPr>
          <a:xfrm flipV="1">
            <a:off x="1403648" y="2096499"/>
            <a:ext cx="504056" cy="23123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Texto Explicativo 1 7"/>
          <p:cNvSpPr/>
          <p:nvPr/>
        </p:nvSpPr>
        <p:spPr>
          <a:xfrm>
            <a:off x="4941826" y="1121065"/>
            <a:ext cx="3786909" cy="1728192"/>
          </a:xfrm>
          <a:prstGeom prst="borderCallout1">
            <a:avLst>
              <a:gd name="adj1" fmla="val 29190"/>
              <a:gd name="adj2" fmla="val -819"/>
              <a:gd name="adj3" fmla="val 80234"/>
              <a:gd name="adj4" fmla="val -406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Preencha as informações do cadastro  e clique em enviar. </a:t>
            </a:r>
          </a:p>
          <a:p>
            <a:pPr algn="just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Lembre-se!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informações cadastrais do Usuário devem estar de acordo com os dados constantes na Receita Federal para o CPF informado e o e-mail deverá ser pessoal, pois não é permitido mais de um usuário com o mesmo e-mail.</a:t>
            </a:r>
          </a:p>
        </p:txBody>
      </p:sp>
    </p:spTree>
    <p:extLst>
      <p:ext uri="{BB962C8B-B14F-4D97-AF65-F5344CB8AC3E}">
        <p14:creationId xmlns:p14="http://schemas.microsoft.com/office/powerpoint/2010/main" val="325223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87624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usuário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Fluxograma: Processo 14"/>
          <p:cNvSpPr/>
          <p:nvPr/>
        </p:nvSpPr>
        <p:spPr>
          <a:xfrm>
            <a:off x="-967853" y="3501008"/>
            <a:ext cx="576064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22" name="Picture 2" descr="F:\Jorge Queiroz\Pictures\4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7704856" cy="4400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 Explicativo 1 4"/>
          <p:cNvSpPr/>
          <p:nvPr/>
        </p:nvSpPr>
        <p:spPr>
          <a:xfrm>
            <a:off x="5796136" y="2301415"/>
            <a:ext cx="2304256" cy="885272"/>
          </a:xfrm>
          <a:prstGeom prst="borderCallout1">
            <a:avLst>
              <a:gd name="adj1" fmla="val 18750"/>
              <a:gd name="adj2" fmla="val -8333"/>
              <a:gd name="adj3" fmla="val 300682"/>
              <a:gd name="adj4" fmla="val -1379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Pesquise a entidade que deseja vincular o usuário, utilizando os campos de pesquisa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luxograma: Processo 12"/>
          <p:cNvSpPr/>
          <p:nvPr/>
        </p:nvSpPr>
        <p:spPr>
          <a:xfrm>
            <a:off x="2794946" y="3612032"/>
            <a:ext cx="1132685" cy="10500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Processo 11"/>
          <p:cNvSpPr/>
          <p:nvPr/>
        </p:nvSpPr>
        <p:spPr>
          <a:xfrm>
            <a:off x="2623285" y="2898631"/>
            <a:ext cx="1219815" cy="7363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Fluxograma: Processo 1"/>
          <p:cNvSpPr/>
          <p:nvPr/>
        </p:nvSpPr>
        <p:spPr>
          <a:xfrm>
            <a:off x="802870" y="2916538"/>
            <a:ext cx="576064" cy="4571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076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usuário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pic>
        <p:nvPicPr>
          <p:cNvPr id="14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Jorge Queiroz\Pictures\1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260" y="1619477"/>
            <a:ext cx="7467600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4345260" y="1560727"/>
            <a:ext cx="2264110" cy="683417"/>
          </a:xfrm>
          <a:prstGeom prst="borderCallout1">
            <a:avLst>
              <a:gd name="adj1" fmla="val 18750"/>
              <a:gd name="adj2" fmla="val -8333"/>
              <a:gd name="adj3" fmla="val 126479"/>
              <a:gd name="adj4" fmla="val -1400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 resultado da pesquisa, clique em vincular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7" name="Picture 3" descr="F:\Jorge Queiroz\Pictures\2x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342" y="3949044"/>
            <a:ext cx="7467600" cy="220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 Explicativo 1 5"/>
          <p:cNvSpPr/>
          <p:nvPr/>
        </p:nvSpPr>
        <p:spPr>
          <a:xfrm>
            <a:off x="6084168" y="4010806"/>
            <a:ext cx="1787774" cy="1040186"/>
          </a:xfrm>
          <a:prstGeom prst="borderCallout1">
            <a:avLst>
              <a:gd name="adj1" fmla="val 18750"/>
              <a:gd name="adj2" fmla="val -8333"/>
              <a:gd name="adj3" fmla="val 70220"/>
              <a:gd name="adj4" fmla="val -913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Selecione o nível de acesso  e preencha o cargo do usuário, depois clicar em ENVIAR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197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/>
              <a:t>Acessando o Sistema Educacenso</a:t>
            </a:r>
          </a:p>
        </p:txBody>
      </p:sp>
      <p:pic>
        <p:nvPicPr>
          <p:cNvPr id="9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47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87424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/>
              <a:t>Regras do sistema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67544" y="908720"/>
            <a:ext cx="7704856" cy="5688632"/>
          </a:xfrm>
        </p:spPr>
        <p:txBody>
          <a:bodyPr>
            <a:noAutofit/>
          </a:bodyPr>
          <a:lstStyle/>
          <a:p>
            <a:pPr algn="just"/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Para facilitar o preenchimento das informações no sistema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Educacenso,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sugere-se que realize o preenchimento dos cadastros na seguinte ordem: </a:t>
            </a:r>
            <a:r>
              <a:rPr lang="pt-B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Escola, Turma, Aluno e Profissional Escolar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. Depois de preencher uma turma, preencha as informações de alunos e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profissionais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escolares dessa turma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Regras de campos</a:t>
            </a:r>
          </a:p>
          <a:p>
            <a:pPr marL="261938" indent="0" algn="just">
              <a:buNone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Determinam </a:t>
            </a:r>
            <a:r>
              <a:rPr lang="pt-B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condicionalidades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entre as variáveis de coleta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, ou seja, existem variáveis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(campos) </a:t>
            </a:r>
            <a:r>
              <a:rPr lang="pt-BR" sz="2200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interdependentes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. Uma demonstração dessa característica no sistema é, por exemplo, não ser possível informar o campo de categoria de escola privada se antes não for informado no campo dependência administrativa que a escola é privada. </a:t>
            </a:r>
          </a:p>
          <a:p>
            <a:pPr algn="just"/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645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5496" y="797582"/>
            <a:ext cx="7467600" cy="4873752"/>
          </a:xfrm>
        </p:spPr>
        <p:txBody>
          <a:bodyPr>
            <a:normAutofit fontScale="92500"/>
          </a:bodyPr>
          <a:lstStyle/>
          <a:p>
            <a:pPr algn="just"/>
            <a:r>
              <a:rPr lang="pt-B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 impeditivo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X </a:t>
            </a:r>
            <a:r>
              <a:rPr lang="pt-BR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pt-BR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– Crítica de consistência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 impeditivo: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não permite a gravação no banco de dados enquanto a informação não for inserida ou corrigida. Exemplo: Nome da escola não informado;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Erro: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permite a gravação no banco de dados mesmo se a informação não for inserida, porém essa informação deverá ser informada antes da conclusão da coleta, se não a escola não emitirá recibo de conclusão. Exemplo: Aluno com idade acima de 14 anos na Creche;</a:t>
            </a:r>
          </a:p>
          <a:p>
            <a:pPr lvl="0" algn="just">
              <a:buFont typeface="Wingdings" panose="05000000000000000000" pitchFamily="2" charset="2"/>
              <a:buChar char="ü"/>
            </a:pPr>
            <a:r>
              <a:rPr lang="pt-BR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Aviso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: mensagens de alerta que apenas indicam possíveis inconsistências. Não impede a gravação das informações e nem a conclusão da coleta. Exemplo: E-mail do docente não informado. </a:t>
            </a:r>
          </a:p>
          <a:p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Regras do sistema</a:t>
            </a:r>
            <a:endParaRPr lang="pt-BR" b="1" dirty="0"/>
          </a:p>
        </p:txBody>
      </p:sp>
      <p:sp>
        <p:nvSpPr>
          <p:cNvPr id="2" name="CaixaDeTexto 1"/>
          <p:cNvSpPr txBox="1"/>
          <p:nvPr/>
        </p:nvSpPr>
        <p:spPr>
          <a:xfrm>
            <a:off x="424395" y="5661248"/>
            <a:ext cx="4402832" cy="923330"/>
          </a:xfrm>
          <a:prstGeom prst="rect">
            <a:avLst/>
          </a:prstGeom>
          <a:solidFill>
            <a:schemeClr val="accent4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Abaixo de cada tela de cadastro existe um resumo dos erros e avisos apresentados na tela.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2040" y="5805264"/>
            <a:ext cx="3143689" cy="543001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4932039" y="5782472"/>
            <a:ext cx="3143689" cy="5657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ơÀ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0627" y="1469277"/>
            <a:ext cx="1461576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Imagem 8" descr="ơÀ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85627" y="4149080"/>
            <a:ext cx="11715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Identidade Educacenso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908720"/>
            <a:ext cx="7467600" cy="4873752"/>
          </a:xfrm>
        </p:spPr>
        <p:txBody>
          <a:bodyPr/>
          <a:lstStyle/>
          <a:p>
            <a:r>
              <a:rPr lang="pt-BR" dirty="0" smtClean="0"/>
              <a:t>Botões disponibilizados nos cadastros:</a:t>
            </a:r>
          </a:p>
          <a:p>
            <a:pPr marL="0" indent="0">
              <a:buNone/>
            </a:pPr>
            <a:endParaRPr lang="pt-BR" dirty="0"/>
          </a:p>
          <a:p>
            <a:pPr marL="0" indent="0" algn="just">
              <a:buNone/>
            </a:pPr>
            <a:r>
              <a:rPr lang="pt-BR" dirty="0"/>
              <a:t>	 </a:t>
            </a:r>
            <a:r>
              <a:rPr lang="pt-BR" dirty="0" smtClean="0"/>
              <a:t>    Disponibilizado ao final de todos os cadastros. Envia e salva as informações alteradas/ cadastradas.</a:t>
            </a:r>
          </a:p>
          <a:p>
            <a:pPr marL="0" indent="0" algn="just">
              <a:buNone/>
            </a:pPr>
            <a:r>
              <a:rPr lang="pt-BR" dirty="0"/>
              <a:t>	</a:t>
            </a:r>
            <a:r>
              <a:rPr lang="pt-BR" dirty="0" smtClean="0"/>
              <a:t>   </a:t>
            </a:r>
            <a:r>
              <a:rPr lang="pt-BR" dirty="0" smtClean="0"/>
              <a:t>  No cadastro de informações no sistema Educacenso é disponibilizada a opção de limpar os dados declarados e voltar para o cadastro em branco.</a:t>
            </a:r>
          </a:p>
          <a:p>
            <a:pPr marL="0" indent="0" algn="just">
              <a:buNone/>
            </a:pPr>
            <a:r>
              <a:rPr lang="pt-BR" dirty="0" smtClean="0"/>
              <a:t>	     Nos cadastros já existentes no sistema Educacenso, é possível cancelar as alterações realizadas.</a:t>
            </a:r>
          </a:p>
          <a:p>
            <a:pPr marL="0" indent="0" algn="just">
              <a:buNone/>
            </a:pPr>
            <a:endParaRPr lang="pt-BR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Regras do sistema</a:t>
            </a:r>
            <a:endParaRPr lang="pt-BR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07" y="1844824"/>
            <a:ext cx="136207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806" y="3076575"/>
            <a:ext cx="136207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05" y="4509120"/>
            <a:ext cx="135255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Identidade Educacenso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Jorge Queiroz\Pictures\1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55" y="2924944"/>
            <a:ext cx="1334762" cy="504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Jorge Queiroz\Pictures\2 (2)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179" y="4509119"/>
            <a:ext cx="1314450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Jorge Queiroz\Pictures\2 (3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68" y="1735286"/>
            <a:ext cx="1323975" cy="600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2147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Acessando o Sistema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42156" y="1268760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Autenticando usuário</a:t>
            </a:r>
            <a:endParaRPr lang="pt-BR" b="1" dirty="0">
              <a:solidFill>
                <a:schemeClr val="accent4"/>
              </a:solidFill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Jorge Queiroz\Pictures\2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54710"/>
            <a:ext cx="7548414" cy="451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Fluxograma: Processo 10"/>
          <p:cNvSpPr/>
          <p:nvPr/>
        </p:nvSpPr>
        <p:spPr>
          <a:xfrm>
            <a:off x="2699792" y="3789040"/>
            <a:ext cx="1008112" cy="923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/>
          <p:cNvSpPr txBox="1"/>
          <p:nvPr/>
        </p:nvSpPr>
        <p:spPr>
          <a:xfrm>
            <a:off x="6228184" y="3696707"/>
            <a:ext cx="1296144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400" dirty="0" smtClean="0"/>
              <a:t>Autenticando a Entidade Superior</a:t>
            </a:r>
            <a:endParaRPr lang="pt-BR" sz="1400" dirty="0"/>
          </a:p>
        </p:txBody>
      </p:sp>
      <p:cxnSp>
        <p:nvCxnSpPr>
          <p:cNvPr id="9" name="Conector reto 8"/>
          <p:cNvCxnSpPr>
            <a:stCxn id="4" idx="1"/>
          </p:cNvCxnSpPr>
          <p:nvPr/>
        </p:nvCxnSpPr>
        <p:spPr>
          <a:xfrm flipH="1">
            <a:off x="5706690" y="4066039"/>
            <a:ext cx="521494" cy="369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23539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 smtClean="0"/>
              <a:t>Cadastros</a:t>
            </a:r>
            <a:endParaRPr lang="pt-BR" b="1" dirty="0"/>
          </a:p>
        </p:txBody>
      </p:sp>
      <p:pic>
        <p:nvPicPr>
          <p:cNvPr id="1026" name="Picture 2" descr="http://portal.inep.gov.br/image/image_gallery?uuid=6dcda980-ec4a-40b1-b465-8581d644c992&amp;groupId=48517&amp;t=14333552684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04864"/>
            <a:ext cx="7344816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353681"/>
            <a:ext cx="1944216" cy="10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409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7467600" cy="1143000"/>
          </a:xfrm>
        </p:spPr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643192" cy="5472608"/>
          </a:xfrm>
        </p:spPr>
        <p:txBody>
          <a:bodyPr>
            <a:normAutofit/>
          </a:bodyPr>
          <a:lstStyle/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Educacenso é um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 eletrônico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coleta de informações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educacionais,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composto por um aplicativo web, que permite a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coleta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a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migração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de dados educacionais das escolas em todo o território </a:t>
            </a:r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nacional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O endereço do sistema Educacenso é </a:t>
            </a:r>
            <a:r>
              <a:rPr lang="pt-BR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 </a:t>
            </a:r>
            <a:r>
              <a:rPr lang="pt-BR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censobasico.inep.gov.br</a:t>
            </a:r>
            <a:endParaRPr lang="pt-BR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dirty="0" smtClean="0">
                <a:latin typeface="Arial" panose="020B0604020202020204" pitchFamily="34" charset="0"/>
                <a:cs typeface="Arial" panose="020B0604020202020204" pitchFamily="34" charset="0"/>
              </a:rPr>
              <a:t>Apenas 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as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 designadas pela escola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para o fornecimento das informações censitárias podem fazê-lo, por meio da informação do </a:t>
            </a:r>
            <a:r>
              <a:rPr lang="pt-BR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CPF e senha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, e de acordo com seu nível de acesso. </a:t>
            </a:r>
          </a:p>
        </p:txBody>
      </p:sp>
      <p:pic>
        <p:nvPicPr>
          <p:cNvPr id="5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9995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Cadastros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pt-BR" sz="7400" b="1" dirty="0" smtClean="0"/>
              <a:t>Escolas</a:t>
            </a:r>
            <a:r>
              <a:rPr lang="pt-BR" sz="7400" dirty="0"/>
              <a:t>: Infraestrutura disponível (local de funcionamento, salas, tipo de abastecimento de água e de energia elétrica, destinação de lixo e esgoto sanitário), dependências existentes (diretoria, secretaria, cozinha, tipo de banheiro, laboratórios, acessibilidade, quadra de esporte, parque infantil), equipamentos (computadores, acesso à Internet, aparelhos de TV e DVD, antena parabólica), etapas e modalidades de escolarização oferecidas; organização do ensino fundamental; localização, dependência administrativa, mantenedora e tipo de escola privada, escolas privadas conveniadas com o poder público</a:t>
            </a:r>
            <a:r>
              <a:rPr lang="pt-BR" sz="7400" dirty="0" smtClean="0"/>
              <a:t>.</a:t>
            </a:r>
          </a:p>
          <a:p>
            <a:pPr marL="0" indent="0" algn="just">
              <a:buNone/>
            </a:pPr>
            <a:endParaRPr lang="pt-BR" sz="7400" dirty="0"/>
          </a:p>
          <a:p>
            <a:pPr algn="just"/>
            <a:r>
              <a:rPr lang="pt-BR" sz="7400" b="1" dirty="0"/>
              <a:t>Turmas</a:t>
            </a:r>
            <a:r>
              <a:rPr lang="pt-BR" sz="7400" dirty="0"/>
              <a:t>: tipo de atendimento (escolarização, atividade complementar, classe hospitalar, unidade de atendimento socioeducativo, unidade prisional, atendimento educacional especializado - AEE), tipo de mediação didático-pedagógica (presencial, semipresencial e a distância), horários de início e de término, modalidade, etapa, disciplinas, dentre outras</a:t>
            </a:r>
            <a:r>
              <a:rPr lang="pt-BR" sz="7400" dirty="0" smtClean="0"/>
              <a:t>.</a:t>
            </a:r>
            <a:endParaRPr lang="pt-BR" sz="7400" dirty="0"/>
          </a:p>
        </p:txBody>
      </p:sp>
      <p:pic>
        <p:nvPicPr>
          <p:cNvPr id="4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008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BR" b="1" dirty="0"/>
              <a:t>Cadastros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b="1" dirty="0"/>
              <a:t>Alunos</a:t>
            </a:r>
            <a:r>
              <a:rPr lang="pt-BR" dirty="0"/>
              <a:t>: Sexo, cor/raça, data de nascimento , nacionalidade, local de nascimento, turma que frequenta, etapa e modalidade de ensino que cursa, utilização de transporte escolar, tipo de deficiência</a:t>
            </a:r>
            <a:r>
              <a:rPr lang="pt-BR" dirty="0" smtClean="0"/>
              <a:t>.</a:t>
            </a:r>
          </a:p>
          <a:p>
            <a:pPr marL="0" indent="0" algn="just">
              <a:buNone/>
            </a:pPr>
            <a:endParaRPr lang="pt-BR" dirty="0"/>
          </a:p>
          <a:p>
            <a:pPr algn="just"/>
            <a:r>
              <a:rPr lang="pt-BR" b="1" dirty="0"/>
              <a:t>Profissionais escolares</a:t>
            </a:r>
            <a:r>
              <a:rPr lang="pt-BR" dirty="0"/>
              <a:t>: São coletadas informações dos docentes, auxiliares/assistentes educacionais, profissionais/monitores de atividade complementar, tradutor/intérprete de Libras (Língua Brasileira de Sinais), docente titular – coordenador de tutoria e docente tutor - auxiliar. Das informações coletadas, podemos ressaltar: sexo, cor/raça, data de nascimento , escolaridade (formação: nível e curso, instituição formadora), etapa e modalidade de ensino de exercício, turma de exercício, disciplinas que ministra, nacionalidade e função que exerce.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4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350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pic>
        <p:nvPicPr>
          <p:cNvPr id="8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38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Autenticação do Gestor Escolar</a:t>
            </a:r>
            <a:endParaRPr lang="pt-BR" sz="22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-9939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/>
              <a:t>Cadastro de escola</a:t>
            </a:r>
            <a:endParaRPr lang="pt-BR" b="1" dirty="0"/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19" y="1700809"/>
            <a:ext cx="7848873" cy="4968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83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043608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Autenticação do Gestor Escolar</a:t>
            </a:r>
            <a:endParaRPr lang="pt-BR" sz="22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-9939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/>
              <a:t>Cadastro de escola</a:t>
            </a:r>
            <a:endParaRPr lang="pt-BR" b="1" dirty="0"/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330" y="1412776"/>
            <a:ext cx="7463469" cy="4176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5345766" y="1200039"/>
            <a:ext cx="2592288" cy="2592288"/>
          </a:xfrm>
          <a:prstGeom prst="borderCallout1">
            <a:avLst>
              <a:gd name="adj1" fmla="val 18750"/>
              <a:gd name="adj2" fmla="val -8333"/>
              <a:gd name="adj3" fmla="val 40188"/>
              <a:gd name="adj4" fmla="val -2819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campos de autenticação do gestor escolar devem ser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informados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com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dados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 responsável  legal sobre a escola e não pelo informante dos dados declarados. </a:t>
            </a: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Essa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informação é obrigatória antes de realizar qualquer outra ação no sistema.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323528" y="5675054"/>
            <a:ext cx="7467600" cy="116955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chemeClr val="accent4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Todo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 escolar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torna-se automaticamente um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usuário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do sistema com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perfil leitor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de sua escola. Ao cadastrar seus dados no sistema ele receberá uma senha de acesso em seu e-mail. </a:t>
            </a:r>
            <a:endParaRPr lang="pt-BR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CPF e nome do gestor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escolar deverão estar de acordo com os dados da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Receita Federal</a:t>
            </a:r>
            <a:r>
              <a:rPr lang="pt-BR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587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96752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Autenticação do Gestor Escolar</a:t>
            </a:r>
            <a:endParaRPr lang="pt-BR" sz="2200" dirty="0"/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57200" y="-9939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/>
              <a:t>Cadastro de escola</a:t>
            </a:r>
            <a:endParaRPr lang="pt-BR" b="1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21421"/>
            <a:ext cx="7634908" cy="4718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5004048" y="2680094"/>
            <a:ext cx="3384376" cy="1052513"/>
          </a:xfrm>
          <a:prstGeom prst="borderCallout1">
            <a:avLst>
              <a:gd name="adj1" fmla="val 18750"/>
              <a:gd name="adj2" fmla="val -8333"/>
              <a:gd name="adj3" fmla="val 146166"/>
              <a:gd name="adj4" fmla="val -927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dados de gestor podem ser consultados/atualizados na opção de menu Escola – Autenticação – Gestor Escolar.</a:t>
            </a:r>
          </a:p>
        </p:txBody>
      </p:sp>
      <p:sp>
        <p:nvSpPr>
          <p:cNvPr id="5" name="Seta para a direita 4"/>
          <p:cNvSpPr/>
          <p:nvPr/>
        </p:nvSpPr>
        <p:spPr>
          <a:xfrm flipH="1">
            <a:off x="1470484" y="2927210"/>
            <a:ext cx="586408" cy="3285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149" name="Picture 5" descr="C:\Users\ana.aguiar\AppData\Local\Microsoft\Windows\Temporary Internet Files\Content.IE5\HQWIH3HO\MC900088968[1].wm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150" y="4725144"/>
            <a:ext cx="1252650" cy="171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Fluxograma: Processo 1"/>
          <p:cNvSpPr/>
          <p:nvPr/>
        </p:nvSpPr>
        <p:spPr>
          <a:xfrm>
            <a:off x="2267744" y="2492896"/>
            <a:ext cx="1440160" cy="7200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6" descr="Identidade Educacens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2069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F:\Jorge Queiroz\Pictures\x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396" y="1412776"/>
            <a:ext cx="778720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ta para a esquerda 6"/>
          <p:cNvSpPr/>
          <p:nvPr/>
        </p:nvSpPr>
        <p:spPr>
          <a:xfrm>
            <a:off x="1907704" y="2564904"/>
            <a:ext cx="1409742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Texto Explicativo 1 13"/>
          <p:cNvSpPr/>
          <p:nvPr/>
        </p:nvSpPr>
        <p:spPr>
          <a:xfrm>
            <a:off x="5580112" y="1412776"/>
            <a:ext cx="2981933" cy="1224136"/>
          </a:xfrm>
          <a:prstGeom prst="borderCallout1">
            <a:avLst>
              <a:gd name="adj1" fmla="val 18750"/>
              <a:gd name="adj2" fmla="val -8333"/>
              <a:gd name="adj3" fmla="val 180767"/>
              <a:gd name="adj4" fmla="val -298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Tx/>
              <a:buChar char="-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Início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2015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</a:t>
            </a:r>
          </a:p>
          <a:p>
            <a:pPr marL="285750" indent="-285750">
              <a:buFontTx/>
              <a:buChar char="-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Término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2016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ou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2017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 após a data de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referência</a:t>
            </a:r>
          </a:p>
          <a:p>
            <a:pPr marL="285750" indent="-285750">
              <a:buFontTx/>
              <a:buChar char="-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término não poderá ser anterior ou igual ao início.</a:t>
            </a:r>
          </a:p>
        </p:txBody>
      </p:sp>
      <p:sp>
        <p:nvSpPr>
          <p:cNvPr id="15" name="Texto Explicativo 1 14"/>
          <p:cNvSpPr/>
          <p:nvPr/>
        </p:nvSpPr>
        <p:spPr>
          <a:xfrm>
            <a:off x="5990958" y="3749279"/>
            <a:ext cx="2160240" cy="1872208"/>
          </a:xfrm>
          <a:prstGeom prst="borderCallout1">
            <a:avLst>
              <a:gd name="adj1" fmla="val 58351"/>
              <a:gd name="adj2" fmla="val -2718"/>
              <a:gd name="adj3" fmla="val 72276"/>
              <a:gd name="adj4" fmla="val -1667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Ao preencher o CEP os campos de endereço serão preenchidos automaticamente conforme os dados dos Correios, podendo ser editados. Esses campos devem ser atualizados sempre que necessário.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6335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Espaço Reservado para Conteúdo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672831046"/>
              </p:ext>
            </p:extLst>
          </p:nvPr>
        </p:nvGraphicFramePr>
        <p:xfrm>
          <a:off x="0" y="810474"/>
          <a:ext cx="8244408" cy="5642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5536" y="2564904"/>
            <a:ext cx="1268296" cy="713068"/>
          </a:xfrm>
          <a:prstGeom prst="rect">
            <a:avLst/>
          </a:prstGeom>
        </p:spPr>
      </p:pic>
      <p:sp>
        <p:nvSpPr>
          <p:cNvPr id="5" name="Seta para a esquerda 4"/>
          <p:cNvSpPr/>
          <p:nvPr/>
        </p:nvSpPr>
        <p:spPr>
          <a:xfrm>
            <a:off x="1187624" y="3887337"/>
            <a:ext cx="216024" cy="45719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Seta para a esquerda 9"/>
          <p:cNvSpPr/>
          <p:nvPr/>
        </p:nvSpPr>
        <p:spPr>
          <a:xfrm>
            <a:off x="1187624" y="5589240"/>
            <a:ext cx="216024" cy="45719"/>
          </a:xfrm>
          <a:prstGeom prst="left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971600" y="3861048"/>
            <a:ext cx="144016" cy="144017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964884" y="5474360"/>
            <a:ext cx="150732" cy="25889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3" name="Picture 6" descr="Identidade Educacenso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11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1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787496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Identificação</a:t>
            </a:r>
          </a:p>
          <a:p>
            <a:pPr marL="0" indent="0"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572" y="1196752"/>
            <a:ext cx="7704856" cy="5112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5794468" y="4221088"/>
            <a:ext cx="2920752" cy="1489838"/>
          </a:xfrm>
          <a:prstGeom prst="borderCallout1">
            <a:avLst>
              <a:gd name="adj1" fmla="val 18750"/>
              <a:gd name="adj2" fmla="val -8333"/>
              <a:gd name="adj3" fmla="val 99885"/>
              <a:gd name="adj4" fmla="val -1357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as escolas privadas serão habilitados campos específicos, sendo que os campos: Conveniada com o poder público, CNPJ da mantenedora principal e CNPJ da escola privada são campos opcionais.</a:t>
            </a:r>
          </a:p>
        </p:txBody>
      </p:sp>
      <p:sp>
        <p:nvSpPr>
          <p:cNvPr id="7" name="Texto Explicativo 1 6"/>
          <p:cNvSpPr/>
          <p:nvPr/>
        </p:nvSpPr>
        <p:spPr>
          <a:xfrm>
            <a:off x="6658564" y="1268760"/>
            <a:ext cx="2056656" cy="2071782"/>
          </a:xfrm>
          <a:prstGeom prst="borderCallout1">
            <a:avLst>
              <a:gd name="adj1" fmla="val 1453"/>
              <a:gd name="adj2" fmla="val 1280"/>
              <a:gd name="adj3" fmla="val 3441"/>
              <a:gd name="adj4" fmla="val -14421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telefones de contato da escola devem ser atualizados. Destaca-se que o número de Telefone e Outro telefone de contato poderão ter 9 dígitos, sendo o primeiro sempre o número 9.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5081456" y="2058118"/>
            <a:ext cx="3600400" cy="20928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222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Apenas a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coordenação estadual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do Censo Escolar e o Inep tem autonomia para realizar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alteração dos campos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: Município, Órgão Regional, Localização/ Zona da escola e Dependência Administrativa. Nesses casos as alterações dessas informações devem ser realizadas com base em </a:t>
            </a:r>
            <a:r>
              <a:rPr lang="pt-BR" sz="1400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documentação comprobatória</a:t>
            </a:r>
            <a:r>
              <a:rPr lang="pt-B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026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11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787496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Identificação</a:t>
            </a:r>
          </a:p>
          <a:p>
            <a:pPr marL="0" indent="0"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Jorge Queiroz\Pictures\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07357"/>
            <a:ext cx="7673280" cy="538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5811925" y="1052736"/>
            <a:ext cx="2920752" cy="1656184"/>
          </a:xfrm>
          <a:prstGeom prst="borderCallout1">
            <a:avLst>
              <a:gd name="adj1" fmla="val 18750"/>
              <a:gd name="adj2" fmla="val -8333"/>
              <a:gd name="adj3" fmla="val 103769"/>
              <a:gd name="adj4" fmla="val -1081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Para as escolas privadas serão habilitados campos específicos, sendo que os campos: Conveniada com o poder público, CNPJ da mantenedora principal e CNPJ da escola privada são campos opcionais.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5940153" y="4653136"/>
            <a:ext cx="2664296" cy="538942"/>
          </a:xfrm>
          <a:prstGeom prst="borderCallout1">
            <a:avLst>
              <a:gd name="adj1" fmla="val 18750"/>
              <a:gd name="adj2" fmla="val -8333"/>
              <a:gd name="adj3" fmla="val -52270"/>
              <a:gd name="adj4" fmla="val -70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campo 26 deve ser atualizado sempre que necessário.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70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7467600" cy="1143000"/>
          </a:xfrm>
        </p:spPr>
        <p:txBody>
          <a:bodyPr/>
          <a:lstStyle/>
          <a:p>
            <a:r>
              <a:rPr lang="pt-BR" b="1" dirty="0"/>
              <a:t>Acessando o Sistema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285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pt-BR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Requisitos Mínimos para acesso ao sistema </a:t>
            </a: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Educacenso</a:t>
            </a:r>
          </a:p>
          <a:p>
            <a:pPr algn="just"/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Navegador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da internet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/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itchFamily="2" charset="2"/>
              <a:buChar char="Ø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Mozilla Firefox versão </a:t>
            </a:r>
            <a:r>
              <a:rPr lang="pt-B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37.0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ou superior (todos com habilitação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Javascript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Google </a:t>
            </a:r>
            <a:r>
              <a:rPr lang="pt-BR" sz="2200" dirty="0" err="1">
                <a:latin typeface="Arial" panose="020B0604020202020204" pitchFamily="34" charset="0"/>
                <a:cs typeface="Arial" panose="020B0604020202020204" pitchFamily="34" charset="0"/>
              </a:rPr>
              <a:t>Chrome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versão </a:t>
            </a:r>
            <a:r>
              <a:rPr lang="pt-BR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38.0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 ou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superior</a:t>
            </a:r>
          </a:p>
          <a:p>
            <a:pPr algn="just">
              <a:buFont typeface="Wingdings" pitchFamily="2" charset="2"/>
              <a:buChar char="Ø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Microsoft Edge (Windows 10)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512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F:\Jorge Queiroz\Pictures\1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7601272" cy="5103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2555776" y="2924944"/>
            <a:ext cx="1059160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3671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45720" y="8321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23528" y="1268760"/>
            <a:ext cx="8291264" cy="523220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as escolas que </a:t>
            </a:r>
            <a:r>
              <a:rPr lang="pt-B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já estavam cadastradas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no ano anterior, os campos virão </a:t>
            </a:r>
            <a:r>
              <a:rPr lang="pt-BR" sz="14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preenchidos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confira todas as informações. Se algum campo estiver incorreto, corrija-o. </a:t>
            </a:r>
          </a:p>
        </p:txBody>
      </p:sp>
      <p:pic>
        <p:nvPicPr>
          <p:cNvPr id="13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2" name="Picture 2" descr="F:\Jorge Queiroz\Pictures\12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49825"/>
            <a:ext cx="7992888" cy="471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 Explicativo 1 10"/>
          <p:cNvSpPr/>
          <p:nvPr/>
        </p:nvSpPr>
        <p:spPr>
          <a:xfrm>
            <a:off x="4941148" y="1999502"/>
            <a:ext cx="3754760" cy="925442"/>
          </a:xfrm>
          <a:prstGeom prst="borderCallout1">
            <a:avLst>
              <a:gd name="adj1" fmla="val 18750"/>
              <a:gd name="adj2" fmla="val -8333"/>
              <a:gd name="adj3" fmla="val 54101"/>
              <a:gd name="adj4" fmla="val -825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Fique atento ao preenchimento do campo Local de funcionamento da escola. Pode ser assinalado mais de uma opção, sendo assim declare todos os locais que funcionem salas da escola.</a:t>
            </a:r>
          </a:p>
          <a:p>
            <a:pPr algn="just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4959205" y="3307328"/>
            <a:ext cx="3736703" cy="2004528"/>
          </a:xfrm>
          <a:prstGeom prst="borderCallout1">
            <a:avLst>
              <a:gd name="adj1" fmla="val 18750"/>
              <a:gd name="adj2" fmla="val -8333"/>
              <a:gd name="adj3" fmla="val 63460"/>
              <a:gd name="adj4" fmla="val -6806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Os campos Forma de ocupação do prédio e Prédio Compartilhado serão habilitados se informado Prédio Escolar e serão campos obrigatórios.</a:t>
            </a:r>
          </a:p>
          <a:p>
            <a:pPr algn="just"/>
            <a:r>
              <a:rPr lang="pt-BR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Obs</a:t>
            </a:r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: O campo Forma de ocupação do prédio também é habilitado como informação opcional para Galpão, Rancho, Paiol, Barracão.</a:t>
            </a:r>
          </a:p>
          <a:p>
            <a:pPr algn="just"/>
            <a:r>
              <a:rPr lang="pt-BR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Fique atento ao aviso de prédio Cedido e compartilha com outra escola para verificar se não houve erro de informação. Lembre-se apenas a escola que cede espaço deve informar prédio compartilhado</a:t>
            </a:r>
            <a:endParaRPr lang="pt-BR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4486701" y="5923973"/>
            <a:ext cx="3478633" cy="745387"/>
          </a:xfrm>
          <a:prstGeom prst="borderCallout1">
            <a:avLst>
              <a:gd name="adj1" fmla="val 18750"/>
              <a:gd name="adj2" fmla="val -8333"/>
              <a:gd name="adj3" fmla="val 76911"/>
              <a:gd name="adj4" fmla="val -8311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Informe se a água oferecida pela escola para consumo do aluno é filtrada ou não. Nesse campo utiliza-se o critério do uso de filtros na escola.</a:t>
            </a:r>
            <a:endParaRPr lang="pt-BR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336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F:\Jorge Queiroz\Pictures\a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84784"/>
            <a:ext cx="7643192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 Explicativo 1 2"/>
          <p:cNvSpPr/>
          <p:nvPr/>
        </p:nvSpPr>
        <p:spPr>
          <a:xfrm>
            <a:off x="5940152" y="3384140"/>
            <a:ext cx="2808312" cy="1296144"/>
          </a:xfrm>
          <a:prstGeom prst="borderCallout1">
            <a:avLst>
              <a:gd name="adj1" fmla="val 18750"/>
              <a:gd name="adj2" fmla="val -8333"/>
              <a:gd name="adj3" fmla="val -59368"/>
              <a:gd name="adj4" fmla="val -127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Aviso: Escola sem abastecimento de água com lavanderia e banheiro com chuveiro.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06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0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7848872" cy="5323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 Explicativo 1 2"/>
          <p:cNvSpPr/>
          <p:nvPr/>
        </p:nvSpPr>
        <p:spPr>
          <a:xfrm>
            <a:off x="5940152" y="972915"/>
            <a:ext cx="2808312" cy="1296144"/>
          </a:xfrm>
          <a:prstGeom prst="borderCallout1">
            <a:avLst>
              <a:gd name="adj1" fmla="val 18750"/>
              <a:gd name="adj2" fmla="val -8333"/>
              <a:gd name="adj3" fmla="val 158330"/>
              <a:gd name="adj4" fmla="val -11743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Espaço compartilhado: Escola informará espaços que estão sendo utilizados, exceto sala de recursos, biblioteca e laboratório de informática (espaços exclusivos)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 1 12"/>
          <p:cNvSpPr/>
          <p:nvPr/>
        </p:nvSpPr>
        <p:spPr>
          <a:xfrm>
            <a:off x="5260152" y="2597718"/>
            <a:ext cx="3488312" cy="779647"/>
          </a:xfrm>
          <a:prstGeom prst="borderCallout1">
            <a:avLst>
              <a:gd name="adj1" fmla="val 18750"/>
              <a:gd name="adj2" fmla="val -8333"/>
              <a:gd name="adj3" fmla="val 203007"/>
              <a:gd name="adj4" fmla="val -895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informado o campo Nenhuma das Dependências relacionadas, as opções anteriores serão desmarcadas.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 Explicativo 1 13"/>
          <p:cNvSpPr/>
          <p:nvPr/>
        </p:nvSpPr>
        <p:spPr>
          <a:xfrm>
            <a:off x="4415487" y="3736206"/>
            <a:ext cx="4345473" cy="676473"/>
          </a:xfrm>
          <a:prstGeom prst="borderCallout1">
            <a:avLst>
              <a:gd name="adj1" fmla="val 18750"/>
              <a:gd name="adj2" fmla="val -8333"/>
              <a:gd name="adj3" fmla="val 106740"/>
              <a:gd name="adj4" fmla="val -472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Campo de preenchimento obrigatório apenas para as escolas que informaram Local de funcionamento Prédio Escolar.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410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/>
      <p:bldP spid="1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Caracterização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F:\Jorge Queiroz\Pictures\1q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98" y="1340768"/>
            <a:ext cx="7721202" cy="284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5" name="Picture 3" descr="F:\Jorge Queiroz\Pictures\1w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203" y="3992211"/>
            <a:ext cx="7721202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5841391" y="1340768"/>
            <a:ext cx="2777384" cy="936104"/>
          </a:xfrm>
          <a:prstGeom prst="borderCallout1">
            <a:avLst>
              <a:gd name="adj1" fmla="val 18750"/>
              <a:gd name="adj2" fmla="val -8333"/>
              <a:gd name="adj3" fmla="val 102477"/>
              <a:gd name="adj4" fmla="val -780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Aviso: Abastecimento de Energia Elétrica inexistente com equipamentos elétricos.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 Explicativo 1 7"/>
          <p:cNvSpPr/>
          <p:nvPr/>
        </p:nvSpPr>
        <p:spPr>
          <a:xfrm>
            <a:off x="6094821" y="2721466"/>
            <a:ext cx="2520280" cy="840230"/>
          </a:xfrm>
          <a:prstGeom prst="borderCallout1">
            <a:avLst>
              <a:gd name="adj1" fmla="val 18750"/>
              <a:gd name="adj2" fmla="val -8333"/>
              <a:gd name="adj3" fmla="val 110600"/>
              <a:gd name="adj4" fmla="val -19668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informados computadores os campos 37a, 37b, e 37c serão habilitados 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5678730" y="3992211"/>
            <a:ext cx="2940045" cy="689245"/>
          </a:xfrm>
          <a:prstGeom prst="borderCallout1">
            <a:avLst>
              <a:gd name="adj1" fmla="val 18750"/>
              <a:gd name="adj2" fmla="val -8333"/>
              <a:gd name="adj3" fmla="val 55467"/>
              <a:gd name="adj4" fmla="val -1522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Aviso: Escola com laboratório de informática sem computadores de uso dos alunos.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o Explicativo 1 13"/>
          <p:cNvSpPr/>
          <p:nvPr/>
        </p:nvSpPr>
        <p:spPr>
          <a:xfrm>
            <a:off x="5302733" y="4946486"/>
            <a:ext cx="3312368" cy="720349"/>
          </a:xfrm>
          <a:prstGeom prst="borderCallout1">
            <a:avLst>
              <a:gd name="adj1" fmla="val 18750"/>
              <a:gd name="adj2" fmla="val -8333"/>
              <a:gd name="adj3" fmla="val 135498"/>
              <a:gd name="adj4" fmla="val -1109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campo Alimentação Escolar só é habilitado para escolas privadas.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10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0" grpId="0" animBg="1"/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Educacionais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58" name="Picture 2" descr="F:\Jorge Queiroz\Pictures\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847" y="1544770"/>
            <a:ext cx="7704855" cy="4838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1979712" y="3201201"/>
            <a:ext cx="1059160" cy="21640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995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827584"/>
            <a:ext cx="7467600" cy="50268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Educacionais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323528" y="1263896"/>
            <a:ext cx="7992888" cy="738664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38100">
            <a:solidFill>
              <a:schemeClr val="tx1">
                <a:lumMod val="50000"/>
                <a:lumOff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 informações dos dados educacionais da escola </a:t>
            </a:r>
            <a:r>
              <a:rPr lang="pt-BR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não estarão carregadas</a:t>
            </a:r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O preenchimento dessas informações é importante para a disponibilização de informações no </a:t>
            </a:r>
            <a:r>
              <a:rPr lang="pt-BR" sz="1400" b="1" dirty="0" smtClean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de turma</a:t>
            </a:r>
            <a:r>
              <a:rPr lang="pt-B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t-BR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2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7673280" cy="4234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 Explicativo 1 2"/>
          <p:cNvSpPr/>
          <p:nvPr/>
        </p:nvSpPr>
        <p:spPr>
          <a:xfrm>
            <a:off x="5438920" y="1731511"/>
            <a:ext cx="3255836" cy="1224136"/>
          </a:xfrm>
          <a:prstGeom prst="borderCallout1">
            <a:avLst>
              <a:gd name="adj1" fmla="val 18750"/>
              <a:gd name="adj2" fmla="val -8333"/>
              <a:gd name="adj3" fmla="val 87077"/>
              <a:gd name="adj4" fmla="val -7414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informada a opção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exclusivamente no campo Atividade Complementar ou AEE,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não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serão habilitados os outros campos de AEE ou atividade complementar e modalidade/etapa.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 Explicativo 1 11"/>
          <p:cNvSpPr/>
          <p:nvPr/>
        </p:nvSpPr>
        <p:spPr>
          <a:xfrm>
            <a:off x="5430888" y="3341032"/>
            <a:ext cx="3263868" cy="1189459"/>
          </a:xfrm>
          <a:prstGeom prst="borderCallout1">
            <a:avLst>
              <a:gd name="adj1" fmla="val 18750"/>
              <a:gd name="adj2" fmla="val -8333"/>
              <a:gd name="adj3" fmla="val 51315"/>
              <a:gd name="adj4" fmla="val -877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 informadas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modalidades e etapas e a opção do AEE ou atividade complementar for alterada para “Exclusivamente”, todas as informações de modalidade e etapa serão apagadas.</a:t>
            </a:r>
          </a:p>
        </p:txBody>
      </p:sp>
      <p:sp>
        <p:nvSpPr>
          <p:cNvPr id="13" name="Texto Explicativo 1 12"/>
          <p:cNvSpPr/>
          <p:nvPr/>
        </p:nvSpPr>
        <p:spPr>
          <a:xfrm>
            <a:off x="4649225" y="4725144"/>
            <a:ext cx="4045531" cy="712804"/>
          </a:xfrm>
          <a:prstGeom prst="borderCallout1">
            <a:avLst>
              <a:gd name="adj1" fmla="val 18750"/>
              <a:gd name="adj2" fmla="val -8333"/>
              <a:gd name="adj3" fmla="val -2217"/>
              <a:gd name="adj4" fmla="val -4329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existirem turmas cadastradas, as opções referentes ao tipo de atendimento, modalidade e etapa não poderão ser alteradas. </a:t>
            </a:r>
          </a:p>
        </p:txBody>
      </p:sp>
      <p:sp>
        <p:nvSpPr>
          <p:cNvPr id="15" name="Texto Explicativo 1 14"/>
          <p:cNvSpPr/>
          <p:nvPr/>
        </p:nvSpPr>
        <p:spPr>
          <a:xfrm>
            <a:off x="3821166" y="5602033"/>
            <a:ext cx="4261774" cy="764875"/>
          </a:xfrm>
          <a:prstGeom prst="borderCallout1">
            <a:avLst>
              <a:gd name="adj1" fmla="val 18750"/>
              <a:gd name="adj2" fmla="val -8333"/>
              <a:gd name="adj3" fmla="val -9847"/>
              <a:gd name="adj4" fmla="val -376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Campo habilitado apenas se informado Ensino Fundamental Regular ou Especial – modalidade substitutiva.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781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 animBg="1"/>
      <p:bldP spid="13" grpId="0" animBg="1"/>
      <p:bldP spid="1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escola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Dados Educacionais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F:\Jorge Queiroz\Pictures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776"/>
            <a:ext cx="7799784" cy="5247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4525516" y="1628800"/>
            <a:ext cx="4125416" cy="1152128"/>
          </a:xfrm>
          <a:prstGeom prst="borderCallout1">
            <a:avLst>
              <a:gd name="adj1" fmla="val -7537"/>
              <a:gd name="adj2" fmla="val -2197"/>
              <a:gd name="adj3" fmla="val 39098"/>
              <a:gd name="adj4" fmla="val -3755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campos Localização Diferenciada, Educação Indígena e Língua em que o Ensino é ministrado serão carregados, conforme informação do ano anterior e deverão ser atualizados quando necessário.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 Explicativo 1 10"/>
          <p:cNvSpPr/>
          <p:nvPr/>
        </p:nvSpPr>
        <p:spPr>
          <a:xfrm>
            <a:off x="4494285" y="3993668"/>
            <a:ext cx="4125416" cy="576064"/>
          </a:xfrm>
          <a:prstGeom prst="borderCallout1">
            <a:avLst>
              <a:gd name="adj1" fmla="val -7537"/>
              <a:gd name="adj2" fmla="val -2197"/>
              <a:gd name="adj3" fmla="val -234058"/>
              <a:gd name="adj4" fmla="val -498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Campo 47 Educação Indígena, em 2016 foi alterado para ESCOLA INDÍGENA.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pic>
        <p:nvPicPr>
          <p:cNvPr id="8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4818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Turma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0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60" y="1484784"/>
            <a:ext cx="767328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1804897" y="4941168"/>
            <a:ext cx="925693" cy="31694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1575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7467600" cy="1143000"/>
          </a:xfrm>
        </p:spPr>
        <p:txBody>
          <a:bodyPr/>
          <a:lstStyle/>
          <a:p>
            <a:r>
              <a:rPr lang="pt-BR" b="1" dirty="0"/>
              <a:t>Acessando o Sistema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Autenticação</a:t>
            </a:r>
            <a:endParaRPr lang="pt-BR" b="1" dirty="0">
              <a:solidFill>
                <a:schemeClr val="accent4"/>
              </a:solidFill>
            </a:endParaRPr>
          </a:p>
        </p:txBody>
      </p:sp>
      <p:pic>
        <p:nvPicPr>
          <p:cNvPr id="14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Jorge Queiroz\Pictures\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2301"/>
            <a:ext cx="7316787" cy="4831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 Explicativo 1 5"/>
          <p:cNvSpPr/>
          <p:nvPr/>
        </p:nvSpPr>
        <p:spPr>
          <a:xfrm>
            <a:off x="467544" y="4581128"/>
            <a:ext cx="2160240" cy="1080120"/>
          </a:xfrm>
          <a:prstGeom prst="borderCallout1">
            <a:avLst>
              <a:gd name="adj1" fmla="val 28518"/>
              <a:gd name="adj2" fmla="val 103935"/>
              <a:gd name="adj3" fmla="val -13265"/>
              <a:gd name="adj4" fmla="val 13133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usuários que já possuem senha de anos anteriores podem utilizá-la em 2016.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o Explicativo 1 4"/>
          <p:cNvSpPr/>
          <p:nvPr/>
        </p:nvSpPr>
        <p:spPr>
          <a:xfrm>
            <a:off x="6012160" y="2674012"/>
            <a:ext cx="1512168" cy="936104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Informe o CPF do usuário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cadastrado,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 Explicativo 1 6"/>
          <p:cNvSpPr/>
          <p:nvPr/>
        </p:nvSpPr>
        <p:spPr>
          <a:xfrm>
            <a:off x="6043364" y="5066883"/>
            <a:ext cx="1740967" cy="1188730"/>
          </a:xfrm>
          <a:prstGeom prst="borderCallout1">
            <a:avLst>
              <a:gd name="adj1" fmla="val 18750"/>
              <a:gd name="adj2" fmla="val -8333"/>
              <a:gd name="adj3" fmla="val 66730"/>
              <a:gd name="adj4" fmla="val -3550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Caso tenha esquecido sua senha, é necessário solicitar nova senha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9818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  <p:bldP spid="7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57200" y="78473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Turma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29" y="1213346"/>
            <a:ext cx="7920941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o Explicativo 1 1"/>
          <p:cNvSpPr/>
          <p:nvPr/>
        </p:nvSpPr>
        <p:spPr>
          <a:xfrm>
            <a:off x="4716016" y="1628800"/>
            <a:ext cx="2808312" cy="1008112"/>
          </a:xfrm>
          <a:prstGeom prst="borderCallout1">
            <a:avLst>
              <a:gd name="adj1" fmla="val 18750"/>
              <a:gd name="adj2" fmla="val -8333"/>
              <a:gd name="adj3" fmla="val 126917"/>
              <a:gd name="adj4" fmla="val -671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/>
              <a:t>O</a:t>
            </a:r>
            <a:r>
              <a:rPr lang="pt-BR" sz="1400" dirty="0" smtClean="0"/>
              <a:t> </a:t>
            </a:r>
            <a:r>
              <a:rPr lang="pt-BR" sz="1400" dirty="0"/>
              <a:t>nome da turma é para controle da </a:t>
            </a:r>
            <a:r>
              <a:rPr lang="pt-BR" sz="1400" dirty="0" smtClean="0"/>
              <a:t>escola. Orienta-se que identifique </a:t>
            </a:r>
            <a:r>
              <a:rPr lang="pt-BR" sz="1400" dirty="0"/>
              <a:t>ciclo/série/ano e turno. Exemplo: 7º AM 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5076056" y="3548100"/>
            <a:ext cx="3456384" cy="2110382"/>
          </a:xfrm>
          <a:prstGeom prst="borderCallout1">
            <a:avLst>
              <a:gd name="adj1" fmla="val 18750"/>
              <a:gd name="adj2" fmla="val -8333"/>
              <a:gd name="adj3" fmla="val 105628"/>
              <a:gd name="adj4" fmla="val -778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Informe o tipo de atendimento da Turma. Se informado Atividade Complementar será habilitado o campo de Tipo de Atividade Complementar. Se informado AEE será habilitado o campo de atividades do AEE. Para os outros tipos de turmas são habilitados os campos das turmas de escolarização. (modalidade , etapa e disciplina)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0986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Turma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578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296157"/>
            <a:ext cx="7947139" cy="5295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o Explicativo 1 10"/>
          <p:cNvSpPr/>
          <p:nvPr/>
        </p:nvSpPr>
        <p:spPr>
          <a:xfrm>
            <a:off x="5367672" y="5137631"/>
            <a:ext cx="2873152" cy="716849"/>
          </a:xfrm>
          <a:prstGeom prst="borderCallout1">
            <a:avLst>
              <a:gd name="adj1" fmla="val 18750"/>
              <a:gd name="adj2" fmla="val -8333"/>
              <a:gd name="adj3" fmla="val 24434"/>
              <a:gd name="adj4" fmla="val -785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As disciplinas são habilitadas de acordo com a etapa de ensino.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 1 12"/>
          <p:cNvSpPr/>
          <p:nvPr/>
        </p:nvSpPr>
        <p:spPr>
          <a:xfrm>
            <a:off x="6214077" y="2348880"/>
            <a:ext cx="2032012" cy="1270647"/>
          </a:xfrm>
          <a:prstGeom prst="borderCallout1">
            <a:avLst>
              <a:gd name="adj1" fmla="val 18750"/>
              <a:gd name="adj2" fmla="val -8333"/>
              <a:gd name="adj3" fmla="val 23822"/>
              <a:gd name="adj4" fmla="val -1843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Só serão habilitadas as modalidade e etapas informadas nos dados educacionais da escola.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9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Turma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602" name="Picture 2" descr="F:\Jorge Queiroz\Pictures\a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91" y="1628800"/>
            <a:ext cx="7745288" cy="4848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4788024" y="1954953"/>
            <a:ext cx="3477344" cy="1231109"/>
          </a:xfrm>
          <a:prstGeom prst="borderCallout1">
            <a:avLst>
              <a:gd name="adj1" fmla="val 18948"/>
              <a:gd name="adj2" fmla="val -3644"/>
              <a:gd name="adj3" fmla="val 165028"/>
              <a:gd name="adj4" fmla="val -657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É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possível pesquisar turma pelo Nome da turma, Código da Turma e se a turma está sem docente ou com disciplina sem docente.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eta para a esquerda 7"/>
          <p:cNvSpPr/>
          <p:nvPr/>
        </p:nvSpPr>
        <p:spPr>
          <a:xfrm>
            <a:off x="1763688" y="1686990"/>
            <a:ext cx="574782" cy="288135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6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-315416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Turma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Turma - Resultado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ço Reservado para Conteúdo 1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558172"/>
            <a:ext cx="7385249" cy="3599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 Explicativo 1 7"/>
          <p:cNvSpPr/>
          <p:nvPr/>
        </p:nvSpPr>
        <p:spPr>
          <a:xfrm>
            <a:off x="5513344" y="827584"/>
            <a:ext cx="2411456" cy="1764101"/>
          </a:xfrm>
          <a:prstGeom prst="borderCallout1">
            <a:avLst>
              <a:gd name="adj1" fmla="val 18750"/>
              <a:gd name="adj2" fmla="val -8333"/>
              <a:gd name="adj3" fmla="val 119822"/>
              <a:gd name="adj4" fmla="val -1809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No resultado da Pesquisa aparecem as opções de Editar,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Excluir e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Copiar </a:t>
            </a:r>
            <a:r>
              <a:rPr lang="pt-B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Turma.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595716" y="5412470"/>
            <a:ext cx="2880320" cy="837807"/>
          </a:xfrm>
          <a:prstGeom prst="borderCallout1">
            <a:avLst>
              <a:gd name="adj1" fmla="val -10088"/>
              <a:gd name="adj2" fmla="val 44004"/>
              <a:gd name="adj3" fmla="val -169773"/>
              <a:gd name="adj4" fmla="val 51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Apenas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turmas de escolarização poderão confirmar sem docente. </a:t>
            </a:r>
          </a:p>
        </p:txBody>
      </p:sp>
      <p:sp>
        <p:nvSpPr>
          <p:cNvPr id="11" name="Texto Explicativo 1 10"/>
          <p:cNvSpPr/>
          <p:nvPr/>
        </p:nvSpPr>
        <p:spPr>
          <a:xfrm>
            <a:off x="4745794" y="4446715"/>
            <a:ext cx="3131840" cy="1944216"/>
          </a:xfrm>
          <a:prstGeom prst="borderCallout1">
            <a:avLst>
              <a:gd name="adj1" fmla="val -6236"/>
              <a:gd name="adj2" fmla="val 42898"/>
              <a:gd name="adj3" fmla="val -49732"/>
              <a:gd name="adj4" fmla="val 216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escola poderá ter turmas sem docente, porém para cada etapa informada nos dados educacionais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na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escola, será necessário ter pelo menos um docente vinculado na escola naquela etapa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135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pic>
        <p:nvPicPr>
          <p:cNvPr id="8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235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Aluno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0" name="Picture 2" descr="F:\Jorge Queiroz\Pictures\1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484784"/>
            <a:ext cx="1512167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3" descr="F:\Jorge Queiroz\Pictures\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369" y="1484784"/>
            <a:ext cx="6251023" cy="4943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1153883" y="3759721"/>
            <a:ext cx="695486" cy="1968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Texto Explicativo 1 10"/>
          <p:cNvSpPr/>
          <p:nvPr/>
        </p:nvSpPr>
        <p:spPr>
          <a:xfrm>
            <a:off x="5148064" y="1500370"/>
            <a:ext cx="3456384" cy="1584176"/>
          </a:xfrm>
          <a:prstGeom prst="borderCallout1">
            <a:avLst>
              <a:gd name="adj1" fmla="val 39899"/>
              <a:gd name="adj2" fmla="val -1041"/>
              <a:gd name="adj3" fmla="val 108307"/>
              <a:gd name="adj4" fmla="val -3887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Preencha os campos de Pesquisa do Aluno. Podem ser informados os campos de documento único (CPF, NIS e ID) ou o nome do aluno e data de nascimento ou nome do aluno e filiação. Preencha o nome completo do aluno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para poder realizar a pesquisa fonética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4921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Aluno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674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17" y="1412776"/>
            <a:ext cx="7745288" cy="5124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4177706" y="1124744"/>
            <a:ext cx="4536504" cy="1512169"/>
          </a:xfrm>
          <a:prstGeom prst="borderCallout1">
            <a:avLst>
              <a:gd name="adj1" fmla="val 36497"/>
              <a:gd name="adj2" fmla="val -1333"/>
              <a:gd name="adj3" fmla="val 66398"/>
              <a:gd name="adj4" fmla="val -442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Caso deseje realizar uma pesquisa mais apurada, é necessário selecionar a opção “Mostrar” da busca avançada, que habilitará outros campos de pesquisa. Destaca-se que as informações da busca avançada, são suplementares a pesquisa, sendo necessário preencher os campos obrigatórios para pesquisar aluno.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334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Aluno - Resultado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64666" y="2668687"/>
            <a:ext cx="1199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pesquisa </a:t>
            </a:r>
            <a:endParaRPr lang="pt-BR" dirty="0"/>
          </a:p>
        </p:txBody>
      </p:sp>
      <p:pic>
        <p:nvPicPr>
          <p:cNvPr id="13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698" name="Picture 2" descr="F:\Jorge Queiroz\Pictures\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68" y="1412776"/>
            <a:ext cx="7776864" cy="5151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5091844" y="1805236"/>
            <a:ext cx="2992760" cy="1118322"/>
          </a:xfrm>
          <a:prstGeom prst="borderCallout1">
            <a:avLst>
              <a:gd name="adj1" fmla="val 18750"/>
              <a:gd name="adj2" fmla="val -8333"/>
              <a:gd name="adj3" fmla="val 72078"/>
              <a:gd name="adj4" fmla="val -1193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existir no banco de dados aluno com os mesmos dados informados será apresentado o dado do aluno certo 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Fluxograma: Processo 1"/>
          <p:cNvSpPr/>
          <p:nvPr/>
        </p:nvSpPr>
        <p:spPr>
          <a:xfrm>
            <a:off x="4191000" y="4445494"/>
            <a:ext cx="741040" cy="26138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Fluxograma: Processo 8"/>
          <p:cNvSpPr/>
          <p:nvPr/>
        </p:nvSpPr>
        <p:spPr>
          <a:xfrm>
            <a:off x="3948594" y="5287560"/>
            <a:ext cx="1747334" cy="261389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5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Aluno - Resultado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tângulo 7"/>
          <p:cNvSpPr/>
          <p:nvPr/>
        </p:nvSpPr>
        <p:spPr>
          <a:xfrm>
            <a:off x="6264666" y="2668687"/>
            <a:ext cx="11993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4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pesquisa </a:t>
            </a:r>
            <a:endParaRPr lang="pt-BR" dirty="0"/>
          </a:p>
        </p:txBody>
      </p:sp>
      <p:pic>
        <p:nvPicPr>
          <p:cNvPr id="13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F:\Jorge Queiroz\Pictures\s (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39" y="1484784"/>
            <a:ext cx="7478713" cy="5163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o Explicativo 1 9"/>
          <p:cNvSpPr/>
          <p:nvPr/>
        </p:nvSpPr>
        <p:spPr>
          <a:xfrm>
            <a:off x="5367969" y="1484784"/>
            <a:ext cx="2992760" cy="1118322"/>
          </a:xfrm>
          <a:prstGeom prst="borderCallout1">
            <a:avLst>
              <a:gd name="adj1" fmla="val 18750"/>
              <a:gd name="adj2" fmla="val -8333"/>
              <a:gd name="adj3" fmla="val 208670"/>
              <a:gd name="adj4" fmla="val -829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existir no banco de dados aluno com a mesma fonética do nome será apresentado o resultado dos prováveis.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Explosão 1 15"/>
          <p:cNvSpPr/>
          <p:nvPr/>
        </p:nvSpPr>
        <p:spPr>
          <a:xfrm>
            <a:off x="421462" y="1793157"/>
            <a:ext cx="7776865" cy="5048894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Para os alunos que informaram falecidos no Situação do Aluno 2015, será apresentada uma mensagem de aviso e o aluno não será disponibilizado para ser vinculado em 2016. Para os alunos que passarem pelo procedimento de duplos, será apresentada a mensagem e a indicação do ID que permaneceu no banco de dados do Censo Escolar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33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Aluno - Resultado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:\Jorge Queiroz\Pictures\zw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" y="1450724"/>
            <a:ext cx="7683500" cy="5103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 Explicativo 1 7"/>
          <p:cNvSpPr/>
          <p:nvPr/>
        </p:nvSpPr>
        <p:spPr>
          <a:xfrm>
            <a:off x="251519" y="3985048"/>
            <a:ext cx="2160241" cy="1316160"/>
          </a:xfrm>
          <a:prstGeom prst="borderCallout1">
            <a:avLst>
              <a:gd name="adj1" fmla="val -16527"/>
              <a:gd name="adj2" fmla="val 25760"/>
              <a:gd name="adj3" fmla="val -70481"/>
              <a:gd name="adj4" fmla="val 272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São disponibilizadas as opções: Editar Identificação, Editar Dados pessoais, Vincular, Visualizar vínculos do ano anterior.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4932040" y="1340768"/>
            <a:ext cx="3240360" cy="970164"/>
          </a:xfrm>
          <a:prstGeom prst="borderCallout1">
            <a:avLst>
              <a:gd name="adj1" fmla="val 18750"/>
              <a:gd name="adj2" fmla="val -8333"/>
              <a:gd name="adj3" fmla="val 115158"/>
              <a:gd name="adj4" fmla="val -912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editar a Identificação e Dados pessoais, é necessário que o aluno esteja vinculado a sua escola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6228184" y="4575968"/>
            <a:ext cx="2448272" cy="814880"/>
          </a:xfrm>
          <a:prstGeom prst="borderCallout1">
            <a:avLst>
              <a:gd name="adj1" fmla="val 18750"/>
              <a:gd name="adj2" fmla="val -8333"/>
              <a:gd name="adj3" fmla="val -3582"/>
              <a:gd name="adj4" fmla="val -370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o aluno esteja vinculado a sua escola é possível editar o vínculo ou desvincular o aluno.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luxograma: Processo 11"/>
          <p:cNvSpPr/>
          <p:nvPr/>
        </p:nvSpPr>
        <p:spPr>
          <a:xfrm>
            <a:off x="5149309" y="2722418"/>
            <a:ext cx="1312797" cy="3162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Fluxograma: Processo 12"/>
          <p:cNvSpPr/>
          <p:nvPr/>
        </p:nvSpPr>
        <p:spPr>
          <a:xfrm>
            <a:off x="5076689" y="3826907"/>
            <a:ext cx="1922067" cy="31628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848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sp>
        <p:nvSpPr>
          <p:cNvPr id="6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268760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Solicitar Nova  Senha</a:t>
            </a:r>
            <a:endParaRPr lang="pt-BR" b="1" dirty="0">
              <a:solidFill>
                <a:schemeClr val="accent4"/>
              </a:solidFill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F:\Jorge Queiroz\Pictures\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708" y="1772816"/>
            <a:ext cx="525658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 Explicativo 1 3"/>
          <p:cNvSpPr/>
          <p:nvPr/>
        </p:nvSpPr>
        <p:spPr>
          <a:xfrm>
            <a:off x="2123728" y="5229200"/>
            <a:ext cx="2567136" cy="936104"/>
          </a:xfrm>
          <a:prstGeom prst="borderCallout1">
            <a:avLst>
              <a:gd name="adj1" fmla="val -6313"/>
              <a:gd name="adj2" fmla="val 3086"/>
              <a:gd name="adj3" fmla="val -126287"/>
              <a:gd name="adj4" fmla="val 3620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Preencha o CPF e o e-mail registrado no cadastro de usuário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65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Aluno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F:\Jorge Queiroz\Pictures\dd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922" y="1340768"/>
            <a:ext cx="7673280" cy="5068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4707086" y="5661248"/>
            <a:ext cx="3249116" cy="1003520"/>
          </a:xfrm>
          <a:prstGeom prst="borderCallout1">
            <a:avLst>
              <a:gd name="adj1" fmla="val 18750"/>
              <a:gd name="adj2" fmla="val -8333"/>
              <a:gd name="adj3" fmla="val 62718"/>
              <a:gd name="adj4" fmla="val -1064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nenhum resultado para a pesquisa for encontrado, o sistema disponibiliza a opção de Cadastrar Aluno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luxograma: Processo 8"/>
          <p:cNvSpPr/>
          <p:nvPr/>
        </p:nvSpPr>
        <p:spPr>
          <a:xfrm>
            <a:off x="383925" y="2904711"/>
            <a:ext cx="1922067" cy="1581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7033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Cadastrar/ Editar Aluno - Identificação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F:\Jorge Queiroz\Pictures\vv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802" y="1556792"/>
            <a:ext cx="7620396" cy="4968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1475656" y="1578528"/>
            <a:ext cx="591224" cy="17272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o Explicativo 1 9"/>
          <p:cNvSpPr/>
          <p:nvPr/>
        </p:nvSpPr>
        <p:spPr>
          <a:xfrm>
            <a:off x="5209562" y="1319634"/>
            <a:ext cx="2791636" cy="863231"/>
          </a:xfrm>
          <a:prstGeom prst="borderCallout1">
            <a:avLst>
              <a:gd name="adj1" fmla="val 18750"/>
              <a:gd name="adj2" fmla="val -8333"/>
              <a:gd name="adj3" fmla="val 110919"/>
              <a:gd name="adj4" fmla="val -847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preenchimento correto dos dados de Identificação do Aluno, pode evitar a duplicidade de cadastros.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o Explicativo 1 11"/>
          <p:cNvSpPr/>
          <p:nvPr/>
        </p:nvSpPr>
        <p:spPr>
          <a:xfrm>
            <a:off x="5546362" y="5386428"/>
            <a:ext cx="2325580" cy="936104"/>
          </a:xfrm>
          <a:prstGeom prst="borderCallout1">
            <a:avLst>
              <a:gd name="adj1" fmla="val 18750"/>
              <a:gd name="adj2" fmla="val -8333"/>
              <a:gd name="adj3" fmla="val -29261"/>
              <a:gd name="adj4" fmla="val -327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não permite o cadastro com as mesmas informações de um aluno já cadastrado.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 1 12"/>
          <p:cNvSpPr/>
          <p:nvPr/>
        </p:nvSpPr>
        <p:spPr>
          <a:xfrm>
            <a:off x="4932040" y="2484519"/>
            <a:ext cx="3816424" cy="864096"/>
          </a:xfrm>
          <a:prstGeom prst="borderCallout1">
            <a:avLst>
              <a:gd name="adj1" fmla="val 18750"/>
              <a:gd name="adj2" fmla="val -8333"/>
              <a:gd name="adj3" fmla="val 60379"/>
              <a:gd name="adj4" fmla="val -5084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É obrigatório o preenchimento do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CPF dos alunos da Educação Profissional vinculados a programas como o </a:t>
            </a:r>
            <a:r>
              <a:rPr lang="pt-B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Pronatec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41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Cadastrar/ Editar Aluno - Identificação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F:\Jorge Queiroz\Pictures\xxxx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1026"/>
            <a:ext cx="7313240" cy="2888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F:\Jorge Queiroz\Pictures\zxz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4299755"/>
            <a:ext cx="7179568" cy="2391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5220072" y="1393911"/>
            <a:ext cx="3662064" cy="5095431"/>
          </a:xfrm>
          <a:prstGeom prst="borderCallout1">
            <a:avLst>
              <a:gd name="adj1" fmla="val 18750"/>
              <a:gd name="adj2" fmla="val -8333"/>
              <a:gd name="adj3" fmla="val 28164"/>
              <a:gd name="adj4" fmla="val -153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Atenção!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Ao preencher SIM na opção aluno com deficiência, transtorno global do desenvolvimento ou altas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habilidades/superdotação, serão abertos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campos “Tipo de deficiência do aluno” e “Recursos necessários para a participação do aluno em avaliações do Inep (Prova Brasil, Saeb, outros)”. As opções de recursos necessários para a participação do aluno em avaliações do Inep (Prova Brasil, Saeb, outros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), 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estarão habilitadas de acordo com a deficiência e/ou  transtorno global do desenvolvimento do aluno, sendo de preenchimento opcional. Apenas os alunos vinculados no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Ensino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Fundamental em 9 anos –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3º, 5º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e 9º anos; Ensino Médio – 3ª e 4ª séries; Ensino Médio Integrado – 3ª e 4ª séries e Ensino Médio Normal/Magistério – 3ª e 4ª séries; a informação  será obrigatória, apresentando erro no fechamento do Censo Escolar. </a:t>
            </a:r>
          </a:p>
        </p:txBody>
      </p:sp>
    </p:spTree>
    <p:extLst>
      <p:ext uri="{BB962C8B-B14F-4D97-AF65-F5344CB8AC3E}">
        <p14:creationId xmlns:p14="http://schemas.microsoft.com/office/powerpoint/2010/main" val="249310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464005" y="-52231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487804" y="620688"/>
            <a:ext cx="7467600" cy="46085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Cadastrar/ Editar Aluno – Dados Pessoais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F:\Jorge Queiroz\Pictures\s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18" y="1052736"/>
            <a:ext cx="7892571" cy="3286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F:\Jorge Queiroz\Pictures\m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87" y="4338846"/>
            <a:ext cx="7671635" cy="2420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5364088" y="3594158"/>
            <a:ext cx="3249813" cy="1489376"/>
          </a:xfrm>
          <a:prstGeom prst="borderCallout1">
            <a:avLst>
              <a:gd name="adj1" fmla="val 62734"/>
              <a:gd name="adj2" fmla="val -4133"/>
              <a:gd name="adj3" fmla="val 84048"/>
              <a:gd name="adj4" fmla="val -101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Os campos de preenchimento obrigatório das informações dos dados pessoais do alunos são: a justificativa pela falta de informação de documento do aluno e a Localização/ Zona de residência do Aluno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o Explicativo 1 12"/>
          <p:cNvSpPr/>
          <p:nvPr/>
        </p:nvSpPr>
        <p:spPr>
          <a:xfrm>
            <a:off x="5138158" y="908720"/>
            <a:ext cx="3701671" cy="1548334"/>
          </a:xfrm>
          <a:prstGeom prst="borderCallout1">
            <a:avLst>
              <a:gd name="adj1" fmla="val 43431"/>
              <a:gd name="adj2" fmla="val -3171"/>
              <a:gd name="adj3" fmla="val 78455"/>
              <a:gd name="adj4" fmla="val -5430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Inep irá realizar a carga do NIS dos alunos identificados na base do MDS. Aqueles que não forem carregados pelo Inep, terão o campo habilitado para o preenchimento. Ao lado do campo NIS será disponibilizado o link para uma página de pesquisa do NIS.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o Explicativo 1 10"/>
          <p:cNvSpPr/>
          <p:nvPr/>
        </p:nvSpPr>
        <p:spPr>
          <a:xfrm>
            <a:off x="5485183" y="5373216"/>
            <a:ext cx="3160550" cy="1020887"/>
          </a:xfrm>
          <a:prstGeom prst="borderCallout1">
            <a:avLst>
              <a:gd name="adj1" fmla="val 18750"/>
              <a:gd name="adj2" fmla="val -8333"/>
              <a:gd name="adj3" fmla="val 15306"/>
              <a:gd name="adj4" fmla="val -9867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Ao preencher o CEP, os campos de endereços serão preenchidos conforme os dados dos Correios, podendo ser editados.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Fluxograma: Processo 9"/>
          <p:cNvSpPr/>
          <p:nvPr/>
        </p:nvSpPr>
        <p:spPr>
          <a:xfrm>
            <a:off x="464005" y="2132856"/>
            <a:ext cx="1922067" cy="1581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Fluxograma: Processo 13"/>
          <p:cNvSpPr/>
          <p:nvPr/>
        </p:nvSpPr>
        <p:spPr>
          <a:xfrm>
            <a:off x="351502" y="2537651"/>
            <a:ext cx="961033" cy="158140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070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Aluno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744" y="4797152"/>
            <a:ext cx="4917504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50" y="1412776"/>
            <a:ext cx="7581850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508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-3874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Aluno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Aluno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5758815" cy="2874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m 7" descr="vincular_aluno_1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49615" y="4157826"/>
            <a:ext cx="5760720" cy="2516505"/>
          </a:xfrm>
          <a:prstGeom prst="rect">
            <a:avLst/>
          </a:prstGeom>
        </p:spPr>
      </p:pic>
      <p:sp>
        <p:nvSpPr>
          <p:cNvPr id="9" name="Texto Explicativo 1 8"/>
          <p:cNvSpPr/>
          <p:nvPr/>
        </p:nvSpPr>
        <p:spPr>
          <a:xfrm>
            <a:off x="5975648" y="4797152"/>
            <a:ext cx="2154832" cy="864096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Cuidado para não confundir o transporte aquaviário.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4499992" y="1340768"/>
            <a:ext cx="3960440" cy="2736304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Regras de vínculo: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Aluno já vinculado nesta escola e horário.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Aluno vinculado em outra escola mesmo horário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Aluno vinculado em duas turmas de escolarização.</a:t>
            </a:r>
          </a:p>
          <a:p>
            <a:pPr algn="just">
              <a:buFontTx/>
              <a:buChar char="-"/>
            </a:pP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Aluno 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vinculado em x turmas de escolarização e x turmas de educação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profissional</a:t>
            </a:r>
          </a:p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Idade incompatível com a etapa de ensino</a:t>
            </a:r>
          </a:p>
          <a:p>
            <a:pPr algn="just"/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- Aluno sem deficiência vinculado a turmas de Educação Especial e AEE.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Identidade Educacens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0140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779" y="0"/>
            <a:ext cx="7467600" cy="1143000"/>
          </a:xfrm>
        </p:spPr>
        <p:txBody>
          <a:bodyPr vert="horz" anchor="b">
            <a:normAutofit/>
          </a:bodyPr>
          <a:lstStyle/>
          <a:p>
            <a:r>
              <a:rPr lang="pt-BR" b="1" dirty="0" smtClean="0"/>
              <a:t>Cadastro de </a:t>
            </a:r>
            <a:r>
              <a:rPr lang="pt-BR" b="1" dirty="0"/>
              <a:t>Profissional escolar</a:t>
            </a:r>
          </a:p>
        </p:txBody>
      </p:sp>
      <p:pic>
        <p:nvPicPr>
          <p:cNvPr id="7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158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Profissional Escolar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F:\Jorge Queiroz\Pictures\vvvv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95" y="1702791"/>
            <a:ext cx="7848872" cy="4543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eta para a esquerda 6"/>
          <p:cNvSpPr/>
          <p:nvPr/>
        </p:nvSpPr>
        <p:spPr>
          <a:xfrm>
            <a:off x="1166949" y="3790411"/>
            <a:ext cx="581247" cy="16258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Texto Explicativo 1 8"/>
          <p:cNvSpPr/>
          <p:nvPr/>
        </p:nvSpPr>
        <p:spPr>
          <a:xfrm>
            <a:off x="4788024" y="1702791"/>
            <a:ext cx="3600400" cy="1586285"/>
          </a:xfrm>
          <a:prstGeom prst="borderCallout1">
            <a:avLst>
              <a:gd name="adj1" fmla="val 87682"/>
              <a:gd name="adj2" fmla="val -818"/>
              <a:gd name="adj3" fmla="val 119398"/>
              <a:gd name="adj4" fmla="val -5472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Preencha os campos de Pesquisa do Profissional Escolar. Podem ser informados os campos de documento único (CPF, NIS e ID) ou o nome do profissional escolar e data de nascimento ou nome do profissional escolar e filiação.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3457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80423" y="-23097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2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Pesquisar Profissional </a:t>
            </a: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Escolar – Resultado</a:t>
            </a:r>
          </a:p>
          <a:p>
            <a:pPr marL="0" indent="0"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F:\Jorge Queiroz\Pictures\zx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758" y="1523879"/>
            <a:ext cx="7571184" cy="506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4860032" y="1268760"/>
            <a:ext cx="3816424" cy="970164"/>
          </a:xfrm>
          <a:prstGeom prst="borderCallout1">
            <a:avLst>
              <a:gd name="adj1" fmla="val 18750"/>
              <a:gd name="adj2" fmla="val -8333"/>
              <a:gd name="adj3" fmla="val 76868"/>
              <a:gd name="adj4" fmla="val -8687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editar a Identificação e Dados pessoais, é necessário que o profissional escolar esteja vinculado a sua escola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o Explicativo 1 8"/>
          <p:cNvSpPr/>
          <p:nvPr/>
        </p:nvSpPr>
        <p:spPr>
          <a:xfrm>
            <a:off x="180423" y="5461078"/>
            <a:ext cx="3024336" cy="1130101"/>
          </a:xfrm>
          <a:prstGeom prst="borderCallout1">
            <a:avLst>
              <a:gd name="adj1" fmla="val -22971"/>
              <a:gd name="adj2" fmla="val 29933"/>
              <a:gd name="adj3" fmla="val -78174"/>
              <a:gd name="adj4" fmla="val 461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Caso o profissional escolar esteja vinculado à sua escola, é possível editar o vínculo ou desvincular.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 Explicativo 1 7"/>
          <p:cNvSpPr/>
          <p:nvPr/>
        </p:nvSpPr>
        <p:spPr>
          <a:xfrm>
            <a:off x="5868144" y="3066532"/>
            <a:ext cx="2809948" cy="1003520"/>
          </a:xfrm>
          <a:prstGeom prst="borderCallout1">
            <a:avLst>
              <a:gd name="adj1" fmla="val 51545"/>
              <a:gd name="adj2" fmla="val -6239"/>
              <a:gd name="adj3" fmla="val -33605"/>
              <a:gd name="adj4" fmla="val -16022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 disponibilizado as opções: Editar Identificação, Editar Dados pessoais e Vincular</a:t>
            </a:r>
            <a:r>
              <a:rPr lang="pt-BR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Fluxograma: Processo 10"/>
          <p:cNvSpPr/>
          <p:nvPr/>
        </p:nvSpPr>
        <p:spPr>
          <a:xfrm>
            <a:off x="4174186" y="2238232"/>
            <a:ext cx="1371691" cy="38931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5145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8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457200" y="9807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 Profissional Escolar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90" y="1506138"/>
            <a:ext cx="205740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F:\Jorge Queiroz\Pictures\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9751" y="1506137"/>
            <a:ext cx="5622191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 Explicativo 1 7"/>
          <p:cNvSpPr/>
          <p:nvPr/>
        </p:nvSpPr>
        <p:spPr>
          <a:xfrm>
            <a:off x="5436096" y="4115988"/>
            <a:ext cx="3249116" cy="1003520"/>
          </a:xfrm>
          <a:prstGeom prst="borderCallout1">
            <a:avLst>
              <a:gd name="adj1" fmla="val 111101"/>
              <a:gd name="adj2" fmla="val 23613"/>
              <a:gd name="adj3" fmla="val 233528"/>
              <a:gd name="adj4" fmla="val -3517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nenhum resultado para a pesquisa for encontrado, o sistema disponibiliza a opção de Cadastrar Profissional Escolar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eta para a esquerda 10"/>
          <p:cNvSpPr/>
          <p:nvPr/>
        </p:nvSpPr>
        <p:spPr>
          <a:xfrm>
            <a:off x="1619672" y="3853856"/>
            <a:ext cx="93610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Fluxograma: Processo 2"/>
          <p:cNvSpPr/>
          <p:nvPr/>
        </p:nvSpPr>
        <p:spPr>
          <a:xfrm>
            <a:off x="2411760" y="3417604"/>
            <a:ext cx="1080120" cy="15541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794" name="Picture 2" descr="F:\Jorge Queiroz\Pictures\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2726" y="5949280"/>
            <a:ext cx="3213370" cy="897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986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12687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Solicitar Nova  Senha</a:t>
            </a:r>
            <a:endParaRPr lang="pt-BR" b="1" dirty="0">
              <a:solidFill>
                <a:schemeClr val="accent4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pic>
        <p:nvPicPr>
          <p:cNvPr id="61441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50" y="1844824"/>
            <a:ext cx="7740352" cy="4327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 Explicativo 1 3"/>
          <p:cNvSpPr/>
          <p:nvPr/>
        </p:nvSpPr>
        <p:spPr>
          <a:xfrm rot="10800000" flipV="1">
            <a:off x="5436096" y="2852936"/>
            <a:ext cx="1896126" cy="1008112"/>
          </a:xfrm>
          <a:prstGeom prst="borderCallout1">
            <a:avLst>
              <a:gd name="adj1" fmla="val 18750"/>
              <a:gd name="adj2" fmla="val -8333"/>
              <a:gd name="adj3" fmla="val -26856"/>
              <a:gd name="adj4" fmla="val -262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encaminha uma senha temporária e confirma a solicitação.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 Explicativo 1 6"/>
          <p:cNvSpPr/>
          <p:nvPr/>
        </p:nvSpPr>
        <p:spPr>
          <a:xfrm>
            <a:off x="687865" y="4293096"/>
            <a:ext cx="2232248" cy="738496"/>
          </a:xfrm>
          <a:prstGeom prst="borderCallout1">
            <a:avLst>
              <a:gd name="adj1" fmla="val -8462"/>
              <a:gd name="adj2" fmla="val 103292"/>
              <a:gd name="adj3" fmla="val -40563"/>
              <a:gd name="adj4" fmla="val 1244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Informe o CPF e a senha temporária enviada ao seu e-mail.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8705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-19321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09600" y="11331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Cadastrar/ Editar Profissional Escolar - Identificação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6" name="Picture 2" descr="F:\Jorge Queiroz\Pictures\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630" y="1556792"/>
            <a:ext cx="7601943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F:\Jorge Queiroz\Pictures\1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064" y="4293096"/>
            <a:ext cx="726234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4724248" y="4293096"/>
            <a:ext cx="3727951" cy="648072"/>
          </a:xfrm>
          <a:prstGeom prst="borderCallout1">
            <a:avLst>
              <a:gd name="adj1" fmla="val 18750"/>
              <a:gd name="adj2" fmla="val -8333"/>
              <a:gd name="adj3" fmla="val 46326"/>
              <a:gd name="adj4" fmla="val -417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Campo Obrigatório para brasileiros e brasileiros nascido no exterior ou naturalizado.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 Explicativo 1 1"/>
          <p:cNvSpPr/>
          <p:nvPr/>
        </p:nvSpPr>
        <p:spPr>
          <a:xfrm>
            <a:off x="5650758" y="1811421"/>
            <a:ext cx="2801441" cy="1008112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nome do profissional escolar tem que estar de acordo com os dados da Receita Federal para o CPF.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luxograma: Processo 2"/>
          <p:cNvSpPr/>
          <p:nvPr/>
        </p:nvSpPr>
        <p:spPr>
          <a:xfrm>
            <a:off x="683568" y="2135055"/>
            <a:ext cx="864096" cy="150926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Fluxograma: Processo 10"/>
          <p:cNvSpPr/>
          <p:nvPr/>
        </p:nvSpPr>
        <p:spPr>
          <a:xfrm>
            <a:off x="835968" y="2529787"/>
            <a:ext cx="864096" cy="11339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Fluxograma: Processo 11"/>
          <p:cNvSpPr/>
          <p:nvPr/>
        </p:nvSpPr>
        <p:spPr>
          <a:xfrm>
            <a:off x="835968" y="2897285"/>
            <a:ext cx="1359768" cy="137205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9370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-185502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09600" y="752877"/>
            <a:ext cx="7706816" cy="488213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Cadastrar/ Editar Profissional Escolar – Dados Pessoais 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0" name="Picture 2" descr="F:\Jorge Queiroz\Pictures\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542" y="1143279"/>
            <a:ext cx="7695848" cy="205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1" name="Picture 3" descr="F:\Jorge Queiroz\Pictures\22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925" y="2904238"/>
            <a:ext cx="7729465" cy="22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772" name="Picture 4" descr="F:\Jorge Queiroz\Pictures\12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04" y="4155444"/>
            <a:ext cx="7715587" cy="2369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 Explicativo 1 8"/>
          <p:cNvSpPr/>
          <p:nvPr/>
        </p:nvSpPr>
        <p:spPr>
          <a:xfrm>
            <a:off x="6300192" y="1340421"/>
            <a:ext cx="2144332" cy="1506094"/>
          </a:xfrm>
          <a:prstGeom prst="borderCallout1">
            <a:avLst>
              <a:gd name="adj1" fmla="val 18750"/>
              <a:gd name="adj2" fmla="val -8333"/>
              <a:gd name="adj3" fmla="val 29505"/>
              <a:gd name="adj4" fmla="val -18373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Ao preencher o CEP os campos de endereços serão preenchidos conforme os dados dos Correios, podendo ser editados.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o Explicativo 1 2"/>
          <p:cNvSpPr/>
          <p:nvPr/>
        </p:nvSpPr>
        <p:spPr>
          <a:xfrm>
            <a:off x="5675799" y="3933056"/>
            <a:ext cx="2768725" cy="968414"/>
          </a:xfrm>
          <a:prstGeom prst="borderCallout1">
            <a:avLst>
              <a:gd name="adj1" fmla="val 18750"/>
              <a:gd name="adj2" fmla="val -8333"/>
              <a:gd name="adj3" fmla="val -59528"/>
              <a:gd name="adj4" fmla="val -6506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 informada a escolaridade superior, o sistema habilita os campos do curso superior.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5065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-19321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09600" y="11331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Profissional Escolar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30" y="1511424"/>
            <a:ext cx="2505075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eta para cima 1"/>
          <p:cNvSpPr/>
          <p:nvPr/>
        </p:nvSpPr>
        <p:spPr>
          <a:xfrm>
            <a:off x="1619672" y="2924944"/>
            <a:ext cx="216024" cy="28439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06" y="3416545"/>
            <a:ext cx="7543800" cy="3252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eta para a direita 2"/>
          <p:cNvSpPr/>
          <p:nvPr/>
        </p:nvSpPr>
        <p:spPr>
          <a:xfrm>
            <a:off x="353341" y="5093401"/>
            <a:ext cx="34149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24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79512" y="-36745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Cadastro de Profissional escolar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09600" y="1133128"/>
            <a:ext cx="7467600" cy="3664024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Vincular Profissional Escolar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141" y="1916832"/>
            <a:ext cx="6819900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o Explicativo 1 2"/>
          <p:cNvSpPr/>
          <p:nvPr/>
        </p:nvSpPr>
        <p:spPr>
          <a:xfrm>
            <a:off x="5076056" y="2276872"/>
            <a:ext cx="3888432" cy="1800200"/>
          </a:xfrm>
          <a:prstGeom prst="borderCallout1">
            <a:avLst>
              <a:gd name="adj1" fmla="val 18750"/>
              <a:gd name="adj2" fmla="val -8333"/>
              <a:gd name="adj3" fmla="val 60912"/>
              <a:gd name="adj4" fmla="val -317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Docente: Habilita todas as turmas;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Auxiliar/Assistente Educacional: Habilita as turma de escolarização;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Intérprete de Libras: Habilita todas as turmas;</a:t>
            </a:r>
          </a:p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Profissional Monitor de Atividade Complementar: Habilita turmas de Atividade Complementar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09" y="5085184"/>
            <a:ext cx="6467475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3685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1935" y="0"/>
            <a:ext cx="7467600" cy="1143000"/>
          </a:xfrm>
        </p:spPr>
        <p:txBody>
          <a:bodyPr vert="horz" anchor="b">
            <a:normAutofit/>
          </a:bodyPr>
          <a:lstStyle/>
          <a:p>
            <a:pPr>
              <a:tabLst>
                <a:tab pos="4657725" algn="l"/>
              </a:tabLst>
            </a:pPr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7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7734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96752"/>
            <a:ext cx="2520280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Seta para a esquerda 5"/>
          <p:cNvSpPr/>
          <p:nvPr/>
        </p:nvSpPr>
        <p:spPr>
          <a:xfrm>
            <a:off x="2627784" y="4555422"/>
            <a:ext cx="93610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168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6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" y="2204863"/>
            <a:ext cx="7704857" cy="4246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 descr="F:\Jorge Queiroz\Pictures\11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39" y="1027818"/>
            <a:ext cx="7920880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 Explicativo 1 7"/>
          <p:cNvSpPr/>
          <p:nvPr/>
        </p:nvSpPr>
        <p:spPr>
          <a:xfrm>
            <a:off x="5580112" y="1639886"/>
            <a:ext cx="2892524" cy="1656184"/>
          </a:xfrm>
          <a:prstGeom prst="borderCallout1">
            <a:avLst>
              <a:gd name="adj1" fmla="val 18750"/>
              <a:gd name="adj2" fmla="val -8333"/>
              <a:gd name="adj3" fmla="val 62957"/>
              <a:gd name="adj4" fmla="val -784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 realizar o Fechamento do Censo Escolar, é necessário verificar se ainda existe algum erro ou aviso em cada um dos cadastros do Sistema Educacenso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o Explicativo 1 9"/>
          <p:cNvSpPr/>
          <p:nvPr/>
        </p:nvSpPr>
        <p:spPr>
          <a:xfrm>
            <a:off x="5580112" y="3452309"/>
            <a:ext cx="2952328" cy="1789401"/>
          </a:xfrm>
          <a:prstGeom prst="borderCallout1">
            <a:avLst>
              <a:gd name="adj1" fmla="val 18750"/>
              <a:gd name="adj2" fmla="val -8333"/>
              <a:gd name="adj3" fmla="val 70347"/>
              <a:gd name="adj4" fmla="val -694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irá apresentar as críticas cruzadas, ou seja, são realizados cruzamentos entre as informações do cadastros, para identificar alguma inconsistência, por exemplo, a criação de turmas sem alunos ou docentes vinculados.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0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sp>
        <p:nvSpPr>
          <p:cNvPr id="3" name="Texto Explicativo 1 2"/>
          <p:cNvSpPr/>
          <p:nvPr/>
        </p:nvSpPr>
        <p:spPr>
          <a:xfrm>
            <a:off x="3053080" y="5085184"/>
            <a:ext cx="2448272" cy="1152128"/>
          </a:xfrm>
          <a:prstGeom prst="borderCallout1">
            <a:avLst>
              <a:gd name="adj1" fmla="val -10864"/>
              <a:gd name="adj2" fmla="val 49641"/>
              <a:gd name="adj3" fmla="val -112494"/>
              <a:gd name="adj4" fmla="val 4941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Após verificar todos os cadastros, o sistema habilita a solicitação do fechamento do Censo</a:t>
            </a:r>
            <a:endParaRPr lang="pt-BR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9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368701"/>
            <a:ext cx="8388424" cy="170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867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38" name="Picture 2" descr="F:\Jorge Queiroz\Pictures\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764704"/>
            <a:ext cx="7593013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5440461" y="869293"/>
            <a:ext cx="2952328" cy="1789401"/>
          </a:xfrm>
          <a:prstGeom prst="borderCallout1">
            <a:avLst>
              <a:gd name="adj1" fmla="val 18750"/>
              <a:gd name="adj2" fmla="val -8333"/>
              <a:gd name="adj3" fmla="val 70347"/>
              <a:gd name="adj4" fmla="val -6943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irá apresentar as críticas cruzadas, ou seja, são realizados cruzamentos entre as informações do cadastros, para identificar alguma inconsistência, por exemplo, a criação de turmas sem alunos ou docentes vinculados.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0461" y="4725144"/>
            <a:ext cx="2295525" cy="1787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o Explicativo 1 10"/>
          <p:cNvSpPr/>
          <p:nvPr/>
        </p:nvSpPr>
        <p:spPr>
          <a:xfrm>
            <a:off x="400465" y="5445224"/>
            <a:ext cx="2251535" cy="902699"/>
          </a:xfrm>
          <a:prstGeom prst="borderCallout1">
            <a:avLst>
              <a:gd name="adj1" fmla="val 32357"/>
              <a:gd name="adj2" fmla="val 106836"/>
              <a:gd name="adj3" fmla="val 5156"/>
              <a:gd name="adj4" fmla="val 202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Após a correção dos erros, o sistema permite o Fechamento do Censo da Escola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10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7725"/>
            <a:ext cx="7776864" cy="516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038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12687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Solicitar Nova  Senha</a:t>
            </a:r>
            <a:endParaRPr lang="pt-BR" b="1" dirty="0">
              <a:solidFill>
                <a:schemeClr val="accent4"/>
              </a:solidFill>
            </a:endParaRPr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Acessando o Sistema </a:t>
            </a:r>
            <a:endParaRPr lang="pt-BR" dirty="0"/>
          </a:p>
        </p:txBody>
      </p:sp>
      <p:pic>
        <p:nvPicPr>
          <p:cNvPr id="8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60" y="1697958"/>
            <a:ext cx="7673280" cy="446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xplosão 1 2"/>
          <p:cNvSpPr/>
          <p:nvPr/>
        </p:nvSpPr>
        <p:spPr>
          <a:xfrm>
            <a:off x="354360" y="1916832"/>
            <a:ext cx="3433652" cy="3989657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b="1" dirty="0" smtClean="0"/>
          </a:p>
          <a:p>
            <a:pPr algn="ctr"/>
            <a:r>
              <a:rPr lang="pt-BR" sz="1400" b="1" dirty="0" smtClean="0"/>
              <a:t>Atenção</a:t>
            </a:r>
            <a:r>
              <a:rPr lang="pt-BR" sz="1400" b="1" dirty="0"/>
              <a:t>!</a:t>
            </a:r>
            <a:r>
              <a:rPr lang="pt-BR" sz="1400" dirty="0"/>
              <a:t> Os usuários com acesso a outros sistemas do Inep que estejam integrados com a  política de segurança desse Instituto, terão senha única para todos os sistemas</a:t>
            </a:r>
            <a:r>
              <a:rPr lang="pt-BR" dirty="0"/>
              <a:t>.</a:t>
            </a:r>
          </a:p>
        </p:txBody>
      </p:sp>
      <p:sp>
        <p:nvSpPr>
          <p:cNvPr id="2" name="Texto Explicativo 1 1"/>
          <p:cNvSpPr/>
          <p:nvPr/>
        </p:nvSpPr>
        <p:spPr>
          <a:xfrm>
            <a:off x="5623025" y="3068960"/>
            <a:ext cx="2448272" cy="1581687"/>
          </a:xfrm>
          <a:prstGeom prst="borderCallout1">
            <a:avLst>
              <a:gd name="adj1" fmla="val 18750"/>
              <a:gd name="adj2" fmla="val -8333"/>
              <a:gd name="adj3" fmla="val 60491"/>
              <a:gd name="adj4" fmla="val -392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habilita os campos para alteração de senha. Crie uma nova senha utilizando os critérios do sistema e lembre-se de memorizá-la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2961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764704"/>
            <a:ext cx="7538567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 Explicativo 1 5"/>
          <p:cNvSpPr/>
          <p:nvPr/>
        </p:nvSpPr>
        <p:spPr>
          <a:xfrm>
            <a:off x="6104315" y="4509120"/>
            <a:ext cx="2251535" cy="902699"/>
          </a:xfrm>
          <a:prstGeom prst="borderCallout1">
            <a:avLst>
              <a:gd name="adj1" fmla="val -16023"/>
              <a:gd name="adj2" fmla="val 45008"/>
              <a:gd name="adj3" fmla="val -185341"/>
              <a:gd name="adj4" fmla="val 2167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/>
              <a:t>Clique no “X” destacado em vermelho para confirmar a turma e/ ou disciplina sem docente.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701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pic>
        <p:nvPicPr>
          <p:cNvPr id="12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26476"/>
            <a:ext cx="6984776" cy="4258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 Explicativo 1 5"/>
          <p:cNvSpPr/>
          <p:nvPr/>
        </p:nvSpPr>
        <p:spPr>
          <a:xfrm>
            <a:off x="1475656" y="5373216"/>
            <a:ext cx="2251535" cy="1152128"/>
          </a:xfrm>
          <a:prstGeom prst="borderCallout1">
            <a:avLst>
              <a:gd name="adj1" fmla="val 60974"/>
              <a:gd name="adj2" fmla="val 106836"/>
              <a:gd name="adj3" fmla="val -51485"/>
              <a:gd name="adj4" fmla="val 2241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/>
              <a:t>Quando todas as turmas estiverem com a marcação verde, o botão </a:t>
            </a:r>
            <a:r>
              <a:rPr lang="pt-BR" sz="1400" b="1" dirty="0"/>
              <a:t>Confirmar </a:t>
            </a:r>
            <a:r>
              <a:rPr lang="pt-BR" sz="1400" dirty="0"/>
              <a:t>será habilitado</a:t>
            </a:r>
            <a:r>
              <a:rPr lang="pt-BR" sz="1400" dirty="0" smtClean="0"/>
              <a:t>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006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609600" y="11331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 de Compromisso - Fechamento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54" y="1700808"/>
            <a:ext cx="7767637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 Explicativo 1 6"/>
          <p:cNvSpPr/>
          <p:nvPr/>
        </p:nvSpPr>
        <p:spPr>
          <a:xfrm>
            <a:off x="349888" y="1772816"/>
            <a:ext cx="2251535" cy="864096"/>
          </a:xfrm>
          <a:prstGeom prst="borderCallout1">
            <a:avLst>
              <a:gd name="adj1" fmla="val 60974"/>
              <a:gd name="adj2" fmla="val 106836"/>
              <a:gd name="adj3" fmla="val 482756"/>
              <a:gd name="adj4" fmla="val 30535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/>
              <a:t>Clique na opção </a:t>
            </a:r>
            <a:r>
              <a:rPr lang="pt-BR" sz="1400" b="1" dirty="0"/>
              <a:t>De acordo. </a:t>
            </a:r>
            <a:r>
              <a:rPr lang="pt-BR" sz="1400" dirty="0"/>
              <a:t>E em seguida, </a:t>
            </a:r>
            <a:r>
              <a:rPr lang="pt-BR" sz="1400" b="1" dirty="0"/>
              <a:t>Continuar. 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820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7467600" cy="1143000"/>
          </a:xfrm>
        </p:spPr>
        <p:txBody>
          <a:bodyPr/>
          <a:lstStyle/>
          <a:p>
            <a:pPr algn="just"/>
            <a:r>
              <a:rPr lang="pt-BR" b="1" dirty="0" smtClean="0"/>
              <a:t>Fechamento do Censo</a:t>
            </a:r>
            <a:endParaRPr lang="pt-BR" b="1" dirty="0"/>
          </a:p>
        </p:txBody>
      </p:sp>
      <p:sp>
        <p:nvSpPr>
          <p:cNvPr id="11" name="Espaço Reservado para Conteúdo 2"/>
          <p:cNvSpPr txBox="1">
            <a:spLocks/>
          </p:cNvSpPr>
          <p:nvPr/>
        </p:nvSpPr>
        <p:spPr>
          <a:xfrm>
            <a:off x="609600" y="1133128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Recibo de Fechamento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86681"/>
            <a:ext cx="7825680" cy="4622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53" y="3061896"/>
            <a:ext cx="794270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o Explicativo 1 3"/>
          <p:cNvSpPr/>
          <p:nvPr/>
        </p:nvSpPr>
        <p:spPr>
          <a:xfrm>
            <a:off x="1979712" y="5394812"/>
            <a:ext cx="2824354" cy="1224136"/>
          </a:xfrm>
          <a:prstGeom prst="borderCallout1">
            <a:avLst>
              <a:gd name="adj1" fmla="val 44393"/>
              <a:gd name="adj2" fmla="val 103290"/>
              <a:gd name="adj3" fmla="val 45607"/>
              <a:gd name="adj4" fmla="val 19022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Após a emissão do Recibo de Fechamento, é possível retificar a escola, por meio do botão Retificar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75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512" y="-26866"/>
            <a:ext cx="7467600" cy="1143000"/>
          </a:xfrm>
        </p:spPr>
        <p:txBody>
          <a:bodyPr vert="horz" anchor="b">
            <a:normAutofit/>
          </a:bodyPr>
          <a:lstStyle/>
          <a:p>
            <a:pPr>
              <a:tabLst>
                <a:tab pos="4657725" algn="l"/>
              </a:tabLst>
            </a:pPr>
            <a:r>
              <a:rPr lang="pt-BR" b="1" dirty="0" smtClean="0"/>
              <a:t>Relatórios</a:t>
            </a:r>
            <a:endParaRPr lang="pt-BR" b="1" dirty="0"/>
          </a:p>
        </p:txBody>
      </p:sp>
      <p:pic>
        <p:nvPicPr>
          <p:cNvPr id="7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816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Relatórios</a:t>
            </a:r>
            <a:endParaRPr lang="pt-BR" b="1" dirty="0"/>
          </a:p>
        </p:txBody>
      </p:sp>
      <p:pic>
        <p:nvPicPr>
          <p:cNvPr id="9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74758"/>
            <a:ext cx="2696868" cy="5106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2718120" y="5373216"/>
            <a:ext cx="136815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7743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Relatórios</a:t>
            </a:r>
            <a:endParaRPr lang="pt-BR" b="1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16744" y="1120933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 de Perfil - Escola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100" y="1783889"/>
            <a:ext cx="3804444" cy="354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118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Relatórios</a:t>
            </a:r>
            <a:endParaRPr lang="pt-BR" b="1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16744" y="1124744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Relatórios Gestores</a:t>
            </a: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124744"/>
            <a:ext cx="7688809" cy="51760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445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Relatórios</a:t>
            </a:r>
            <a:endParaRPr lang="pt-BR" b="1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16744" y="1124744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3" y="980729"/>
            <a:ext cx="769967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2" y="3933056"/>
            <a:ext cx="7616132" cy="258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48659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Relatórios</a:t>
            </a:r>
            <a:endParaRPr lang="pt-BR" b="1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616744" y="1124744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3" y="980729"/>
            <a:ext cx="7699673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12" y="3933056"/>
            <a:ext cx="7616132" cy="2589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676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Acessando o Sistema 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42156" y="1268760"/>
            <a:ext cx="7467600" cy="4873752"/>
          </a:xfrm>
        </p:spPr>
        <p:txBody>
          <a:bodyPr/>
          <a:lstStyle/>
          <a:p>
            <a:pPr marL="0" indent="0">
              <a:buNone/>
            </a:pPr>
            <a:r>
              <a:rPr lang="pt-BR" b="1" dirty="0" smtClean="0">
                <a:solidFill>
                  <a:schemeClr val="accent4"/>
                </a:solidFill>
              </a:rPr>
              <a:t>Autenticando usuário</a:t>
            </a:r>
            <a:endParaRPr lang="pt-BR" b="1" dirty="0">
              <a:solidFill>
                <a:schemeClr val="accent4"/>
              </a:solidFill>
            </a:endParaRPr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844824"/>
            <a:ext cx="7704856" cy="4593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5957590" y="3861048"/>
            <a:ext cx="1296144" cy="738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1400" dirty="0" smtClean="0"/>
              <a:t>Autenticando a Entidade Superior</a:t>
            </a:r>
            <a:endParaRPr lang="pt-BR" sz="1400" dirty="0"/>
          </a:p>
        </p:txBody>
      </p:sp>
      <p:cxnSp>
        <p:nvCxnSpPr>
          <p:cNvPr id="9" name="Conector reto 8"/>
          <p:cNvCxnSpPr>
            <a:stCxn id="4" idx="1"/>
          </p:cNvCxnSpPr>
          <p:nvPr/>
        </p:nvCxnSpPr>
        <p:spPr>
          <a:xfrm flipH="1">
            <a:off x="5436096" y="4230380"/>
            <a:ext cx="521494" cy="3693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luxograma: Processo 10"/>
          <p:cNvSpPr/>
          <p:nvPr/>
        </p:nvSpPr>
        <p:spPr>
          <a:xfrm>
            <a:off x="3360476" y="4095509"/>
            <a:ext cx="1008112" cy="92333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01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mages01.olx-st.com/ui/11/57/49/1340938157_406354849_1-Fotos-de--Profesores-Particulares-Reparaciones-Matematica-Fisica-Quimica-Nivelacion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3471303"/>
            <a:ext cx="3458637" cy="3386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611560" y="431253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dirty="0" smtClean="0"/>
              <a:t>Módulo de Confirmação de Matrículas</a:t>
            </a:r>
            <a:endParaRPr lang="pt-BR" b="1" dirty="0"/>
          </a:p>
        </p:txBody>
      </p:sp>
      <p:pic>
        <p:nvPicPr>
          <p:cNvPr id="7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F:\Jorge Queiroz\Pictures\computador_rev-escola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471303"/>
            <a:ext cx="302433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993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49188"/>
            <a:ext cx="7467600" cy="1143000"/>
          </a:xfrm>
        </p:spPr>
        <p:txBody>
          <a:bodyPr/>
          <a:lstStyle/>
          <a:p>
            <a:r>
              <a:rPr lang="pt-BR" b="1" dirty="0" smtClean="0"/>
              <a:t>Módulo de Confirmação de matrículas</a:t>
            </a:r>
            <a:endParaRPr lang="pt-BR" b="1" dirty="0"/>
          </a:p>
        </p:txBody>
      </p:sp>
      <p:pic>
        <p:nvPicPr>
          <p:cNvPr id="7" name="Picture 6" descr="Identidade Educacenso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2" name="Picture 2" descr="F:\Jorge Queiroz\Pictures\1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84784"/>
            <a:ext cx="2160240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eta para a esquerda 7"/>
          <p:cNvSpPr/>
          <p:nvPr/>
        </p:nvSpPr>
        <p:spPr>
          <a:xfrm>
            <a:off x="2417868" y="5589240"/>
            <a:ext cx="1368152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8762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Módulo de Confirmação</a:t>
            </a:r>
            <a:endParaRPr lang="pt-BR" b="1" dirty="0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767487677"/>
              </p:ext>
            </p:extLst>
          </p:nvPr>
        </p:nvGraphicFramePr>
        <p:xfrm>
          <a:off x="1134083" y="314096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6" descr="Identidade Educacens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/>
          <p:cNvSpPr/>
          <p:nvPr/>
        </p:nvSpPr>
        <p:spPr>
          <a:xfrm>
            <a:off x="467544" y="1264692"/>
            <a:ext cx="7177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solidFill>
                  <a:srgbClr val="FFC000"/>
                </a:solidFill>
              </a:rPr>
              <a:t>Relatórios do Perfil </a:t>
            </a:r>
            <a:r>
              <a:rPr lang="pt-BR" b="1" dirty="0">
                <a:solidFill>
                  <a:srgbClr val="FFC000"/>
                </a:solidFill>
              </a:rPr>
              <a:t>escola </a:t>
            </a:r>
            <a:endParaRPr lang="pt-BR" b="1" dirty="0" smtClean="0">
              <a:solidFill>
                <a:srgbClr val="FFC000"/>
              </a:solidFill>
            </a:endParaRPr>
          </a:p>
          <a:p>
            <a:endParaRPr lang="pt-BR" dirty="0"/>
          </a:p>
          <a:p>
            <a:r>
              <a:rPr lang="pt-BR" dirty="0"/>
              <a:t>01 – Relação de alunos com mais de um vínculo de escolarização na mesma escola.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02 – Relação de alunos vinculados em outra escola. </a:t>
            </a:r>
            <a:endParaRPr lang="pt-BR" dirty="0" smtClean="0"/>
          </a:p>
          <a:p>
            <a:endParaRPr lang="pt-BR" dirty="0"/>
          </a:p>
          <a:p>
            <a:r>
              <a:rPr lang="pt-BR" dirty="0"/>
              <a:t>03 - Relatório consolidado de correção de duplo vínculo de escolarização. </a:t>
            </a:r>
          </a:p>
        </p:txBody>
      </p:sp>
      <p:sp>
        <p:nvSpPr>
          <p:cNvPr id="7" name="Texto Explicativo 1 6"/>
          <p:cNvSpPr/>
          <p:nvPr/>
        </p:nvSpPr>
        <p:spPr>
          <a:xfrm>
            <a:off x="6444208" y="836712"/>
            <a:ext cx="2112640" cy="1080120"/>
          </a:xfrm>
          <a:prstGeom prst="borderCallout1">
            <a:avLst>
              <a:gd name="adj1" fmla="val 18750"/>
              <a:gd name="adj2" fmla="val -8333"/>
              <a:gd name="adj3" fmla="val 86908"/>
              <a:gd name="adj4" fmla="val -7493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Selecione o relatório que deseja consultar.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Módulo de Confirmação</a:t>
            </a:r>
            <a:endParaRPr lang="pt-BR" b="1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75" y="1503859"/>
            <a:ext cx="7732848" cy="2789237"/>
          </a:xfrm>
          <a:prstGeom prst="rect">
            <a:avLst/>
          </a:prstGeom>
        </p:spPr>
      </p:pic>
      <p:sp>
        <p:nvSpPr>
          <p:cNvPr id="7" name="Texto Explicativo 1 6"/>
          <p:cNvSpPr/>
          <p:nvPr/>
        </p:nvSpPr>
        <p:spPr>
          <a:xfrm>
            <a:off x="827584" y="4653136"/>
            <a:ext cx="2376264" cy="1296144"/>
          </a:xfrm>
          <a:prstGeom prst="borderCallout1">
            <a:avLst>
              <a:gd name="adj1" fmla="val -7705"/>
              <a:gd name="adj2" fmla="val 104102"/>
              <a:gd name="adj3" fmla="val -55050"/>
              <a:gd name="adj4" fmla="val 12460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Gera os dados de alunos com dupla matrícula. Nesse relatório são apresentados os dois vínculos do aluno no mesmo estado ou não.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o Explicativo 1 7"/>
          <p:cNvSpPr/>
          <p:nvPr/>
        </p:nvSpPr>
        <p:spPr>
          <a:xfrm>
            <a:off x="5436096" y="4653136"/>
            <a:ext cx="2304256" cy="1872208"/>
          </a:xfrm>
          <a:prstGeom prst="borderCallout1">
            <a:avLst>
              <a:gd name="adj1" fmla="val 18750"/>
              <a:gd name="adj2" fmla="val -8333"/>
              <a:gd name="adj3" fmla="val -35594"/>
              <a:gd name="adj4" fmla="val -1663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Acessa o módulo de confirmação de matrícula. São apresentadas as matrículas relacionadas ao perfil de acesso, para que seja realizada a confirmação de matrícula.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34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Módulo de Confirmação</a:t>
            </a:r>
            <a:endParaRPr lang="pt-BR" b="1" dirty="0"/>
          </a:p>
        </p:txBody>
      </p:sp>
      <p:pic>
        <p:nvPicPr>
          <p:cNvPr id="9" name="Imagem 8" descr="confirmacao_matricula1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9592" y="1268760"/>
            <a:ext cx="6408712" cy="4608512"/>
          </a:xfrm>
          <a:prstGeom prst="rect">
            <a:avLst/>
          </a:prstGeom>
        </p:spPr>
      </p:pic>
      <p:sp>
        <p:nvSpPr>
          <p:cNvPr id="4" name="Texto Explicativo 1 3"/>
          <p:cNvSpPr/>
          <p:nvPr/>
        </p:nvSpPr>
        <p:spPr>
          <a:xfrm>
            <a:off x="6948264" y="2276872"/>
            <a:ext cx="2088232" cy="1224136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pt-B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sistema vai apresentar a lista de alunos que estão com dupla matrícula de escolarização.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 descr="Identidade Educacenso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9957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1560" y="-210641"/>
            <a:ext cx="7467600" cy="1143000"/>
          </a:xfrm>
        </p:spPr>
        <p:txBody>
          <a:bodyPr/>
          <a:lstStyle/>
          <a:p>
            <a:r>
              <a:rPr lang="pt-BR" b="1" dirty="0" smtClean="0"/>
              <a:t>Módulo de Confirmação</a:t>
            </a:r>
            <a:endParaRPr lang="pt-BR" b="1" dirty="0"/>
          </a:p>
        </p:txBody>
      </p:sp>
      <p:sp>
        <p:nvSpPr>
          <p:cNvPr id="7" name="Espaço Reservado para Conteúdo 2"/>
          <p:cNvSpPr txBox="1">
            <a:spLocks/>
          </p:cNvSpPr>
          <p:nvPr/>
        </p:nvSpPr>
        <p:spPr>
          <a:xfrm>
            <a:off x="616744" y="1124744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Confirmar Matrícula</a:t>
            </a:r>
          </a:p>
          <a:p>
            <a:pPr marL="0" indent="0">
              <a:buFont typeface="Wingdings"/>
              <a:buNone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Clique no ícone      para confirmar matrícula.</a:t>
            </a:r>
          </a:p>
          <a:p>
            <a:pPr marL="0" indent="0">
              <a:buFont typeface="Wingdings"/>
              <a:buNone/>
            </a:pPr>
            <a:endParaRPr lang="pt-BR" sz="2200" b="1" dirty="0">
              <a:solidFill>
                <a:schemeClr val="accent4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7" name="Imagem 36" descr="http://homologacao.educacenso.inep.gov.br/files/images/icons/confirma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1628800"/>
            <a:ext cx="220980" cy="220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Imagem 3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047002"/>
            <a:ext cx="5688632" cy="4455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6" descr="Identidade Educacenso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49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3902587" y="2967335"/>
            <a:ext cx="13388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Fim</a:t>
            </a:r>
            <a:endParaRPr lang="pt-BR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788024" y="573325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tx2"/>
                </a:solidFill>
              </a:rPr>
              <a:t>s</a:t>
            </a:r>
            <a:r>
              <a:rPr lang="pt-BR" dirty="0" smtClean="0">
                <a:solidFill>
                  <a:schemeClr val="tx2"/>
                </a:solidFill>
              </a:rPr>
              <a:t>itio.educacenso.inep.gov.br</a:t>
            </a:r>
            <a:endParaRPr lang="pt-BR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52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57200" y="4462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smtClean="0"/>
              <a:t>Acessando o Sistema </a:t>
            </a:r>
            <a:endParaRPr lang="pt-BR" dirty="0"/>
          </a:p>
        </p:txBody>
      </p:sp>
      <p:sp>
        <p:nvSpPr>
          <p:cNvPr id="5" name="Espaço Reservado para Conteúdo 2"/>
          <p:cNvSpPr txBox="1">
            <a:spLocks/>
          </p:cNvSpPr>
          <p:nvPr/>
        </p:nvSpPr>
        <p:spPr>
          <a:xfrm>
            <a:off x="457200" y="126876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t-BR" sz="2200" b="1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Cadastro de usuário</a:t>
            </a:r>
          </a:p>
          <a:p>
            <a:pPr algn="just"/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pt-B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acesso ao sistema Educacenso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é necessário que os usuários das escolas, as secretarias estaduais e municipais de educação e os gestores educacionais sejam </a:t>
            </a:r>
            <a:r>
              <a:rPr lang="pt-BR" sz="22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previamente cadastrados no sistema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Os perfis de acesso ao sistema Educacenso são: </a:t>
            </a:r>
            <a:endParaRPr lang="pt-BR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Inep;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Secretaria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Estadual;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Setec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Órgão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regional;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Secretaria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Municipal;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Escola. </a:t>
            </a:r>
          </a:p>
        </p:txBody>
      </p:sp>
      <p:pic>
        <p:nvPicPr>
          <p:cNvPr id="4098" name="Picture 2" descr="http://www.cnj.jus.br/corregedoria/justica_aberta/html/img/mapa_brasil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8913" y="3499930"/>
            <a:ext cx="512807" cy="50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www.cnj.jus.br/corregedoria/justica_aberta/html/img/mapa_brasil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316" y="4293096"/>
            <a:ext cx="512807" cy="505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2.bp.blogspot.com/-6VdZGVH-upA/UNOkp2erJII/AAAAAAAACN0/TWp4dPgITqQ/s1600/Direc_mapa_distribuica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7030" y="4653137"/>
            <a:ext cx="498206" cy="533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guianet.com.br/ba/mapaba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5236" y="3705636"/>
            <a:ext cx="675764" cy="674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://3.bp.blogspot.com/-m8v0lkQpX6E/UnzJDXM3pXI/AAAAAAAAo_0/DVnx8fzCM0A/s1600/salvador+-+li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337" y="5244661"/>
            <a:ext cx="551743" cy="474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3.bp.blogspot.com/_4zSy8Ncl1nI/TButi0uKFGI/AAAAAAAAA4c/yBjfjXK6DOQ/s1600/ESCOLA~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962" y="5597617"/>
            <a:ext cx="824755" cy="708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Identidade Educacenso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51309"/>
            <a:ext cx="1283718" cy="469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037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3732</TotalTime>
  <Words>3709</Words>
  <Application>Microsoft Office PowerPoint</Application>
  <PresentationFormat>Apresentação na tela (4:3)</PresentationFormat>
  <Paragraphs>309</Paragraphs>
  <Slides>86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86</vt:i4>
      </vt:variant>
    </vt:vector>
  </HeadingPairs>
  <TitlesOfParts>
    <vt:vector size="87" baseType="lpstr">
      <vt:lpstr>Balcão Envidraçado</vt:lpstr>
      <vt:lpstr>Treinamento Regional do Censo Escolar</vt:lpstr>
      <vt:lpstr>Introdução</vt:lpstr>
      <vt:lpstr>Acessando o Sistema </vt:lpstr>
      <vt:lpstr>Acessando o Sistema </vt:lpstr>
      <vt:lpstr>Apresentação do PowerPoint</vt:lpstr>
      <vt:lpstr>Apresentação do PowerPoint</vt:lpstr>
      <vt:lpstr>Apresentação do PowerPoint</vt:lpstr>
      <vt:lpstr>Acessando o Sistema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Acessando o Sistema Educacenso</vt:lpstr>
      <vt:lpstr>Regras do sistema</vt:lpstr>
      <vt:lpstr>Apresentação do PowerPoint</vt:lpstr>
      <vt:lpstr>Apresentação do PowerPoint</vt:lpstr>
      <vt:lpstr>Acessando o Sistema  </vt:lpstr>
      <vt:lpstr>Cadastros</vt:lpstr>
      <vt:lpstr>Cadastros</vt:lpstr>
      <vt:lpstr>Cadastros</vt:lpstr>
      <vt:lpstr>Cadastro de Escola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Cadastro de Turma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Cadastro de Aluno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Cadastro de Profissional escolar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Fechamento do Censo</vt:lpstr>
      <vt:lpstr>Fechamento do Censo</vt:lpstr>
      <vt:lpstr>Fechamento do Censo</vt:lpstr>
      <vt:lpstr>Fechamento do Censo</vt:lpstr>
      <vt:lpstr>Fechamento do Censo</vt:lpstr>
      <vt:lpstr>Fechamento do Censo</vt:lpstr>
      <vt:lpstr>Fechamento do Censo</vt:lpstr>
      <vt:lpstr>Fechamento do Censo</vt:lpstr>
      <vt:lpstr>Fechamento do Censo</vt:lpstr>
      <vt:lpstr>Fechamento do Censo</vt:lpstr>
      <vt:lpstr>Relatórios</vt:lpstr>
      <vt:lpstr>Relatórios</vt:lpstr>
      <vt:lpstr>Relatórios</vt:lpstr>
      <vt:lpstr>Relatórios</vt:lpstr>
      <vt:lpstr>Relatórios</vt:lpstr>
      <vt:lpstr>Relatórios</vt:lpstr>
      <vt:lpstr>Apresentação do PowerPoint</vt:lpstr>
      <vt:lpstr>Módulo de Confirmação de matrículas</vt:lpstr>
      <vt:lpstr>Módulo de Confirmação</vt:lpstr>
      <vt:lpstr>Módulo de Confirmação</vt:lpstr>
      <vt:lpstr>Módulo de Confirmação</vt:lpstr>
      <vt:lpstr>Módulo de Confirmação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Treinamento Regional do Censo Escolar</dc:title>
  <dc:creator>Ana Gabriela Gomes Aguiar</dc:creator>
  <cp:lastModifiedBy>jorge.queiroz</cp:lastModifiedBy>
  <cp:revision>266</cp:revision>
  <dcterms:created xsi:type="dcterms:W3CDTF">2014-04-10T17:24:17Z</dcterms:created>
  <dcterms:modified xsi:type="dcterms:W3CDTF">2016-06-10T19:17:49Z</dcterms:modified>
</cp:coreProperties>
</file>