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05" r:id="rId3"/>
    <p:sldId id="306" r:id="rId4"/>
    <p:sldId id="275" r:id="rId5"/>
    <p:sldId id="307" r:id="rId6"/>
    <p:sldId id="308" r:id="rId7"/>
    <p:sldId id="309" r:id="rId8"/>
    <p:sldId id="311" r:id="rId9"/>
    <p:sldId id="310" r:id="rId10"/>
    <p:sldId id="276" r:id="rId11"/>
    <p:sldId id="287" r:id="rId12"/>
    <p:sldId id="292" r:id="rId13"/>
    <p:sldId id="299" r:id="rId14"/>
    <p:sldId id="312" r:id="rId15"/>
    <p:sldId id="295" r:id="rId16"/>
    <p:sldId id="296" r:id="rId17"/>
    <p:sldId id="297" r:id="rId18"/>
    <p:sldId id="298" r:id="rId19"/>
    <p:sldId id="313" r:id="rId20"/>
    <p:sldId id="301" r:id="rId21"/>
    <p:sldId id="300" r:id="rId22"/>
    <p:sldId id="303" r:id="rId23"/>
    <p:sldId id="304" r:id="rId24"/>
    <p:sldId id="293" r:id="rId25"/>
    <p:sldId id="294" r:id="rId26"/>
    <p:sldId id="314" r:id="rId27"/>
    <p:sldId id="278" r:id="rId28"/>
    <p:sldId id="315" r:id="rId29"/>
    <p:sldId id="316" r:id="rId30"/>
    <p:sldId id="317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191" autoAdjust="0"/>
    <p:restoredTop sz="94660"/>
  </p:normalViewPr>
  <p:slideViewPr>
    <p:cSldViewPr snapToGrid="0">
      <p:cViewPr varScale="1">
        <p:scale>
          <a:sx n="48" d="100"/>
          <a:sy n="48" d="100"/>
        </p:scale>
        <p:origin x="-120" y="-4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B612A4-399E-4854-8565-917A5A3324E5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pt-BR"/>
        </a:p>
      </dgm:t>
    </dgm:pt>
    <dgm:pt modelId="{F5DC154B-7765-4901-90AD-C66D6F1CECAA}">
      <dgm:prSet phldrT="[Texto]" phldr="1"/>
      <dgm:spPr/>
      <dgm:t>
        <a:bodyPr/>
        <a:lstStyle/>
        <a:p>
          <a:endParaRPr lang="pt-BR" dirty="0"/>
        </a:p>
      </dgm:t>
    </dgm:pt>
    <dgm:pt modelId="{8BB0DD4C-30A0-41E7-972B-A20596BBB37A}" type="parTrans" cxnId="{B24A6C00-8159-4ACA-8734-686F7729DCDE}">
      <dgm:prSet/>
      <dgm:spPr/>
      <dgm:t>
        <a:bodyPr/>
        <a:lstStyle/>
        <a:p>
          <a:endParaRPr lang="pt-BR"/>
        </a:p>
      </dgm:t>
    </dgm:pt>
    <dgm:pt modelId="{8E7B306F-F6F8-48A5-889F-C5C7227F5F57}" type="sibTrans" cxnId="{B24A6C00-8159-4ACA-8734-686F7729DCDE}">
      <dgm:prSet/>
      <dgm:spPr/>
      <dgm:t>
        <a:bodyPr/>
        <a:lstStyle/>
        <a:p>
          <a:endParaRPr lang="pt-BR"/>
        </a:p>
      </dgm:t>
    </dgm:pt>
    <dgm:pt modelId="{31B24956-C2B1-4387-AC83-1EB8A81DCC04}">
      <dgm:prSet phldrT="[Texto]" phldr="1"/>
      <dgm:spPr/>
      <dgm:t>
        <a:bodyPr/>
        <a:lstStyle/>
        <a:p>
          <a:endParaRPr lang="pt-BR"/>
        </a:p>
      </dgm:t>
    </dgm:pt>
    <dgm:pt modelId="{5D1BA72D-51E3-4552-9369-EDF36580C249}" type="parTrans" cxnId="{FF7C4A90-AF8A-407F-ABC3-7ED741E602DF}">
      <dgm:prSet/>
      <dgm:spPr/>
      <dgm:t>
        <a:bodyPr/>
        <a:lstStyle/>
        <a:p>
          <a:endParaRPr lang="pt-BR"/>
        </a:p>
      </dgm:t>
    </dgm:pt>
    <dgm:pt modelId="{DD040433-A0B7-4DDE-8677-3C33B51071DC}" type="sibTrans" cxnId="{FF7C4A90-AF8A-407F-ABC3-7ED741E602DF}">
      <dgm:prSet/>
      <dgm:spPr/>
      <dgm:t>
        <a:bodyPr/>
        <a:lstStyle/>
        <a:p>
          <a:endParaRPr lang="pt-BR"/>
        </a:p>
      </dgm:t>
    </dgm:pt>
    <dgm:pt modelId="{B79706CB-7BB6-4E98-80B4-3A60BA79F71A}">
      <dgm:prSet phldrT="[Texto]" phldr="1"/>
      <dgm:spPr/>
      <dgm:t>
        <a:bodyPr/>
        <a:lstStyle/>
        <a:p>
          <a:endParaRPr lang="pt-BR"/>
        </a:p>
      </dgm:t>
    </dgm:pt>
    <dgm:pt modelId="{7C62FF69-7089-4E15-AAC6-69F1A8FB5B72}" type="parTrans" cxnId="{EF9929FA-1C17-4F49-856C-FAAB502947CC}">
      <dgm:prSet/>
      <dgm:spPr/>
      <dgm:t>
        <a:bodyPr/>
        <a:lstStyle/>
        <a:p>
          <a:endParaRPr lang="pt-BR"/>
        </a:p>
      </dgm:t>
    </dgm:pt>
    <dgm:pt modelId="{68B097E4-0222-45B8-8FBB-1374CFDA815B}" type="sibTrans" cxnId="{EF9929FA-1C17-4F49-856C-FAAB502947CC}">
      <dgm:prSet/>
      <dgm:spPr/>
      <dgm:t>
        <a:bodyPr/>
        <a:lstStyle/>
        <a:p>
          <a:endParaRPr lang="pt-BR"/>
        </a:p>
      </dgm:t>
    </dgm:pt>
    <dgm:pt modelId="{0A864C3E-F15B-458E-B680-2111D884D1C8}">
      <dgm:prSet phldrT="[Texto]" phldr="1"/>
      <dgm:spPr/>
      <dgm:t>
        <a:bodyPr/>
        <a:lstStyle/>
        <a:p>
          <a:endParaRPr lang="pt-BR"/>
        </a:p>
      </dgm:t>
    </dgm:pt>
    <dgm:pt modelId="{5C04723A-3994-4894-801A-A4CA598A817F}" type="parTrans" cxnId="{DF8B5206-0D83-4257-B0E7-01C5D98306B9}">
      <dgm:prSet/>
      <dgm:spPr/>
      <dgm:t>
        <a:bodyPr/>
        <a:lstStyle/>
        <a:p>
          <a:endParaRPr lang="pt-BR"/>
        </a:p>
      </dgm:t>
    </dgm:pt>
    <dgm:pt modelId="{323D58B2-3739-40D4-A923-5BE20B8D4BC9}" type="sibTrans" cxnId="{DF8B5206-0D83-4257-B0E7-01C5D98306B9}">
      <dgm:prSet/>
      <dgm:spPr/>
      <dgm:t>
        <a:bodyPr/>
        <a:lstStyle/>
        <a:p>
          <a:endParaRPr lang="pt-BR"/>
        </a:p>
      </dgm:t>
    </dgm:pt>
    <dgm:pt modelId="{03974626-2712-49CE-8440-2EA15EE5C0EB}">
      <dgm:prSet phldrT="[Texto]" phldr="1"/>
      <dgm:spPr/>
      <dgm:t>
        <a:bodyPr/>
        <a:lstStyle/>
        <a:p>
          <a:endParaRPr lang="pt-BR"/>
        </a:p>
      </dgm:t>
    </dgm:pt>
    <dgm:pt modelId="{ED650F52-1DFA-45CD-A048-1B446E8DABCF}" type="parTrans" cxnId="{7D338189-AB7A-40B0-87D3-AE1141E07BBB}">
      <dgm:prSet/>
      <dgm:spPr/>
      <dgm:t>
        <a:bodyPr/>
        <a:lstStyle/>
        <a:p>
          <a:endParaRPr lang="pt-BR"/>
        </a:p>
      </dgm:t>
    </dgm:pt>
    <dgm:pt modelId="{853CC15A-4007-4C87-A384-693CA834752A}" type="sibTrans" cxnId="{7D338189-AB7A-40B0-87D3-AE1141E07BBB}">
      <dgm:prSet/>
      <dgm:spPr/>
      <dgm:t>
        <a:bodyPr/>
        <a:lstStyle/>
        <a:p>
          <a:endParaRPr lang="pt-BR"/>
        </a:p>
      </dgm:t>
    </dgm:pt>
    <dgm:pt modelId="{C770587C-8F70-4CB1-8390-2B647BEAA8A4}" type="pres">
      <dgm:prSet presAssocID="{22B612A4-399E-4854-8565-917A5A3324E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CD981D8-CBBB-47DE-A956-AC60A288C68B}" type="pres">
      <dgm:prSet presAssocID="{F5DC154B-7765-4901-90AD-C66D6F1CECAA}" presName="centerShape" presStyleLbl="node0" presStyleIdx="0" presStyleCnt="1"/>
      <dgm:spPr/>
    </dgm:pt>
    <dgm:pt modelId="{452373DF-6F25-4D2C-A77A-2FC8B3365AEB}" type="pres">
      <dgm:prSet presAssocID="{31B24956-C2B1-4387-AC83-1EB8A81DCC04}" presName="node" presStyleLbl="node1" presStyleIdx="0" presStyleCnt="4">
        <dgm:presLayoutVars>
          <dgm:bulletEnabled val="1"/>
        </dgm:presLayoutVars>
      </dgm:prSet>
      <dgm:spPr/>
    </dgm:pt>
    <dgm:pt modelId="{B3F1C9B3-D503-486C-BF3B-05FB42E084A7}" type="pres">
      <dgm:prSet presAssocID="{31B24956-C2B1-4387-AC83-1EB8A81DCC04}" presName="dummy" presStyleCnt="0"/>
      <dgm:spPr/>
    </dgm:pt>
    <dgm:pt modelId="{0F976861-AF54-4E19-AE14-37D508A481EA}" type="pres">
      <dgm:prSet presAssocID="{DD040433-A0B7-4DDE-8677-3C33B51071DC}" presName="sibTrans" presStyleLbl="sibTrans2D1" presStyleIdx="0" presStyleCnt="4"/>
      <dgm:spPr/>
    </dgm:pt>
    <dgm:pt modelId="{EE748FAF-3303-44AE-8E5F-312CDBC7418B}" type="pres">
      <dgm:prSet presAssocID="{B79706CB-7BB6-4E98-80B4-3A60BA79F71A}" presName="node" presStyleLbl="node1" presStyleIdx="1" presStyleCnt="4">
        <dgm:presLayoutVars>
          <dgm:bulletEnabled val="1"/>
        </dgm:presLayoutVars>
      </dgm:prSet>
      <dgm:spPr/>
    </dgm:pt>
    <dgm:pt modelId="{C1C26E83-EF4F-42AB-A8B2-4326011178B8}" type="pres">
      <dgm:prSet presAssocID="{B79706CB-7BB6-4E98-80B4-3A60BA79F71A}" presName="dummy" presStyleCnt="0"/>
      <dgm:spPr/>
    </dgm:pt>
    <dgm:pt modelId="{1B63AAA6-D9EB-4A67-A7CF-390341249353}" type="pres">
      <dgm:prSet presAssocID="{68B097E4-0222-45B8-8FBB-1374CFDA815B}" presName="sibTrans" presStyleLbl="sibTrans2D1" presStyleIdx="1" presStyleCnt="4"/>
      <dgm:spPr/>
    </dgm:pt>
    <dgm:pt modelId="{9CA9B06C-2443-4750-86F2-4D631F63FCA9}" type="pres">
      <dgm:prSet presAssocID="{0A864C3E-F15B-458E-B680-2111D884D1C8}" presName="node" presStyleLbl="node1" presStyleIdx="2" presStyleCnt="4">
        <dgm:presLayoutVars>
          <dgm:bulletEnabled val="1"/>
        </dgm:presLayoutVars>
      </dgm:prSet>
      <dgm:spPr/>
    </dgm:pt>
    <dgm:pt modelId="{DAA7A453-3E53-4BC4-B56B-E5E59E02487D}" type="pres">
      <dgm:prSet presAssocID="{0A864C3E-F15B-458E-B680-2111D884D1C8}" presName="dummy" presStyleCnt="0"/>
      <dgm:spPr/>
    </dgm:pt>
    <dgm:pt modelId="{1B9CF88B-39E0-46AB-B57F-6976F2C37D1C}" type="pres">
      <dgm:prSet presAssocID="{323D58B2-3739-40D4-A923-5BE20B8D4BC9}" presName="sibTrans" presStyleLbl="sibTrans2D1" presStyleIdx="2" presStyleCnt="4"/>
      <dgm:spPr/>
    </dgm:pt>
    <dgm:pt modelId="{A99CB3CA-1F37-4014-976B-1BC1DAF78CC9}" type="pres">
      <dgm:prSet presAssocID="{03974626-2712-49CE-8440-2EA15EE5C0EB}" presName="node" presStyleLbl="node1" presStyleIdx="3" presStyleCnt="4">
        <dgm:presLayoutVars>
          <dgm:bulletEnabled val="1"/>
        </dgm:presLayoutVars>
      </dgm:prSet>
      <dgm:spPr/>
    </dgm:pt>
    <dgm:pt modelId="{46E9B04C-4A32-40DA-94AA-B0A2D77193EC}" type="pres">
      <dgm:prSet presAssocID="{03974626-2712-49CE-8440-2EA15EE5C0EB}" presName="dummy" presStyleCnt="0"/>
      <dgm:spPr/>
    </dgm:pt>
    <dgm:pt modelId="{5996B90C-F92B-48A7-B697-0C609B48D408}" type="pres">
      <dgm:prSet presAssocID="{853CC15A-4007-4C87-A384-693CA834752A}" presName="sibTrans" presStyleLbl="sibTrans2D1" presStyleIdx="3" presStyleCnt="4"/>
      <dgm:spPr/>
    </dgm:pt>
  </dgm:ptLst>
  <dgm:cxnLst>
    <dgm:cxn modelId="{017176AE-6FB2-42B0-8E7B-16B32BA2D923}" type="presOf" srcId="{68B097E4-0222-45B8-8FBB-1374CFDA815B}" destId="{1B63AAA6-D9EB-4A67-A7CF-390341249353}" srcOrd="0" destOrd="0" presId="urn:microsoft.com/office/officeart/2005/8/layout/radial6"/>
    <dgm:cxn modelId="{F1E1807F-8959-4E23-B667-C774B5FA9FEE}" type="presOf" srcId="{31B24956-C2B1-4387-AC83-1EB8A81DCC04}" destId="{452373DF-6F25-4D2C-A77A-2FC8B3365AEB}" srcOrd="0" destOrd="0" presId="urn:microsoft.com/office/officeart/2005/8/layout/radial6"/>
    <dgm:cxn modelId="{DF8B5206-0D83-4257-B0E7-01C5D98306B9}" srcId="{F5DC154B-7765-4901-90AD-C66D6F1CECAA}" destId="{0A864C3E-F15B-458E-B680-2111D884D1C8}" srcOrd="2" destOrd="0" parTransId="{5C04723A-3994-4894-801A-A4CA598A817F}" sibTransId="{323D58B2-3739-40D4-A923-5BE20B8D4BC9}"/>
    <dgm:cxn modelId="{9D6B6604-5713-426E-85EB-44C406A06F86}" type="presOf" srcId="{0A864C3E-F15B-458E-B680-2111D884D1C8}" destId="{9CA9B06C-2443-4750-86F2-4D631F63FCA9}" srcOrd="0" destOrd="0" presId="urn:microsoft.com/office/officeart/2005/8/layout/radial6"/>
    <dgm:cxn modelId="{C1EE437F-3A9E-466A-B2FC-95A68325BDEB}" type="presOf" srcId="{F5DC154B-7765-4901-90AD-C66D6F1CECAA}" destId="{7CD981D8-CBBB-47DE-A956-AC60A288C68B}" srcOrd="0" destOrd="0" presId="urn:microsoft.com/office/officeart/2005/8/layout/radial6"/>
    <dgm:cxn modelId="{B24A6C00-8159-4ACA-8734-686F7729DCDE}" srcId="{22B612A4-399E-4854-8565-917A5A3324E5}" destId="{F5DC154B-7765-4901-90AD-C66D6F1CECAA}" srcOrd="0" destOrd="0" parTransId="{8BB0DD4C-30A0-41E7-972B-A20596BBB37A}" sibTransId="{8E7B306F-F6F8-48A5-889F-C5C7227F5F57}"/>
    <dgm:cxn modelId="{DA2A9164-F4AD-46B4-947A-116DACCB165C}" type="presOf" srcId="{853CC15A-4007-4C87-A384-693CA834752A}" destId="{5996B90C-F92B-48A7-B697-0C609B48D408}" srcOrd="0" destOrd="0" presId="urn:microsoft.com/office/officeart/2005/8/layout/radial6"/>
    <dgm:cxn modelId="{6A100D9B-B5C0-4EB7-8911-9357F7A21D8B}" type="presOf" srcId="{B79706CB-7BB6-4E98-80B4-3A60BA79F71A}" destId="{EE748FAF-3303-44AE-8E5F-312CDBC7418B}" srcOrd="0" destOrd="0" presId="urn:microsoft.com/office/officeart/2005/8/layout/radial6"/>
    <dgm:cxn modelId="{FF7C4A90-AF8A-407F-ABC3-7ED741E602DF}" srcId="{F5DC154B-7765-4901-90AD-C66D6F1CECAA}" destId="{31B24956-C2B1-4387-AC83-1EB8A81DCC04}" srcOrd="0" destOrd="0" parTransId="{5D1BA72D-51E3-4552-9369-EDF36580C249}" sibTransId="{DD040433-A0B7-4DDE-8677-3C33B51071DC}"/>
    <dgm:cxn modelId="{EF9929FA-1C17-4F49-856C-FAAB502947CC}" srcId="{F5DC154B-7765-4901-90AD-C66D6F1CECAA}" destId="{B79706CB-7BB6-4E98-80B4-3A60BA79F71A}" srcOrd="1" destOrd="0" parTransId="{7C62FF69-7089-4E15-AAC6-69F1A8FB5B72}" sibTransId="{68B097E4-0222-45B8-8FBB-1374CFDA815B}"/>
    <dgm:cxn modelId="{C8FC3954-826D-4D71-9E3D-B9AAD52E29AB}" type="presOf" srcId="{DD040433-A0B7-4DDE-8677-3C33B51071DC}" destId="{0F976861-AF54-4E19-AE14-37D508A481EA}" srcOrd="0" destOrd="0" presId="urn:microsoft.com/office/officeart/2005/8/layout/radial6"/>
    <dgm:cxn modelId="{77982353-EE0B-4F9D-9024-F790833BCE9D}" type="presOf" srcId="{22B612A4-399E-4854-8565-917A5A3324E5}" destId="{C770587C-8F70-4CB1-8390-2B647BEAA8A4}" srcOrd="0" destOrd="0" presId="urn:microsoft.com/office/officeart/2005/8/layout/radial6"/>
    <dgm:cxn modelId="{629B3E63-AA4B-4F8C-A8FF-C1F931DFC4A4}" type="presOf" srcId="{323D58B2-3739-40D4-A923-5BE20B8D4BC9}" destId="{1B9CF88B-39E0-46AB-B57F-6976F2C37D1C}" srcOrd="0" destOrd="0" presId="urn:microsoft.com/office/officeart/2005/8/layout/radial6"/>
    <dgm:cxn modelId="{4126AB2F-6322-4075-BD1D-E0486045F347}" type="presOf" srcId="{03974626-2712-49CE-8440-2EA15EE5C0EB}" destId="{A99CB3CA-1F37-4014-976B-1BC1DAF78CC9}" srcOrd="0" destOrd="0" presId="urn:microsoft.com/office/officeart/2005/8/layout/radial6"/>
    <dgm:cxn modelId="{7D338189-AB7A-40B0-87D3-AE1141E07BBB}" srcId="{F5DC154B-7765-4901-90AD-C66D6F1CECAA}" destId="{03974626-2712-49CE-8440-2EA15EE5C0EB}" srcOrd="3" destOrd="0" parTransId="{ED650F52-1DFA-45CD-A048-1B446E8DABCF}" sibTransId="{853CC15A-4007-4C87-A384-693CA834752A}"/>
    <dgm:cxn modelId="{D204B3BA-DAEC-4F18-8E31-6DE3C194FFE7}" type="presParOf" srcId="{C770587C-8F70-4CB1-8390-2B647BEAA8A4}" destId="{7CD981D8-CBBB-47DE-A956-AC60A288C68B}" srcOrd="0" destOrd="0" presId="urn:microsoft.com/office/officeart/2005/8/layout/radial6"/>
    <dgm:cxn modelId="{AF00D43E-CABF-4080-BB80-E0AD06D8F9D7}" type="presParOf" srcId="{C770587C-8F70-4CB1-8390-2B647BEAA8A4}" destId="{452373DF-6F25-4D2C-A77A-2FC8B3365AEB}" srcOrd="1" destOrd="0" presId="urn:microsoft.com/office/officeart/2005/8/layout/radial6"/>
    <dgm:cxn modelId="{4C005265-2396-405F-B615-321E6F0D2416}" type="presParOf" srcId="{C770587C-8F70-4CB1-8390-2B647BEAA8A4}" destId="{B3F1C9B3-D503-486C-BF3B-05FB42E084A7}" srcOrd="2" destOrd="0" presId="urn:microsoft.com/office/officeart/2005/8/layout/radial6"/>
    <dgm:cxn modelId="{5CCDF93F-2797-40E0-8CF5-82A8D4F9D909}" type="presParOf" srcId="{C770587C-8F70-4CB1-8390-2B647BEAA8A4}" destId="{0F976861-AF54-4E19-AE14-37D508A481EA}" srcOrd="3" destOrd="0" presId="urn:microsoft.com/office/officeart/2005/8/layout/radial6"/>
    <dgm:cxn modelId="{A6D5B7E5-D147-460D-8DFC-5293D17BFCAB}" type="presParOf" srcId="{C770587C-8F70-4CB1-8390-2B647BEAA8A4}" destId="{EE748FAF-3303-44AE-8E5F-312CDBC7418B}" srcOrd="4" destOrd="0" presId="urn:microsoft.com/office/officeart/2005/8/layout/radial6"/>
    <dgm:cxn modelId="{E06E6D0A-D075-43C1-9D7C-9144FF30BCA0}" type="presParOf" srcId="{C770587C-8F70-4CB1-8390-2B647BEAA8A4}" destId="{C1C26E83-EF4F-42AB-A8B2-4326011178B8}" srcOrd="5" destOrd="0" presId="urn:microsoft.com/office/officeart/2005/8/layout/radial6"/>
    <dgm:cxn modelId="{12FC5242-EDD1-4280-A655-82A5AA314221}" type="presParOf" srcId="{C770587C-8F70-4CB1-8390-2B647BEAA8A4}" destId="{1B63AAA6-D9EB-4A67-A7CF-390341249353}" srcOrd="6" destOrd="0" presId="urn:microsoft.com/office/officeart/2005/8/layout/radial6"/>
    <dgm:cxn modelId="{32F77B84-846F-46FC-92C4-0873C88EC1C1}" type="presParOf" srcId="{C770587C-8F70-4CB1-8390-2B647BEAA8A4}" destId="{9CA9B06C-2443-4750-86F2-4D631F63FCA9}" srcOrd="7" destOrd="0" presId="urn:microsoft.com/office/officeart/2005/8/layout/radial6"/>
    <dgm:cxn modelId="{D89FE893-3BC6-48D3-9463-37FA39907305}" type="presParOf" srcId="{C770587C-8F70-4CB1-8390-2B647BEAA8A4}" destId="{DAA7A453-3E53-4BC4-B56B-E5E59E02487D}" srcOrd="8" destOrd="0" presId="urn:microsoft.com/office/officeart/2005/8/layout/radial6"/>
    <dgm:cxn modelId="{FDEB076C-A04A-4049-95F6-517F122BDA62}" type="presParOf" srcId="{C770587C-8F70-4CB1-8390-2B647BEAA8A4}" destId="{1B9CF88B-39E0-46AB-B57F-6976F2C37D1C}" srcOrd="9" destOrd="0" presId="urn:microsoft.com/office/officeart/2005/8/layout/radial6"/>
    <dgm:cxn modelId="{CFAB6DA9-01BA-4F24-A329-48E59771F7D1}" type="presParOf" srcId="{C770587C-8F70-4CB1-8390-2B647BEAA8A4}" destId="{A99CB3CA-1F37-4014-976B-1BC1DAF78CC9}" srcOrd="10" destOrd="0" presId="urn:microsoft.com/office/officeart/2005/8/layout/radial6"/>
    <dgm:cxn modelId="{CA0CAE52-A4ED-415B-8BFD-AEC735DAF502}" type="presParOf" srcId="{C770587C-8F70-4CB1-8390-2B647BEAA8A4}" destId="{46E9B04C-4A32-40DA-94AA-B0A2D77193EC}" srcOrd="11" destOrd="0" presId="urn:microsoft.com/office/officeart/2005/8/layout/radial6"/>
    <dgm:cxn modelId="{9709BDCC-10A4-40AC-AD78-C131265482FA}" type="presParOf" srcId="{C770587C-8F70-4CB1-8390-2B647BEAA8A4}" destId="{5996B90C-F92B-48A7-B697-0C609B48D408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C19D44-449A-464B-AD89-033CE5EF9636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B5D5DA8-314C-4E8B-AC27-ABADDB70846C}">
      <dgm:prSet phldrT="[Texto]"/>
      <dgm:spPr/>
      <dgm:t>
        <a:bodyPr/>
        <a:lstStyle/>
        <a:p>
          <a:r>
            <a:rPr lang="pt-BR" b="1" dirty="0" smtClean="0"/>
            <a:t>ETEP</a:t>
          </a:r>
          <a:endParaRPr lang="pt-BR" b="1" dirty="0"/>
        </a:p>
      </dgm:t>
    </dgm:pt>
    <dgm:pt modelId="{DD744A4B-FE38-4A6D-B134-88A67A13808D}" type="parTrans" cxnId="{5DB4AED8-5C5B-45C2-8599-188A65C39121}">
      <dgm:prSet/>
      <dgm:spPr/>
      <dgm:t>
        <a:bodyPr/>
        <a:lstStyle/>
        <a:p>
          <a:endParaRPr lang="pt-BR"/>
        </a:p>
      </dgm:t>
    </dgm:pt>
    <dgm:pt modelId="{E96D185D-851C-4952-A82B-49924FDACC28}" type="sibTrans" cxnId="{5DB4AED8-5C5B-45C2-8599-188A65C39121}">
      <dgm:prSet/>
      <dgm:spPr/>
      <dgm:t>
        <a:bodyPr/>
        <a:lstStyle/>
        <a:p>
          <a:endParaRPr lang="pt-BR"/>
        </a:p>
      </dgm:t>
    </dgm:pt>
    <dgm:pt modelId="{E1CC3499-F4E1-40F1-B414-5CC625615F03}">
      <dgm:prSet phldrT="[Texto]" custT="1"/>
      <dgm:spPr/>
      <dgm:t>
        <a:bodyPr/>
        <a:lstStyle/>
        <a:p>
          <a:r>
            <a:rPr lang="pt-BR" sz="1400" b="1" dirty="0" smtClean="0"/>
            <a:t>GESTÃO</a:t>
          </a:r>
          <a:endParaRPr lang="pt-BR" sz="1400" b="1" dirty="0"/>
        </a:p>
      </dgm:t>
    </dgm:pt>
    <dgm:pt modelId="{A37E7D6C-882E-4F60-A18E-0C95218102A5}" type="parTrans" cxnId="{11D31F32-1023-466B-B686-D1D3090D604D}">
      <dgm:prSet/>
      <dgm:spPr/>
      <dgm:t>
        <a:bodyPr/>
        <a:lstStyle/>
        <a:p>
          <a:endParaRPr lang="pt-BR"/>
        </a:p>
      </dgm:t>
    </dgm:pt>
    <dgm:pt modelId="{CA2C7831-4990-499F-B0B8-602D6608F7DF}" type="sibTrans" cxnId="{11D31F32-1023-466B-B686-D1D3090D604D}">
      <dgm:prSet/>
      <dgm:spPr/>
      <dgm:t>
        <a:bodyPr/>
        <a:lstStyle/>
        <a:p>
          <a:endParaRPr lang="pt-BR"/>
        </a:p>
      </dgm:t>
    </dgm:pt>
    <dgm:pt modelId="{6AD0A057-7187-41F1-BD15-2F73CC518319}">
      <dgm:prSet phldrT="[Texto]" custT="1"/>
      <dgm:spPr/>
      <dgm:t>
        <a:bodyPr/>
        <a:lstStyle/>
        <a:p>
          <a:r>
            <a:rPr lang="pt-BR" sz="1200" b="1" dirty="0" smtClean="0"/>
            <a:t>DISCENTES</a:t>
          </a:r>
          <a:endParaRPr lang="pt-BR" sz="1200" b="1" dirty="0"/>
        </a:p>
      </dgm:t>
    </dgm:pt>
    <dgm:pt modelId="{84A6AD96-98B4-4AE0-B29E-664CD4BAC4A5}" type="parTrans" cxnId="{785D8EDA-6CAB-4D6F-925D-108D645DEF64}">
      <dgm:prSet/>
      <dgm:spPr/>
      <dgm:t>
        <a:bodyPr/>
        <a:lstStyle/>
        <a:p>
          <a:endParaRPr lang="pt-BR"/>
        </a:p>
      </dgm:t>
    </dgm:pt>
    <dgm:pt modelId="{22321634-B0DE-44E1-B523-9B25593F4F15}" type="sibTrans" cxnId="{785D8EDA-6CAB-4D6F-925D-108D645DEF64}">
      <dgm:prSet/>
      <dgm:spPr/>
      <dgm:t>
        <a:bodyPr/>
        <a:lstStyle/>
        <a:p>
          <a:endParaRPr lang="pt-BR"/>
        </a:p>
      </dgm:t>
    </dgm:pt>
    <dgm:pt modelId="{48843B5D-D77B-4FB8-AFEB-9F0FC6A775F6}">
      <dgm:prSet phldrT="[Texto]" custT="1"/>
      <dgm:spPr/>
      <dgm:t>
        <a:bodyPr/>
        <a:lstStyle/>
        <a:p>
          <a:r>
            <a:rPr lang="pt-BR" sz="1400" b="1" dirty="0" smtClean="0"/>
            <a:t>CURSOS E COMISSÕES</a:t>
          </a:r>
          <a:endParaRPr lang="pt-BR" sz="1400" b="1" dirty="0"/>
        </a:p>
      </dgm:t>
    </dgm:pt>
    <dgm:pt modelId="{7A95D4A3-92F6-4C52-9098-E359BD48C173}" type="parTrans" cxnId="{086C3687-580C-42BC-9BCB-C3561889CAF4}">
      <dgm:prSet/>
      <dgm:spPr/>
      <dgm:t>
        <a:bodyPr/>
        <a:lstStyle/>
        <a:p>
          <a:endParaRPr lang="pt-BR"/>
        </a:p>
      </dgm:t>
    </dgm:pt>
    <dgm:pt modelId="{E3229F58-4A71-443A-B595-4C0F38FBD9C4}" type="sibTrans" cxnId="{086C3687-580C-42BC-9BCB-C3561889CAF4}">
      <dgm:prSet/>
      <dgm:spPr/>
      <dgm:t>
        <a:bodyPr/>
        <a:lstStyle/>
        <a:p>
          <a:endParaRPr lang="pt-BR"/>
        </a:p>
      </dgm:t>
    </dgm:pt>
    <dgm:pt modelId="{BBA88556-3C07-483B-86F9-A0D5A7DB5A7B}">
      <dgm:prSet phldrT="[Texto]" custT="1"/>
      <dgm:spPr/>
      <dgm:t>
        <a:bodyPr/>
        <a:lstStyle/>
        <a:p>
          <a:r>
            <a:rPr lang="pt-BR" sz="1400" b="1" dirty="0" smtClean="0"/>
            <a:t>DOCENTES</a:t>
          </a:r>
          <a:endParaRPr lang="pt-BR" sz="1400" b="1" dirty="0"/>
        </a:p>
      </dgm:t>
    </dgm:pt>
    <dgm:pt modelId="{7394509A-63D8-42C2-9959-F7A96BE02ED5}" type="sibTrans" cxnId="{79EF2D67-BDC8-4930-B9AE-CCF3860D91DD}">
      <dgm:prSet/>
      <dgm:spPr/>
      <dgm:t>
        <a:bodyPr/>
        <a:lstStyle/>
        <a:p>
          <a:endParaRPr lang="pt-BR"/>
        </a:p>
      </dgm:t>
    </dgm:pt>
    <dgm:pt modelId="{5778947B-6F2D-4A2F-9F30-7EB3D9A67C79}" type="parTrans" cxnId="{79EF2D67-BDC8-4930-B9AE-CCF3860D91DD}">
      <dgm:prSet/>
      <dgm:spPr/>
      <dgm:t>
        <a:bodyPr/>
        <a:lstStyle/>
        <a:p>
          <a:endParaRPr lang="pt-BR"/>
        </a:p>
      </dgm:t>
    </dgm:pt>
    <dgm:pt modelId="{125B19B8-A80B-43AD-9E8E-1BA1935B99E6}" type="pres">
      <dgm:prSet presAssocID="{FDC19D44-449A-464B-AD89-033CE5EF963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730EE4A-11A3-44C7-A35C-4B74690A75AD}" type="pres">
      <dgm:prSet presAssocID="{3B5D5DA8-314C-4E8B-AC27-ABADDB70846C}" presName="centerShape" presStyleLbl="node0" presStyleIdx="0" presStyleCnt="1"/>
      <dgm:spPr/>
      <dgm:t>
        <a:bodyPr/>
        <a:lstStyle/>
        <a:p>
          <a:endParaRPr lang="pt-BR"/>
        </a:p>
      </dgm:t>
    </dgm:pt>
    <dgm:pt modelId="{C1BB1959-2DFA-4661-8B2E-DB976004A544}" type="pres">
      <dgm:prSet presAssocID="{E1CC3499-F4E1-40F1-B414-5CC625615F03}" presName="node" presStyleLbl="node1" presStyleIdx="0" presStyleCnt="4" custScaleX="137293" custScaleY="979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CC8F44-8D02-4336-BF0D-E40B60867266}" type="pres">
      <dgm:prSet presAssocID="{E1CC3499-F4E1-40F1-B414-5CC625615F03}" presName="dummy" presStyleCnt="0"/>
      <dgm:spPr/>
    </dgm:pt>
    <dgm:pt modelId="{A0662D0E-DD7B-4779-A425-2FAA9632439A}" type="pres">
      <dgm:prSet presAssocID="{CA2C7831-4990-499F-B0B8-602D6608F7DF}" presName="sibTrans" presStyleLbl="sibTrans2D1" presStyleIdx="0" presStyleCnt="4"/>
      <dgm:spPr/>
    </dgm:pt>
    <dgm:pt modelId="{B7B91B7D-5C91-4CF8-B5A2-C8F4816D11D9}" type="pres">
      <dgm:prSet presAssocID="{6AD0A057-7187-41F1-BD15-2F73CC518319}" presName="node" presStyleLbl="node1" presStyleIdx="1" presStyleCnt="4" custScaleX="135400" custScaleY="9453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F2A690B-6E24-4367-A0E3-BF389897C0E8}" type="pres">
      <dgm:prSet presAssocID="{6AD0A057-7187-41F1-BD15-2F73CC518319}" presName="dummy" presStyleCnt="0"/>
      <dgm:spPr/>
    </dgm:pt>
    <dgm:pt modelId="{E74C6793-82CF-49A5-A000-D89B7487C099}" type="pres">
      <dgm:prSet presAssocID="{22321634-B0DE-44E1-B523-9B25593F4F15}" presName="sibTrans" presStyleLbl="sibTrans2D1" presStyleIdx="1" presStyleCnt="4"/>
      <dgm:spPr/>
    </dgm:pt>
    <dgm:pt modelId="{111A1DA5-E1E3-4B88-97C2-F6584A2F2AB2}" type="pres">
      <dgm:prSet presAssocID="{48843B5D-D77B-4FB8-AFEB-9F0FC6A775F6}" presName="node" presStyleLbl="node1" presStyleIdx="2" presStyleCnt="4" custScaleX="14957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C9C7D4-10AB-4A05-86F1-7A210E3B93AE}" type="pres">
      <dgm:prSet presAssocID="{48843B5D-D77B-4FB8-AFEB-9F0FC6A775F6}" presName="dummy" presStyleCnt="0"/>
      <dgm:spPr/>
    </dgm:pt>
    <dgm:pt modelId="{409CAAF4-5742-4C7B-BFA4-2CFB67E16714}" type="pres">
      <dgm:prSet presAssocID="{E3229F58-4A71-443A-B595-4C0F38FBD9C4}" presName="sibTrans" presStyleLbl="sibTrans2D1" presStyleIdx="2" presStyleCnt="4"/>
      <dgm:spPr/>
    </dgm:pt>
    <dgm:pt modelId="{1E0C630E-C719-4D4D-850C-7F711B75D5DB}" type="pres">
      <dgm:prSet presAssocID="{BBA88556-3C07-483B-86F9-A0D5A7DB5A7B}" presName="node" presStyleLbl="node1" presStyleIdx="3" presStyleCnt="4" custScaleX="134005" custScaleY="9453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10C671-C99C-43B9-971C-49D03F6A9F99}" type="pres">
      <dgm:prSet presAssocID="{BBA88556-3C07-483B-86F9-A0D5A7DB5A7B}" presName="dummy" presStyleCnt="0"/>
      <dgm:spPr/>
    </dgm:pt>
    <dgm:pt modelId="{007A3FA2-E86E-4706-AE12-67C918727097}" type="pres">
      <dgm:prSet presAssocID="{7394509A-63D8-42C2-9959-F7A96BE02ED5}" presName="sibTrans" presStyleLbl="sibTrans2D1" presStyleIdx="3" presStyleCnt="4"/>
      <dgm:spPr/>
    </dgm:pt>
  </dgm:ptLst>
  <dgm:cxnLst>
    <dgm:cxn modelId="{7AF53099-58E1-4620-8229-13DB64E99ED3}" type="presOf" srcId="{CA2C7831-4990-499F-B0B8-602D6608F7DF}" destId="{A0662D0E-DD7B-4779-A425-2FAA9632439A}" srcOrd="0" destOrd="0" presId="urn:microsoft.com/office/officeart/2005/8/layout/radial6"/>
    <dgm:cxn modelId="{A5C46635-5F3F-4A9E-A275-B6F980FF8CB7}" type="presOf" srcId="{48843B5D-D77B-4FB8-AFEB-9F0FC6A775F6}" destId="{111A1DA5-E1E3-4B88-97C2-F6584A2F2AB2}" srcOrd="0" destOrd="0" presId="urn:microsoft.com/office/officeart/2005/8/layout/radial6"/>
    <dgm:cxn modelId="{ECD7F8F2-1182-4894-9618-F040F3519438}" type="presOf" srcId="{FDC19D44-449A-464B-AD89-033CE5EF9636}" destId="{125B19B8-A80B-43AD-9E8E-1BA1935B99E6}" srcOrd="0" destOrd="0" presId="urn:microsoft.com/office/officeart/2005/8/layout/radial6"/>
    <dgm:cxn modelId="{E9D83029-5BFD-49B4-A952-0635F53ECB3A}" type="presOf" srcId="{BBA88556-3C07-483B-86F9-A0D5A7DB5A7B}" destId="{1E0C630E-C719-4D4D-850C-7F711B75D5DB}" srcOrd="0" destOrd="0" presId="urn:microsoft.com/office/officeart/2005/8/layout/radial6"/>
    <dgm:cxn modelId="{652F2D93-4143-4C55-9B18-963DB81F9409}" type="presOf" srcId="{3B5D5DA8-314C-4E8B-AC27-ABADDB70846C}" destId="{7730EE4A-11A3-44C7-A35C-4B74690A75AD}" srcOrd="0" destOrd="0" presId="urn:microsoft.com/office/officeart/2005/8/layout/radial6"/>
    <dgm:cxn modelId="{785D8EDA-6CAB-4D6F-925D-108D645DEF64}" srcId="{3B5D5DA8-314C-4E8B-AC27-ABADDB70846C}" destId="{6AD0A057-7187-41F1-BD15-2F73CC518319}" srcOrd="1" destOrd="0" parTransId="{84A6AD96-98B4-4AE0-B29E-664CD4BAC4A5}" sibTransId="{22321634-B0DE-44E1-B523-9B25593F4F15}"/>
    <dgm:cxn modelId="{067ABCBA-F1A8-435B-A01C-B006E472172F}" type="presOf" srcId="{6AD0A057-7187-41F1-BD15-2F73CC518319}" destId="{B7B91B7D-5C91-4CF8-B5A2-C8F4816D11D9}" srcOrd="0" destOrd="0" presId="urn:microsoft.com/office/officeart/2005/8/layout/radial6"/>
    <dgm:cxn modelId="{086C3687-580C-42BC-9BCB-C3561889CAF4}" srcId="{3B5D5DA8-314C-4E8B-AC27-ABADDB70846C}" destId="{48843B5D-D77B-4FB8-AFEB-9F0FC6A775F6}" srcOrd="2" destOrd="0" parTransId="{7A95D4A3-92F6-4C52-9098-E359BD48C173}" sibTransId="{E3229F58-4A71-443A-B595-4C0F38FBD9C4}"/>
    <dgm:cxn modelId="{5DB4AED8-5C5B-45C2-8599-188A65C39121}" srcId="{FDC19D44-449A-464B-AD89-033CE5EF9636}" destId="{3B5D5DA8-314C-4E8B-AC27-ABADDB70846C}" srcOrd="0" destOrd="0" parTransId="{DD744A4B-FE38-4A6D-B134-88A67A13808D}" sibTransId="{E96D185D-851C-4952-A82B-49924FDACC28}"/>
    <dgm:cxn modelId="{1168CA55-A7D4-4510-BC19-697958DBA85D}" type="presOf" srcId="{E1CC3499-F4E1-40F1-B414-5CC625615F03}" destId="{C1BB1959-2DFA-4661-8B2E-DB976004A544}" srcOrd="0" destOrd="0" presId="urn:microsoft.com/office/officeart/2005/8/layout/radial6"/>
    <dgm:cxn modelId="{11D31F32-1023-466B-B686-D1D3090D604D}" srcId="{3B5D5DA8-314C-4E8B-AC27-ABADDB70846C}" destId="{E1CC3499-F4E1-40F1-B414-5CC625615F03}" srcOrd="0" destOrd="0" parTransId="{A37E7D6C-882E-4F60-A18E-0C95218102A5}" sibTransId="{CA2C7831-4990-499F-B0B8-602D6608F7DF}"/>
    <dgm:cxn modelId="{3C4DDF47-7D14-4137-8A77-F21B93CD1A9C}" type="presOf" srcId="{7394509A-63D8-42C2-9959-F7A96BE02ED5}" destId="{007A3FA2-E86E-4706-AE12-67C918727097}" srcOrd="0" destOrd="0" presId="urn:microsoft.com/office/officeart/2005/8/layout/radial6"/>
    <dgm:cxn modelId="{A3FAE87C-58F1-4FB7-A535-F79B5D3F791B}" type="presOf" srcId="{22321634-B0DE-44E1-B523-9B25593F4F15}" destId="{E74C6793-82CF-49A5-A000-D89B7487C099}" srcOrd="0" destOrd="0" presId="urn:microsoft.com/office/officeart/2005/8/layout/radial6"/>
    <dgm:cxn modelId="{F9FB1639-7E6A-4D0E-9C32-E73862C1BECB}" type="presOf" srcId="{E3229F58-4A71-443A-B595-4C0F38FBD9C4}" destId="{409CAAF4-5742-4C7B-BFA4-2CFB67E16714}" srcOrd="0" destOrd="0" presId="urn:microsoft.com/office/officeart/2005/8/layout/radial6"/>
    <dgm:cxn modelId="{79EF2D67-BDC8-4930-B9AE-CCF3860D91DD}" srcId="{3B5D5DA8-314C-4E8B-AC27-ABADDB70846C}" destId="{BBA88556-3C07-483B-86F9-A0D5A7DB5A7B}" srcOrd="3" destOrd="0" parTransId="{5778947B-6F2D-4A2F-9F30-7EB3D9A67C79}" sibTransId="{7394509A-63D8-42C2-9959-F7A96BE02ED5}"/>
    <dgm:cxn modelId="{7F60B9CC-FE6C-439B-A3DB-32C2B63516A1}" type="presParOf" srcId="{125B19B8-A80B-43AD-9E8E-1BA1935B99E6}" destId="{7730EE4A-11A3-44C7-A35C-4B74690A75AD}" srcOrd="0" destOrd="0" presId="urn:microsoft.com/office/officeart/2005/8/layout/radial6"/>
    <dgm:cxn modelId="{E2EF7FD4-1025-452B-91AF-931C42E2EC18}" type="presParOf" srcId="{125B19B8-A80B-43AD-9E8E-1BA1935B99E6}" destId="{C1BB1959-2DFA-4661-8B2E-DB976004A544}" srcOrd="1" destOrd="0" presId="urn:microsoft.com/office/officeart/2005/8/layout/radial6"/>
    <dgm:cxn modelId="{3699C713-BA0B-4D6A-8C19-E79454B53A22}" type="presParOf" srcId="{125B19B8-A80B-43AD-9E8E-1BA1935B99E6}" destId="{1ECC8F44-8D02-4336-BF0D-E40B60867266}" srcOrd="2" destOrd="0" presId="urn:microsoft.com/office/officeart/2005/8/layout/radial6"/>
    <dgm:cxn modelId="{ED15B088-942D-418D-981F-8527E19E7B0E}" type="presParOf" srcId="{125B19B8-A80B-43AD-9E8E-1BA1935B99E6}" destId="{A0662D0E-DD7B-4779-A425-2FAA9632439A}" srcOrd="3" destOrd="0" presId="urn:microsoft.com/office/officeart/2005/8/layout/radial6"/>
    <dgm:cxn modelId="{E4C47073-BC52-499D-8DAE-5589A518F806}" type="presParOf" srcId="{125B19B8-A80B-43AD-9E8E-1BA1935B99E6}" destId="{B7B91B7D-5C91-4CF8-B5A2-C8F4816D11D9}" srcOrd="4" destOrd="0" presId="urn:microsoft.com/office/officeart/2005/8/layout/radial6"/>
    <dgm:cxn modelId="{0BD78543-2535-44C8-A3B3-EA7C3B623149}" type="presParOf" srcId="{125B19B8-A80B-43AD-9E8E-1BA1935B99E6}" destId="{6F2A690B-6E24-4367-A0E3-BF389897C0E8}" srcOrd="5" destOrd="0" presId="urn:microsoft.com/office/officeart/2005/8/layout/radial6"/>
    <dgm:cxn modelId="{2FA5D6F9-9B02-4B8D-A20E-A86967ED22EB}" type="presParOf" srcId="{125B19B8-A80B-43AD-9E8E-1BA1935B99E6}" destId="{E74C6793-82CF-49A5-A000-D89B7487C099}" srcOrd="6" destOrd="0" presId="urn:microsoft.com/office/officeart/2005/8/layout/radial6"/>
    <dgm:cxn modelId="{EDD1A02F-6B41-4386-991C-A840F4C3ED58}" type="presParOf" srcId="{125B19B8-A80B-43AD-9E8E-1BA1935B99E6}" destId="{111A1DA5-E1E3-4B88-97C2-F6584A2F2AB2}" srcOrd="7" destOrd="0" presId="urn:microsoft.com/office/officeart/2005/8/layout/radial6"/>
    <dgm:cxn modelId="{C1E5AB83-A1FD-48CD-A6D0-9F90A19E33B7}" type="presParOf" srcId="{125B19B8-A80B-43AD-9E8E-1BA1935B99E6}" destId="{8FC9C7D4-10AB-4A05-86F1-7A210E3B93AE}" srcOrd="8" destOrd="0" presId="urn:microsoft.com/office/officeart/2005/8/layout/radial6"/>
    <dgm:cxn modelId="{C9B3D7B7-CE4A-4C35-A403-515E4132F979}" type="presParOf" srcId="{125B19B8-A80B-43AD-9E8E-1BA1935B99E6}" destId="{409CAAF4-5742-4C7B-BFA4-2CFB67E16714}" srcOrd="9" destOrd="0" presId="urn:microsoft.com/office/officeart/2005/8/layout/radial6"/>
    <dgm:cxn modelId="{219CA2F7-1D89-412A-9696-46A1C42DE728}" type="presParOf" srcId="{125B19B8-A80B-43AD-9E8E-1BA1935B99E6}" destId="{1E0C630E-C719-4D4D-850C-7F711B75D5DB}" srcOrd="10" destOrd="0" presId="urn:microsoft.com/office/officeart/2005/8/layout/radial6"/>
    <dgm:cxn modelId="{EC3D1820-B994-4078-AA65-53A1AE821D0A}" type="presParOf" srcId="{125B19B8-A80B-43AD-9E8E-1BA1935B99E6}" destId="{F810C671-C99C-43B9-971C-49D03F6A9F99}" srcOrd="11" destOrd="0" presId="urn:microsoft.com/office/officeart/2005/8/layout/radial6"/>
    <dgm:cxn modelId="{4AE14491-317B-45F0-8420-9ED4CE44376F}" type="presParOf" srcId="{125B19B8-A80B-43AD-9E8E-1BA1935B99E6}" destId="{007A3FA2-E86E-4706-AE12-67C918727097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B55A5F-7C5C-49B0-B48C-3C3B54D6161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D6F9FD4-EAB7-4885-9281-06681DBE2E6C}">
      <dgm:prSet phldrT="[Texto]"/>
      <dgm:spPr/>
      <dgm:t>
        <a:bodyPr/>
        <a:lstStyle/>
        <a:p>
          <a:r>
            <a:rPr lang="pt-BR" dirty="0" smtClean="0"/>
            <a:t>Fase 1</a:t>
          </a:r>
          <a:endParaRPr lang="pt-BR" dirty="0"/>
        </a:p>
      </dgm:t>
    </dgm:pt>
    <dgm:pt modelId="{98DE4511-CAF5-4FC8-B44C-D71EB70C48FE}" type="parTrans" cxnId="{D324DAAE-9A9C-4E74-94FD-5EF11527A921}">
      <dgm:prSet/>
      <dgm:spPr/>
      <dgm:t>
        <a:bodyPr/>
        <a:lstStyle/>
        <a:p>
          <a:endParaRPr lang="pt-BR"/>
        </a:p>
      </dgm:t>
    </dgm:pt>
    <dgm:pt modelId="{E8388914-F380-4ABB-870C-1951613F6890}" type="sibTrans" cxnId="{D324DAAE-9A9C-4E74-94FD-5EF11527A921}">
      <dgm:prSet/>
      <dgm:spPr/>
      <dgm:t>
        <a:bodyPr/>
        <a:lstStyle/>
        <a:p>
          <a:endParaRPr lang="pt-BR"/>
        </a:p>
      </dgm:t>
    </dgm:pt>
    <dgm:pt modelId="{8A931A14-F506-415C-BA35-CBD0D9BB1D4A}">
      <dgm:prSet phldrT="[Texto]" custT="1"/>
      <dgm:spPr/>
      <dgm:t>
        <a:bodyPr/>
        <a:lstStyle/>
        <a:p>
          <a:r>
            <a:rPr lang="pt-BR" sz="2400" dirty="0" smtClean="0"/>
            <a:t>Coleta e sistematização de dados para os diagnósticos quantitativo e qualitativo</a:t>
          </a:r>
          <a:endParaRPr lang="pt-BR" sz="2400" dirty="0"/>
        </a:p>
      </dgm:t>
    </dgm:pt>
    <dgm:pt modelId="{312AA6AC-15CB-441C-9C22-8F8BB4D7EDF4}" type="parTrans" cxnId="{DE0BC974-E738-49F1-A448-8B2802C7795D}">
      <dgm:prSet/>
      <dgm:spPr/>
      <dgm:t>
        <a:bodyPr/>
        <a:lstStyle/>
        <a:p>
          <a:endParaRPr lang="pt-BR"/>
        </a:p>
      </dgm:t>
    </dgm:pt>
    <dgm:pt modelId="{143AE02E-09AD-44CB-B682-2CD90BC9355D}" type="sibTrans" cxnId="{DE0BC974-E738-49F1-A448-8B2802C7795D}">
      <dgm:prSet/>
      <dgm:spPr/>
      <dgm:t>
        <a:bodyPr/>
        <a:lstStyle/>
        <a:p>
          <a:endParaRPr lang="pt-BR"/>
        </a:p>
      </dgm:t>
    </dgm:pt>
    <dgm:pt modelId="{C88F3425-8366-4CD6-A8D2-605E0680C331}">
      <dgm:prSet phldrT="[Texto]"/>
      <dgm:spPr/>
      <dgm:t>
        <a:bodyPr/>
        <a:lstStyle/>
        <a:p>
          <a:r>
            <a:rPr lang="pt-BR" dirty="0" smtClean="0"/>
            <a:t>Fase 2</a:t>
          </a:r>
          <a:endParaRPr lang="pt-BR" dirty="0"/>
        </a:p>
      </dgm:t>
    </dgm:pt>
    <dgm:pt modelId="{8BF84A6D-8B24-42BA-B7CD-3C8751CE656C}" type="parTrans" cxnId="{F2C59B74-D794-429E-9147-26C48D396D34}">
      <dgm:prSet/>
      <dgm:spPr/>
      <dgm:t>
        <a:bodyPr/>
        <a:lstStyle/>
        <a:p>
          <a:endParaRPr lang="pt-BR"/>
        </a:p>
      </dgm:t>
    </dgm:pt>
    <dgm:pt modelId="{BC887966-990E-4A04-B1C5-9092792310DD}" type="sibTrans" cxnId="{F2C59B74-D794-429E-9147-26C48D396D34}">
      <dgm:prSet/>
      <dgm:spPr/>
      <dgm:t>
        <a:bodyPr/>
        <a:lstStyle/>
        <a:p>
          <a:endParaRPr lang="pt-BR"/>
        </a:p>
      </dgm:t>
    </dgm:pt>
    <dgm:pt modelId="{6B475B69-571B-400E-A5F1-9AD77896F997}">
      <dgm:prSet phldrT="[Texto]" custT="1"/>
      <dgm:spPr/>
      <dgm:t>
        <a:bodyPr/>
        <a:lstStyle/>
        <a:p>
          <a:r>
            <a:rPr lang="pt-BR" sz="2400" dirty="0" smtClean="0"/>
            <a:t>Elaboração dos planos estratégicos dos </a:t>
          </a:r>
          <a:r>
            <a:rPr lang="pt-BR" sz="2400" i="1" dirty="0" smtClean="0"/>
            <a:t>campi</a:t>
          </a:r>
          <a:endParaRPr lang="pt-BR" sz="2400" dirty="0"/>
        </a:p>
      </dgm:t>
    </dgm:pt>
    <dgm:pt modelId="{00DD7DA5-1B19-492A-B735-3FE198DD9D75}" type="parTrans" cxnId="{A96D0532-1A62-4045-9D4A-ED45D2A1A5D5}">
      <dgm:prSet/>
      <dgm:spPr/>
      <dgm:t>
        <a:bodyPr/>
        <a:lstStyle/>
        <a:p>
          <a:endParaRPr lang="pt-BR"/>
        </a:p>
      </dgm:t>
    </dgm:pt>
    <dgm:pt modelId="{933F566D-B45A-441E-90C4-47DCB141F91E}" type="sibTrans" cxnId="{A96D0532-1A62-4045-9D4A-ED45D2A1A5D5}">
      <dgm:prSet/>
      <dgm:spPr/>
      <dgm:t>
        <a:bodyPr/>
        <a:lstStyle/>
        <a:p>
          <a:endParaRPr lang="pt-BR"/>
        </a:p>
      </dgm:t>
    </dgm:pt>
    <dgm:pt modelId="{98B78412-00A7-45B4-BB42-8286C28A5F03}">
      <dgm:prSet phldrT="[Texto]"/>
      <dgm:spPr/>
      <dgm:t>
        <a:bodyPr/>
        <a:lstStyle/>
        <a:p>
          <a:r>
            <a:rPr lang="pt-BR" dirty="0" smtClean="0"/>
            <a:t>Fase 3</a:t>
          </a:r>
          <a:endParaRPr lang="pt-BR" dirty="0"/>
        </a:p>
      </dgm:t>
    </dgm:pt>
    <dgm:pt modelId="{8F54849C-DDFA-44B7-A45F-A965EDD3DFAA}" type="parTrans" cxnId="{2A7AD8E1-568F-47F9-B4F7-503E17B59A71}">
      <dgm:prSet/>
      <dgm:spPr/>
      <dgm:t>
        <a:bodyPr/>
        <a:lstStyle/>
        <a:p>
          <a:endParaRPr lang="pt-BR"/>
        </a:p>
      </dgm:t>
    </dgm:pt>
    <dgm:pt modelId="{E56EC7EA-26D2-475C-AD38-0A40CFA5A149}" type="sibTrans" cxnId="{2A7AD8E1-568F-47F9-B4F7-503E17B59A71}">
      <dgm:prSet/>
      <dgm:spPr/>
      <dgm:t>
        <a:bodyPr/>
        <a:lstStyle/>
        <a:p>
          <a:endParaRPr lang="pt-BR"/>
        </a:p>
      </dgm:t>
    </dgm:pt>
    <dgm:pt modelId="{577FFCA1-6611-4935-A78D-7AF8831B536F}">
      <dgm:prSet phldrT="[Texto]" custT="1"/>
      <dgm:spPr/>
      <dgm:t>
        <a:bodyPr/>
        <a:lstStyle/>
        <a:p>
          <a:r>
            <a:rPr lang="pt-BR" sz="2400" dirty="0" smtClean="0"/>
            <a:t>Elaboração do plano estratégico do IFRN</a:t>
          </a:r>
          <a:endParaRPr lang="pt-BR" sz="2400" dirty="0"/>
        </a:p>
      </dgm:t>
    </dgm:pt>
    <dgm:pt modelId="{18665FCA-2DA1-47E4-957F-2EA6487A019D}" type="parTrans" cxnId="{9CC58AAC-6E42-4F99-A386-939C618CA166}">
      <dgm:prSet/>
      <dgm:spPr/>
      <dgm:t>
        <a:bodyPr/>
        <a:lstStyle/>
        <a:p>
          <a:endParaRPr lang="pt-BR"/>
        </a:p>
      </dgm:t>
    </dgm:pt>
    <dgm:pt modelId="{C749A613-CDFE-4BE2-9D06-FEDFA401ECFB}" type="sibTrans" cxnId="{9CC58AAC-6E42-4F99-A386-939C618CA166}">
      <dgm:prSet/>
      <dgm:spPr/>
      <dgm:t>
        <a:bodyPr/>
        <a:lstStyle/>
        <a:p>
          <a:endParaRPr lang="pt-BR"/>
        </a:p>
      </dgm:t>
    </dgm:pt>
    <dgm:pt modelId="{F188AEE6-30BE-45A8-8FF6-540955CA0FBE}" type="pres">
      <dgm:prSet presAssocID="{DDB55A5F-7C5C-49B0-B48C-3C3B54D61613}" presName="linearFlow" presStyleCnt="0">
        <dgm:presLayoutVars>
          <dgm:dir/>
          <dgm:animLvl val="lvl"/>
          <dgm:resizeHandles val="exact"/>
        </dgm:presLayoutVars>
      </dgm:prSet>
      <dgm:spPr/>
    </dgm:pt>
    <dgm:pt modelId="{D0550E18-E471-457D-BE4D-C9848BC306D2}" type="pres">
      <dgm:prSet presAssocID="{DD6F9FD4-EAB7-4885-9281-06681DBE2E6C}" presName="composite" presStyleCnt="0"/>
      <dgm:spPr/>
    </dgm:pt>
    <dgm:pt modelId="{516EF992-83E2-4A89-ACC2-38E4D1ABF23D}" type="pres">
      <dgm:prSet presAssocID="{DD6F9FD4-EAB7-4885-9281-06681DBE2E6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8AB604-59DC-44DF-84C4-BD878675FB67}" type="pres">
      <dgm:prSet presAssocID="{DD6F9FD4-EAB7-4885-9281-06681DBE2E6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3E7FAD-1C3E-4FEE-B15B-81C614AAF816}" type="pres">
      <dgm:prSet presAssocID="{E8388914-F380-4ABB-870C-1951613F6890}" presName="sp" presStyleCnt="0"/>
      <dgm:spPr/>
    </dgm:pt>
    <dgm:pt modelId="{80C1F51C-5DD1-493E-959D-259B5ACF92FA}" type="pres">
      <dgm:prSet presAssocID="{C88F3425-8366-4CD6-A8D2-605E0680C331}" presName="composite" presStyleCnt="0"/>
      <dgm:spPr/>
    </dgm:pt>
    <dgm:pt modelId="{8C2B7559-30B9-4029-8D82-C1464BA9CE07}" type="pres">
      <dgm:prSet presAssocID="{C88F3425-8366-4CD6-A8D2-605E0680C33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8B756F4-A55E-4241-8DFC-8AC8E0CE4056}" type="pres">
      <dgm:prSet presAssocID="{C88F3425-8366-4CD6-A8D2-605E0680C33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DDD369-FD68-4E20-80C2-12699B8E762A}" type="pres">
      <dgm:prSet presAssocID="{BC887966-990E-4A04-B1C5-9092792310DD}" presName="sp" presStyleCnt="0"/>
      <dgm:spPr/>
    </dgm:pt>
    <dgm:pt modelId="{987D6708-B4FD-421F-8726-87C3E2781734}" type="pres">
      <dgm:prSet presAssocID="{98B78412-00A7-45B4-BB42-8286C28A5F03}" presName="composite" presStyleCnt="0"/>
      <dgm:spPr/>
    </dgm:pt>
    <dgm:pt modelId="{BA42BCA2-7C82-44A2-83FE-346F8656A260}" type="pres">
      <dgm:prSet presAssocID="{98B78412-00A7-45B4-BB42-8286C28A5F03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BB6E1072-DA7C-4185-97A4-5677A9C4037D}" type="pres">
      <dgm:prSet presAssocID="{98B78412-00A7-45B4-BB42-8286C28A5F03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2C59B74-D794-429E-9147-26C48D396D34}" srcId="{DDB55A5F-7C5C-49B0-B48C-3C3B54D61613}" destId="{C88F3425-8366-4CD6-A8D2-605E0680C331}" srcOrd="1" destOrd="0" parTransId="{8BF84A6D-8B24-42BA-B7CD-3C8751CE656C}" sibTransId="{BC887966-990E-4A04-B1C5-9092792310DD}"/>
    <dgm:cxn modelId="{872A9F95-0C8C-4D7B-B691-03AE27819E30}" type="presOf" srcId="{577FFCA1-6611-4935-A78D-7AF8831B536F}" destId="{BB6E1072-DA7C-4185-97A4-5677A9C4037D}" srcOrd="0" destOrd="0" presId="urn:microsoft.com/office/officeart/2005/8/layout/chevron2"/>
    <dgm:cxn modelId="{2AE6EDA6-3A82-4AB9-8406-32D21C7FA2F2}" type="presOf" srcId="{8A931A14-F506-415C-BA35-CBD0D9BB1D4A}" destId="{628AB604-59DC-44DF-84C4-BD878675FB67}" srcOrd="0" destOrd="0" presId="urn:microsoft.com/office/officeart/2005/8/layout/chevron2"/>
    <dgm:cxn modelId="{09313707-434B-49E3-8331-F10CC7592485}" type="presOf" srcId="{6B475B69-571B-400E-A5F1-9AD77896F997}" destId="{18B756F4-A55E-4241-8DFC-8AC8E0CE4056}" srcOrd="0" destOrd="0" presId="urn:microsoft.com/office/officeart/2005/8/layout/chevron2"/>
    <dgm:cxn modelId="{26557E4A-93B1-4CF9-9871-93406F203659}" type="presOf" srcId="{DD6F9FD4-EAB7-4885-9281-06681DBE2E6C}" destId="{516EF992-83E2-4A89-ACC2-38E4D1ABF23D}" srcOrd="0" destOrd="0" presId="urn:microsoft.com/office/officeart/2005/8/layout/chevron2"/>
    <dgm:cxn modelId="{A96D0532-1A62-4045-9D4A-ED45D2A1A5D5}" srcId="{C88F3425-8366-4CD6-A8D2-605E0680C331}" destId="{6B475B69-571B-400E-A5F1-9AD77896F997}" srcOrd="0" destOrd="0" parTransId="{00DD7DA5-1B19-492A-B735-3FE198DD9D75}" sibTransId="{933F566D-B45A-441E-90C4-47DCB141F91E}"/>
    <dgm:cxn modelId="{F0996131-146A-4550-9ED3-D4C3F1269720}" type="presOf" srcId="{DDB55A5F-7C5C-49B0-B48C-3C3B54D61613}" destId="{F188AEE6-30BE-45A8-8FF6-540955CA0FBE}" srcOrd="0" destOrd="0" presId="urn:microsoft.com/office/officeart/2005/8/layout/chevron2"/>
    <dgm:cxn modelId="{9CC58AAC-6E42-4F99-A386-939C618CA166}" srcId="{98B78412-00A7-45B4-BB42-8286C28A5F03}" destId="{577FFCA1-6611-4935-A78D-7AF8831B536F}" srcOrd="0" destOrd="0" parTransId="{18665FCA-2DA1-47E4-957F-2EA6487A019D}" sibTransId="{C749A613-CDFE-4BE2-9D06-FEDFA401ECFB}"/>
    <dgm:cxn modelId="{2A7AD8E1-568F-47F9-B4F7-503E17B59A71}" srcId="{DDB55A5F-7C5C-49B0-B48C-3C3B54D61613}" destId="{98B78412-00A7-45B4-BB42-8286C28A5F03}" srcOrd="2" destOrd="0" parTransId="{8F54849C-DDFA-44B7-A45F-A965EDD3DFAA}" sibTransId="{E56EC7EA-26D2-475C-AD38-0A40CFA5A149}"/>
    <dgm:cxn modelId="{DF13C118-CCAE-4E0C-B627-B3C3D1729DFA}" type="presOf" srcId="{98B78412-00A7-45B4-BB42-8286C28A5F03}" destId="{BA42BCA2-7C82-44A2-83FE-346F8656A260}" srcOrd="0" destOrd="0" presId="urn:microsoft.com/office/officeart/2005/8/layout/chevron2"/>
    <dgm:cxn modelId="{7BF60DD2-315B-4B65-8E72-ACD8771FC970}" type="presOf" srcId="{C88F3425-8366-4CD6-A8D2-605E0680C331}" destId="{8C2B7559-30B9-4029-8D82-C1464BA9CE07}" srcOrd="0" destOrd="0" presId="urn:microsoft.com/office/officeart/2005/8/layout/chevron2"/>
    <dgm:cxn modelId="{DE0BC974-E738-49F1-A448-8B2802C7795D}" srcId="{DD6F9FD4-EAB7-4885-9281-06681DBE2E6C}" destId="{8A931A14-F506-415C-BA35-CBD0D9BB1D4A}" srcOrd="0" destOrd="0" parTransId="{312AA6AC-15CB-441C-9C22-8F8BB4D7EDF4}" sibTransId="{143AE02E-09AD-44CB-B682-2CD90BC9355D}"/>
    <dgm:cxn modelId="{D324DAAE-9A9C-4E74-94FD-5EF11527A921}" srcId="{DDB55A5F-7C5C-49B0-B48C-3C3B54D61613}" destId="{DD6F9FD4-EAB7-4885-9281-06681DBE2E6C}" srcOrd="0" destOrd="0" parTransId="{98DE4511-CAF5-4FC8-B44C-D71EB70C48FE}" sibTransId="{E8388914-F380-4ABB-870C-1951613F6890}"/>
    <dgm:cxn modelId="{97526D1A-F604-4855-9E10-F76EB3F94FF5}" type="presParOf" srcId="{F188AEE6-30BE-45A8-8FF6-540955CA0FBE}" destId="{D0550E18-E471-457D-BE4D-C9848BC306D2}" srcOrd="0" destOrd="0" presId="urn:microsoft.com/office/officeart/2005/8/layout/chevron2"/>
    <dgm:cxn modelId="{663AA5DF-88BA-4076-80A3-17F4DF4A0AD6}" type="presParOf" srcId="{D0550E18-E471-457D-BE4D-C9848BC306D2}" destId="{516EF992-83E2-4A89-ACC2-38E4D1ABF23D}" srcOrd="0" destOrd="0" presId="urn:microsoft.com/office/officeart/2005/8/layout/chevron2"/>
    <dgm:cxn modelId="{91C09E01-883B-48ED-868E-FBBA3098BCA7}" type="presParOf" srcId="{D0550E18-E471-457D-BE4D-C9848BC306D2}" destId="{628AB604-59DC-44DF-84C4-BD878675FB67}" srcOrd="1" destOrd="0" presId="urn:microsoft.com/office/officeart/2005/8/layout/chevron2"/>
    <dgm:cxn modelId="{1B61740E-CFBA-4541-9369-AE0E8EA0CFC1}" type="presParOf" srcId="{F188AEE6-30BE-45A8-8FF6-540955CA0FBE}" destId="{F83E7FAD-1C3E-4FEE-B15B-81C614AAF816}" srcOrd="1" destOrd="0" presId="urn:microsoft.com/office/officeart/2005/8/layout/chevron2"/>
    <dgm:cxn modelId="{A3DE24D7-BB63-45ED-8222-153C13C2A530}" type="presParOf" srcId="{F188AEE6-30BE-45A8-8FF6-540955CA0FBE}" destId="{80C1F51C-5DD1-493E-959D-259B5ACF92FA}" srcOrd="2" destOrd="0" presId="urn:microsoft.com/office/officeart/2005/8/layout/chevron2"/>
    <dgm:cxn modelId="{20F4D88B-776F-4CD1-855F-48C9007E2DC9}" type="presParOf" srcId="{80C1F51C-5DD1-493E-959D-259B5ACF92FA}" destId="{8C2B7559-30B9-4029-8D82-C1464BA9CE07}" srcOrd="0" destOrd="0" presId="urn:microsoft.com/office/officeart/2005/8/layout/chevron2"/>
    <dgm:cxn modelId="{6E584286-B350-475F-8034-94B2C0658886}" type="presParOf" srcId="{80C1F51C-5DD1-493E-959D-259B5ACF92FA}" destId="{18B756F4-A55E-4241-8DFC-8AC8E0CE4056}" srcOrd="1" destOrd="0" presId="urn:microsoft.com/office/officeart/2005/8/layout/chevron2"/>
    <dgm:cxn modelId="{A9684C5B-4281-4DD9-B0C5-21C0F7E9EF76}" type="presParOf" srcId="{F188AEE6-30BE-45A8-8FF6-540955CA0FBE}" destId="{02DDD369-FD68-4E20-80C2-12699B8E762A}" srcOrd="3" destOrd="0" presId="urn:microsoft.com/office/officeart/2005/8/layout/chevron2"/>
    <dgm:cxn modelId="{3D7DDFC2-31F6-4850-9B1F-61CF984EDD2B}" type="presParOf" srcId="{F188AEE6-30BE-45A8-8FF6-540955CA0FBE}" destId="{987D6708-B4FD-421F-8726-87C3E2781734}" srcOrd="4" destOrd="0" presId="urn:microsoft.com/office/officeart/2005/8/layout/chevron2"/>
    <dgm:cxn modelId="{0837C225-08C4-4B04-96AC-4E5D7A2FBC62}" type="presParOf" srcId="{987D6708-B4FD-421F-8726-87C3E2781734}" destId="{BA42BCA2-7C82-44A2-83FE-346F8656A260}" srcOrd="0" destOrd="0" presId="urn:microsoft.com/office/officeart/2005/8/layout/chevron2"/>
    <dgm:cxn modelId="{5DEAFFB7-43A2-4428-91F7-6F69FC4AC210}" type="presParOf" srcId="{987D6708-B4FD-421F-8726-87C3E2781734}" destId="{BB6E1072-DA7C-4185-97A4-5677A9C4037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96B90C-F92B-48A7-B697-0C609B48D408}">
      <dsp:nvSpPr>
        <dsp:cNvPr id="0" name=""/>
        <dsp:cNvSpPr/>
      </dsp:nvSpPr>
      <dsp:spPr>
        <a:xfrm>
          <a:off x="3003912" y="435337"/>
          <a:ext cx="2907575" cy="2907575"/>
        </a:xfrm>
        <a:prstGeom prst="blockArc">
          <a:avLst>
            <a:gd name="adj1" fmla="val 10800000"/>
            <a:gd name="adj2" fmla="val 16200000"/>
            <a:gd name="adj3" fmla="val 46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9CF88B-39E0-46AB-B57F-6976F2C37D1C}">
      <dsp:nvSpPr>
        <dsp:cNvPr id="0" name=""/>
        <dsp:cNvSpPr/>
      </dsp:nvSpPr>
      <dsp:spPr>
        <a:xfrm>
          <a:off x="3003912" y="435337"/>
          <a:ext cx="2907575" cy="2907575"/>
        </a:xfrm>
        <a:prstGeom prst="blockArc">
          <a:avLst>
            <a:gd name="adj1" fmla="val 5400000"/>
            <a:gd name="adj2" fmla="val 10800000"/>
            <a:gd name="adj3" fmla="val 46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63AAA6-D9EB-4A67-A7CF-390341249353}">
      <dsp:nvSpPr>
        <dsp:cNvPr id="0" name=""/>
        <dsp:cNvSpPr/>
      </dsp:nvSpPr>
      <dsp:spPr>
        <a:xfrm>
          <a:off x="3003912" y="435337"/>
          <a:ext cx="2907575" cy="2907575"/>
        </a:xfrm>
        <a:prstGeom prst="blockArc">
          <a:avLst>
            <a:gd name="adj1" fmla="val 0"/>
            <a:gd name="adj2" fmla="val 5400000"/>
            <a:gd name="adj3" fmla="val 46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976861-AF54-4E19-AE14-37D508A481EA}">
      <dsp:nvSpPr>
        <dsp:cNvPr id="0" name=""/>
        <dsp:cNvSpPr/>
      </dsp:nvSpPr>
      <dsp:spPr>
        <a:xfrm>
          <a:off x="3003912" y="435337"/>
          <a:ext cx="2907575" cy="2907575"/>
        </a:xfrm>
        <a:prstGeom prst="blockArc">
          <a:avLst>
            <a:gd name="adj1" fmla="val 16200000"/>
            <a:gd name="adj2" fmla="val 0"/>
            <a:gd name="adj3" fmla="val 46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D981D8-CBBB-47DE-A956-AC60A288C68B}">
      <dsp:nvSpPr>
        <dsp:cNvPr id="0" name=""/>
        <dsp:cNvSpPr/>
      </dsp:nvSpPr>
      <dsp:spPr>
        <a:xfrm>
          <a:off x="3789480" y="1220905"/>
          <a:ext cx="1336439" cy="13364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100" kern="1200"/>
        </a:p>
      </dsp:txBody>
      <dsp:txXfrm>
        <a:off x="3789480" y="1220905"/>
        <a:ext cx="1336439" cy="1336439"/>
      </dsp:txXfrm>
    </dsp:sp>
    <dsp:sp modelId="{452373DF-6F25-4D2C-A77A-2FC8B3365AEB}">
      <dsp:nvSpPr>
        <dsp:cNvPr id="0" name=""/>
        <dsp:cNvSpPr/>
      </dsp:nvSpPr>
      <dsp:spPr>
        <a:xfrm>
          <a:off x="3989946" y="1261"/>
          <a:ext cx="935507" cy="9355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500" kern="1200"/>
        </a:p>
      </dsp:txBody>
      <dsp:txXfrm>
        <a:off x="3989946" y="1261"/>
        <a:ext cx="935507" cy="935507"/>
      </dsp:txXfrm>
    </dsp:sp>
    <dsp:sp modelId="{EE748FAF-3303-44AE-8E5F-312CDBC7418B}">
      <dsp:nvSpPr>
        <dsp:cNvPr id="0" name=""/>
        <dsp:cNvSpPr/>
      </dsp:nvSpPr>
      <dsp:spPr>
        <a:xfrm>
          <a:off x="5410055" y="1421371"/>
          <a:ext cx="935507" cy="9355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500" kern="1200"/>
        </a:p>
      </dsp:txBody>
      <dsp:txXfrm>
        <a:off x="5410055" y="1421371"/>
        <a:ext cx="935507" cy="935507"/>
      </dsp:txXfrm>
    </dsp:sp>
    <dsp:sp modelId="{9CA9B06C-2443-4750-86F2-4D631F63FCA9}">
      <dsp:nvSpPr>
        <dsp:cNvPr id="0" name=""/>
        <dsp:cNvSpPr/>
      </dsp:nvSpPr>
      <dsp:spPr>
        <a:xfrm>
          <a:off x="3989946" y="2841480"/>
          <a:ext cx="935507" cy="9355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500" kern="1200"/>
        </a:p>
      </dsp:txBody>
      <dsp:txXfrm>
        <a:off x="3989946" y="2841480"/>
        <a:ext cx="935507" cy="935507"/>
      </dsp:txXfrm>
    </dsp:sp>
    <dsp:sp modelId="{A99CB3CA-1F37-4014-976B-1BC1DAF78CC9}">
      <dsp:nvSpPr>
        <dsp:cNvPr id="0" name=""/>
        <dsp:cNvSpPr/>
      </dsp:nvSpPr>
      <dsp:spPr>
        <a:xfrm>
          <a:off x="2569836" y="1421371"/>
          <a:ext cx="935507" cy="9355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500" kern="1200"/>
        </a:p>
      </dsp:txBody>
      <dsp:txXfrm>
        <a:off x="2569836" y="1421371"/>
        <a:ext cx="935507" cy="93550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7A3FA2-E86E-4706-AE12-67C918727097}">
      <dsp:nvSpPr>
        <dsp:cNvPr id="0" name=""/>
        <dsp:cNvSpPr/>
      </dsp:nvSpPr>
      <dsp:spPr>
        <a:xfrm>
          <a:off x="2342596" y="625797"/>
          <a:ext cx="4220716" cy="4220716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9CAAF4-5742-4C7B-BFA4-2CFB67E16714}">
      <dsp:nvSpPr>
        <dsp:cNvPr id="0" name=""/>
        <dsp:cNvSpPr/>
      </dsp:nvSpPr>
      <dsp:spPr>
        <a:xfrm>
          <a:off x="2342596" y="625797"/>
          <a:ext cx="4220716" cy="4220716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4C6793-82CF-49A5-A000-D89B7487C099}">
      <dsp:nvSpPr>
        <dsp:cNvPr id="0" name=""/>
        <dsp:cNvSpPr/>
      </dsp:nvSpPr>
      <dsp:spPr>
        <a:xfrm>
          <a:off x="2342596" y="625797"/>
          <a:ext cx="4220716" cy="4220716"/>
        </a:xfrm>
        <a:prstGeom prst="blockArc">
          <a:avLst>
            <a:gd name="adj1" fmla="val 0"/>
            <a:gd name="adj2" fmla="val 54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662D0E-DD7B-4779-A425-2FAA9632439A}">
      <dsp:nvSpPr>
        <dsp:cNvPr id="0" name=""/>
        <dsp:cNvSpPr/>
      </dsp:nvSpPr>
      <dsp:spPr>
        <a:xfrm>
          <a:off x="2342596" y="625797"/>
          <a:ext cx="4220716" cy="4220716"/>
        </a:xfrm>
        <a:prstGeom prst="blockArc">
          <a:avLst>
            <a:gd name="adj1" fmla="val 16200000"/>
            <a:gd name="adj2" fmla="val 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30EE4A-11A3-44C7-A35C-4B74690A75AD}">
      <dsp:nvSpPr>
        <dsp:cNvPr id="0" name=""/>
        <dsp:cNvSpPr/>
      </dsp:nvSpPr>
      <dsp:spPr>
        <a:xfrm>
          <a:off x="3481097" y="1764299"/>
          <a:ext cx="1943713" cy="19437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800" b="1" kern="1200" dirty="0" smtClean="0"/>
            <a:t>ETEP</a:t>
          </a:r>
          <a:endParaRPr lang="pt-BR" sz="4800" b="1" kern="1200" dirty="0"/>
        </a:p>
      </dsp:txBody>
      <dsp:txXfrm>
        <a:off x="3481097" y="1764299"/>
        <a:ext cx="1943713" cy="1943713"/>
      </dsp:txXfrm>
    </dsp:sp>
    <dsp:sp modelId="{C1BB1959-2DFA-4661-8B2E-DB976004A544}">
      <dsp:nvSpPr>
        <dsp:cNvPr id="0" name=""/>
        <dsp:cNvSpPr/>
      </dsp:nvSpPr>
      <dsp:spPr>
        <a:xfrm>
          <a:off x="3518950" y="8568"/>
          <a:ext cx="1868008" cy="13324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GESTÃO</a:t>
          </a:r>
          <a:endParaRPr lang="pt-BR" sz="1400" b="1" kern="1200" dirty="0"/>
        </a:p>
      </dsp:txBody>
      <dsp:txXfrm>
        <a:off x="3518950" y="8568"/>
        <a:ext cx="1868008" cy="1332421"/>
      </dsp:txXfrm>
    </dsp:sp>
    <dsp:sp modelId="{B7B91B7D-5C91-4CF8-B5A2-C8F4816D11D9}">
      <dsp:nvSpPr>
        <dsp:cNvPr id="0" name=""/>
        <dsp:cNvSpPr/>
      </dsp:nvSpPr>
      <dsp:spPr>
        <a:xfrm>
          <a:off x="5593205" y="2093007"/>
          <a:ext cx="1842252" cy="12862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/>
            <a:t>DISCENTES</a:t>
          </a:r>
          <a:endParaRPr lang="pt-BR" sz="1200" b="1" kern="1200" dirty="0"/>
        </a:p>
      </dsp:txBody>
      <dsp:txXfrm>
        <a:off x="5593205" y="2093007"/>
        <a:ext cx="1842252" cy="1286297"/>
      </dsp:txXfrm>
    </dsp:sp>
    <dsp:sp modelId="{111A1DA5-E1E3-4B88-97C2-F6584A2F2AB2}">
      <dsp:nvSpPr>
        <dsp:cNvPr id="0" name=""/>
        <dsp:cNvSpPr/>
      </dsp:nvSpPr>
      <dsp:spPr>
        <a:xfrm>
          <a:off x="3435416" y="4117232"/>
          <a:ext cx="2035076" cy="13605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CURSOS E COMISSÕES</a:t>
          </a:r>
          <a:endParaRPr lang="pt-BR" sz="1400" b="1" kern="1200" dirty="0"/>
        </a:p>
      </dsp:txBody>
      <dsp:txXfrm>
        <a:off x="3435416" y="4117232"/>
        <a:ext cx="2035076" cy="1360599"/>
      </dsp:txXfrm>
    </dsp:sp>
    <dsp:sp modelId="{1E0C630E-C719-4D4D-850C-7F711B75D5DB}">
      <dsp:nvSpPr>
        <dsp:cNvPr id="0" name=""/>
        <dsp:cNvSpPr/>
      </dsp:nvSpPr>
      <dsp:spPr>
        <a:xfrm>
          <a:off x="1479942" y="2093007"/>
          <a:ext cx="1823271" cy="12862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DOCENTES</a:t>
          </a:r>
          <a:endParaRPr lang="pt-BR" sz="1400" b="1" kern="1200" dirty="0"/>
        </a:p>
      </dsp:txBody>
      <dsp:txXfrm>
        <a:off x="1479942" y="2093007"/>
        <a:ext cx="1823271" cy="128629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16EF992-83E2-4A89-ACC2-38E4D1ABF23D}">
      <dsp:nvSpPr>
        <dsp:cNvPr id="0" name=""/>
        <dsp:cNvSpPr/>
      </dsp:nvSpPr>
      <dsp:spPr>
        <a:xfrm rot="5400000">
          <a:off x="-208375" y="210700"/>
          <a:ext cx="1389171" cy="9724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Fase 1</a:t>
          </a:r>
          <a:endParaRPr lang="pt-BR" sz="2400" kern="1200" dirty="0"/>
        </a:p>
      </dsp:txBody>
      <dsp:txXfrm rot="5400000">
        <a:off x="-208375" y="210700"/>
        <a:ext cx="1389171" cy="972419"/>
      </dsp:txXfrm>
    </dsp:sp>
    <dsp:sp modelId="{628AB604-59DC-44DF-84C4-BD878675FB67}">
      <dsp:nvSpPr>
        <dsp:cNvPr id="0" name=""/>
        <dsp:cNvSpPr/>
      </dsp:nvSpPr>
      <dsp:spPr>
        <a:xfrm rot="5400000">
          <a:off x="4492429" y="-3517684"/>
          <a:ext cx="902961" cy="79429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/>
            <a:t>Coleta e sistematização de dados para os diagnósticos quantitativo e qualitativo</a:t>
          </a:r>
          <a:endParaRPr lang="pt-BR" sz="2400" kern="1200" dirty="0"/>
        </a:p>
      </dsp:txBody>
      <dsp:txXfrm rot="5400000">
        <a:off x="4492429" y="-3517684"/>
        <a:ext cx="902961" cy="7942980"/>
      </dsp:txXfrm>
    </dsp:sp>
    <dsp:sp modelId="{8C2B7559-30B9-4029-8D82-C1464BA9CE07}">
      <dsp:nvSpPr>
        <dsp:cNvPr id="0" name=""/>
        <dsp:cNvSpPr/>
      </dsp:nvSpPr>
      <dsp:spPr>
        <a:xfrm rot="5400000">
          <a:off x="-208375" y="1402915"/>
          <a:ext cx="1389171" cy="9724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Fase 2</a:t>
          </a:r>
          <a:endParaRPr lang="pt-BR" sz="2400" kern="1200" dirty="0"/>
        </a:p>
      </dsp:txBody>
      <dsp:txXfrm rot="5400000">
        <a:off x="-208375" y="1402915"/>
        <a:ext cx="1389171" cy="972419"/>
      </dsp:txXfrm>
    </dsp:sp>
    <dsp:sp modelId="{18B756F4-A55E-4241-8DFC-8AC8E0CE4056}">
      <dsp:nvSpPr>
        <dsp:cNvPr id="0" name=""/>
        <dsp:cNvSpPr/>
      </dsp:nvSpPr>
      <dsp:spPr>
        <a:xfrm rot="5400000">
          <a:off x="4492429" y="-2325470"/>
          <a:ext cx="902961" cy="79429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/>
            <a:t>Elaboração dos planos estratégicos dos </a:t>
          </a:r>
          <a:r>
            <a:rPr lang="pt-BR" sz="2400" i="1" kern="1200" dirty="0" smtClean="0"/>
            <a:t>campi</a:t>
          </a:r>
          <a:endParaRPr lang="pt-BR" sz="2400" kern="1200" dirty="0"/>
        </a:p>
      </dsp:txBody>
      <dsp:txXfrm rot="5400000">
        <a:off x="4492429" y="-2325470"/>
        <a:ext cx="902961" cy="7942980"/>
      </dsp:txXfrm>
    </dsp:sp>
    <dsp:sp modelId="{BA42BCA2-7C82-44A2-83FE-346F8656A260}">
      <dsp:nvSpPr>
        <dsp:cNvPr id="0" name=""/>
        <dsp:cNvSpPr/>
      </dsp:nvSpPr>
      <dsp:spPr>
        <a:xfrm rot="5400000">
          <a:off x="-208375" y="2595129"/>
          <a:ext cx="1389171" cy="9724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Fase 3</a:t>
          </a:r>
          <a:endParaRPr lang="pt-BR" sz="2400" kern="1200" dirty="0"/>
        </a:p>
      </dsp:txBody>
      <dsp:txXfrm rot="5400000">
        <a:off x="-208375" y="2595129"/>
        <a:ext cx="1389171" cy="972419"/>
      </dsp:txXfrm>
    </dsp:sp>
    <dsp:sp modelId="{BB6E1072-DA7C-4185-97A4-5677A9C4037D}">
      <dsp:nvSpPr>
        <dsp:cNvPr id="0" name=""/>
        <dsp:cNvSpPr/>
      </dsp:nvSpPr>
      <dsp:spPr>
        <a:xfrm rot="5400000">
          <a:off x="4492429" y="-1133255"/>
          <a:ext cx="902961" cy="79429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/>
            <a:t>Elaboração do plano estratégico do IFRN</a:t>
          </a:r>
          <a:endParaRPr lang="pt-BR" sz="2400" kern="1200" dirty="0"/>
        </a:p>
      </dsp:txBody>
      <dsp:txXfrm rot="5400000">
        <a:off x="4492429" y="-1133255"/>
        <a:ext cx="902961" cy="79429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vania.nobile@ifrn.edu.b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94703" y="2514600"/>
            <a:ext cx="9609909" cy="2262781"/>
          </a:xfrm>
        </p:spPr>
        <p:txBody>
          <a:bodyPr>
            <a:normAutofit/>
          </a:bodyPr>
          <a:lstStyle/>
          <a:p>
            <a:r>
              <a:rPr lang="pt-BR" sz="4400" b="1" dirty="0" smtClean="0"/>
              <a:t>ETEP </a:t>
            </a:r>
            <a:r>
              <a:rPr lang="pt-BR" sz="4400" b="1" dirty="0"/>
              <a:t>–</a:t>
            </a:r>
            <a:r>
              <a:rPr lang="pt-BR" sz="4400" b="1" dirty="0" smtClean="0"/>
              <a:t> </a:t>
            </a:r>
            <a:br>
              <a:rPr lang="pt-BR" sz="4400" b="1" dirty="0" smtClean="0"/>
            </a:br>
            <a:r>
              <a:rPr lang="pt-BR" sz="4400" b="1" dirty="0" smtClean="0"/>
              <a:t>Equipe Técnico-pedagógica: trabalho e conquistas</a:t>
            </a:r>
            <a:endParaRPr lang="pt-B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pt-BR" sz="2800" dirty="0" smtClean="0"/>
          </a:p>
          <a:p>
            <a:r>
              <a:rPr lang="pt-BR" sz="2800" b="1" dirty="0" smtClean="0"/>
              <a:t>Vânia </a:t>
            </a:r>
            <a:r>
              <a:rPr lang="pt-BR" sz="2800" b="1" dirty="0" err="1" smtClean="0"/>
              <a:t>Nóbile</a:t>
            </a:r>
            <a:r>
              <a:rPr lang="pt-BR" sz="2800" b="1" dirty="0" smtClean="0"/>
              <a:t> - </a:t>
            </a:r>
            <a:r>
              <a:rPr lang="pt-BR" sz="2800" dirty="0" smtClean="0">
                <a:hlinkClick r:id="rId2"/>
              </a:rPr>
              <a:t>vania.nobile@ifrn.edu.br</a:t>
            </a:r>
            <a:endParaRPr lang="pt-BR" sz="2800" dirty="0" smtClean="0"/>
          </a:p>
          <a:p>
            <a:r>
              <a:rPr lang="pt-BR" sz="2800" dirty="0" smtClean="0"/>
              <a:t>4 de Novembro de 2015</a:t>
            </a:r>
          </a:p>
          <a:p>
            <a:endParaRPr lang="pt-BR" sz="2800" dirty="0" smtClean="0"/>
          </a:p>
          <a:p>
            <a:endParaRPr lang="pt-BR" sz="2800" dirty="0" smtClean="0"/>
          </a:p>
          <a:p>
            <a:endParaRPr lang="pt-BR" sz="28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6049" y="368139"/>
            <a:ext cx="3987130" cy="203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32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Onde estamos no organograma?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2272" y="1292087"/>
            <a:ext cx="9519920" cy="5565913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383960" y="3576654"/>
            <a:ext cx="840258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ETEP</a:t>
            </a:r>
            <a:endParaRPr lang="pt-BR" b="1" dirty="0"/>
          </a:p>
        </p:txBody>
      </p:sp>
      <p:sp>
        <p:nvSpPr>
          <p:cNvPr id="8" name="Seta para a direita 7"/>
          <p:cNvSpPr/>
          <p:nvPr/>
        </p:nvSpPr>
        <p:spPr>
          <a:xfrm>
            <a:off x="3528583" y="3577867"/>
            <a:ext cx="887792" cy="4846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47053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 que nos amparamos?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83564" y="1351722"/>
            <a:ext cx="8821047" cy="5188226"/>
          </a:xfrm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pt-BR" sz="3800" dirty="0" smtClean="0"/>
              <a:t>	</a:t>
            </a:r>
            <a:r>
              <a:rPr lang="pt-BR" sz="5100" dirty="0" smtClean="0"/>
              <a:t>A </a:t>
            </a:r>
            <a:r>
              <a:rPr lang="pt-BR" sz="5100" b="1" dirty="0"/>
              <a:t>orientação educacional </a:t>
            </a:r>
            <a:r>
              <a:rPr lang="pt-BR" sz="5100" dirty="0"/>
              <a:t>objetiva acompanhar os estudantes, por meio da equipe </a:t>
            </a:r>
            <a:r>
              <a:rPr lang="pt-BR" sz="5100" dirty="0" smtClean="0"/>
              <a:t>técnico-pedagógica (ETEP</a:t>
            </a:r>
            <a:r>
              <a:rPr lang="pt-BR" sz="5100" dirty="0"/>
              <a:t>), com atividades específicas para os discentes dos cursos técnicos integrados. </a:t>
            </a:r>
            <a:r>
              <a:rPr lang="pt-BR" sz="5100" dirty="0" smtClean="0"/>
              <a:t>Para tanto</a:t>
            </a:r>
            <a:r>
              <a:rPr lang="pt-BR" sz="5100" dirty="0"/>
              <a:t>, </a:t>
            </a:r>
            <a:r>
              <a:rPr lang="pt-BR" sz="5100" dirty="0" smtClean="0"/>
              <a:t>recorre-se</a:t>
            </a:r>
            <a:r>
              <a:rPr lang="pt-BR" sz="5100" dirty="0" smtClean="0"/>
              <a:t>:</a:t>
            </a:r>
          </a:p>
          <a:p>
            <a:pPr algn="just">
              <a:buNone/>
            </a:pPr>
            <a:endParaRPr lang="pt-BR" sz="3800" dirty="0" smtClean="0"/>
          </a:p>
          <a:p>
            <a:r>
              <a:rPr lang="pt-BR" sz="3800" dirty="0" smtClean="0"/>
              <a:t> </a:t>
            </a:r>
            <a:r>
              <a:rPr lang="pt-BR" sz="3800" dirty="0"/>
              <a:t>a reuniões de pais, </a:t>
            </a:r>
            <a:endParaRPr lang="pt-BR" sz="3800" dirty="0" smtClean="0"/>
          </a:p>
          <a:p>
            <a:r>
              <a:rPr lang="pt-BR" sz="3800" dirty="0" smtClean="0"/>
              <a:t>atendimento </a:t>
            </a:r>
            <a:r>
              <a:rPr lang="pt-BR" sz="3800" dirty="0"/>
              <a:t>a familiares, </a:t>
            </a:r>
            <a:endParaRPr lang="pt-BR" sz="3800" dirty="0" smtClean="0"/>
          </a:p>
          <a:p>
            <a:r>
              <a:rPr lang="pt-BR" sz="3800" dirty="0" smtClean="0"/>
              <a:t>acompanhamento </a:t>
            </a:r>
            <a:r>
              <a:rPr lang="pt-BR" sz="3800" dirty="0"/>
              <a:t>do </a:t>
            </a:r>
            <a:r>
              <a:rPr lang="pt-BR" sz="3800" dirty="0" smtClean="0"/>
              <a:t>rendimento estudantil</a:t>
            </a:r>
            <a:r>
              <a:rPr lang="pt-BR" sz="3800" dirty="0"/>
              <a:t>, </a:t>
            </a:r>
            <a:endParaRPr lang="pt-BR" sz="3800" dirty="0" smtClean="0"/>
          </a:p>
          <a:p>
            <a:r>
              <a:rPr lang="pt-BR" sz="3800" dirty="0" smtClean="0"/>
              <a:t>reuniões </a:t>
            </a:r>
            <a:r>
              <a:rPr lang="pt-BR" sz="3800" dirty="0"/>
              <a:t>de avaliação com representantes estudantis e, </a:t>
            </a:r>
            <a:endParaRPr lang="pt-BR" sz="3800" dirty="0" smtClean="0"/>
          </a:p>
          <a:p>
            <a:r>
              <a:rPr lang="pt-BR" sz="3800" dirty="0" smtClean="0"/>
              <a:t>reuniões </a:t>
            </a:r>
            <a:r>
              <a:rPr lang="pt-BR" sz="3800" dirty="0"/>
              <a:t>de conselho de </a:t>
            </a:r>
            <a:r>
              <a:rPr lang="pt-BR" sz="3800" dirty="0" smtClean="0"/>
              <a:t>classe</a:t>
            </a:r>
            <a:r>
              <a:rPr lang="pt-BR" sz="3800" dirty="0"/>
              <a:t> como mecanismo de avaliação do processo ensino e aprendizagem, </a:t>
            </a:r>
            <a:endParaRPr lang="pt-BR" sz="3800" dirty="0" smtClean="0"/>
          </a:p>
          <a:p>
            <a:pPr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 smtClean="0"/>
          </a:p>
          <a:p>
            <a:pPr marL="0" indent="0" algn="r">
              <a:buNone/>
            </a:pPr>
            <a:r>
              <a:rPr lang="pt-BR" sz="3800" b="1" dirty="0" smtClean="0"/>
              <a:t>(Projeto </a:t>
            </a:r>
            <a:r>
              <a:rPr lang="pt-BR" sz="3800" b="1" dirty="0"/>
              <a:t>Político-Pedagógico do IFRN: uma construção coletiva, p.254, </a:t>
            </a:r>
            <a:r>
              <a:rPr lang="pt-BR" sz="3800" b="1" dirty="0" smtClean="0"/>
              <a:t>2012).</a:t>
            </a:r>
            <a:endParaRPr lang="pt-BR" sz="3800" b="1" dirty="0"/>
          </a:p>
          <a:p>
            <a:pPr algn="r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3747202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 que nos amparamos?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89212" y="1530626"/>
            <a:ext cx="8915400" cy="4380596"/>
          </a:xfrm>
        </p:spPr>
        <p:txBody>
          <a:bodyPr>
            <a:normAutofit/>
          </a:bodyPr>
          <a:lstStyle/>
          <a:p>
            <a:r>
              <a:rPr lang="pt-BR" sz="2400" dirty="0" smtClean="0"/>
              <a:t>Art</a:t>
            </a:r>
            <a:r>
              <a:rPr lang="pt-BR" sz="2400" dirty="0"/>
              <a:t>. </a:t>
            </a:r>
            <a:r>
              <a:rPr lang="pt-BR" sz="2400" dirty="0" smtClean="0"/>
              <a:t>179. As </a:t>
            </a:r>
            <a:r>
              <a:rPr lang="pt-BR" sz="2400" dirty="0"/>
              <a:t>ações de intervenção devem proporcionar o desenvolvimento </a:t>
            </a:r>
            <a:r>
              <a:rPr lang="pt-BR" sz="2400" dirty="0" smtClean="0"/>
              <a:t>de:</a:t>
            </a:r>
          </a:p>
          <a:p>
            <a:pPr algn="just"/>
            <a:r>
              <a:rPr lang="pt-BR" sz="2400" dirty="0" smtClean="0"/>
              <a:t>d</a:t>
            </a:r>
            <a:r>
              <a:rPr lang="pt-BR" sz="2400" dirty="0" smtClean="0"/>
              <a:t>) </a:t>
            </a:r>
            <a:r>
              <a:rPr lang="pt-BR" sz="2400" b="1" dirty="0" smtClean="0"/>
              <a:t>acompanhamento </a:t>
            </a:r>
            <a:r>
              <a:rPr lang="pt-BR" sz="2400" b="1" dirty="0"/>
              <a:t>pedagógico </a:t>
            </a:r>
            <a:r>
              <a:rPr lang="pt-BR" sz="2400" dirty="0"/>
              <a:t>que promova a </a:t>
            </a:r>
            <a:r>
              <a:rPr lang="pt-BR" sz="2400" dirty="0" smtClean="0"/>
              <a:t>inclusão, envolvendo </a:t>
            </a:r>
            <a:r>
              <a:rPr lang="pt-BR" sz="2400" dirty="0"/>
              <a:t>aspectos da assistência estudantil, da condição socioeconômica, da acessibilidade, do desenvolvimento individual, coletivo e autônomo dos estudantes, visando à formação </a:t>
            </a:r>
            <a:r>
              <a:rPr lang="pt-BR" sz="2400" dirty="0" smtClean="0"/>
              <a:t>cidadã.</a:t>
            </a:r>
            <a:endParaRPr lang="pt-BR" sz="2400" dirty="0"/>
          </a:p>
          <a:p>
            <a:pPr marL="0" indent="0" algn="just">
              <a:buNone/>
            </a:pPr>
            <a:endParaRPr lang="pt-BR" sz="2400" dirty="0" smtClean="0"/>
          </a:p>
          <a:p>
            <a:pPr marL="0" indent="0" algn="r">
              <a:buNone/>
            </a:pPr>
            <a:r>
              <a:rPr lang="pt-BR" sz="2400" b="1" dirty="0" smtClean="0"/>
              <a:t>(</a:t>
            </a:r>
            <a:r>
              <a:rPr lang="pt-BR" sz="2400" b="1" dirty="0"/>
              <a:t>Organização Didática do IFRN</a:t>
            </a:r>
            <a:r>
              <a:rPr lang="pt-BR" sz="2400" b="1" dirty="0" smtClean="0"/>
              <a:t>, p.48, 2012).</a:t>
            </a:r>
            <a:endParaRPr lang="pt-BR" sz="2400" b="1" dirty="0"/>
          </a:p>
          <a:p>
            <a:pPr marL="0" indent="0" algn="r">
              <a:buNone/>
            </a:pP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309746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Segmentos de atuação</a:t>
            </a:r>
            <a:endParaRPr lang="pt-BR" dirty="0"/>
          </a:p>
        </p:txBody>
      </p:sp>
      <p:sp>
        <p:nvSpPr>
          <p:cNvPr id="5" name="Elipse 4"/>
          <p:cNvSpPr/>
          <p:nvPr/>
        </p:nvSpPr>
        <p:spPr>
          <a:xfrm>
            <a:off x="6003235" y="3399183"/>
            <a:ext cx="914400" cy="9144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3796748" y="3140765"/>
            <a:ext cx="914400" cy="9144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5996609" y="5340626"/>
            <a:ext cx="914400" cy="9144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6016488" y="1424608"/>
            <a:ext cx="914400" cy="9144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8295861" y="3207026"/>
            <a:ext cx="914400" cy="88789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de seta reta 10"/>
          <p:cNvCxnSpPr/>
          <p:nvPr/>
        </p:nvCxnSpPr>
        <p:spPr>
          <a:xfrm flipV="1">
            <a:off x="4870174" y="2186608"/>
            <a:ext cx="795131" cy="6758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>
            <a:off x="7076661" y="3975652"/>
            <a:ext cx="57646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 flipH="1">
            <a:off x="7255566" y="4909930"/>
            <a:ext cx="874643" cy="755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 flipH="1" flipV="1">
            <a:off x="4790660" y="4691271"/>
            <a:ext cx="874644" cy="7752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>
            <a:off x="7414591" y="2146852"/>
            <a:ext cx="775252" cy="7354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 flipH="1" flipV="1">
            <a:off x="5168348" y="3896139"/>
            <a:ext cx="596348" cy="198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45"/>
          <p:cNvCxnSpPr/>
          <p:nvPr/>
        </p:nvCxnSpPr>
        <p:spPr>
          <a:xfrm flipH="1" flipV="1">
            <a:off x="6520069" y="2584174"/>
            <a:ext cx="19879" cy="6162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de seta reta 49"/>
          <p:cNvCxnSpPr/>
          <p:nvPr/>
        </p:nvCxnSpPr>
        <p:spPr>
          <a:xfrm>
            <a:off x="6500191" y="4572000"/>
            <a:ext cx="19879" cy="6162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ixaDeTexto 59"/>
          <p:cNvSpPr txBox="1"/>
          <p:nvPr/>
        </p:nvSpPr>
        <p:spPr>
          <a:xfrm>
            <a:off x="6142383" y="3617843"/>
            <a:ext cx="1063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ETEP</a:t>
            </a:r>
            <a:endParaRPr lang="pt-BR" sz="2000" b="1" dirty="0"/>
          </a:p>
        </p:txBody>
      </p:sp>
      <p:graphicFrame>
        <p:nvGraphicFramePr>
          <p:cNvPr id="62" name="Espaço Reservado para Conteúdo 61"/>
          <p:cNvGraphicFramePr>
            <a:graphicFrameLocks noGrp="1"/>
          </p:cNvGraphicFramePr>
          <p:nvPr>
            <p:ph idx="1"/>
          </p:nvPr>
        </p:nvGraphicFramePr>
        <p:xfrm>
          <a:off x="2589213" y="21336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74690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7097" y="556590"/>
            <a:ext cx="9397516" cy="1348409"/>
          </a:xfrm>
        </p:spPr>
        <p:txBody>
          <a:bodyPr/>
          <a:lstStyle/>
          <a:p>
            <a:r>
              <a:rPr lang="pt-BR" dirty="0" smtClean="0"/>
              <a:t>Áreas de atuação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2589213" y="1033669"/>
          <a:ext cx="8915400" cy="5486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Gestão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r>
              <a:rPr lang="pt-BR" sz="2400" dirty="0" smtClean="0"/>
              <a:t>Reuniões administrativas;</a:t>
            </a:r>
          </a:p>
          <a:p>
            <a:r>
              <a:rPr lang="pt-BR" sz="2400" dirty="0" smtClean="0"/>
              <a:t>Reuniões do Colegiado da Diretoria Acadêmica;</a:t>
            </a:r>
          </a:p>
          <a:p>
            <a:r>
              <a:rPr lang="pt-BR" sz="2400" dirty="0" smtClean="0"/>
              <a:t>Reunião de Colegiado de Líderes;</a:t>
            </a:r>
          </a:p>
          <a:p>
            <a:r>
              <a:rPr lang="pt-BR" sz="2400" dirty="0" smtClean="0"/>
              <a:t>Elaboração de Pareceres;</a:t>
            </a:r>
          </a:p>
          <a:p>
            <a:r>
              <a:rPr lang="pt-BR" sz="2400" dirty="0" smtClean="0"/>
              <a:t>Divulgação das ofertas junto a comunidade.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2945474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Acompanhamento aos docentes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400" dirty="0" smtClean="0"/>
              <a:t>Atuação nas Reuniões Pedagógicas;</a:t>
            </a:r>
          </a:p>
          <a:p>
            <a:r>
              <a:rPr lang="pt-BR" sz="2400" dirty="0" smtClean="0"/>
              <a:t>Reuniões de Grupo;</a:t>
            </a:r>
          </a:p>
          <a:p>
            <a:r>
              <a:rPr lang="pt-BR" sz="2400" dirty="0" smtClean="0"/>
              <a:t>Devolutivas dos atendimentos aos professores;</a:t>
            </a:r>
          </a:p>
          <a:p>
            <a:r>
              <a:rPr lang="pt-BR" sz="2400" dirty="0" smtClean="0"/>
              <a:t>Orientações de atividades;</a:t>
            </a:r>
          </a:p>
          <a:p>
            <a:r>
              <a:rPr lang="pt-BR" sz="2400" dirty="0" smtClean="0"/>
              <a:t>Mediação entre gestores, </a:t>
            </a:r>
          </a:p>
          <a:p>
            <a:r>
              <a:rPr lang="pt-BR" sz="2400" dirty="0" smtClean="0"/>
              <a:t>Feedback coletivo nas Reuniões Pedagógicas;</a:t>
            </a:r>
          </a:p>
          <a:p>
            <a:r>
              <a:rPr lang="pt-BR" sz="2400" dirty="0" smtClean="0"/>
              <a:t>Feedback individual: diálogo sobre possíveis estratégias pedagógicas para superar as dificuldades encontradas.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2509799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Cursos </a:t>
            </a:r>
            <a:r>
              <a:rPr lang="pt-BR" dirty="0" smtClean="0"/>
              <a:t>e comissões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2589212" y="1451113"/>
            <a:ext cx="8915400" cy="4460109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Elaboração e reformulação de Projetos Pedagógicos de Cursos – </a:t>
            </a:r>
            <a:r>
              <a:rPr lang="pt-BR" sz="2400" dirty="0" err="1" smtClean="0"/>
              <a:t>PPCs</a:t>
            </a:r>
            <a:r>
              <a:rPr lang="pt-BR" sz="2400" dirty="0" smtClean="0"/>
              <a:t>.</a:t>
            </a:r>
          </a:p>
          <a:p>
            <a:endParaRPr lang="pt-BR" sz="2400" dirty="0" smtClean="0"/>
          </a:p>
          <a:p>
            <a:r>
              <a:rPr lang="pt-BR" sz="2400" dirty="0" smtClean="0"/>
              <a:t>Participação nos Núcleos Centrais Estruturantes – </a:t>
            </a:r>
            <a:r>
              <a:rPr lang="pt-BR" sz="2400" dirty="0" err="1" smtClean="0"/>
              <a:t>NCEs</a:t>
            </a:r>
            <a:r>
              <a:rPr lang="pt-BR" sz="2400" dirty="0" smtClean="0"/>
              <a:t>, Comissão Própria de Avaliação </a:t>
            </a:r>
            <a:r>
              <a:rPr lang="pt-BR" sz="2400" dirty="0" smtClean="0"/>
              <a:t>– </a:t>
            </a:r>
            <a:r>
              <a:rPr lang="pt-BR" sz="2400" dirty="0" smtClean="0"/>
              <a:t>CPA, Conselho Escolar, Colegiado da Diretoria Acadêmica, </a:t>
            </a:r>
            <a:r>
              <a:rPr lang="pt-BR" sz="2400" dirty="0" err="1" smtClean="0"/>
              <a:t>Consepex</a:t>
            </a:r>
            <a:r>
              <a:rPr lang="pt-BR" sz="2400" dirty="0" smtClean="0"/>
              <a:t>, Colegiado de Cursos.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3468581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Acompanhamento discente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02651" y="2091655"/>
            <a:ext cx="8915400" cy="3777622"/>
          </a:xfrm>
        </p:spPr>
        <p:txBody>
          <a:bodyPr>
            <a:normAutofit/>
          </a:bodyPr>
          <a:lstStyle/>
          <a:p>
            <a:r>
              <a:rPr lang="pt-BR" sz="2400" dirty="0" smtClean="0"/>
              <a:t>Atendimento individual;</a:t>
            </a:r>
          </a:p>
          <a:p>
            <a:r>
              <a:rPr lang="pt-BR" sz="2400" dirty="0" smtClean="0"/>
              <a:t>Atendimento coletivo;</a:t>
            </a:r>
          </a:p>
          <a:p>
            <a:r>
              <a:rPr lang="pt-BR" sz="2400" dirty="0" smtClean="0"/>
              <a:t>Contato com a família;</a:t>
            </a:r>
          </a:p>
          <a:p>
            <a:r>
              <a:rPr lang="pt-BR" sz="2400" dirty="0" smtClean="0"/>
              <a:t>Conselho de classe.</a:t>
            </a:r>
            <a:endParaRPr lang="pt-BR" sz="24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0573" y="1186248"/>
            <a:ext cx="2401835" cy="211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7242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Acompanhamento discente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02651" y="2091655"/>
            <a:ext cx="8915400" cy="3777622"/>
          </a:xfrm>
        </p:spPr>
        <p:txBody>
          <a:bodyPr/>
          <a:lstStyle/>
          <a:p>
            <a:r>
              <a:rPr lang="pt-BR" sz="2400" dirty="0" smtClean="0"/>
              <a:t>Elaboração de Rotinas de estudo;</a:t>
            </a:r>
          </a:p>
          <a:p>
            <a:r>
              <a:rPr lang="pt-BR" sz="2400" dirty="0" smtClean="0"/>
              <a:t>Reunião de pais e professores;</a:t>
            </a:r>
          </a:p>
          <a:p>
            <a:r>
              <a:rPr lang="pt-BR" sz="2400" dirty="0" smtClean="0"/>
              <a:t>Visitas às turmas sobre o rendimento;</a:t>
            </a:r>
          </a:p>
          <a:p>
            <a:r>
              <a:rPr lang="pt-BR" sz="2400" dirty="0" smtClean="0"/>
              <a:t>Elaboração de gráficos por disciplina;</a:t>
            </a:r>
          </a:p>
          <a:p>
            <a:r>
              <a:rPr lang="pt-BR" sz="2400" dirty="0" smtClean="0"/>
              <a:t>Elaboração de relatórios de acordo com as demandas apresentadas pelos discentes;</a:t>
            </a:r>
          </a:p>
          <a:p>
            <a:r>
              <a:rPr lang="pt-BR" sz="2400" dirty="0" smtClean="0"/>
              <a:t>Agendamento de atendimento para devolutiva aos </a:t>
            </a:r>
            <a:r>
              <a:rPr lang="pt-BR" sz="2400" dirty="0" smtClean="0"/>
              <a:t>docentes.</a:t>
            </a:r>
            <a:endParaRPr lang="pt-BR" sz="2400" dirty="0" smtClean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0573" y="1186248"/>
            <a:ext cx="2401835" cy="211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7242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Concepção do trabalho pedagógico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89212" y="1485900"/>
            <a:ext cx="8915400" cy="4425322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altLang="pt-BR" sz="2400" dirty="0"/>
              <a:t>Trabalho colaborativo e articulador na  organização do processo de ensino e aprendizagem, norteado pelo Projeto </a:t>
            </a:r>
            <a:r>
              <a:rPr lang="pt-BR" altLang="pt-BR" sz="2400" dirty="0" smtClean="0"/>
              <a:t>Político-Pedagógico;</a:t>
            </a:r>
            <a:endParaRPr lang="pt-BR" altLang="pt-BR" sz="2400" dirty="0"/>
          </a:p>
          <a:p>
            <a:pPr algn="just">
              <a:buFont typeface="Wingdings" panose="05000000000000000000" pitchFamily="2" charset="2"/>
              <a:buNone/>
            </a:pPr>
            <a:endParaRPr lang="pt-BR" altLang="pt-BR" sz="2400" dirty="0"/>
          </a:p>
          <a:p>
            <a:pPr algn="just"/>
            <a:r>
              <a:rPr lang="pt-BR" altLang="pt-BR" sz="2400" dirty="0"/>
              <a:t>Trabalho de integração entre os atores envolvidos nesse processo: professores, gestores, estudantes, profissionais de outros setores da instituição , famílias e comunidade </a:t>
            </a:r>
            <a:r>
              <a:rPr lang="pt-BR" altLang="pt-BR" sz="2400" dirty="0" smtClean="0"/>
              <a:t>externa;</a:t>
            </a:r>
            <a:endParaRPr lang="pt-BR" altLang="pt-BR" sz="2400" dirty="0"/>
          </a:p>
          <a:p>
            <a:pPr algn="just"/>
            <a:endParaRPr lang="pt-BR" altLang="pt-BR" sz="2400" dirty="0"/>
          </a:p>
          <a:p>
            <a:pPr algn="just"/>
            <a:r>
              <a:rPr lang="pt-BR" altLang="pt-BR" sz="2400" dirty="0"/>
              <a:t>Possibilita a ocupação de espaços políticos e de decisões </a:t>
            </a:r>
            <a:r>
              <a:rPr lang="pt-BR" altLang="pt-BR" sz="2400" dirty="0" smtClean="0"/>
              <a:t>institucionais;</a:t>
            </a:r>
            <a:endParaRPr lang="pt-BR" altLang="pt-BR" sz="24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264287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Visitas às </a:t>
            </a:r>
            <a:r>
              <a:rPr lang="pt-BR" dirty="0" smtClean="0"/>
              <a:t>turmas...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Reflexão sobre os resultados : positivos e negativos;</a:t>
            </a:r>
          </a:p>
          <a:p>
            <a:r>
              <a:rPr lang="pt-BR" sz="2400" dirty="0" smtClean="0"/>
              <a:t>Identificação de fatores que influenciam o desenvolvimento </a:t>
            </a:r>
          </a:p>
          <a:p>
            <a:r>
              <a:rPr lang="pt-BR" sz="2400" dirty="0" smtClean="0"/>
              <a:t>Levantamento de sugestões para possíveis soluções e encaminhamentos.</a:t>
            </a:r>
            <a:endParaRPr lang="pt-BR" sz="2400" dirty="0"/>
          </a:p>
        </p:txBody>
      </p:sp>
      <p:pic>
        <p:nvPicPr>
          <p:cNvPr id="5" name="Espaço Reservado para Conteúdo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5517" y="4029356"/>
            <a:ext cx="3789405" cy="282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2411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434639"/>
            <a:ext cx="8911687" cy="1280890"/>
          </a:xfrm>
        </p:spPr>
        <p:txBody>
          <a:bodyPr>
            <a:normAutofit/>
          </a:bodyPr>
          <a:lstStyle/>
          <a:p>
            <a:r>
              <a:rPr lang="pt-BR" dirty="0" smtClean="0"/>
              <a:t>Elaboração de relatórios...</a:t>
            </a:r>
            <a:endParaRPr lang="pt-BR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0585" y="1715529"/>
            <a:ext cx="3239426" cy="503639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2021" y="1715529"/>
            <a:ext cx="3553351" cy="503639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6757" y="1715529"/>
            <a:ext cx="3715264" cy="503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1362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Mapas de rendimento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882" y="1905000"/>
            <a:ext cx="9834283" cy="4778951"/>
          </a:xfrm>
          <a:prstGeom prst="rect">
            <a:avLst/>
          </a:prstGeom>
        </p:spPr>
      </p:pic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843766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Relatório individual 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5363" y="2217763"/>
            <a:ext cx="2722754" cy="3987512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9419" y="2217763"/>
            <a:ext cx="3085997" cy="419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80554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Ampliando os horizontes...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b="1" dirty="0" smtClean="0"/>
              <a:t>“</a:t>
            </a:r>
            <a:r>
              <a:rPr lang="pt-BR" sz="2000" b="1" dirty="0" smtClean="0"/>
              <a:t>ACOMPANHAMENTO </a:t>
            </a:r>
            <a:r>
              <a:rPr lang="pt-BR" sz="2000" b="1" dirty="0"/>
              <a:t>PEDAGÓGICO COMO FERRAMENTA PARA A PERMANÊNCIA E CONCLUSÃO COM ÊXITO DOS ESTUDANTES DO CÂMPUS PARNAMIRIM</a:t>
            </a:r>
            <a:r>
              <a:rPr lang="pt-BR" sz="2000" b="1" dirty="0" smtClean="0"/>
              <a:t>.”</a:t>
            </a:r>
            <a:endParaRPr lang="pt-BR" sz="2000" dirty="0"/>
          </a:p>
          <a:p>
            <a:r>
              <a:rPr lang="pt-BR" sz="2400" dirty="0"/>
              <a:t>Projeto de Pesquisa apresentado à Coordenação de Pesquisa e Inovação do </a:t>
            </a:r>
            <a:r>
              <a:rPr lang="pt-BR" sz="2400" i="1" dirty="0"/>
              <a:t>campus </a:t>
            </a:r>
            <a:r>
              <a:rPr lang="pt-BR" sz="2400" dirty="0" smtClean="0"/>
              <a:t>Parnamirim, Edital </a:t>
            </a:r>
            <a:r>
              <a:rPr lang="pt-BR" sz="2400" dirty="0"/>
              <a:t>nº </a:t>
            </a:r>
            <a:r>
              <a:rPr lang="pt-BR" sz="2400" dirty="0" smtClean="0"/>
              <a:t>19/2014-DG/IFRN-PAR.</a:t>
            </a:r>
          </a:p>
          <a:p>
            <a:endParaRPr lang="pt-BR" sz="24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28794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 queremos com esse projeto?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89212" y="1474573"/>
            <a:ext cx="8915400" cy="4436649"/>
          </a:xfrm>
        </p:spPr>
        <p:txBody>
          <a:bodyPr>
            <a:normAutofit/>
          </a:bodyPr>
          <a:lstStyle/>
          <a:p>
            <a:pPr algn="just"/>
            <a:r>
              <a:rPr lang="pt-BR" sz="2000" dirty="0" smtClean="0"/>
              <a:t>Desenvolver </a:t>
            </a:r>
            <a:r>
              <a:rPr lang="pt-BR" sz="2000" dirty="0"/>
              <a:t>ações de acompanhamento e intervenção, a partir da prévia identificação das dificuldades apresentadas pelos estudantes, que contribuam para o acesso, a permanência e a conclusão com êxito dos estudantes da educação profissional do campus Parnamirim do IFRN</a:t>
            </a:r>
            <a:r>
              <a:rPr lang="pt-BR" sz="2000" dirty="0" smtClean="0"/>
              <a:t>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b="1" dirty="0" smtClean="0"/>
              <a:t>mapear </a:t>
            </a:r>
            <a:r>
              <a:rPr lang="pt-BR" sz="2000" b="1" dirty="0"/>
              <a:t>as dificuldades </a:t>
            </a:r>
            <a:r>
              <a:rPr lang="pt-BR" sz="2000" dirty="0"/>
              <a:t>de aprendizagem dos estudantes, por meio da análise dos resultados bimestrais de cada turma, dos relatos dos professores por turma ou individuais ou mesmo por meio da busca ativa dos alunos e/ou famílias com relação às suas dificuldades.  </a:t>
            </a:r>
          </a:p>
          <a:p>
            <a:pPr marL="0" indent="0" algn="just">
              <a:buNone/>
            </a:pPr>
            <a:endParaRPr lang="pt-BR" sz="20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2687582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 queremos com esse projeto?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89212" y="1474573"/>
            <a:ext cx="8915400" cy="443664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pt-BR" sz="2000" dirty="0"/>
          </a:p>
          <a:p>
            <a:pPr algn="just"/>
            <a:r>
              <a:rPr lang="pt-BR" sz="2200" b="1" dirty="0" smtClean="0"/>
              <a:t>desenvolver </a:t>
            </a:r>
            <a:r>
              <a:rPr lang="pt-BR" sz="2200" b="1" dirty="0"/>
              <a:t>ações de intervenção</a:t>
            </a:r>
            <a:r>
              <a:rPr lang="pt-BR" sz="2200" dirty="0"/>
              <a:t>, de forma particular e em grupos, de modo a minimizar as dificuldades de aprendizagem dos conteúdos anteriormente trabalhados na busca da superação das dificuldades vivenciadas no período letivo anterior;</a:t>
            </a:r>
          </a:p>
          <a:p>
            <a:pPr marL="0" indent="0" algn="just">
              <a:buNone/>
            </a:pPr>
            <a:endParaRPr lang="pt-BR" sz="2200" dirty="0"/>
          </a:p>
          <a:p>
            <a:pPr algn="just"/>
            <a:r>
              <a:rPr lang="pt-BR" sz="2200" b="1" dirty="0" smtClean="0"/>
              <a:t>promover </a:t>
            </a:r>
            <a:r>
              <a:rPr lang="pt-BR" sz="2200" b="1" dirty="0"/>
              <a:t>um trabalho motivacional </a:t>
            </a:r>
            <a:r>
              <a:rPr lang="pt-BR" sz="2200" dirty="0"/>
              <a:t>com alunos retidos e em dependência a fim de contribuir para manutenção dos vínculos sociais e acadêmicos com o IFRN necessários à aprendizagem;</a:t>
            </a:r>
          </a:p>
          <a:p>
            <a:pPr marL="0" indent="0" algn="just">
              <a:buNone/>
            </a:pPr>
            <a:endParaRPr lang="pt-BR" sz="2200" dirty="0"/>
          </a:p>
          <a:p>
            <a:pPr algn="just"/>
            <a:r>
              <a:rPr lang="pt-BR" sz="2200" b="1" dirty="0" smtClean="0"/>
              <a:t>realizar </a:t>
            </a:r>
            <a:r>
              <a:rPr lang="pt-BR" sz="2200" b="1" dirty="0"/>
              <a:t>ações de sensibilização </a:t>
            </a:r>
            <a:r>
              <a:rPr lang="pt-BR" sz="2200" dirty="0"/>
              <a:t>e envolvimento da comunidade educativa (família, professores, alunos, psicologia, serviço social e ETEP) que contribuam para efetiva aprendizagem e permanência do estudante no campus.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2687582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Cronograma das atividades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27089184"/>
              </p:ext>
            </p:extLst>
          </p:nvPr>
        </p:nvGraphicFramePr>
        <p:xfrm>
          <a:off x="2438400" y="2133600"/>
          <a:ext cx="7488193" cy="43746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4753"/>
                <a:gridCol w="910688"/>
                <a:gridCol w="910688"/>
                <a:gridCol w="910688"/>
                <a:gridCol w="910688"/>
                <a:gridCol w="910688"/>
              </a:tblGrid>
              <a:tr h="259822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ATIVIDADE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PERÍODO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5982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11/2014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12/2014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01/2015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02/2015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03/2015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</a:tr>
              <a:tr h="365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Elaboração e análise dos dados socioeconômicos e educacionais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X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 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 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</a:tr>
              <a:tr h="365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Reunião de pais e com a equipe da assistência estudantil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X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X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 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</a:tr>
              <a:tr h="7303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Realização de atividades com os estudantes retidos e/ou em situação de dependência, em conjunto com a equipe da ETEP.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X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X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endParaRPr lang="pt-BR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 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</a:tr>
              <a:tr h="365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Ação de intervenção individual e em grupos com os estudantes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X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X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</a:tr>
              <a:tr h="2598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Elaboração do relatório parcial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X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X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X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</a:tr>
              <a:tr h="365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Socialização dos resultados parciais em Reuniões Pedagógicas 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X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X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X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 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</a:tr>
              <a:tr h="2598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Elaboração do relatório final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X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</a:tr>
              <a:tr h="5477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Elaboração de artigo científico e socialização dos resultados em eventos da área.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 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X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X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56" marR="6495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220317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Novos 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66122" y="1232452"/>
            <a:ext cx="9238490" cy="536713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t-BR" sz="2600" b="1" dirty="0" smtClean="0"/>
              <a:t>CIPE: </a:t>
            </a:r>
            <a:r>
              <a:rPr lang="pt-BR" sz="2200" dirty="0" smtClean="0"/>
              <a:t>Comissão </a:t>
            </a:r>
            <a:r>
              <a:rPr lang="pt-BR" sz="2200" dirty="0" smtClean="0"/>
              <a:t>Interna de Acompanhamento das Ações de Permanência e Êxito dos Estudantes do </a:t>
            </a:r>
            <a:r>
              <a:rPr lang="pt-BR" sz="2200" dirty="0" smtClean="0"/>
              <a:t>IFRN.</a:t>
            </a:r>
          </a:p>
          <a:p>
            <a:pPr>
              <a:buNone/>
            </a:pPr>
            <a:endParaRPr lang="pt-BR" dirty="0" smtClean="0"/>
          </a:p>
          <a:p>
            <a:pPr lvl="0">
              <a:spcBef>
                <a:spcPts val="600"/>
              </a:spcBef>
            </a:pPr>
            <a:r>
              <a:rPr lang="pt-BR" sz="2400" b="1" dirty="0" smtClean="0"/>
              <a:t>GT CIPE: </a:t>
            </a:r>
          </a:p>
          <a:p>
            <a:pPr lvl="2">
              <a:spcBef>
                <a:spcPts val="600"/>
              </a:spcBef>
            </a:pPr>
            <a:r>
              <a:rPr lang="pt-BR" sz="2200" dirty="0" smtClean="0"/>
              <a:t>Diretor Acadêmico;</a:t>
            </a:r>
          </a:p>
          <a:p>
            <a:pPr lvl="2">
              <a:spcBef>
                <a:spcPts val="600"/>
              </a:spcBef>
            </a:pPr>
            <a:r>
              <a:rPr lang="pt-BR" sz="2200" dirty="0" smtClean="0"/>
              <a:t>coordenadores </a:t>
            </a:r>
            <a:r>
              <a:rPr lang="pt-BR" sz="2200" dirty="0" smtClean="0"/>
              <a:t>de cursos técnicos e de </a:t>
            </a:r>
            <a:r>
              <a:rPr lang="pt-BR" sz="2200" dirty="0" smtClean="0"/>
              <a:t>graduação</a:t>
            </a:r>
            <a:endParaRPr lang="pt-BR" sz="2200" dirty="0" smtClean="0"/>
          </a:p>
          <a:p>
            <a:pPr lvl="2">
              <a:spcBef>
                <a:spcPts val="600"/>
              </a:spcBef>
            </a:pPr>
            <a:r>
              <a:rPr lang="pt-BR" sz="2200" dirty="0" smtClean="0"/>
              <a:t>Estudantes de cursos técnicos</a:t>
            </a:r>
          </a:p>
          <a:p>
            <a:pPr lvl="2">
              <a:spcBef>
                <a:spcPts val="600"/>
              </a:spcBef>
            </a:pPr>
            <a:r>
              <a:rPr lang="pt-BR" sz="2200" dirty="0" smtClean="0"/>
              <a:t>Estudantes de cursos de graduação</a:t>
            </a:r>
          </a:p>
          <a:p>
            <a:pPr lvl="2">
              <a:spcBef>
                <a:spcPts val="600"/>
              </a:spcBef>
            </a:pPr>
            <a:r>
              <a:rPr lang="pt-BR" sz="2200" dirty="0" smtClean="0"/>
              <a:t>Equipe técnico-pedagógica (pedagogos, técnicos em assuntos educacionais e/ou psicólogos)</a:t>
            </a:r>
          </a:p>
          <a:p>
            <a:pPr lvl="2">
              <a:spcBef>
                <a:spcPts val="600"/>
              </a:spcBef>
            </a:pPr>
            <a:r>
              <a:rPr lang="pt-BR" sz="2200" dirty="0" smtClean="0"/>
              <a:t>Assistência ao estudante (assistentes sociais*)</a:t>
            </a:r>
          </a:p>
          <a:p>
            <a:pPr lvl="2">
              <a:spcBef>
                <a:spcPts val="600"/>
              </a:spcBef>
            </a:pPr>
            <a:r>
              <a:rPr lang="pt-BR" sz="2200" dirty="0" smtClean="0"/>
              <a:t>Extensão (prática profissional e/ou acompanhamento de egressos*)</a:t>
            </a:r>
          </a:p>
          <a:p>
            <a:pPr lvl="2">
              <a:spcBef>
                <a:spcPts val="600"/>
              </a:spcBef>
            </a:pPr>
            <a:r>
              <a:rPr lang="pt-BR" sz="2200" dirty="0" smtClean="0"/>
              <a:t>Pesquisa (empreendedorismo e/ou inovação</a:t>
            </a:r>
            <a:r>
              <a:rPr lang="pt-BR" sz="2200" dirty="0" smtClean="0"/>
              <a:t>*)</a:t>
            </a:r>
          </a:p>
          <a:p>
            <a:pPr lvl="2">
              <a:spcBef>
                <a:spcPts val="600"/>
              </a:spcBef>
            </a:pPr>
            <a:r>
              <a:rPr lang="pt-BR" sz="2200" dirty="0" smtClean="0"/>
              <a:t>Secretaria acadêmica, </a:t>
            </a:r>
            <a:r>
              <a:rPr lang="pt-BR" sz="2200" dirty="0" smtClean="0"/>
              <a:t>equipe de saúde e CPA local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Fases da CIPE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2589213" y="21336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Concepção do trabalho pedagógico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89212" y="1485900"/>
            <a:ext cx="8915400" cy="4425322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pt-BR" sz="2400" dirty="0"/>
              <a:t>Trabalho </a:t>
            </a:r>
            <a:r>
              <a:rPr lang="pt-BR" sz="2400" dirty="0" smtClean="0"/>
              <a:t>de </a:t>
            </a:r>
            <a:r>
              <a:rPr lang="pt-BR" sz="2400" dirty="0" smtClean="0"/>
              <a:t>coordenação </a:t>
            </a:r>
            <a:r>
              <a:rPr lang="pt-BR" sz="2400" dirty="0"/>
              <a:t>de processos da prática educativa, buscando se pautar pelas </a:t>
            </a:r>
            <a:r>
              <a:rPr lang="pt-BR" sz="2400" dirty="0" smtClean="0"/>
              <a:t>relações institucionais </a:t>
            </a:r>
            <a:r>
              <a:rPr lang="pt-BR" sz="2400" dirty="0"/>
              <a:t>na perspectiva do trabalho </a:t>
            </a:r>
            <a:r>
              <a:rPr lang="pt-BR" sz="2400" dirty="0" smtClean="0"/>
              <a:t>coletivo;</a:t>
            </a:r>
            <a:endParaRPr lang="pt-BR" sz="2400" dirty="0"/>
          </a:p>
          <a:p>
            <a:pPr algn="just">
              <a:defRPr/>
            </a:pPr>
            <a:endParaRPr lang="pt-BR" sz="2400" dirty="0"/>
          </a:p>
          <a:p>
            <a:pPr algn="just">
              <a:defRPr/>
            </a:pPr>
            <a:r>
              <a:rPr lang="pt-BR" sz="2400" dirty="0"/>
              <a:t>Requer formação constante e trocas de experiência, visando o fortalecimento da identidade profissional, a conquista de espaço para a realização do trabalho e a unidade das ações nas </a:t>
            </a:r>
            <a:r>
              <a:rPr lang="pt-BR" sz="2400" dirty="0" smtClean="0"/>
              <a:t>instituição;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buNone/>
              <a:defRPr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18454068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Pra concluir... ETEP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altLang="pt-BR" sz="2400" dirty="0" smtClean="0"/>
              <a:t>Trabalho colaborativo e articulador na  organização do processo de ensino e aprendizagem, norteado pelo </a:t>
            </a:r>
            <a:r>
              <a:rPr lang="pt-BR" altLang="pt-BR" sz="2400" smtClean="0"/>
              <a:t>Projeto </a:t>
            </a:r>
            <a:r>
              <a:rPr lang="pt-BR" altLang="pt-BR" sz="2400" smtClean="0"/>
              <a:t>Político-Pedagógico.</a:t>
            </a:r>
            <a:endParaRPr lang="pt-BR" altLang="pt-BR" sz="2400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Quem somos?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89212" y="1500188"/>
            <a:ext cx="8915400" cy="4411034"/>
          </a:xfrm>
        </p:spPr>
        <p:txBody>
          <a:bodyPr>
            <a:normAutofit/>
          </a:bodyPr>
          <a:lstStyle/>
          <a:p>
            <a:r>
              <a:rPr lang="pt-BR" sz="2400" dirty="0"/>
              <a:t>Dois ou três membros da Equipe Técnico-pedagógica</a:t>
            </a:r>
            <a:r>
              <a:rPr lang="pt-BR" sz="2400" dirty="0" smtClean="0"/>
              <a:t> </a:t>
            </a:r>
            <a:r>
              <a:rPr lang="pt-BR" sz="2400" dirty="0"/>
              <a:t>em cada um dos 21 campi </a:t>
            </a:r>
            <a:r>
              <a:rPr lang="pt-BR" sz="2400" dirty="0" smtClean="0"/>
              <a:t>do IFRN;</a:t>
            </a:r>
          </a:p>
          <a:p>
            <a:endParaRPr lang="pt-BR" sz="2400" dirty="0" smtClean="0"/>
          </a:p>
          <a:p>
            <a:r>
              <a:rPr lang="pt-BR" sz="2400" dirty="0" smtClean="0"/>
              <a:t>Composição: técnicos em assuntos educacionais e pedagogos e, em alguns casos, psicólogos.</a:t>
            </a:r>
            <a:endParaRPr lang="pt-BR" sz="2400" dirty="0"/>
          </a:p>
          <a:p>
            <a:pPr marL="0" indent="0">
              <a:buNone/>
            </a:pPr>
            <a:endParaRPr lang="pt-BR" sz="2600" dirty="0"/>
          </a:p>
          <a:p>
            <a:endParaRPr lang="pt-BR" sz="1600" dirty="0" smtClean="0"/>
          </a:p>
          <a:p>
            <a:endParaRPr lang="pt-BR" sz="1600" dirty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2237020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Onde estamos no mapa?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1688" y="1543050"/>
            <a:ext cx="9544050" cy="5184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8446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altLang="pt-BR" dirty="0" smtClean="0">
                <a:solidFill>
                  <a:schemeClr val="tx1"/>
                </a:solidFill>
                <a:cs typeface="Arial" panose="020B0604020202020204" pitchFamily="34" charset="0"/>
              </a:rPr>
              <a:t>Dinâmica de organização do trabalho da  ETEP no </a:t>
            </a:r>
            <a:r>
              <a:rPr lang="pt-BR" altLang="pt-BR" dirty="0" smtClean="0">
                <a:solidFill>
                  <a:schemeClr val="tx1"/>
                </a:solidFill>
                <a:cs typeface="Arial" panose="020B0604020202020204" pitchFamily="34" charset="0"/>
              </a:rPr>
              <a:t>IFRN - DIPED</a:t>
            </a:r>
            <a:r>
              <a:rPr lang="pt-BR" altLang="pt-BR" dirty="0" smtClean="0">
                <a:solidFill>
                  <a:srgbClr val="006600"/>
                </a:solidFill>
                <a:cs typeface="Arial" panose="020B0604020202020204" pitchFamily="34" charset="0"/>
              </a:rPr>
              <a:t/>
            </a:r>
            <a:br>
              <a:rPr lang="pt-BR" altLang="pt-BR" dirty="0" smtClean="0">
                <a:solidFill>
                  <a:srgbClr val="006600"/>
                </a:solidFill>
                <a:cs typeface="Arial" panose="020B0604020202020204" pitchFamily="34" charset="0"/>
              </a:rPr>
            </a:b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25291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2400" dirty="0"/>
              <a:t>Coordenação sistêmica da </a:t>
            </a:r>
            <a:r>
              <a:rPr lang="pt-BR" sz="2400" dirty="0" smtClean="0"/>
              <a:t>ETEP;</a:t>
            </a:r>
            <a:endParaRPr lang="pt-BR" sz="24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pt-BR" sz="2400" dirty="0"/>
          </a:p>
          <a:p>
            <a:pPr>
              <a:defRPr/>
            </a:pPr>
            <a:r>
              <a:rPr lang="pt-BR" sz="2400" dirty="0"/>
              <a:t>Seminários presenciais com toda a equipe (4 por ano) e por videoconferência sempre que </a:t>
            </a:r>
            <a:r>
              <a:rPr lang="pt-BR" sz="2400" dirty="0" smtClean="0"/>
              <a:t>necessário;</a:t>
            </a:r>
            <a:endParaRPr lang="pt-BR" sz="24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pt-BR" sz="2400" dirty="0"/>
              <a:t>- Discussão do trabalho </a:t>
            </a:r>
            <a:r>
              <a:rPr lang="pt-BR" sz="2400" dirty="0" smtClean="0"/>
              <a:t>pedagógico;</a:t>
            </a:r>
            <a:endParaRPr lang="pt-BR" sz="24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pt-BR" sz="2400" dirty="0"/>
              <a:t>- Planejamento sistêmico das </a:t>
            </a:r>
            <a:r>
              <a:rPr lang="pt-BR" sz="2400" dirty="0" smtClean="0"/>
              <a:t>ações;</a:t>
            </a:r>
            <a:endParaRPr lang="pt-BR" sz="24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pt-BR" sz="2400" dirty="0"/>
              <a:t>- Planejamento por campus (feito pela equipe</a:t>
            </a:r>
            <a:r>
              <a:rPr lang="pt-BR" sz="2400" dirty="0" smtClean="0"/>
              <a:t>);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1132452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altLang="pt-BR" dirty="0" smtClean="0">
                <a:solidFill>
                  <a:schemeClr val="tx1"/>
                </a:solidFill>
                <a:cs typeface="Arial" panose="020B0604020202020204" pitchFamily="34" charset="0"/>
              </a:rPr>
              <a:t>Dinâmica de organização do trabalho da  ETEP no </a:t>
            </a:r>
            <a:r>
              <a:rPr lang="pt-BR" altLang="pt-BR" dirty="0" smtClean="0">
                <a:solidFill>
                  <a:schemeClr val="tx1"/>
                </a:solidFill>
                <a:cs typeface="Arial" panose="020B0604020202020204" pitchFamily="34" charset="0"/>
              </a:rPr>
              <a:t>IFRN - </a:t>
            </a:r>
            <a:r>
              <a:rPr lang="pt-BR" altLang="pt-BR" dirty="0" smtClean="0">
                <a:solidFill>
                  <a:schemeClr val="tx1"/>
                </a:solidFill>
                <a:cs typeface="Arial" panose="020B0604020202020204" pitchFamily="34" charset="0"/>
              </a:rPr>
              <a:t>DIPED </a:t>
            </a:r>
            <a:r>
              <a:rPr lang="pt-BR" altLang="pt-BR" dirty="0" smtClean="0">
                <a:solidFill>
                  <a:srgbClr val="006600"/>
                </a:solidFill>
                <a:cs typeface="Arial" panose="020B0604020202020204" pitchFamily="34" charset="0"/>
              </a:rPr>
              <a:t/>
            </a:r>
            <a:br>
              <a:rPr lang="pt-BR" altLang="pt-BR" dirty="0" smtClean="0">
                <a:solidFill>
                  <a:srgbClr val="006600"/>
                </a:solidFill>
                <a:cs typeface="Arial" panose="020B0604020202020204" pitchFamily="34" charset="0"/>
              </a:rPr>
            </a:b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25291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2400" dirty="0"/>
              <a:t>Momentos formativos </a:t>
            </a:r>
          </a:p>
          <a:p>
            <a:pPr>
              <a:buFontTx/>
              <a:buChar char="-"/>
              <a:defRPr/>
            </a:pPr>
            <a:r>
              <a:rPr lang="pt-BR" sz="2400" dirty="0"/>
              <a:t>Cursos, relatos e trocas de experiência</a:t>
            </a:r>
          </a:p>
          <a:p>
            <a:pPr>
              <a:buFontTx/>
              <a:buChar char="-"/>
              <a:defRPr/>
            </a:pPr>
            <a:r>
              <a:rPr lang="pt-BR" sz="2400" dirty="0"/>
              <a:t>Participação em eventos científicos</a:t>
            </a:r>
          </a:p>
          <a:p>
            <a:pPr>
              <a:buFontTx/>
              <a:buChar char="-"/>
              <a:defRPr/>
            </a:pPr>
            <a:r>
              <a:rPr lang="pt-BR" sz="2400" dirty="0"/>
              <a:t>Incentivo à qualificação - Licença para capacitação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pt-BR" sz="2400" dirty="0"/>
          </a:p>
          <a:p>
            <a:pPr>
              <a:defRPr/>
            </a:pPr>
            <a:r>
              <a:rPr lang="pt-BR" sz="2400" dirty="0"/>
              <a:t>Acompanhamento do trabalho pedagógico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pt-BR" sz="2400" dirty="0"/>
              <a:t>- Visitas técnicas – reunião com as equipes nos campi</a:t>
            </a:r>
          </a:p>
        </p:txBody>
      </p:sp>
    </p:spTree>
    <p:extLst>
      <p:ext uri="{BB962C8B-B14F-4D97-AF65-F5344CB8AC3E}">
        <p14:creationId xmlns:p14="http://schemas.microsoft.com/office/powerpoint/2010/main" xmlns="" val="3092977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89212" y="1314450"/>
            <a:ext cx="8915400" cy="4596772"/>
          </a:xfrm>
        </p:spPr>
        <p:txBody>
          <a:bodyPr/>
          <a:lstStyle/>
          <a:p>
            <a:pPr marL="0" indent="0" algn="ctr">
              <a:buNone/>
            </a:pPr>
            <a:endParaRPr lang="pt-BR" altLang="pt-BR" sz="3200" b="1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altLang="pt-BR" sz="32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altLang="pt-BR" sz="32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Dinâmica </a:t>
            </a:r>
            <a:r>
              <a:rPr lang="pt-BR" altLang="pt-BR" sz="3200" b="1" dirty="0">
                <a:solidFill>
                  <a:schemeClr val="tx1"/>
                </a:solidFill>
                <a:cs typeface="Arial" panose="020B0604020202020204" pitchFamily="34" charset="0"/>
              </a:rPr>
              <a:t>de organização do trabalho da  ETEP </a:t>
            </a:r>
            <a:r>
              <a:rPr lang="pt-BR" altLang="pt-BR" sz="32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no campus </a:t>
            </a:r>
            <a:r>
              <a:rPr lang="pt-BR" altLang="pt-BR" sz="32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Parnamirim.</a:t>
            </a:r>
            <a:r>
              <a:rPr lang="pt-BR" altLang="pt-BR" b="1" dirty="0">
                <a:solidFill>
                  <a:srgbClr val="006600"/>
                </a:solidFill>
                <a:cs typeface="Arial" panose="020B0604020202020204" pitchFamily="34" charset="0"/>
              </a:rPr>
              <a:t/>
            </a:r>
            <a:br>
              <a:rPr lang="pt-BR" altLang="pt-BR" b="1" dirty="0">
                <a:solidFill>
                  <a:srgbClr val="006600"/>
                </a:solidFill>
                <a:cs typeface="Arial" panose="020B0604020202020204" pitchFamily="34" charset="0"/>
              </a:rPr>
            </a:b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752030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Quem somos?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89212" y="1500188"/>
            <a:ext cx="8915400" cy="441103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BR" sz="2600" dirty="0" smtClean="0"/>
              <a:t>Equipe </a:t>
            </a:r>
            <a:r>
              <a:rPr lang="pt-BR" sz="2600" dirty="0" smtClean="0"/>
              <a:t>Técnico-pedagógica no campus Parnamirim/IFRN:</a:t>
            </a:r>
          </a:p>
          <a:p>
            <a:pPr marL="0" indent="0">
              <a:buNone/>
            </a:pPr>
            <a:endParaRPr lang="pt-BR" sz="2600" dirty="0" smtClean="0"/>
          </a:p>
          <a:p>
            <a:r>
              <a:rPr lang="pt-BR" sz="2600" dirty="0" err="1" smtClean="0"/>
              <a:t>Iaponira</a:t>
            </a:r>
            <a:r>
              <a:rPr lang="pt-BR" sz="2600" dirty="0" smtClean="0"/>
              <a:t> Rodrigues </a:t>
            </a:r>
            <a:r>
              <a:rPr lang="pt-BR" sz="2600" dirty="0"/>
              <a:t>–</a:t>
            </a:r>
            <a:r>
              <a:rPr lang="pt-BR" sz="2600" dirty="0" smtClean="0"/>
              <a:t> Pedagoga;</a:t>
            </a:r>
          </a:p>
          <a:p>
            <a:r>
              <a:rPr lang="pt-BR" sz="2600" dirty="0" err="1" smtClean="0"/>
              <a:t>Ticiana</a:t>
            </a:r>
            <a:r>
              <a:rPr lang="pt-BR" sz="2600" dirty="0" smtClean="0"/>
              <a:t> Coutinho</a:t>
            </a:r>
            <a:r>
              <a:rPr lang="pt-BR" sz="2600" dirty="0"/>
              <a:t> – Técnica em Assuntos </a:t>
            </a:r>
            <a:r>
              <a:rPr lang="pt-BR" sz="2600" dirty="0" smtClean="0"/>
              <a:t>Educacionais;</a:t>
            </a:r>
          </a:p>
          <a:p>
            <a:r>
              <a:rPr lang="pt-BR" sz="2600" dirty="0" smtClean="0"/>
              <a:t>Maria José Bezerra – Técnica em Assuntos Educacionais (em exercício provisório no campus);</a:t>
            </a:r>
          </a:p>
          <a:p>
            <a:r>
              <a:rPr lang="pt-BR" sz="2600" dirty="0" smtClean="0"/>
              <a:t>Vania </a:t>
            </a:r>
            <a:r>
              <a:rPr lang="pt-BR" sz="2600" dirty="0" err="1" smtClean="0"/>
              <a:t>Nóbile</a:t>
            </a:r>
            <a:r>
              <a:rPr lang="pt-BR" sz="2600" dirty="0" smtClean="0"/>
              <a:t>  </a:t>
            </a:r>
            <a:r>
              <a:rPr lang="pt-BR" sz="2600" dirty="0"/>
              <a:t>– Técnica em Assuntos </a:t>
            </a:r>
            <a:r>
              <a:rPr lang="pt-BR" sz="2600" dirty="0" smtClean="0"/>
              <a:t>Educacionais </a:t>
            </a:r>
            <a:r>
              <a:rPr lang="pt-BR" sz="2600" dirty="0"/>
              <a:t>(em exercício provisório no </a:t>
            </a:r>
            <a:r>
              <a:rPr lang="pt-BR" sz="2600" dirty="0" smtClean="0"/>
              <a:t>campus);</a:t>
            </a:r>
          </a:p>
          <a:p>
            <a:r>
              <a:rPr lang="pt-BR" sz="2600" dirty="0"/>
              <a:t>Fabiana Marcelino – P</a:t>
            </a:r>
            <a:r>
              <a:rPr lang="pt-BR" sz="2600" dirty="0" smtClean="0"/>
              <a:t>sicóloga Escolar.</a:t>
            </a:r>
            <a:endParaRPr lang="pt-BR" sz="2600" dirty="0"/>
          </a:p>
          <a:p>
            <a:endParaRPr lang="pt-BR" sz="1600" dirty="0" smtClean="0"/>
          </a:p>
          <a:p>
            <a:endParaRPr lang="pt-BR" sz="1600" dirty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1428472819"/>
      </p:ext>
    </p:extLst>
  </p:cSld>
  <p:clrMapOvr>
    <a:masterClrMapping/>
  </p:clrMapOvr>
</p:sld>
</file>

<file path=ppt/theme/theme1.xml><?xml version="1.0" encoding="utf-8"?>
<a:theme xmlns:a="http://schemas.openxmlformats.org/drawingml/2006/main" name="Cach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1503</TotalTime>
  <Words>1127</Words>
  <Application>Microsoft Office PowerPoint</Application>
  <PresentationFormat>Personalizar</PresentationFormat>
  <Paragraphs>204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Cacho</vt:lpstr>
      <vt:lpstr>ETEP –  Equipe Técnico-pedagógica: trabalho e conquistas</vt:lpstr>
      <vt:lpstr>Concepção do trabalho pedagógico</vt:lpstr>
      <vt:lpstr>Concepção do trabalho pedagógico</vt:lpstr>
      <vt:lpstr>Quem somos?</vt:lpstr>
      <vt:lpstr>Onde estamos no mapa?</vt:lpstr>
      <vt:lpstr>Dinâmica de organização do trabalho da  ETEP no IFRN - DIPED </vt:lpstr>
      <vt:lpstr>Dinâmica de organização do trabalho da  ETEP no IFRN - DIPED  </vt:lpstr>
      <vt:lpstr>Slide 8</vt:lpstr>
      <vt:lpstr>Quem somos?</vt:lpstr>
      <vt:lpstr>Onde estamos no organograma?</vt:lpstr>
      <vt:lpstr>No que nos amparamos?</vt:lpstr>
      <vt:lpstr>No que nos amparamos?</vt:lpstr>
      <vt:lpstr>Segmentos de atuação</vt:lpstr>
      <vt:lpstr>Áreas de atuação</vt:lpstr>
      <vt:lpstr>Gestão</vt:lpstr>
      <vt:lpstr>Acompanhamento aos docentes</vt:lpstr>
      <vt:lpstr>Cursos e comissões</vt:lpstr>
      <vt:lpstr>Acompanhamento discente</vt:lpstr>
      <vt:lpstr>Acompanhamento discente</vt:lpstr>
      <vt:lpstr>Visitas às turmas...</vt:lpstr>
      <vt:lpstr>Elaboração de relatórios...</vt:lpstr>
      <vt:lpstr>Mapas de rendimento</vt:lpstr>
      <vt:lpstr>Relatório individual </vt:lpstr>
      <vt:lpstr>Ampliando os horizontes...</vt:lpstr>
      <vt:lpstr>O que queremos com esse projeto?</vt:lpstr>
      <vt:lpstr>O que queremos com esse projeto?</vt:lpstr>
      <vt:lpstr>Cronograma das atividades</vt:lpstr>
      <vt:lpstr>Novos desafios</vt:lpstr>
      <vt:lpstr>Fases da CIPE</vt:lpstr>
      <vt:lpstr>Pra concluir... ETEP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Acompanhamento do Rendimento Escolar</dc:title>
  <dc:creator>Maria Jose Oliveira da Silva Bezerra</dc:creator>
  <cp:lastModifiedBy>Seu nome de usuário</cp:lastModifiedBy>
  <cp:revision>120</cp:revision>
  <dcterms:created xsi:type="dcterms:W3CDTF">2015-08-27T20:47:31Z</dcterms:created>
  <dcterms:modified xsi:type="dcterms:W3CDTF">2015-11-02T17:49:12Z</dcterms:modified>
</cp:coreProperties>
</file>