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304" r:id="rId3"/>
    <p:sldId id="305" r:id="rId4"/>
    <p:sldId id="306" r:id="rId5"/>
    <p:sldId id="259" r:id="rId6"/>
    <p:sldId id="283" r:id="rId7"/>
    <p:sldId id="282" r:id="rId8"/>
    <p:sldId id="285" r:id="rId9"/>
    <p:sldId id="284" r:id="rId10"/>
    <p:sldId id="286" r:id="rId11"/>
    <p:sldId id="288" r:id="rId12"/>
    <p:sldId id="289" r:id="rId13"/>
    <p:sldId id="290" r:id="rId14"/>
    <p:sldId id="291" r:id="rId15"/>
    <p:sldId id="287" r:id="rId16"/>
    <p:sldId id="292" r:id="rId17"/>
    <p:sldId id="297" r:id="rId18"/>
    <p:sldId id="293" r:id="rId19"/>
    <p:sldId id="295" r:id="rId20"/>
    <p:sldId id="300" r:id="rId21"/>
    <p:sldId id="296" r:id="rId22"/>
    <p:sldId id="299" r:id="rId23"/>
    <p:sldId id="301" r:id="rId24"/>
    <p:sldId id="302" r:id="rId25"/>
    <p:sldId id="273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4821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EN\19%20Reuni&#227;o%20diretores\Dados%20PPP%20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EJA%20ingressantes%20em%2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3200" i="0"/>
            </a:pPr>
            <a:r>
              <a:rPr lang="en-US" sz="3200" i="0"/>
              <a:t>Previsão de Ofertas para os campi IFPA segundo PDI 2014/2018 </a:t>
            </a:r>
          </a:p>
        </c:rich>
      </c:tx>
      <c:layout/>
    </c:title>
    <c:view3D>
      <c:rotX val="30"/>
      <c:rotY val="209"/>
      <c:perspective val="30"/>
    </c:view3D>
    <c:plotArea>
      <c:layout>
        <c:manualLayout>
          <c:layoutTarget val="inner"/>
          <c:xMode val="edge"/>
          <c:yMode val="edge"/>
          <c:x val="3.6639433282551877E-2"/>
          <c:y val="0.23957127996992797"/>
          <c:w val="0.58386759345170358"/>
          <c:h val="0.75660429145869901"/>
        </c:manualLayout>
      </c:layout>
      <c:pie3DChart>
        <c:varyColors val="1"/>
        <c:ser>
          <c:idx val="0"/>
          <c:order val="0"/>
          <c:explosion val="8"/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2400"/>
                </a:pPr>
                <a:endParaRPr lang="pt-BR"/>
              </a:p>
            </c:txPr>
            <c:showVal val="1"/>
            <c:showPercent val="1"/>
          </c:dLbls>
          <c:cat>
            <c:strRef>
              <c:f>Plan2!$D$101:$F$101</c:f>
              <c:strCache>
                <c:ptCount val="3"/>
                <c:pt idx="0">
                  <c:v>Integrado</c:v>
                </c:pt>
                <c:pt idx="1">
                  <c:v>Subsequente</c:v>
                </c:pt>
                <c:pt idx="2">
                  <c:v>Proeja</c:v>
                </c:pt>
              </c:strCache>
            </c:strRef>
          </c:cat>
          <c:val>
            <c:numRef>
              <c:f>Plan2!$D$102:$F$102</c:f>
              <c:numCache>
                <c:formatCode>General</c:formatCode>
                <c:ptCount val="3"/>
                <c:pt idx="0">
                  <c:v>3400</c:v>
                </c:pt>
                <c:pt idx="1">
                  <c:v>11130</c:v>
                </c:pt>
                <c:pt idx="2">
                  <c:v>1130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sz="2800" i="0" baseline="0"/>
          </a:pPr>
          <a:endParaRPr lang="pt-BR"/>
        </a:p>
      </c:txPr>
    </c:legend>
    <c:plotVisOnly val="1"/>
    <c:dispBlanksAs val="zero"/>
  </c:chart>
  <c:txPr>
    <a:bodyPr/>
    <a:lstStyle/>
    <a:p>
      <a:pPr>
        <a:defRPr i="1"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pt-BR" sz="2400" dirty="0"/>
              <a:t>Previsão</a:t>
            </a:r>
            <a:r>
              <a:rPr lang="pt-BR" sz="2400" baseline="0" dirty="0"/>
              <a:t> oferta PROEJA/ médio para 2016 com base em 10% da oferta do IFPA 2015</a:t>
            </a:r>
          </a:p>
          <a:p>
            <a:pPr>
              <a:defRPr/>
            </a:pPr>
            <a:r>
              <a:rPr lang="pt-BR" sz="2400" baseline="0" dirty="0"/>
              <a:t>Oferta do IFPA em 2015 de PROEJA</a:t>
            </a:r>
          </a:p>
          <a:p>
            <a:pPr>
              <a:defRPr/>
            </a:pPr>
            <a:endParaRPr lang="pt-BR" dirty="0"/>
          </a:p>
        </c:rich>
      </c:tx>
      <c:layout>
        <c:manualLayout>
          <c:xMode val="edge"/>
          <c:yMode val="edge"/>
          <c:x val="0.13461301190625438"/>
          <c:y val="1.5739580583554246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Plan2!$A$62</c:f>
              <c:strCache>
                <c:ptCount val="1"/>
                <c:pt idx="0">
                  <c:v>PREVISÃO DE PROEJA PARA 2016 (10%)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/>
              <c:showVal val="1"/>
            </c:dLbl>
            <c:delete val="1"/>
            <c:txPr>
              <a:bodyPr/>
              <a:lstStyle/>
              <a:p>
                <a:pPr>
                  <a:defRPr sz="3200"/>
                </a:pPr>
                <a:endParaRPr lang="pt-BR"/>
              </a:p>
            </c:txPr>
          </c:dLbls>
          <c:val>
            <c:numRef>
              <c:f>Plan2!$B$62:$C$62</c:f>
              <c:numCache>
                <c:formatCode>General</c:formatCode>
                <c:ptCount val="2"/>
                <c:pt idx="1">
                  <c:v>358.6</c:v>
                </c:pt>
              </c:numCache>
            </c:numRef>
          </c:val>
        </c:ser>
        <c:ser>
          <c:idx val="1"/>
          <c:order val="1"/>
          <c:tx>
            <c:strRef>
              <c:f>Plan2!$A$63</c:f>
              <c:strCache>
                <c:ptCount val="1"/>
                <c:pt idx="0">
                  <c:v>OFERTA TOTAL DE EJA EM 2015 (CÂMPUS CASTANHAL E TUCURUÍ)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1"/>
              <c:layout/>
              <c:showVal val="1"/>
            </c:dLbl>
            <c:delete val="1"/>
            <c:txPr>
              <a:bodyPr/>
              <a:lstStyle/>
              <a:p>
                <a:pPr>
                  <a:defRPr sz="3600"/>
                </a:pPr>
                <a:endParaRPr lang="pt-BR"/>
              </a:p>
            </c:txPr>
          </c:dLbls>
          <c:val>
            <c:numRef>
              <c:f>Plan2!$B$63:$C$63</c:f>
              <c:numCache>
                <c:formatCode>General</c:formatCode>
                <c:ptCount val="2"/>
                <c:pt idx="1">
                  <c:v>50</c:v>
                </c:pt>
              </c:numCache>
            </c:numRef>
          </c:val>
        </c:ser>
        <c:dLbls/>
        <c:axId val="85373696"/>
        <c:axId val="85375232"/>
      </c:barChart>
      <c:catAx>
        <c:axId val="85373696"/>
        <c:scaling>
          <c:orientation val="minMax"/>
        </c:scaling>
        <c:delete val="1"/>
        <c:axPos val="b"/>
        <c:tickLblPos val="none"/>
        <c:crossAx val="85375232"/>
        <c:crosses val="autoZero"/>
        <c:auto val="1"/>
        <c:lblAlgn val="ctr"/>
        <c:lblOffset val="100"/>
      </c:catAx>
      <c:valAx>
        <c:axId val="8537523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85373696"/>
        <c:crosses val="autoZero"/>
        <c:crossBetween val="between"/>
      </c:valAx>
    </c:plotArea>
    <c:legend>
      <c:legendPos val="r"/>
      <c:layout/>
      <c:txPr>
        <a:bodyPr/>
        <a:lstStyle/>
        <a:p>
          <a:pPr rtl="0">
            <a:defRPr sz="2000"/>
          </a:pPr>
          <a:endParaRPr lang="pt-BR"/>
        </a:p>
      </c:txPr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421441F-55F5-42A3-87E6-50625924EB3C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2897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5112568"/>
          </a:xfrm>
        </p:spPr>
        <p:txBody>
          <a:bodyPr>
            <a:normAutofit/>
          </a:bodyPr>
          <a:lstStyle/>
          <a:p>
            <a:pPr marL="0" lvl="0" indent="0" algn="ctr">
              <a:buNone/>
              <a:tabLst>
                <a:tab pos="0" algn="l"/>
                <a:tab pos="846002" algn="l"/>
                <a:tab pos="1760402" algn="l"/>
                <a:tab pos="2674802" algn="l"/>
                <a:tab pos="3589202" algn="l"/>
                <a:tab pos="4503602" algn="l"/>
                <a:tab pos="5418002" algn="l"/>
                <a:tab pos="6332402" algn="l"/>
                <a:tab pos="7246802" algn="l"/>
                <a:tab pos="8161202" algn="l"/>
                <a:tab pos="9075602" algn="l"/>
                <a:tab pos="9990002" algn="l"/>
              </a:tabLst>
            </a:pPr>
            <a:r>
              <a:rPr lang="en-GB" dirty="0" err="1">
                <a:latin typeface="Arial" pitchFamily="34"/>
              </a:rPr>
              <a:t>Não</a:t>
            </a:r>
            <a:r>
              <a:rPr lang="en-GB" dirty="0">
                <a:latin typeface="Arial" pitchFamily="34"/>
              </a:rPr>
              <a:t> é simples </a:t>
            </a:r>
            <a:r>
              <a:rPr lang="en-GB" dirty="0" err="1">
                <a:latin typeface="Arial" pitchFamily="34"/>
              </a:rPr>
              <a:t>justaposição</a:t>
            </a:r>
            <a:r>
              <a:rPr lang="en-GB" dirty="0">
                <a:latin typeface="Arial" pitchFamily="34"/>
              </a:rPr>
              <a:t>.</a:t>
            </a:r>
          </a:p>
          <a:p>
            <a:pPr marL="0" lvl="0" indent="0" algn="ctr">
              <a:buNone/>
              <a:tabLst>
                <a:tab pos="0" algn="l"/>
                <a:tab pos="846002" algn="l"/>
                <a:tab pos="1760402" algn="l"/>
                <a:tab pos="2674802" algn="l"/>
                <a:tab pos="3589202" algn="l"/>
                <a:tab pos="4503602" algn="l"/>
                <a:tab pos="5418002" algn="l"/>
                <a:tab pos="6332402" algn="l"/>
                <a:tab pos="7246802" algn="l"/>
                <a:tab pos="8161202" algn="l"/>
                <a:tab pos="9075602" algn="l"/>
                <a:tab pos="9990002" algn="l"/>
              </a:tabLst>
            </a:pPr>
            <a:r>
              <a:rPr lang="pt-BR" dirty="0">
                <a:latin typeface="Arial" pitchFamily="34"/>
              </a:rPr>
              <a:t>Não é sobrecarga de conteúdos.</a:t>
            </a:r>
          </a:p>
          <a:p>
            <a:pPr marL="0" lvl="0" indent="0" algn="ctr">
              <a:buNone/>
              <a:tabLst>
                <a:tab pos="0" algn="l"/>
                <a:tab pos="846002" algn="l"/>
                <a:tab pos="1760402" algn="l"/>
                <a:tab pos="2674802" algn="l"/>
                <a:tab pos="3589202" algn="l"/>
                <a:tab pos="4503602" algn="l"/>
                <a:tab pos="5418002" algn="l"/>
                <a:tab pos="6332402" algn="l"/>
                <a:tab pos="7246802" algn="l"/>
                <a:tab pos="8161202" algn="l"/>
                <a:tab pos="9075602" algn="l"/>
                <a:tab pos="9990002" algn="l"/>
              </a:tabLst>
            </a:pPr>
            <a:r>
              <a:rPr lang="en-GB" dirty="0" err="1">
                <a:latin typeface="Arial" pitchFamily="34"/>
              </a:rPr>
              <a:t>Não</a:t>
            </a:r>
            <a:r>
              <a:rPr lang="en-GB" dirty="0">
                <a:latin typeface="Arial" pitchFamily="34"/>
              </a:rPr>
              <a:t> </a:t>
            </a:r>
            <a:r>
              <a:rPr lang="en-GB" dirty="0" err="1">
                <a:latin typeface="Arial" pitchFamily="34"/>
              </a:rPr>
              <a:t>nasce</a:t>
            </a:r>
            <a:r>
              <a:rPr lang="en-GB" dirty="0">
                <a:latin typeface="Arial" pitchFamily="34"/>
              </a:rPr>
              <a:t> </a:t>
            </a:r>
            <a:r>
              <a:rPr lang="en-GB" dirty="0" err="1">
                <a:latin typeface="Arial" pitchFamily="34"/>
              </a:rPr>
              <a:t>por</a:t>
            </a:r>
            <a:r>
              <a:rPr lang="en-GB" dirty="0">
                <a:latin typeface="Arial" pitchFamily="34"/>
              </a:rPr>
              <a:t> </a:t>
            </a:r>
            <a:r>
              <a:rPr lang="en-GB" dirty="0" err="1">
                <a:latin typeface="Arial" pitchFamily="34"/>
              </a:rPr>
              <a:t>decreto</a:t>
            </a:r>
            <a:r>
              <a:rPr lang="en-GB" dirty="0">
                <a:latin typeface="Arial" pitchFamily="34"/>
              </a:rPr>
              <a:t>.</a:t>
            </a:r>
          </a:p>
          <a:p>
            <a:pPr marL="0" lvl="0" indent="0" algn="ctr">
              <a:buNone/>
              <a:tabLst>
                <a:tab pos="0" algn="l"/>
                <a:tab pos="846002" algn="l"/>
                <a:tab pos="1760402" algn="l"/>
                <a:tab pos="2674802" algn="l"/>
                <a:tab pos="3589202" algn="l"/>
                <a:tab pos="4503602" algn="l"/>
                <a:tab pos="5418002" algn="l"/>
                <a:tab pos="6332402" algn="l"/>
                <a:tab pos="7246802" algn="l"/>
                <a:tab pos="8161202" algn="l"/>
                <a:tab pos="9075602" algn="l"/>
                <a:tab pos="9990002" algn="l"/>
              </a:tabLst>
            </a:pPr>
            <a:r>
              <a:rPr lang="pt-BR" dirty="0">
                <a:latin typeface="Arial" pitchFamily="34"/>
              </a:rPr>
              <a:t>Não é dada de antemão.</a:t>
            </a:r>
          </a:p>
          <a:p>
            <a:pPr marL="0" lvl="0" indent="0" algn="ctr">
              <a:buNone/>
              <a:tabLst>
                <a:tab pos="0" algn="l"/>
                <a:tab pos="846002" algn="l"/>
                <a:tab pos="1760402" algn="l"/>
                <a:tab pos="2674802" algn="l"/>
                <a:tab pos="3589202" algn="l"/>
                <a:tab pos="4503602" algn="l"/>
                <a:tab pos="5418002" algn="l"/>
                <a:tab pos="6332402" algn="l"/>
                <a:tab pos="7246802" algn="l"/>
                <a:tab pos="8161202" algn="l"/>
                <a:tab pos="9075602" algn="l"/>
                <a:tab pos="9990002" algn="l"/>
              </a:tabLst>
            </a:pPr>
            <a:r>
              <a:rPr lang="en-GB" dirty="0" err="1">
                <a:latin typeface="Arial" pitchFamily="34"/>
              </a:rPr>
              <a:t>Não</a:t>
            </a:r>
            <a:r>
              <a:rPr lang="en-GB" dirty="0">
                <a:latin typeface="Arial" pitchFamily="34"/>
              </a:rPr>
              <a:t> emerge </a:t>
            </a:r>
            <a:r>
              <a:rPr lang="en-GB" dirty="0" err="1">
                <a:latin typeface="Arial" pitchFamily="34"/>
              </a:rPr>
              <a:t>espontaneamente</a:t>
            </a:r>
            <a:r>
              <a:rPr lang="en-GB" dirty="0">
                <a:latin typeface="Arial" pitchFamily="34"/>
              </a:rPr>
              <a:t>.</a:t>
            </a:r>
          </a:p>
          <a:p>
            <a:pPr marL="0" lvl="0" indent="0" algn="ctr">
              <a:buNone/>
              <a:tabLst>
                <a:tab pos="0" algn="l"/>
                <a:tab pos="846002" algn="l"/>
                <a:tab pos="1760402" algn="l"/>
                <a:tab pos="2674802" algn="l"/>
                <a:tab pos="3589202" algn="l"/>
                <a:tab pos="4503602" algn="l"/>
                <a:tab pos="5418002" algn="l"/>
                <a:tab pos="6332402" algn="l"/>
                <a:tab pos="7246802" algn="l"/>
                <a:tab pos="8161202" algn="l"/>
                <a:tab pos="9075602" algn="l"/>
                <a:tab pos="9990002" algn="l"/>
              </a:tabLst>
            </a:pPr>
            <a:r>
              <a:rPr lang="pt-BR" dirty="0">
                <a:latin typeface="Arial" pitchFamily="34"/>
              </a:rPr>
              <a:t>Não há uma receita pronta.</a:t>
            </a:r>
          </a:p>
          <a:p>
            <a:pPr marL="0" lvl="0" indent="0" algn="ctr">
              <a:buNone/>
              <a:tabLst>
                <a:tab pos="0" algn="l"/>
                <a:tab pos="846002" algn="l"/>
                <a:tab pos="1760402" algn="l"/>
                <a:tab pos="2674802" algn="l"/>
                <a:tab pos="3589202" algn="l"/>
                <a:tab pos="4503602" algn="l"/>
                <a:tab pos="5418002" algn="l"/>
                <a:tab pos="6332402" algn="l"/>
                <a:tab pos="7246802" algn="l"/>
                <a:tab pos="8161202" algn="l"/>
                <a:tab pos="9075602" algn="l"/>
                <a:tab pos="9990002" algn="l"/>
              </a:tabLst>
            </a:pPr>
            <a:r>
              <a:rPr lang="pt-BR" dirty="0">
                <a:latin typeface="Arial" pitchFamily="34"/>
              </a:rPr>
              <a:t>Não conta com um </a:t>
            </a:r>
            <a:r>
              <a:rPr lang="pt-BR" i="1" dirty="0">
                <a:latin typeface="Arial" pitchFamily="34"/>
              </a:rPr>
              <a:t>corpus </a:t>
            </a:r>
            <a:r>
              <a:rPr lang="pt-BR" dirty="0">
                <a:latin typeface="Arial" pitchFamily="34"/>
              </a:rPr>
              <a:t>metodológico plenamente constituído.</a:t>
            </a:r>
          </a:p>
          <a:p>
            <a:pPr marL="0" lvl="0" indent="0" algn="ctr">
              <a:buNone/>
              <a:tabLst>
                <a:tab pos="0" algn="l"/>
                <a:tab pos="846002" algn="l"/>
                <a:tab pos="1760402" algn="l"/>
                <a:tab pos="2674802" algn="l"/>
                <a:tab pos="3589202" algn="l"/>
                <a:tab pos="4503602" algn="l"/>
                <a:tab pos="5418002" algn="l"/>
                <a:tab pos="6332402" algn="l"/>
                <a:tab pos="7246802" algn="l"/>
                <a:tab pos="8161202" algn="l"/>
                <a:tab pos="9075602" algn="l"/>
                <a:tab pos="9990002" algn="l"/>
              </a:tabLst>
            </a:pPr>
            <a:r>
              <a:rPr lang="pt-BR" dirty="0">
                <a:latin typeface="Arial" pitchFamily="34"/>
              </a:rPr>
              <a:t>Não pode ser compreendida fora do contexto em que ele acontece.</a:t>
            </a:r>
          </a:p>
          <a:p>
            <a:pPr marL="0" lvl="0" indent="0" algn="ctr">
              <a:spcBef>
                <a:spcPts val="500"/>
              </a:spcBef>
              <a:buNone/>
              <a:tabLst>
                <a:tab pos="0" algn="l"/>
                <a:tab pos="846002" algn="l"/>
                <a:tab pos="1760402" algn="l"/>
                <a:tab pos="2674802" algn="l"/>
                <a:tab pos="3589202" algn="l"/>
                <a:tab pos="4503602" algn="l"/>
                <a:tab pos="5418002" algn="l"/>
                <a:tab pos="6332402" algn="l"/>
                <a:tab pos="7246802" algn="l"/>
                <a:tab pos="8161202" algn="l"/>
                <a:tab pos="9075602" algn="l"/>
                <a:tab pos="9990002" algn="l"/>
              </a:tabLst>
            </a:pPr>
            <a:r>
              <a:rPr lang="pt-BR" sz="1800" dirty="0">
                <a:latin typeface="Arial" pitchFamily="34"/>
              </a:rPr>
              <a:t>(Machado, 2008)</a:t>
            </a:r>
          </a:p>
          <a:p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Concepção de Ensino Integrado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826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6085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5400" dirty="0" smtClean="0"/>
              <a:t>Integração </a:t>
            </a:r>
            <a:r>
              <a:rPr lang="pt-BR" sz="5400" dirty="0" smtClean="0">
                <a:solidFill>
                  <a:srgbClr val="FF0000"/>
                </a:solidFill>
              </a:rPr>
              <a:t>A</a:t>
            </a:r>
            <a:r>
              <a:rPr lang="pt-BR" sz="5400" dirty="0" smtClean="0">
                <a:solidFill>
                  <a:schemeClr val="tx1"/>
                </a:solidFill>
              </a:rPr>
              <a:t>????</a:t>
            </a:r>
          </a:p>
          <a:p>
            <a:pPr>
              <a:defRPr/>
            </a:pPr>
            <a:r>
              <a:rPr lang="pt-BR" sz="5400" dirty="0" smtClean="0"/>
              <a:t>Integração </a:t>
            </a:r>
            <a:r>
              <a:rPr lang="pt-BR" sz="5400" dirty="0" smtClean="0">
                <a:solidFill>
                  <a:srgbClr val="FF0000"/>
                </a:solidFill>
              </a:rPr>
              <a:t>COM</a:t>
            </a:r>
            <a:r>
              <a:rPr lang="pt-BR" sz="5400" dirty="0" smtClean="0"/>
              <a:t>?????</a:t>
            </a:r>
          </a:p>
          <a:p>
            <a:pPr>
              <a:defRPr/>
            </a:pPr>
            <a:r>
              <a:rPr lang="pt-BR" sz="5400" dirty="0" smtClean="0"/>
              <a:t>Integração </a:t>
            </a:r>
            <a:r>
              <a:rPr lang="pt-BR" sz="5400" dirty="0" smtClean="0">
                <a:solidFill>
                  <a:srgbClr val="FF0000"/>
                </a:solidFill>
              </a:rPr>
              <a:t>DE</a:t>
            </a:r>
            <a:r>
              <a:rPr lang="pt-BR" sz="5400" dirty="0" smtClean="0"/>
              <a:t>????</a:t>
            </a:r>
          </a:p>
          <a:p>
            <a:pPr>
              <a:defRPr/>
            </a:pPr>
            <a:r>
              <a:rPr lang="pt-BR" sz="5400" dirty="0" smtClean="0"/>
              <a:t>Integração </a:t>
            </a:r>
            <a:r>
              <a:rPr lang="pt-BR" sz="5400" dirty="0" smtClean="0">
                <a:solidFill>
                  <a:srgbClr val="FF0000"/>
                </a:solidFill>
              </a:rPr>
              <a:t>ENTRE</a:t>
            </a:r>
            <a:r>
              <a:rPr lang="pt-BR" sz="5400" dirty="0" smtClean="0"/>
              <a:t>?????</a:t>
            </a:r>
            <a:endParaRPr lang="pt-BR" sz="54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000" b="1" dirty="0" smtClean="0">
                <a:solidFill>
                  <a:srgbClr val="FF0000"/>
                </a:solidFill>
              </a:rPr>
              <a:t>Ensino Integrado é...</a:t>
            </a:r>
            <a:endParaRPr lang="pt-B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9368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195736" y="2348880"/>
            <a:ext cx="3341317" cy="327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0717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873"/>
            <a:ext cx="5400600" cy="336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1171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lipse 6"/>
          <p:cNvSpPr>
            <a:spLocks noGrp="1"/>
          </p:cNvSpPr>
          <p:nvPr>
            <p:ph idx="1"/>
          </p:nvPr>
        </p:nvSpPr>
        <p:spPr>
          <a:xfrm>
            <a:off x="1193635" y="2714295"/>
            <a:ext cx="2835837" cy="29137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*/ 5419351 1 1725033"/>
              <a:gd name="f8" fmla="*/ 10800 10800 1"/>
              <a:gd name="f9" fmla="+- 0 0 360"/>
              <a:gd name="f10" fmla="val 10800"/>
              <a:gd name="f11" fmla="+- 0 0 0"/>
              <a:gd name="f12" fmla="*/ f3 1 21600"/>
              <a:gd name="f13" fmla="*/ f4 1 21600"/>
              <a:gd name="f14" fmla="val f5"/>
              <a:gd name="f15" fmla="val f6"/>
              <a:gd name="f16" fmla="*/ 0 f7 1"/>
              <a:gd name="f17" fmla="*/ f5 f0 1"/>
              <a:gd name="f18" fmla="*/ f9 f0 1"/>
              <a:gd name="f19" fmla="*/ f11 f0 1"/>
              <a:gd name="f20" fmla="+- f15 0 f14"/>
              <a:gd name="f21" fmla="*/ f16 1 f2"/>
              <a:gd name="f22" fmla="*/ f17 1 f2"/>
              <a:gd name="f23" fmla="*/ f18 1 f2"/>
              <a:gd name="f24" fmla="*/ f19 1 f2"/>
              <a:gd name="f25" fmla="*/ f20 1 21600"/>
              <a:gd name="f26" fmla="+- 0 0 f21"/>
              <a:gd name="f27" fmla="+- f22 0 f1"/>
              <a:gd name="f28" fmla="+- f23 0 f1"/>
              <a:gd name="f29" fmla="+- f24 0 f1"/>
              <a:gd name="f30" fmla="*/ 3200 f25 1"/>
              <a:gd name="f31" fmla="*/ 18400 f25 1"/>
              <a:gd name="f32" fmla="*/ 10800 f25 1"/>
              <a:gd name="f33" fmla="*/ 0 f25 1"/>
              <a:gd name="f34" fmla="*/ 3160 f25 1"/>
              <a:gd name="f35" fmla="*/ 18440 f25 1"/>
              <a:gd name="f36" fmla="*/ 21600 f25 1"/>
              <a:gd name="f37" fmla="*/ f26 f0 1"/>
              <a:gd name="f38" fmla="+- f28 0 f27"/>
              <a:gd name="f39" fmla="*/ f37 1 f7"/>
              <a:gd name="f40" fmla="*/ f32 1 f25"/>
              <a:gd name="f41" fmla="*/ f33 1 f25"/>
              <a:gd name="f42" fmla="*/ f34 1 f25"/>
              <a:gd name="f43" fmla="*/ f35 1 f25"/>
              <a:gd name="f44" fmla="*/ f36 1 f25"/>
              <a:gd name="f45" fmla="*/ f30 1 f25"/>
              <a:gd name="f46" fmla="*/ f31 1 f25"/>
              <a:gd name="f47" fmla="+- f39 0 f1"/>
              <a:gd name="f48" fmla="*/ f45 f12 1"/>
              <a:gd name="f49" fmla="*/ f46 f12 1"/>
              <a:gd name="f50" fmla="*/ f46 f13 1"/>
              <a:gd name="f51" fmla="*/ f45 f13 1"/>
              <a:gd name="f52" fmla="*/ f40 f12 1"/>
              <a:gd name="f53" fmla="*/ f41 f13 1"/>
              <a:gd name="f54" fmla="*/ f42 f12 1"/>
              <a:gd name="f55" fmla="*/ f42 f13 1"/>
              <a:gd name="f56" fmla="*/ f41 f12 1"/>
              <a:gd name="f57" fmla="*/ f40 f13 1"/>
              <a:gd name="f58" fmla="*/ f43 f13 1"/>
              <a:gd name="f59" fmla="*/ f44 f13 1"/>
              <a:gd name="f60" fmla="*/ f43 f12 1"/>
              <a:gd name="f61" fmla="*/ f44 f12 1"/>
              <a:gd name="f62" fmla="+- f47 f1 0"/>
              <a:gd name="f63" fmla="*/ f62 f7 1"/>
              <a:gd name="f64" fmla="*/ f63 1 f0"/>
              <a:gd name="f65" fmla="+- 0 0 f64"/>
              <a:gd name="f66" fmla="+- 0 0 f65"/>
              <a:gd name="f67" fmla="*/ f66 f0 1"/>
              <a:gd name="f68" fmla="*/ f67 1 f7"/>
              <a:gd name="f69" fmla="+- f68 0 f1"/>
              <a:gd name="f70" fmla="cos 1 f69"/>
              <a:gd name="f71" fmla="sin 1 f69"/>
              <a:gd name="f72" fmla="+- 0 0 f70"/>
              <a:gd name="f73" fmla="+- 0 0 f71"/>
              <a:gd name="f74" fmla="+- 0 0 f72"/>
              <a:gd name="f75" fmla="+- 0 0 f73"/>
              <a:gd name="f76" fmla="val f74"/>
              <a:gd name="f77" fmla="val f75"/>
              <a:gd name="f78" fmla="+- 0 0 f76"/>
              <a:gd name="f79" fmla="+- 0 0 f77"/>
              <a:gd name="f80" fmla="*/ 10800 f78 1"/>
              <a:gd name="f81" fmla="*/ 10800 f79 1"/>
              <a:gd name="f82" fmla="*/ f80 f80 1"/>
              <a:gd name="f83" fmla="*/ f81 f81 1"/>
              <a:gd name="f84" fmla="+- f82 f83 0"/>
              <a:gd name="f85" fmla="sqrt f84"/>
              <a:gd name="f86" fmla="*/ f8 1 f85"/>
              <a:gd name="f87" fmla="*/ f78 f86 1"/>
              <a:gd name="f88" fmla="*/ f79 f86 1"/>
              <a:gd name="f89" fmla="+- 10800 0 f87"/>
              <a:gd name="f90" fmla="+- 10800 0 f88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52" y="f53"/>
              </a:cxn>
              <a:cxn ang="f29">
                <a:pos x="f54" y="f55"/>
              </a:cxn>
              <a:cxn ang="f29">
                <a:pos x="f56" y="f57"/>
              </a:cxn>
              <a:cxn ang="f29">
                <a:pos x="f54" y="f58"/>
              </a:cxn>
              <a:cxn ang="f29">
                <a:pos x="f52" y="f59"/>
              </a:cxn>
              <a:cxn ang="f29">
                <a:pos x="f60" y="f58"/>
              </a:cxn>
              <a:cxn ang="f29">
                <a:pos x="f61" y="f57"/>
              </a:cxn>
              <a:cxn ang="f29">
                <a:pos x="f60" y="f55"/>
              </a:cxn>
            </a:cxnLst>
            <a:rect l="f48" t="f51" r="f49" b="f50"/>
            <a:pathLst>
              <a:path w="21600" h="21600">
                <a:moveTo>
                  <a:pt x="f89" y="f90"/>
                </a:moveTo>
                <a:arcTo wR="f10" hR="f10" stAng="f27" swAng="f38"/>
                <a:close/>
              </a:path>
            </a:pathLst>
          </a:custGeom>
          <a:solidFill>
            <a:srgbClr val="FFFF00"/>
          </a:solidFill>
          <a:ln w="9363">
            <a:solidFill>
              <a:srgbClr val="FFFFFF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1"/>
          <a:lstStyle/>
          <a:p>
            <a:endParaRPr lang="pt-BR" dirty="0"/>
          </a:p>
        </p:txBody>
      </p:sp>
      <p:sp>
        <p:nvSpPr>
          <p:cNvPr id="7" name="Elipse 6"/>
          <p:cNvSpPr/>
          <p:nvPr/>
        </p:nvSpPr>
        <p:spPr>
          <a:xfrm>
            <a:off x="3995936" y="2780928"/>
            <a:ext cx="2896375" cy="28471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*/ 5419351 1 1725033"/>
              <a:gd name="f8" fmla="*/ 10800 10800 1"/>
              <a:gd name="f9" fmla="+- 0 0 360"/>
              <a:gd name="f10" fmla="val 10800"/>
              <a:gd name="f11" fmla="+- 0 0 0"/>
              <a:gd name="f12" fmla="*/ f3 1 21600"/>
              <a:gd name="f13" fmla="*/ f4 1 21600"/>
              <a:gd name="f14" fmla="val f5"/>
              <a:gd name="f15" fmla="val f6"/>
              <a:gd name="f16" fmla="*/ 0 f7 1"/>
              <a:gd name="f17" fmla="*/ f5 f0 1"/>
              <a:gd name="f18" fmla="*/ f9 f0 1"/>
              <a:gd name="f19" fmla="*/ f11 f0 1"/>
              <a:gd name="f20" fmla="+- f15 0 f14"/>
              <a:gd name="f21" fmla="*/ f16 1 f2"/>
              <a:gd name="f22" fmla="*/ f17 1 f2"/>
              <a:gd name="f23" fmla="*/ f18 1 f2"/>
              <a:gd name="f24" fmla="*/ f19 1 f2"/>
              <a:gd name="f25" fmla="*/ f20 1 21600"/>
              <a:gd name="f26" fmla="+- 0 0 f21"/>
              <a:gd name="f27" fmla="+- f22 0 f1"/>
              <a:gd name="f28" fmla="+- f23 0 f1"/>
              <a:gd name="f29" fmla="+- f24 0 f1"/>
              <a:gd name="f30" fmla="*/ 3200 f25 1"/>
              <a:gd name="f31" fmla="*/ 18400 f25 1"/>
              <a:gd name="f32" fmla="*/ 10800 f25 1"/>
              <a:gd name="f33" fmla="*/ 0 f25 1"/>
              <a:gd name="f34" fmla="*/ 3160 f25 1"/>
              <a:gd name="f35" fmla="*/ 18440 f25 1"/>
              <a:gd name="f36" fmla="*/ 21600 f25 1"/>
              <a:gd name="f37" fmla="*/ f26 f0 1"/>
              <a:gd name="f38" fmla="+- f28 0 f27"/>
              <a:gd name="f39" fmla="*/ f37 1 f7"/>
              <a:gd name="f40" fmla="*/ f32 1 f25"/>
              <a:gd name="f41" fmla="*/ f33 1 f25"/>
              <a:gd name="f42" fmla="*/ f34 1 f25"/>
              <a:gd name="f43" fmla="*/ f35 1 f25"/>
              <a:gd name="f44" fmla="*/ f36 1 f25"/>
              <a:gd name="f45" fmla="*/ f30 1 f25"/>
              <a:gd name="f46" fmla="*/ f31 1 f25"/>
              <a:gd name="f47" fmla="+- f39 0 f1"/>
              <a:gd name="f48" fmla="*/ f45 f12 1"/>
              <a:gd name="f49" fmla="*/ f46 f12 1"/>
              <a:gd name="f50" fmla="*/ f46 f13 1"/>
              <a:gd name="f51" fmla="*/ f45 f13 1"/>
              <a:gd name="f52" fmla="*/ f40 f12 1"/>
              <a:gd name="f53" fmla="*/ f41 f13 1"/>
              <a:gd name="f54" fmla="*/ f42 f12 1"/>
              <a:gd name="f55" fmla="*/ f42 f13 1"/>
              <a:gd name="f56" fmla="*/ f41 f12 1"/>
              <a:gd name="f57" fmla="*/ f40 f13 1"/>
              <a:gd name="f58" fmla="*/ f43 f13 1"/>
              <a:gd name="f59" fmla="*/ f44 f13 1"/>
              <a:gd name="f60" fmla="*/ f43 f12 1"/>
              <a:gd name="f61" fmla="*/ f44 f12 1"/>
              <a:gd name="f62" fmla="+- f47 f1 0"/>
              <a:gd name="f63" fmla="*/ f62 f7 1"/>
              <a:gd name="f64" fmla="*/ f63 1 f0"/>
              <a:gd name="f65" fmla="+- 0 0 f64"/>
              <a:gd name="f66" fmla="+- 0 0 f65"/>
              <a:gd name="f67" fmla="*/ f66 f0 1"/>
              <a:gd name="f68" fmla="*/ f67 1 f7"/>
              <a:gd name="f69" fmla="+- f68 0 f1"/>
              <a:gd name="f70" fmla="cos 1 f69"/>
              <a:gd name="f71" fmla="sin 1 f69"/>
              <a:gd name="f72" fmla="+- 0 0 f70"/>
              <a:gd name="f73" fmla="+- 0 0 f71"/>
              <a:gd name="f74" fmla="+- 0 0 f72"/>
              <a:gd name="f75" fmla="+- 0 0 f73"/>
              <a:gd name="f76" fmla="val f74"/>
              <a:gd name="f77" fmla="val f75"/>
              <a:gd name="f78" fmla="+- 0 0 f76"/>
              <a:gd name="f79" fmla="+- 0 0 f77"/>
              <a:gd name="f80" fmla="*/ 10800 f78 1"/>
              <a:gd name="f81" fmla="*/ 10800 f79 1"/>
              <a:gd name="f82" fmla="*/ f80 f80 1"/>
              <a:gd name="f83" fmla="*/ f81 f81 1"/>
              <a:gd name="f84" fmla="+- f82 f83 0"/>
              <a:gd name="f85" fmla="sqrt f84"/>
              <a:gd name="f86" fmla="*/ f8 1 f85"/>
              <a:gd name="f87" fmla="*/ f78 f86 1"/>
              <a:gd name="f88" fmla="*/ f79 f86 1"/>
              <a:gd name="f89" fmla="+- 10800 0 f87"/>
              <a:gd name="f90" fmla="+- 10800 0 f88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52" y="f53"/>
              </a:cxn>
              <a:cxn ang="f29">
                <a:pos x="f54" y="f55"/>
              </a:cxn>
              <a:cxn ang="f29">
                <a:pos x="f56" y="f57"/>
              </a:cxn>
              <a:cxn ang="f29">
                <a:pos x="f54" y="f58"/>
              </a:cxn>
              <a:cxn ang="f29">
                <a:pos x="f52" y="f59"/>
              </a:cxn>
              <a:cxn ang="f29">
                <a:pos x="f60" y="f58"/>
              </a:cxn>
              <a:cxn ang="f29">
                <a:pos x="f61" y="f57"/>
              </a:cxn>
              <a:cxn ang="f29">
                <a:pos x="f60" y="f55"/>
              </a:cxn>
            </a:cxnLst>
            <a:rect l="f48" t="f51" r="f49" b="f50"/>
            <a:pathLst>
              <a:path w="21600" h="21600">
                <a:moveTo>
                  <a:pt x="f89" y="f90"/>
                </a:moveTo>
                <a:arcTo wR="f10" hR="f10" stAng="f27" swAng="f38"/>
                <a:close/>
              </a:path>
            </a:pathLst>
          </a:custGeom>
          <a:solidFill>
            <a:srgbClr val="FF0000"/>
          </a:solidFill>
          <a:ln w="9363">
            <a:solidFill>
              <a:srgbClr val="FFFFFF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400" b="0" i="0" u="none" strike="noStrike" kern="1200" cap="none" spc="0" baseline="0">
              <a:solidFill>
                <a:srgbClr val="800000"/>
              </a:solidFill>
              <a:uFillTx/>
              <a:latin typeface="Arial Unicode MS" pitchFamily="34"/>
              <a:ea typeface="DejaVu Sans" pitchFamily="2"/>
              <a:cs typeface="DejaVu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8892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92896"/>
            <a:ext cx="5472608" cy="315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38164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60" r="12122"/>
          <a:stretch/>
        </p:blipFill>
        <p:spPr bwMode="auto">
          <a:xfrm>
            <a:off x="755577" y="2190250"/>
            <a:ext cx="4392487" cy="454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0972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6000" b="1" dirty="0" smtClean="0">
                <a:solidFill>
                  <a:srgbClr val="004821"/>
                </a:solidFill>
              </a:rPr>
              <a:t>Propomos</a:t>
            </a:r>
            <a:endParaRPr lang="pt-BR" sz="6000" b="1" dirty="0">
              <a:solidFill>
                <a:srgbClr val="004821"/>
              </a:solidFill>
            </a:endParaRPr>
          </a:p>
        </p:txBody>
      </p:sp>
      <p:pic>
        <p:nvPicPr>
          <p:cNvPr id="3" name="Retângulo 12"/>
          <p:cNvPicPr>
            <a:picLocks noChangeAspect="1"/>
          </p:cNvPicPr>
          <p:nvPr/>
        </p:nvPicPr>
        <p:blipFill rotWithShape="1">
          <a:blip r:embed="rId2" cstate="print">
            <a:lum/>
            <a:alphaModFix/>
          </a:blip>
          <a:srcRect l="21082" t="30483" r="42392" b="42788"/>
          <a:stretch/>
        </p:blipFill>
        <p:spPr>
          <a:xfrm>
            <a:off x="739070" y="1988840"/>
            <a:ext cx="7451666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6896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2675466"/>
            <a:ext cx="8784975" cy="4065902"/>
          </a:xfrm>
        </p:spPr>
        <p:txBody>
          <a:bodyPr>
            <a:normAutofit/>
          </a:bodyPr>
          <a:lstStyle/>
          <a:p>
            <a:r>
              <a:rPr lang="pt-BR" dirty="0"/>
              <a:t>projeto social em que as instâncias responsáveis pela educação assumam compromisso com uma formação técnica para além da mercadológica</a:t>
            </a:r>
            <a:r>
              <a:rPr lang="pt-BR" dirty="0" smtClean="0"/>
              <a:t>;</a:t>
            </a:r>
          </a:p>
          <a:p>
            <a:r>
              <a:rPr lang="pt-BR" dirty="0" smtClean="0"/>
              <a:t>manutenção </a:t>
            </a:r>
            <a:r>
              <a:rPr lang="pt-BR" dirty="0"/>
              <a:t>na </a:t>
            </a:r>
            <a:r>
              <a:rPr lang="pt-BR" dirty="0" smtClean="0"/>
              <a:t>lei da forma integrada;</a:t>
            </a:r>
          </a:p>
          <a:p>
            <a:r>
              <a:rPr lang="pt-BR" dirty="0"/>
              <a:t>adesão de gestores e de professores responsáveis pela formação geral e pela formação específica</a:t>
            </a:r>
            <a:r>
              <a:rPr lang="pt-BR" dirty="0" smtClean="0"/>
              <a:t>,</a:t>
            </a:r>
          </a:p>
          <a:p>
            <a:r>
              <a:rPr lang="pt-BR" dirty="0"/>
              <a:t>garantia de investimentos na educação que </a:t>
            </a:r>
            <a:r>
              <a:rPr lang="pt-BR" dirty="0" smtClean="0"/>
              <a:t>deem </a:t>
            </a:r>
            <a:r>
              <a:rPr lang="pt-BR" dirty="0"/>
              <a:t>condições </a:t>
            </a:r>
            <a:r>
              <a:rPr lang="pt-BR" dirty="0" smtClean="0"/>
              <a:t>materiais </a:t>
            </a:r>
            <a:r>
              <a:rPr lang="pt-BR" dirty="0"/>
              <a:t>e financeiras</a:t>
            </a:r>
            <a:r>
              <a:rPr lang="pt-BR" dirty="0" smtClean="0"/>
              <a:t>, </a:t>
            </a:r>
            <a:r>
              <a:rPr lang="pt-BR" dirty="0"/>
              <a:t>investimentos intelectuais e morais </a:t>
            </a:r>
            <a:r>
              <a:rPr lang="pt-BR" dirty="0" smtClean="0"/>
              <a:t>para </a:t>
            </a:r>
            <a:r>
              <a:rPr lang="pt-BR" dirty="0"/>
              <a:t>administração inteligente de todo o </a:t>
            </a:r>
            <a:r>
              <a:rPr lang="pt-BR" dirty="0" smtClean="0"/>
              <a:t>processo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79296" cy="1474424"/>
          </a:xfrm>
        </p:spPr>
        <p:txBody>
          <a:bodyPr>
            <a:normAutofit fontScale="90000"/>
          </a:bodyPr>
          <a:lstStyle/>
          <a:p>
            <a:pPr lvl="0" algn="l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>
                <a:solidFill>
                  <a:srgbClr val="004821"/>
                </a:solidFill>
              </a:rPr>
              <a:t> Ciavatta e </a:t>
            </a:r>
            <a:r>
              <a:rPr lang="pt-BR" b="1" dirty="0" err="1" smtClean="0">
                <a:solidFill>
                  <a:srgbClr val="004821"/>
                </a:solidFill>
              </a:rPr>
              <a:t>Frigotto</a:t>
            </a:r>
            <a:r>
              <a:rPr lang="pt-BR" b="1" dirty="0" smtClean="0">
                <a:solidFill>
                  <a:srgbClr val="004821"/>
                </a:solidFill>
              </a:rPr>
              <a:t>  2005 indicam pressupostos </a:t>
            </a:r>
            <a:r>
              <a:rPr lang="pt-BR" b="1" dirty="0">
                <a:solidFill>
                  <a:srgbClr val="004821"/>
                </a:solidFill>
              </a:rPr>
              <a:t>para a formação integrada </a:t>
            </a:r>
            <a:r>
              <a:rPr lang="pt-BR" b="1" dirty="0" smtClean="0">
                <a:solidFill>
                  <a:srgbClr val="004821"/>
                </a:solidFill>
              </a:rPr>
              <a:t>no que entendemos como concepção Integrada:</a:t>
            </a:r>
            <a:br>
              <a:rPr lang="pt-BR" b="1" dirty="0" smtClean="0">
                <a:solidFill>
                  <a:srgbClr val="004821"/>
                </a:solidFill>
              </a:rPr>
            </a:br>
            <a:r>
              <a:rPr lang="pt-BR" dirty="0"/>
              <a:t> </a:t>
            </a:r>
            <a:endParaRPr lang="pt-BR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7279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1" y="404664"/>
            <a:ext cx="8496944" cy="5721499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04821"/>
                </a:solidFill>
              </a:rPr>
              <a:t>Vásquez (2007, p 284-5) recorre ao simbolismo da mão, mediadora entre a ação e a cognição que assume aspectos contraditórios, </a:t>
            </a:r>
            <a:r>
              <a:rPr lang="pt-BR" sz="3200" b="1" dirty="0" smtClean="0">
                <a:solidFill>
                  <a:srgbClr val="004821"/>
                </a:solidFill>
              </a:rPr>
              <a:t>ao “aproximam os </a:t>
            </a:r>
            <a:r>
              <a:rPr lang="pt-BR" sz="3200" b="1" dirty="0">
                <a:solidFill>
                  <a:srgbClr val="004821"/>
                </a:solidFill>
              </a:rPr>
              <a:t>homens no aperto de </a:t>
            </a:r>
            <a:r>
              <a:rPr lang="pt-BR" sz="3200" b="1" dirty="0" smtClean="0">
                <a:solidFill>
                  <a:srgbClr val="004821"/>
                </a:solidFill>
              </a:rPr>
              <a:t>mãos [...] como </a:t>
            </a:r>
            <a:r>
              <a:rPr lang="pt-BR" sz="3200" b="1" dirty="0">
                <a:solidFill>
                  <a:srgbClr val="004821"/>
                </a:solidFill>
              </a:rPr>
              <a:t>também brigam”. E no trabalho abstrato “[...] as mãos que trabalham maquinalmente, vazias de espírito, são mãos sem vida porque nelas não pulsa a inteligência do operário”.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68389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sz="6000" dirty="0" smtClean="0">
                <a:solidFill>
                  <a:srgbClr val="FF0000"/>
                </a:solidFill>
              </a:rPr>
              <a:t>Forma  X Concepção de integrado</a:t>
            </a:r>
            <a:endParaRPr lang="pt-BR" sz="6000" dirty="0">
              <a:solidFill>
                <a:srgbClr val="FF0000"/>
              </a:solidFill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69029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355976" y="692695"/>
            <a:ext cx="4608511" cy="2075905"/>
          </a:xfrm>
        </p:spPr>
        <p:txBody>
          <a:bodyPr>
            <a:noAutofit/>
          </a:bodyPr>
          <a:lstStyle/>
          <a:p>
            <a:pPr algn="r"/>
            <a:r>
              <a:rPr lang="pt-BR" sz="3600" b="1" dirty="0" smtClean="0">
                <a:solidFill>
                  <a:srgbClr val="004821"/>
                </a:solidFill>
              </a:rPr>
              <a:t/>
            </a:r>
            <a:br>
              <a:rPr lang="pt-BR" sz="3600" b="1" dirty="0" smtClean="0">
                <a:solidFill>
                  <a:srgbClr val="004821"/>
                </a:solidFill>
              </a:rPr>
            </a:br>
            <a:r>
              <a:rPr lang="pt-BR" sz="3600" b="1" dirty="0">
                <a:solidFill>
                  <a:srgbClr val="004821"/>
                </a:solidFill>
              </a:rPr>
              <a:t/>
            </a:r>
            <a:br>
              <a:rPr lang="pt-BR" sz="3600" b="1" dirty="0">
                <a:solidFill>
                  <a:srgbClr val="004821"/>
                </a:solidFill>
              </a:rPr>
            </a:br>
            <a:r>
              <a:rPr lang="pt-BR" sz="3600" b="1" dirty="0" smtClean="0">
                <a:solidFill>
                  <a:srgbClr val="004821"/>
                </a:solidFill>
              </a:rPr>
              <a:t>mãos </a:t>
            </a:r>
            <a:r>
              <a:rPr lang="pt-BR" sz="3600" b="1" dirty="0">
                <a:solidFill>
                  <a:srgbClr val="004821"/>
                </a:solidFill>
              </a:rPr>
              <a:t>sem vida porque nelas não pulsa a inteligência do operário</a:t>
            </a:r>
            <a:endParaRPr lang="pt-BR" sz="3600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" name="Espaço Reservado para Imagem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12" r="6312"/>
          <a:stretch>
            <a:fillRect/>
          </a:stretch>
        </p:blipFill>
        <p:spPr>
          <a:xfrm>
            <a:off x="323528" y="1412776"/>
            <a:ext cx="5064814" cy="4536504"/>
          </a:xfrm>
        </p:spPr>
      </p:pic>
    </p:spTree>
    <p:extLst>
      <p:ext uri="{BB962C8B-B14F-4D97-AF65-F5344CB8AC3E}">
        <p14:creationId xmlns:p14="http://schemas.microsoft.com/office/powerpoint/2010/main" xmlns="" val="3266137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908720"/>
            <a:ext cx="7992888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4200" b="1" dirty="0">
                <a:solidFill>
                  <a:srgbClr val="004821"/>
                </a:solidFill>
              </a:rPr>
              <a:t>Portanto, para almejar-se o Ensino Integrado não se deve “abrir mão” de suas partes: a prática e a teoria, tanto do ensino médio quanto do ensino técnico, </a:t>
            </a:r>
            <a:r>
              <a:rPr lang="pt-BR" sz="4200" b="1" dirty="0" smtClean="0">
                <a:solidFill>
                  <a:srgbClr val="004821"/>
                </a:solidFill>
              </a:rPr>
              <a:t>e sim facilitar </a:t>
            </a:r>
            <a:r>
              <a:rPr lang="pt-BR" sz="4200" b="1" dirty="0">
                <a:solidFill>
                  <a:srgbClr val="004821"/>
                </a:solidFill>
              </a:rPr>
              <a:t>seus (com) tatos e a conscientização dos seus sujeitos sobre de onde viemos, onde estamos e qual o projeto </a:t>
            </a:r>
            <a:r>
              <a:rPr lang="pt-BR" sz="4200" b="1" dirty="0" smtClean="0">
                <a:solidFill>
                  <a:srgbClr val="004821"/>
                </a:solidFill>
              </a:rPr>
              <a:t>de sociedade que </a:t>
            </a:r>
            <a:r>
              <a:rPr lang="pt-BR" sz="4200" b="1" dirty="0">
                <a:solidFill>
                  <a:srgbClr val="004821"/>
                </a:solidFill>
              </a:rPr>
              <a:t>construímos nossa ação.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03420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74155" y="980727"/>
            <a:ext cx="3812645" cy="1787873"/>
          </a:xfrm>
        </p:spPr>
        <p:txBody>
          <a:bodyPr>
            <a:normAutofit fontScale="90000"/>
          </a:bodyPr>
          <a:lstStyle/>
          <a:p>
            <a:pPr algn="r"/>
            <a:r>
              <a:rPr lang="pt-BR" sz="5400" b="1" dirty="0" smtClean="0">
                <a:solidFill>
                  <a:srgbClr val="004821"/>
                </a:solidFill>
              </a:rPr>
              <a:t/>
            </a:r>
            <a:br>
              <a:rPr lang="pt-BR" sz="5400" b="1" dirty="0" smtClean="0">
                <a:solidFill>
                  <a:srgbClr val="004821"/>
                </a:solidFill>
              </a:rPr>
            </a:br>
            <a:r>
              <a:rPr lang="pt-BR" sz="5400" b="1" dirty="0">
                <a:solidFill>
                  <a:srgbClr val="004821"/>
                </a:solidFill>
              </a:rPr>
              <a:t/>
            </a:r>
            <a:br>
              <a:rPr lang="pt-BR" sz="5400" b="1" dirty="0">
                <a:solidFill>
                  <a:srgbClr val="004821"/>
                </a:solidFill>
              </a:rPr>
            </a:br>
            <a:r>
              <a:rPr lang="pt-BR" sz="5400" b="1" dirty="0">
                <a:solidFill>
                  <a:srgbClr val="004821"/>
                </a:solidFill>
              </a:rPr>
              <a:t/>
            </a:r>
            <a:br>
              <a:rPr lang="pt-BR" sz="5400" b="1" dirty="0">
                <a:solidFill>
                  <a:srgbClr val="004821"/>
                </a:solidFill>
              </a:rPr>
            </a:br>
            <a:r>
              <a:rPr lang="pt-BR" sz="5400" b="1" dirty="0" smtClean="0">
                <a:solidFill>
                  <a:srgbClr val="004821"/>
                </a:solidFill>
              </a:rPr>
              <a:t>Concepção de Ensino Integrad0</a:t>
            </a:r>
            <a:br>
              <a:rPr lang="pt-BR" sz="5400" b="1" dirty="0" smtClean="0">
                <a:solidFill>
                  <a:srgbClr val="004821"/>
                </a:solidFill>
              </a:rPr>
            </a:b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2"/>
          </p:nvPr>
        </p:nvSpPr>
        <p:spPr>
          <a:xfrm>
            <a:off x="4860032" y="2708920"/>
            <a:ext cx="3818467" cy="3667803"/>
          </a:xfrm>
        </p:spPr>
        <p:txBody>
          <a:bodyPr/>
          <a:lstStyle/>
          <a:p>
            <a:r>
              <a:rPr lang="pt-BR" dirty="0" smtClean="0"/>
              <a:t>       </a:t>
            </a:r>
            <a:r>
              <a:rPr lang="pt-BR" sz="2400" b="1" dirty="0" smtClean="0">
                <a:solidFill>
                  <a:schemeClr val="tx1"/>
                </a:solidFill>
              </a:rPr>
              <a:t>nos níveis e formas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</a:rPr>
              <a:t> </a:t>
            </a:r>
            <a:r>
              <a:rPr lang="pt-BR" sz="2400" b="1" dirty="0" smtClean="0">
                <a:solidFill>
                  <a:schemeClr val="tx1"/>
                </a:solidFill>
              </a:rPr>
              <a:t>     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</a:rPr>
              <a:t> </a:t>
            </a:r>
            <a:r>
              <a:rPr lang="pt-BR" sz="2400" b="1" dirty="0" smtClean="0">
                <a:solidFill>
                  <a:schemeClr val="tx1"/>
                </a:solidFill>
              </a:rPr>
              <a:t>      Integrada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</a:rPr>
              <a:t> </a:t>
            </a:r>
            <a:r>
              <a:rPr lang="pt-BR" sz="2400" b="1" dirty="0" smtClean="0">
                <a:solidFill>
                  <a:schemeClr val="tx1"/>
                </a:solidFill>
              </a:rPr>
              <a:t>      Concomitante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</a:rPr>
              <a:t> </a:t>
            </a:r>
            <a:r>
              <a:rPr lang="pt-BR" sz="2400" b="1" dirty="0" smtClean="0">
                <a:solidFill>
                  <a:schemeClr val="tx1"/>
                </a:solidFill>
              </a:rPr>
              <a:t>       Subsequente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</a:rPr>
              <a:t> </a:t>
            </a:r>
            <a:r>
              <a:rPr lang="pt-BR" sz="2400" b="1" dirty="0" smtClean="0">
                <a:solidFill>
                  <a:schemeClr val="tx1"/>
                </a:solidFill>
              </a:rPr>
              <a:t>       Tecnólogo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1"/>
                </a:solidFill>
              </a:rPr>
              <a:t> </a:t>
            </a:r>
            <a:r>
              <a:rPr lang="pt-BR" sz="2400" b="1" dirty="0" smtClean="0">
                <a:solidFill>
                  <a:schemeClr val="tx1"/>
                </a:solidFill>
              </a:rPr>
              <a:t>        Licenciatura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</a:rPr>
              <a:t>         Pós-graduação</a:t>
            </a:r>
            <a:endParaRPr lang="pt-BR" sz="2400" b="1" dirty="0">
              <a:solidFill>
                <a:schemeClr val="tx1"/>
              </a:solidFill>
            </a:endParaRPr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4" b="864"/>
          <a:stretch>
            <a:fillRect/>
          </a:stretch>
        </p:blipFill>
        <p:spPr>
          <a:xfrm>
            <a:off x="0" y="1124744"/>
            <a:ext cx="5616624" cy="4608512"/>
          </a:xfrm>
        </p:spPr>
      </p:pic>
    </p:spTree>
    <p:extLst>
      <p:ext uri="{BB962C8B-B14F-4D97-AF65-F5344CB8AC3E}">
        <p14:creationId xmlns:p14="http://schemas.microsoft.com/office/powerpoint/2010/main" xmlns="" val="118410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29464150"/>
              </p:ext>
            </p:extLst>
          </p:nvPr>
        </p:nvGraphicFramePr>
        <p:xfrm>
          <a:off x="467544" y="476672"/>
          <a:ext cx="828092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806844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83960818"/>
              </p:ext>
            </p:extLst>
          </p:nvPr>
        </p:nvGraphicFramePr>
        <p:xfrm>
          <a:off x="323528" y="332656"/>
          <a:ext cx="8496944" cy="579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75589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pt-BR" smtClean="0"/>
              <a:t>Planos de curso integrado</a:t>
            </a:r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44624"/>
            <a:ext cx="9334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7211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27584" y="1844824"/>
            <a:ext cx="7408333" cy="3777283"/>
          </a:xfrm>
        </p:spPr>
        <p:txBody>
          <a:bodyPr>
            <a:noAutofit/>
          </a:bodyPr>
          <a:lstStyle/>
          <a:p>
            <a:r>
              <a:rPr lang="pt-BR" sz="3600" dirty="0" smtClean="0"/>
              <a:t>Formação inicial e continuada</a:t>
            </a:r>
          </a:p>
          <a:p>
            <a:r>
              <a:rPr lang="pt-BR" sz="3600" dirty="0" smtClean="0"/>
              <a:t>Técnico de nível médio</a:t>
            </a:r>
          </a:p>
          <a:p>
            <a:r>
              <a:rPr lang="pt-BR" sz="3600" dirty="0" smtClean="0"/>
              <a:t>Tecnologia</a:t>
            </a:r>
          </a:p>
          <a:p>
            <a:r>
              <a:rPr lang="pt-BR" sz="3600" dirty="0" smtClean="0"/>
              <a:t>Licenciaturas</a:t>
            </a:r>
          </a:p>
          <a:p>
            <a:r>
              <a:rPr lang="pt-BR" sz="3600" dirty="0" smtClean="0"/>
              <a:t>Engenharias</a:t>
            </a:r>
          </a:p>
          <a:p>
            <a:r>
              <a:rPr lang="pt-BR" sz="3600" dirty="0" smtClean="0"/>
              <a:t>Pós-Graduação</a:t>
            </a:r>
            <a:endParaRPr lang="pt-BR" sz="36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Níveis e Formas de oferta da Educação Profissional e do IFPA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9518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3600" dirty="0" smtClean="0"/>
              <a:t>A Educação Profissional de nível médio, segundo a LDB, pode ser articulada ou subsequente ao Ensino Médio;</a:t>
            </a:r>
          </a:p>
          <a:p>
            <a:r>
              <a:rPr lang="pt-BR" sz="3600" dirty="0" smtClean="0"/>
              <a:t>A forma articulada se subdivide em: integrada ou concomitante.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338328"/>
            <a:ext cx="8686800" cy="125272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Forma de oferta de Educação Profissional integrada ao Ensino Médio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719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pt-BR" sz="6000" smtClean="0">
                <a:solidFill>
                  <a:srgbClr val="009900"/>
                </a:solidFill>
              </a:rPr>
              <a:t>Visualizando</a:t>
            </a:r>
            <a:endParaRPr lang="pt-BR" sz="6000" dirty="0">
              <a:solidFill>
                <a:srgbClr val="009900"/>
              </a:solidFill>
            </a:endParaRPr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795" y="1929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0521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7705" y="692696"/>
            <a:ext cx="8291264" cy="157850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4821"/>
                </a:solidFill>
              </a:rPr>
              <a:t>Características da Educação Profissional integrada ao Ensino Médio</a:t>
            </a:r>
            <a:endParaRPr lang="pt-BR" b="1" dirty="0">
              <a:solidFill>
                <a:srgbClr val="00482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23528" y="2372300"/>
            <a:ext cx="8568952" cy="291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123" lvl="0" indent="-343082" hangingPunct="0">
              <a:spcBef>
                <a:spcPts val="695"/>
              </a:spcBef>
              <a:buClr>
                <a:srgbClr val="D6ECFF"/>
              </a:buClr>
              <a:buSzPct val="95000"/>
              <a:buFont typeface="Wingdings" pitchFamily="2"/>
              <a:buChar char=""/>
              <a:tabLst>
                <a:tab pos="914043" algn="l"/>
                <a:tab pos="1828443" algn="l"/>
                <a:tab pos="2742843" algn="l"/>
                <a:tab pos="3657243" algn="l"/>
                <a:tab pos="4571643" algn="l"/>
                <a:tab pos="5486043" algn="l"/>
                <a:tab pos="6400443" algn="l"/>
                <a:tab pos="7314843" algn="l"/>
                <a:tab pos="8229243" algn="l"/>
                <a:tab pos="9143643" algn="l"/>
                <a:tab pos="10058043" algn="l"/>
              </a:tabLst>
            </a:pPr>
            <a:r>
              <a:rPr lang="pt-BR" sz="3200" dirty="0">
                <a:solidFill>
                  <a:srgbClr val="23FF23"/>
                </a:solidFill>
                <a:latin typeface="Corbel" pitchFamily="34"/>
              </a:rPr>
              <a:t>Alunos com EF Alunos cursando EM e EP</a:t>
            </a:r>
          </a:p>
          <a:p>
            <a:pPr marL="411123" lvl="0" indent="-343082" hangingPunct="0">
              <a:spcBef>
                <a:spcPts val="695"/>
              </a:spcBef>
              <a:buClr>
                <a:srgbClr val="D6ECFF"/>
              </a:buClr>
              <a:buSzPct val="95000"/>
              <a:buFont typeface="Wingdings" pitchFamily="2"/>
              <a:buChar char=""/>
              <a:tabLst>
                <a:tab pos="914043" algn="l"/>
                <a:tab pos="1828443" algn="l"/>
                <a:tab pos="2742843" algn="l"/>
                <a:tab pos="3657243" algn="l"/>
                <a:tab pos="4571643" algn="l"/>
                <a:tab pos="5486043" algn="l"/>
                <a:tab pos="6400443" algn="l"/>
                <a:tab pos="7314843" algn="l"/>
                <a:tab pos="8229243" algn="l"/>
                <a:tab pos="9143643" algn="l"/>
                <a:tab pos="10058043" algn="l"/>
              </a:tabLst>
            </a:pPr>
            <a:r>
              <a:rPr lang="pt-BR" sz="3200" dirty="0">
                <a:solidFill>
                  <a:srgbClr val="23FF23"/>
                </a:solidFill>
                <a:latin typeface="Corbel" pitchFamily="34"/>
              </a:rPr>
              <a:t>Uma matrícula </a:t>
            </a:r>
          </a:p>
          <a:p>
            <a:pPr marL="411123" lvl="0" indent="-343082" hangingPunct="0">
              <a:spcBef>
                <a:spcPts val="695"/>
              </a:spcBef>
              <a:buClr>
                <a:srgbClr val="D6ECFF"/>
              </a:buClr>
              <a:buSzPct val="95000"/>
              <a:buFont typeface="Wingdings" pitchFamily="2"/>
              <a:buChar char=""/>
              <a:tabLst>
                <a:tab pos="914043" algn="l"/>
                <a:tab pos="1828443" algn="l"/>
                <a:tab pos="2742843" algn="l"/>
                <a:tab pos="3657243" algn="l"/>
                <a:tab pos="4571643" algn="l"/>
                <a:tab pos="5486043" algn="l"/>
                <a:tab pos="6400443" algn="l"/>
                <a:tab pos="7314843" algn="l"/>
                <a:tab pos="8229243" algn="l"/>
                <a:tab pos="9143643" algn="l"/>
                <a:tab pos="10058043" algn="l"/>
              </a:tabLst>
            </a:pPr>
            <a:r>
              <a:rPr lang="pt-BR" sz="3200" dirty="0">
                <a:solidFill>
                  <a:srgbClr val="23FF23"/>
                </a:solidFill>
                <a:latin typeface="Corbel" pitchFamily="34"/>
              </a:rPr>
              <a:t>CH técnica de acordo com CNCT</a:t>
            </a:r>
          </a:p>
          <a:p>
            <a:pPr marL="411123" lvl="0" indent="-343082" hangingPunct="0">
              <a:spcBef>
                <a:spcPts val="695"/>
              </a:spcBef>
              <a:buClr>
                <a:srgbClr val="D6ECFF"/>
              </a:buClr>
              <a:buSzPct val="95000"/>
              <a:buFont typeface="Wingdings" pitchFamily="2"/>
              <a:buChar char=""/>
              <a:tabLst>
                <a:tab pos="914043" algn="l"/>
                <a:tab pos="1828443" algn="l"/>
                <a:tab pos="2742843" algn="l"/>
                <a:tab pos="3657243" algn="l"/>
                <a:tab pos="4571643" algn="l"/>
                <a:tab pos="5486043" algn="l"/>
                <a:tab pos="6400443" algn="l"/>
                <a:tab pos="7314843" algn="l"/>
                <a:tab pos="8229243" algn="l"/>
                <a:tab pos="9143643" algn="l"/>
                <a:tab pos="10058043" algn="l"/>
              </a:tabLst>
            </a:pPr>
            <a:r>
              <a:rPr lang="pt-BR" sz="3200" dirty="0">
                <a:solidFill>
                  <a:srgbClr val="23FF23"/>
                </a:solidFill>
                <a:latin typeface="Corbel" pitchFamily="34"/>
              </a:rPr>
              <a:t>CH do EM varia de acordo com a CH técnica</a:t>
            </a:r>
          </a:p>
          <a:p>
            <a:pPr marL="411123" lvl="0" indent="-343082" hangingPunct="0">
              <a:spcBef>
                <a:spcPts val="695"/>
              </a:spcBef>
              <a:buClr>
                <a:srgbClr val="D6ECFF"/>
              </a:buClr>
              <a:buSzPct val="95000"/>
              <a:buFont typeface="Wingdings" pitchFamily="2"/>
              <a:buChar char=""/>
              <a:tabLst>
                <a:tab pos="914043" algn="l"/>
                <a:tab pos="1828443" algn="l"/>
                <a:tab pos="2742843" algn="l"/>
                <a:tab pos="3657243" algn="l"/>
                <a:tab pos="4571643" algn="l"/>
                <a:tab pos="5486043" algn="l"/>
                <a:tab pos="6400443" algn="l"/>
                <a:tab pos="7314843" algn="l"/>
                <a:tab pos="8229243" algn="l"/>
                <a:tab pos="9143643" algn="l"/>
                <a:tab pos="10058043" algn="l"/>
              </a:tabLst>
            </a:pPr>
            <a:r>
              <a:rPr lang="pt-BR" sz="3200" dirty="0">
                <a:solidFill>
                  <a:srgbClr val="23FF23"/>
                </a:solidFill>
                <a:latin typeface="Corbel" pitchFamily="34"/>
              </a:rPr>
              <a:t>Certificação única após o estágio.</a:t>
            </a:r>
          </a:p>
        </p:txBody>
      </p:sp>
    </p:spTree>
    <p:extLst>
      <p:ext uri="{BB962C8B-B14F-4D97-AF65-F5344CB8AC3E}">
        <p14:creationId xmlns:p14="http://schemas.microsoft.com/office/powerpoint/2010/main" xmlns="" val="2458333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568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095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00600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i="1" dirty="0">
                <a:solidFill>
                  <a:srgbClr val="FF0000"/>
                </a:solidFill>
              </a:rPr>
              <a:t>A</a:t>
            </a:r>
            <a:r>
              <a:rPr lang="pt-BR" i="1" dirty="0" smtClean="0">
                <a:solidFill>
                  <a:srgbClr val="FF0000"/>
                </a:solidFill>
              </a:rPr>
              <a:t>rticular</a:t>
            </a:r>
            <a:r>
              <a:rPr lang="pt-BR" i="1" dirty="0"/>
              <a:t>:</a:t>
            </a:r>
            <a:r>
              <a:rPr lang="pt-BR" dirty="0" smtClean="0"/>
              <a:t> </a:t>
            </a:r>
            <a:r>
              <a:rPr lang="pt-BR" dirty="0"/>
              <a:t>“ligar, unir, juntar” [...] “formando cadeias</a:t>
            </a:r>
            <a:r>
              <a:rPr lang="pt-BR" dirty="0" smtClean="0"/>
              <a:t>”. </a:t>
            </a:r>
            <a:r>
              <a:rPr lang="pt-BR" dirty="0"/>
              <a:t>Em </a:t>
            </a:r>
            <a:r>
              <a:rPr lang="pt-BR" dirty="0" smtClean="0"/>
              <a:t>etimologia </a:t>
            </a:r>
            <a:r>
              <a:rPr lang="pt-BR" dirty="0"/>
              <a:t>articular </a:t>
            </a:r>
            <a:r>
              <a:rPr lang="pt-BR" dirty="0" smtClean="0"/>
              <a:t> </a:t>
            </a:r>
            <a:r>
              <a:rPr lang="pt-BR" dirty="0"/>
              <a:t>do latim </a:t>
            </a:r>
            <a:r>
              <a:rPr lang="pt-BR" i="1" dirty="0" err="1"/>
              <a:t>articulãre</a:t>
            </a:r>
            <a:r>
              <a:rPr lang="pt-BR" i="1" dirty="0"/>
              <a:t>,</a:t>
            </a:r>
            <a:r>
              <a:rPr lang="pt-BR" b="1" i="1" dirty="0"/>
              <a:t> </a:t>
            </a:r>
            <a:r>
              <a:rPr lang="pt-BR" b="1" dirty="0"/>
              <a:t>s</a:t>
            </a:r>
            <a:r>
              <a:rPr lang="pt-BR" dirty="0"/>
              <a:t>ignificava “dar articulações, repartir, separar, distinguir, pronunciar distintamente” (MACHADO, 1995 p 325</a:t>
            </a:r>
            <a:r>
              <a:rPr lang="pt-BR" dirty="0" smtClean="0"/>
              <a:t>).</a:t>
            </a:r>
          </a:p>
          <a:p>
            <a:endParaRPr lang="pt-BR" dirty="0" smtClean="0"/>
          </a:p>
          <a:p>
            <a:pPr lvl="0"/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i="1" dirty="0" smtClean="0">
                <a:solidFill>
                  <a:srgbClr val="FF0000"/>
                </a:solidFill>
              </a:rPr>
              <a:t>Integrado</a:t>
            </a:r>
            <a:r>
              <a:rPr lang="pt-BR" i="1" dirty="0" smtClean="0"/>
              <a:t>: </a:t>
            </a:r>
            <a:r>
              <a:rPr lang="pt-BR" dirty="0" smtClean="0"/>
              <a:t>particípio </a:t>
            </a:r>
            <a:r>
              <a:rPr lang="pt-BR" dirty="0"/>
              <a:t>de integrar</a:t>
            </a:r>
            <a:r>
              <a:rPr lang="pt-BR" i="1" dirty="0"/>
              <a:t>,</a:t>
            </a:r>
            <a:r>
              <a:rPr lang="pt-BR" dirty="0"/>
              <a:t> </a:t>
            </a:r>
            <a:r>
              <a:rPr lang="pt-BR" dirty="0" smtClean="0"/>
              <a:t>adjetivo </a:t>
            </a:r>
            <a:r>
              <a:rPr lang="pt-BR" dirty="0"/>
              <a:t>de “objeto de integração, que se integrou” (Dicionário Aurélio, 1986, p. 954) ou “diz-se de cada uma das partes de um todo que se completam ou complementam [...]” (</a:t>
            </a:r>
            <a:r>
              <a:rPr lang="pt-BR" dirty="0" err="1"/>
              <a:t>ibid</a:t>
            </a:r>
            <a:r>
              <a:rPr lang="pt-BR" dirty="0"/>
              <a:t>). </a:t>
            </a:r>
            <a:r>
              <a:rPr lang="pt-BR" dirty="0" smtClean="0"/>
              <a:t>I</a:t>
            </a:r>
            <a:r>
              <a:rPr lang="pt-BR" i="1" dirty="0" smtClean="0"/>
              <a:t>ntegrar</a:t>
            </a:r>
            <a:r>
              <a:rPr lang="pt-BR" dirty="0"/>
              <a:t>: “[...] tornar inteiro, completar, inteirar, integralizar [...] juntar-se, tornando-se parte integrante, reunir-se, incorporar-se [...]” (</a:t>
            </a:r>
            <a:r>
              <a:rPr lang="pt-BR" dirty="0" err="1"/>
              <a:t>ibid</a:t>
            </a:r>
            <a:r>
              <a:rPr lang="pt-BR" dirty="0" smtClean="0"/>
              <a:t>), </a:t>
            </a:r>
            <a:r>
              <a:rPr lang="pt-BR" dirty="0"/>
              <a:t>ato de “[...] adaptar-se, acomodar-se [...]” (</a:t>
            </a:r>
            <a:r>
              <a:rPr lang="pt-BR" dirty="0" err="1"/>
              <a:t>ibid</a:t>
            </a:r>
            <a:r>
              <a:rPr lang="pt-BR" dirty="0"/>
              <a:t>). </a:t>
            </a:r>
            <a:r>
              <a:rPr lang="pt-BR" dirty="0" smtClean="0"/>
              <a:t>Na </a:t>
            </a:r>
            <a:r>
              <a:rPr lang="pt-BR" dirty="0"/>
              <a:t>etimologia o verbo </a:t>
            </a:r>
            <a:r>
              <a:rPr lang="pt-BR" i="1" dirty="0"/>
              <a:t>integrar </a:t>
            </a:r>
            <a:r>
              <a:rPr lang="pt-BR" dirty="0"/>
              <a:t>vem do latim</a:t>
            </a:r>
            <a:r>
              <a:rPr lang="pt-BR" i="1" dirty="0"/>
              <a:t> </a:t>
            </a:r>
            <a:r>
              <a:rPr lang="pt-BR" i="1" dirty="0" err="1"/>
              <a:t>integrãre</a:t>
            </a:r>
            <a:r>
              <a:rPr lang="pt-BR" i="1" dirty="0"/>
              <a:t>, </a:t>
            </a:r>
            <a:r>
              <a:rPr lang="pt-BR" dirty="0"/>
              <a:t>“[...] reparar; arranjar; renovar; recriar; refazer” (MACHADO, 1995 p 310</a:t>
            </a:r>
            <a:r>
              <a:rPr lang="pt-BR" dirty="0" smtClean="0"/>
              <a:t>).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Autofit/>
          </a:bodyPr>
          <a:lstStyle/>
          <a:p>
            <a:r>
              <a:rPr lang="pt-BR" sz="6000" b="1" dirty="0" smtClean="0">
                <a:solidFill>
                  <a:srgbClr val="FF0000"/>
                </a:solidFill>
              </a:rPr>
              <a:t>Articulado</a:t>
            </a:r>
            <a:r>
              <a:rPr lang="pt-BR" sz="6000" b="1" dirty="0">
                <a:solidFill>
                  <a:srgbClr val="FF0000"/>
                </a:solidFill>
              </a:rPr>
              <a:t> </a:t>
            </a:r>
            <a:r>
              <a:rPr lang="pt-BR" sz="6000" b="1" dirty="0" smtClean="0">
                <a:solidFill>
                  <a:srgbClr val="FF0000"/>
                </a:solidFill>
              </a:rPr>
              <a:t>e  integrado</a:t>
            </a:r>
            <a:endParaRPr lang="pt-B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6926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412776"/>
            <a:ext cx="7812857" cy="4713387"/>
          </a:xfrm>
        </p:spPr>
        <p:txBody>
          <a:bodyPr>
            <a:normAutofit/>
          </a:bodyPr>
          <a:lstStyle/>
          <a:p>
            <a:r>
              <a:rPr lang="pt-BR" dirty="0" smtClean="0"/>
              <a:t>                                                      </a:t>
            </a:r>
            <a:endParaRPr lang="pt-B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sz="3200" dirty="0" smtClean="0">
                <a:solidFill>
                  <a:srgbClr val="FF0000"/>
                </a:solidFill>
              </a:rPr>
              <a:t> Articulação</a:t>
            </a:r>
            <a:r>
              <a:rPr lang="pt-BR" sz="3200" dirty="0" smtClean="0"/>
              <a:t>  PARTE                              </a:t>
            </a:r>
            <a:r>
              <a:rPr lang="pt-BR" sz="3200" dirty="0" err="1" smtClean="0"/>
              <a:t>PARTE</a:t>
            </a:r>
            <a:endParaRPr lang="pt-BR" sz="3200" dirty="0" smtClean="0"/>
          </a:p>
          <a:p>
            <a:pPr marL="0" indent="0">
              <a:buNone/>
            </a:pPr>
            <a:endParaRPr lang="pt-BR" sz="3200" dirty="0"/>
          </a:p>
          <a:p>
            <a:pPr marL="0" indent="0">
              <a:buNone/>
            </a:pPr>
            <a:endParaRPr lang="pt-BR" sz="3200" dirty="0" smtClean="0"/>
          </a:p>
          <a:p>
            <a:pPr marL="0" indent="0">
              <a:buNone/>
            </a:pPr>
            <a:r>
              <a:rPr lang="pt-BR" sz="3200" dirty="0" smtClean="0"/>
              <a:t>  </a:t>
            </a:r>
            <a:r>
              <a:rPr lang="pt-BR" sz="3200" dirty="0" smtClean="0">
                <a:solidFill>
                  <a:srgbClr val="FF0000"/>
                </a:solidFill>
              </a:rPr>
              <a:t>Integração</a:t>
            </a:r>
          </a:p>
          <a:p>
            <a:pPr marL="0" indent="0">
              <a:buNone/>
            </a:pPr>
            <a:r>
              <a:rPr lang="pt-BR" sz="3200" dirty="0" smtClean="0"/>
              <a:t>                     PARTE/TODO          TODO/PARTE          </a:t>
            </a:r>
          </a:p>
          <a:p>
            <a:pPr marL="0" indent="0">
              <a:buNone/>
            </a:pPr>
            <a:endParaRPr lang="pt-BR" sz="3200" dirty="0"/>
          </a:p>
          <a:p>
            <a:pPr marL="0" indent="0">
              <a:buNone/>
            </a:pPr>
            <a:endParaRPr lang="pt-BR" sz="32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000" b="1" dirty="0" smtClean="0">
                <a:solidFill>
                  <a:srgbClr val="FF0000"/>
                </a:solidFill>
              </a:rPr>
              <a:t>Visualizando</a:t>
            </a:r>
            <a:endParaRPr lang="pt-BR" sz="6000" b="1" dirty="0">
              <a:solidFill>
                <a:srgbClr val="FF0000"/>
              </a:solidFill>
            </a:endParaRPr>
          </a:p>
        </p:txBody>
      </p:sp>
      <p:sp>
        <p:nvSpPr>
          <p:cNvPr id="4" name="Seta para a direita 3"/>
          <p:cNvSpPr/>
          <p:nvPr/>
        </p:nvSpPr>
        <p:spPr>
          <a:xfrm>
            <a:off x="3959933" y="1599603"/>
            <a:ext cx="2448272" cy="986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em curva para a direita 4"/>
          <p:cNvSpPr/>
          <p:nvPr/>
        </p:nvSpPr>
        <p:spPr>
          <a:xfrm rot="5400000">
            <a:off x="4285304" y="1675047"/>
            <a:ext cx="1395325" cy="327636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Seta em curva para a direita 5"/>
          <p:cNvSpPr/>
          <p:nvPr/>
        </p:nvSpPr>
        <p:spPr>
          <a:xfrm rot="16200000">
            <a:off x="4451560" y="3856634"/>
            <a:ext cx="1395325" cy="327636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5388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Composto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238</TotalTime>
  <Words>613</Words>
  <Application>Microsoft Office PowerPoint</Application>
  <PresentationFormat>Apresentação na tela (4:3)</PresentationFormat>
  <Paragraphs>68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Forma de Onda</vt:lpstr>
      <vt:lpstr>Slide 1</vt:lpstr>
      <vt:lpstr>Forma  X Concepção de integrado</vt:lpstr>
      <vt:lpstr>Níveis e Formas de oferta da Educação Profissional e do IFPA</vt:lpstr>
      <vt:lpstr>Forma de oferta de Educação Profissional integrada ao Ensino Médio</vt:lpstr>
      <vt:lpstr>Visualizando</vt:lpstr>
      <vt:lpstr>Características da Educação Profissional integrada ao Ensino Médio</vt:lpstr>
      <vt:lpstr>Slide 7</vt:lpstr>
      <vt:lpstr>Articulado e  integrado</vt:lpstr>
      <vt:lpstr>Visualizando</vt:lpstr>
      <vt:lpstr>Concepção de Ensino Integrado</vt:lpstr>
      <vt:lpstr>Ensino Integrado é...</vt:lpstr>
      <vt:lpstr>Slide 12</vt:lpstr>
      <vt:lpstr>Slide 13</vt:lpstr>
      <vt:lpstr>Slide 14</vt:lpstr>
      <vt:lpstr>Slide 15</vt:lpstr>
      <vt:lpstr>Slide 16</vt:lpstr>
      <vt:lpstr>Propomos</vt:lpstr>
      <vt:lpstr>    Ciavatta e Frigotto  2005 indicam pressupostos para a formação integrada no que entendemos como concepção Integrada:  </vt:lpstr>
      <vt:lpstr>Slide 19</vt:lpstr>
      <vt:lpstr>  mãos sem vida porque nelas não pulsa a inteligência do operário</vt:lpstr>
      <vt:lpstr>Slide 21</vt:lpstr>
      <vt:lpstr>   Concepção de Ensino Integrad0 </vt:lpstr>
      <vt:lpstr>Slide 23</vt:lpstr>
      <vt:lpstr>Slide 24</vt:lpstr>
      <vt:lpstr>Planos de curso integrado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Sofiaa</dc:creator>
  <cp:lastModifiedBy>rosineide.lourinho</cp:lastModifiedBy>
  <cp:revision>21</cp:revision>
  <dcterms:created xsi:type="dcterms:W3CDTF">2015-11-03T15:19:32Z</dcterms:created>
  <dcterms:modified xsi:type="dcterms:W3CDTF">2015-11-12T19:22:32Z</dcterms:modified>
</cp:coreProperties>
</file>