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78" r:id="rId3"/>
    <p:sldId id="272" r:id="rId4"/>
    <p:sldId id="270" r:id="rId5"/>
    <p:sldId id="274" r:id="rId6"/>
    <p:sldId id="276" r:id="rId7"/>
    <p:sldId id="277" r:id="rId8"/>
    <p:sldId id="271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3" autoAdjust="0"/>
    <p:restoredTop sz="94660"/>
  </p:normalViewPr>
  <p:slideViewPr>
    <p:cSldViewPr snapToGrid="0">
      <p:cViewPr varScale="1">
        <p:scale>
          <a:sx n="68" d="100"/>
          <a:sy n="68" d="100"/>
        </p:scale>
        <p:origin x="-96" y="-10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layout>
        <c:manualLayout>
          <c:xMode val="edge"/>
          <c:yMode val="edge"/>
          <c:x val="9.2445917687040011E-2"/>
          <c:y val="1.6082711085583002E-2"/>
        </c:manualLayout>
      </c:layout>
      <c:txPr>
        <a:bodyPr/>
        <a:lstStyle/>
        <a:p>
          <a:pPr>
            <a:defRPr sz="1400"/>
          </a:pPr>
          <a:endParaRPr lang="pt-BR"/>
        </a:p>
      </c:txPr>
    </c:title>
    <c:plotArea>
      <c:layout/>
      <c:pieChart>
        <c:varyColors val="1"/>
        <c:ser>
          <c:idx val="0"/>
          <c:order val="0"/>
          <c:tx>
            <c:strRef>
              <c:f>Plan1!$A$53</c:f>
              <c:strCache>
                <c:ptCount val="1"/>
                <c:pt idx="0">
                  <c:v>QUANTITATIVO E PERCENTUAL DE ALUNOS INGRESSANTES EM CURSOS PRESENCIAIS, POR TIPO DE OFERTA, NO ANO LETIVO DE 2015.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Plan1!$A$55:$A$65</c:f>
              <c:strCache>
                <c:ptCount val="11"/>
                <c:pt idx="0">
                  <c:v>FORMAÇÃO INCIAL E CONTINUADA</c:v>
                </c:pt>
                <c:pt idx="1">
                  <c:v>TÉCNICO INTEGRADO</c:v>
                </c:pt>
                <c:pt idx="2">
                  <c:v>TÉCNICO INTEGRADO - PROEJA</c:v>
                </c:pt>
                <c:pt idx="3">
                  <c:v>TÉCNICO SUBSEQUENTE</c:v>
                </c:pt>
                <c:pt idx="4">
                  <c:v>GRADUAÇÃO - LICENCIATURA</c:v>
                </c:pt>
                <c:pt idx="5">
                  <c:v>GRADUAÇÃO - TECNOLOGIA</c:v>
                </c:pt>
                <c:pt idx="6">
                  <c:v>GRADUAÇÃO - BACHARELADO</c:v>
                </c:pt>
                <c:pt idx="7">
                  <c:v>PÓS-GRADUAÇÃO - APERFEIÇOAMENTO</c:v>
                </c:pt>
                <c:pt idx="8">
                  <c:v>PÓS-GRADUAÇÃO - ESPECIALIZAÇÃO</c:v>
                </c:pt>
                <c:pt idx="9">
                  <c:v>PÓS-GRADUAÇÃO - MESTRADO</c:v>
                </c:pt>
                <c:pt idx="10">
                  <c:v>PÓS-GRADUAÇÃO - DOUTORADO</c:v>
                </c:pt>
              </c:strCache>
            </c:strRef>
          </c:cat>
          <c:val>
            <c:numRef>
              <c:f>Plan1!$D$55:$D$65</c:f>
              <c:numCache>
                <c:formatCode>0.00</c:formatCode>
                <c:ptCount val="11"/>
                <c:pt idx="0">
                  <c:v>0</c:v>
                </c:pt>
                <c:pt idx="1">
                  <c:v>26.916840398424828</c:v>
                </c:pt>
                <c:pt idx="2">
                  <c:v>1.1582117211026177</c:v>
                </c:pt>
                <c:pt idx="3">
                  <c:v>50.335881399119756</c:v>
                </c:pt>
                <c:pt idx="4">
                  <c:v>8.6170952050034728</c:v>
                </c:pt>
                <c:pt idx="5">
                  <c:v>9.93745656706046</c:v>
                </c:pt>
                <c:pt idx="6">
                  <c:v>3.034514709288858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</c:legend>
    <c:plotVisOnly val="1"/>
    <c:dispBlanksAs val="zero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94920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497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868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89612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926817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73988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4882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4741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2689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8036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7469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91799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4747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38178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9378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4254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83DB0-A1CE-46B3-8BF9-CE29831C75AB}" type="datetimeFigureOut">
              <a:rPr lang="pt-BR" smtClean="0"/>
              <a:pPr/>
              <a:t>12/11/2015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728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I ENCONTRO DAS EQUIPES PEDAGÓGICAS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8216482" cy="1577235"/>
          </a:xfrm>
        </p:spPr>
        <p:txBody>
          <a:bodyPr>
            <a:normAutofit/>
          </a:bodyPr>
          <a:lstStyle/>
          <a:p>
            <a:r>
              <a:rPr lang="pt-BR" sz="4000" dirty="0" smtClean="0"/>
              <a:t>Novembro/2015</a:t>
            </a:r>
          </a:p>
          <a:p>
            <a:r>
              <a:rPr lang="pt-BR" sz="4000" dirty="0" smtClean="0"/>
              <a:t>PROEN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xmlns="" val="1083400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5642" y="363416"/>
            <a:ext cx="8596668" cy="814754"/>
          </a:xfrm>
        </p:spPr>
        <p:txBody>
          <a:bodyPr/>
          <a:lstStyle/>
          <a:p>
            <a:r>
              <a:rPr lang="pt-BR" dirty="0" smtClean="0"/>
              <a:t>COMPETE A PROEN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5642" y="1037493"/>
            <a:ext cx="9451404" cy="3358661"/>
          </a:xfrm>
        </p:spPr>
        <p:txBody>
          <a:bodyPr>
            <a:normAutofit/>
          </a:bodyPr>
          <a:lstStyle/>
          <a:p>
            <a:r>
              <a:rPr lang="pt-BR" sz="2800" dirty="0" smtClean="0"/>
              <a:t>regulamentação </a:t>
            </a:r>
            <a:r>
              <a:rPr lang="pt-BR" sz="2800" dirty="0"/>
              <a:t>dos procedimentos de ensino – regulamentação de cursos, credenciamento de campus, recredenciamento do instituto, renovação de reconhecimento e regulamentação da vida acadêmica como um todo. </a:t>
            </a:r>
          </a:p>
          <a:p>
            <a:r>
              <a:rPr lang="pt-BR" sz="2800" dirty="0" smtClean="0"/>
              <a:t>desenvolvimento </a:t>
            </a:r>
            <a:r>
              <a:rPr lang="pt-BR" sz="2800" dirty="0"/>
              <a:t>das políticas educacionais – atuando no agir pedagógico do setor educacional do instituto</a:t>
            </a:r>
          </a:p>
          <a:p>
            <a:endParaRPr lang="pt-BR" sz="3200" dirty="0"/>
          </a:p>
        </p:txBody>
      </p:sp>
      <p:sp>
        <p:nvSpPr>
          <p:cNvPr id="4" name="Retângulo 3"/>
          <p:cNvSpPr/>
          <p:nvPr/>
        </p:nvSpPr>
        <p:spPr>
          <a:xfrm>
            <a:off x="418593" y="4396154"/>
            <a:ext cx="8626031" cy="209288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t-BR" sz="2600" dirty="0"/>
              <a:t>Organização e Finalização de regulamentos e documentos norteadores para organização do trabalho da PROEN e padronização das demandas aos campi com calendário prévio de ações.</a:t>
            </a:r>
          </a:p>
          <a:p>
            <a:pPr algn="ctr"/>
            <a:r>
              <a:rPr lang="pt-BR" sz="2600" dirty="0"/>
              <a:t>Prazo: maio a </a:t>
            </a:r>
            <a:r>
              <a:rPr lang="pt-BR" sz="2600" dirty="0" smtClean="0"/>
              <a:t>dezembro/2015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xmlns="" val="3624609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Desafios Educacionais para a Rede Federal – em que pé as coisas andam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550578"/>
          </a:xfrm>
        </p:spPr>
        <p:txBody>
          <a:bodyPr>
            <a:normAutofit/>
          </a:bodyPr>
          <a:lstStyle/>
          <a:p>
            <a:r>
              <a:rPr lang="pt-BR" sz="4000" dirty="0" smtClean="0"/>
              <a:t>Apresentação REDITEC – </a:t>
            </a:r>
            <a:r>
              <a:rPr lang="pt-BR" sz="4000" dirty="0" err="1" smtClean="0"/>
              <a:t>Nilva</a:t>
            </a:r>
            <a:r>
              <a:rPr lang="pt-BR" sz="4000" dirty="0" smtClean="0"/>
              <a:t> Schroeder</a:t>
            </a:r>
          </a:p>
          <a:p>
            <a:r>
              <a:rPr lang="pt-BR" sz="4000" dirty="0" smtClean="0"/>
              <a:t>FDE – CONIF – O que é?</a:t>
            </a:r>
          </a:p>
          <a:p>
            <a:r>
              <a:rPr lang="pt-BR" sz="4000" dirty="0" smtClean="0"/>
              <a:t>Manifesto FDE</a:t>
            </a:r>
          </a:p>
          <a:p>
            <a:r>
              <a:rPr lang="pt-BR" sz="4000" dirty="0" smtClean="0"/>
              <a:t>Projeto de Lei PL 6840</a:t>
            </a:r>
          </a:p>
          <a:p>
            <a:r>
              <a:rPr lang="pt-BR" sz="4000" dirty="0" smtClean="0"/>
              <a:t>Base Nacional Comum </a:t>
            </a:r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201869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721217"/>
            <a:ext cx="2980266" cy="1759639"/>
          </a:xfrm>
        </p:spPr>
        <p:txBody>
          <a:bodyPr>
            <a:normAutofit/>
          </a:bodyPr>
          <a:lstStyle/>
          <a:p>
            <a:r>
              <a:rPr lang="pt-BR" dirty="0" smtClean="0"/>
              <a:t>Mapa de oferta e Cumprimento dos percentuais indicados pela Lei de Criação dos </a:t>
            </a:r>
            <a:r>
              <a:rPr lang="pt-BR" dirty="0" err="1" smtClean="0"/>
              <a:t>Ifs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2"/>
          </p:nvPr>
        </p:nvSpPr>
        <p:spPr>
          <a:xfrm>
            <a:off x="677334" y="2777070"/>
            <a:ext cx="2426474" cy="2584449"/>
          </a:xfrm>
        </p:spPr>
        <p:txBody>
          <a:bodyPr/>
          <a:lstStyle/>
          <a:p>
            <a:r>
              <a:rPr lang="pt-BR" sz="1600" b="1" dirty="0"/>
              <a:t>QUANTITATIVO E PERCENTUAL DE ALUNOS INGRESSANTES EM CURSOS PRESENCIAIS, POR TIPO DE OFERTA, NO ANO LETIVO DE 2015.</a:t>
            </a:r>
            <a:endParaRPr lang="pt-BR" sz="1600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50799114"/>
              </p:ext>
            </p:extLst>
          </p:nvPr>
        </p:nvGraphicFramePr>
        <p:xfrm>
          <a:off x="3490174" y="721217"/>
          <a:ext cx="6040191" cy="5527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15195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6611" y="1949571"/>
            <a:ext cx="8596668" cy="3132381"/>
          </a:xfrm>
        </p:spPr>
        <p:txBody>
          <a:bodyPr/>
          <a:lstStyle/>
          <a:p>
            <a:pPr algn="r"/>
            <a:r>
              <a:rPr lang="pt-BR" sz="5200" b="1" dirty="0" smtClean="0"/>
              <a:t>OS RUMOS DO ENSINO NO IFPA</a:t>
            </a:r>
            <a:endParaRPr lang="pt-BR" sz="5200" b="1" dirty="0"/>
          </a:p>
        </p:txBody>
      </p:sp>
    </p:spTree>
    <p:extLst>
      <p:ext uri="{BB962C8B-B14F-4D97-AF65-F5344CB8AC3E}">
        <p14:creationId xmlns:p14="http://schemas.microsoft.com/office/powerpoint/2010/main" xmlns="" val="1590941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351692"/>
            <a:ext cx="9073662" cy="6172199"/>
          </a:xfrm>
        </p:spPr>
        <p:txBody>
          <a:bodyPr>
            <a:normAutofit lnSpcReduction="10000"/>
          </a:bodyPr>
          <a:lstStyle/>
          <a:p>
            <a:r>
              <a:rPr lang="pt-BR" sz="3000" dirty="0" smtClean="0"/>
              <a:t>Revisão de nossos documentos –PPI/PPP</a:t>
            </a:r>
          </a:p>
          <a:p>
            <a:r>
              <a:rPr lang="pt-BR" sz="3000" dirty="0" smtClean="0"/>
              <a:t>Ampliação da oferta de EPT Integrada</a:t>
            </a:r>
          </a:p>
          <a:p>
            <a:r>
              <a:rPr lang="pt-BR" sz="3000" dirty="0" smtClean="0"/>
              <a:t>Ampliação para oferta de EJA – EPT – meta 2016: 12 turmas </a:t>
            </a:r>
          </a:p>
          <a:p>
            <a:r>
              <a:rPr lang="pt-BR" sz="3000" dirty="0" smtClean="0"/>
              <a:t>Inicio das conversas com o sistema SUSIPE</a:t>
            </a:r>
          </a:p>
          <a:p>
            <a:r>
              <a:rPr lang="pt-BR" sz="3000" dirty="0" smtClean="0"/>
              <a:t>Ampliação da Oferta de Cursos de Formação de Professores</a:t>
            </a:r>
          </a:p>
          <a:p>
            <a:r>
              <a:rPr lang="pt-BR" sz="3000" dirty="0"/>
              <a:t>Revisão Curricular ampla – Ensino técnico e </a:t>
            </a:r>
            <a:r>
              <a:rPr lang="pt-BR" sz="3000"/>
              <a:t>ensino </a:t>
            </a:r>
            <a:r>
              <a:rPr lang="pt-BR" sz="3000" smtClean="0"/>
              <a:t>superior (2016)</a:t>
            </a:r>
            <a:endParaRPr lang="pt-BR" sz="3000" dirty="0" smtClean="0"/>
          </a:p>
          <a:p>
            <a:r>
              <a:rPr lang="pt-BR" sz="3000" dirty="0" smtClean="0"/>
              <a:t>Instituir Grupos de Trabalho para apoiar a implementação de ações no campo da diversidade – </a:t>
            </a:r>
          </a:p>
          <a:p>
            <a:endParaRPr lang="pt-BR" sz="3000" dirty="0" smtClean="0"/>
          </a:p>
          <a:p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xmlns="" val="1142172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13565" y="384543"/>
            <a:ext cx="9011788" cy="5629396"/>
          </a:xfrm>
        </p:spPr>
        <p:txBody>
          <a:bodyPr>
            <a:normAutofit/>
          </a:bodyPr>
          <a:lstStyle/>
          <a:p>
            <a:r>
              <a:rPr lang="pt-BR" sz="3200" dirty="0"/>
              <a:t>Desenhar e efetivar o Plano de formação dos nossos docentes – Complementação </a:t>
            </a:r>
            <a:r>
              <a:rPr lang="pt-BR" sz="3200" dirty="0" smtClean="0"/>
              <a:t>Pedagógica</a:t>
            </a:r>
          </a:p>
          <a:p>
            <a:r>
              <a:rPr lang="pt-BR" sz="3200" dirty="0" smtClean="0"/>
              <a:t>Desenhar curso para Coordenadores de Curso</a:t>
            </a:r>
          </a:p>
          <a:p>
            <a:r>
              <a:rPr lang="pt-BR" sz="3200" dirty="0" smtClean="0"/>
              <a:t>Calendário PROEN – períodos </a:t>
            </a:r>
          </a:p>
          <a:p>
            <a:r>
              <a:rPr lang="pt-BR" sz="3200" dirty="0" smtClean="0"/>
              <a:t>Plano de Permanência e Êxito </a:t>
            </a:r>
          </a:p>
          <a:p>
            <a:r>
              <a:rPr lang="pt-BR" sz="3200" dirty="0" smtClean="0"/>
              <a:t> Reuniões regulares com os diretores de ensino</a:t>
            </a:r>
          </a:p>
          <a:p>
            <a:r>
              <a:rPr lang="pt-BR" sz="3200" dirty="0" smtClean="0"/>
              <a:t>Ensino Superior (apresentação do Edivaldo)</a:t>
            </a:r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2491027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5561"/>
          </a:xfrm>
        </p:spPr>
        <p:txBody>
          <a:bodyPr/>
          <a:lstStyle/>
          <a:p>
            <a:r>
              <a:rPr lang="pt-BR" dirty="0" smtClean="0"/>
              <a:t>A grande chance desse momento....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677334" y="1455313"/>
            <a:ext cx="8596668" cy="234395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t-BR" sz="2700" dirty="0" smtClean="0"/>
              <a:t>Alinhar Plano Estratégico Institucional para Permanência e Êxito da escola</a:t>
            </a:r>
          </a:p>
          <a:p>
            <a:pPr algn="ctr"/>
            <a:r>
              <a:rPr lang="pt-BR" sz="2700" dirty="0" smtClean="0"/>
              <a:t>Revisão do PDC (c novo roteiro)</a:t>
            </a:r>
          </a:p>
          <a:p>
            <a:pPr algn="ctr"/>
            <a:r>
              <a:rPr lang="pt-BR" sz="2700" dirty="0" smtClean="0"/>
              <a:t>Revisão ou construção do PPP</a:t>
            </a:r>
            <a:endParaRPr lang="pt-BR" sz="2700" dirty="0"/>
          </a:p>
        </p:txBody>
      </p:sp>
      <p:sp>
        <p:nvSpPr>
          <p:cNvPr id="7" name="Seta para baixo 6"/>
          <p:cNvSpPr/>
          <p:nvPr/>
        </p:nvSpPr>
        <p:spPr>
          <a:xfrm>
            <a:off x="4391697" y="4005330"/>
            <a:ext cx="625268" cy="5409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115677" y="4752304"/>
            <a:ext cx="5177308" cy="175432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dirty="0" smtClean="0"/>
              <a:t>Trabalhar na Direção do Fortalecimento do PLANEJAMENTO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xmlns="" val="371013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566</TotalTime>
  <Words>331</Words>
  <Application>Microsoft Office PowerPoint</Application>
  <PresentationFormat>Personalizar</PresentationFormat>
  <Paragraphs>36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Facetado</vt:lpstr>
      <vt:lpstr>I ENCONTRO DAS EQUIPES PEDAGÓGICAS</vt:lpstr>
      <vt:lpstr>COMPETE A PROEN</vt:lpstr>
      <vt:lpstr>Desafios Educacionais para a Rede Federal – em que pé as coisas andam</vt:lpstr>
      <vt:lpstr>Mapa de oferta e Cumprimento dos percentuais indicados pela Lei de Criação dos Ifs.</vt:lpstr>
      <vt:lpstr>OS RUMOS DO ENSINO NO IFPA</vt:lpstr>
      <vt:lpstr>Slide 6</vt:lpstr>
      <vt:lpstr>Slide 7</vt:lpstr>
      <vt:lpstr>A grande chance desse momento....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Diretores de Ensino</dc:title>
  <dc:creator>Elinilze Teodoro</dc:creator>
  <cp:lastModifiedBy>Elinilze Guedes Teodoro</cp:lastModifiedBy>
  <cp:revision>29</cp:revision>
  <dcterms:created xsi:type="dcterms:W3CDTF">2015-06-02T03:56:11Z</dcterms:created>
  <dcterms:modified xsi:type="dcterms:W3CDTF">2015-11-12T19:22:02Z</dcterms:modified>
</cp:coreProperties>
</file>