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08" r:id="rId3"/>
    <p:sldId id="313" r:id="rId4"/>
    <p:sldId id="309" r:id="rId5"/>
    <p:sldId id="320" r:id="rId6"/>
    <p:sldId id="317" r:id="rId7"/>
    <p:sldId id="322" r:id="rId8"/>
    <p:sldId id="316" r:id="rId9"/>
    <p:sldId id="326" r:id="rId10"/>
    <p:sldId id="327" r:id="rId11"/>
    <p:sldId id="331" r:id="rId12"/>
    <p:sldId id="329" r:id="rId13"/>
    <p:sldId id="333" r:id="rId14"/>
    <p:sldId id="330" r:id="rId15"/>
    <p:sldId id="334" r:id="rId16"/>
    <p:sldId id="332" r:id="rId17"/>
    <p:sldId id="335" r:id="rId18"/>
    <p:sldId id="279" r:id="rId1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954C"/>
    <a:srgbClr val="00FFFF"/>
    <a:srgbClr val="333333"/>
    <a:srgbClr val="5F5F5F"/>
    <a:srgbClr val="FEBEBE"/>
    <a:srgbClr val="FE8282"/>
    <a:srgbClr val="F6DBD6"/>
    <a:srgbClr val="E4E4E4"/>
    <a:srgbClr val="EAA59A"/>
    <a:srgbClr val="E07B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596" autoAdjust="0"/>
  </p:normalViewPr>
  <p:slideViewPr>
    <p:cSldViewPr>
      <p:cViewPr varScale="1">
        <p:scale>
          <a:sx n="70" d="100"/>
          <a:sy n="70" d="100"/>
        </p:scale>
        <p:origin x="3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200\proen\1.%20PROEN%202015\COORD.ENSINO%20SUPERIOR\CEN&#193;RIO%20DO%20ENSINO%20SUPERIOR%202015\Levantamento%20Reconhecimento%20de%20Curso%20e-MEC%20191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pt-BR" sz="3200">
                <a:solidFill>
                  <a:schemeClr val="bg1"/>
                </a:solidFill>
              </a:rPr>
              <a:t>Classificação</a:t>
            </a:r>
            <a:r>
              <a:rPr lang="pt-BR" sz="3200" baseline="0">
                <a:solidFill>
                  <a:schemeClr val="bg1"/>
                </a:solidFill>
              </a:rPr>
              <a:t> dos Cursos Ofertados</a:t>
            </a:r>
            <a:endParaRPr lang="pt-BR" sz="320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BC0000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accent4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Plan2!$A$1:$C$1</c:f>
              <c:strCache>
                <c:ptCount val="3"/>
                <c:pt idx="0">
                  <c:v>Tecnologias</c:v>
                </c:pt>
                <c:pt idx="1">
                  <c:v>Licenciaturas</c:v>
                </c:pt>
                <c:pt idx="2">
                  <c:v>Engenharias</c:v>
                </c:pt>
              </c:strCache>
            </c:strRef>
          </c:cat>
          <c:val>
            <c:numRef>
              <c:f>Plan2!$A$2:$C$2</c:f>
              <c:numCache>
                <c:formatCode>General</c:formatCode>
                <c:ptCount val="3"/>
                <c:pt idx="0">
                  <c:v>10</c:v>
                </c:pt>
                <c:pt idx="1">
                  <c:v>9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3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Plan2!$A$82:$A$103</c:f>
              <c:strCache>
                <c:ptCount val="22"/>
                <c:pt idx="0">
                  <c:v>Agroecologia</c:v>
                </c:pt>
                <c:pt idx="1">
                  <c:v>Agronomia</c:v>
                </c:pt>
                <c:pt idx="2">
                  <c:v>Aquicultura</c:v>
                </c:pt>
                <c:pt idx="3">
                  <c:v>Ciências Biológicas *</c:v>
                </c:pt>
                <c:pt idx="4">
                  <c:v>Educação do Campo</c:v>
                </c:pt>
                <c:pt idx="5">
                  <c:v>Eletrotécnica Industrial</c:v>
                </c:pt>
                <c:pt idx="6">
                  <c:v>Eng. Controle e Automação</c:v>
                </c:pt>
                <c:pt idx="7">
                  <c:v>Eng. Materiais</c:v>
                </c:pt>
                <c:pt idx="8">
                  <c:v>Física *</c:v>
                </c:pt>
                <c:pt idx="9">
                  <c:v>Geografia *</c:v>
                </c:pt>
                <c:pt idx="10">
                  <c:v>Gestão Ambiental</c:v>
                </c:pt>
                <c:pt idx="11">
                  <c:v>Gestão de Saúde - EAD</c:v>
                </c:pt>
                <c:pt idx="12">
                  <c:v>Gestão Pública</c:v>
                </c:pt>
                <c:pt idx="13">
                  <c:v>Informática</c:v>
                </c:pt>
                <c:pt idx="14">
                  <c:v>Letras</c:v>
                </c:pt>
                <c:pt idx="15">
                  <c:v>Matemática *</c:v>
                </c:pt>
                <c:pt idx="16">
                  <c:v>Pedagogia *</c:v>
                </c:pt>
                <c:pt idx="17">
                  <c:v>Química *</c:v>
                </c:pt>
                <c:pt idx="18">
                  <c:v>Redes de Computadores</c:v>
                </c:pt>
                <c:pt idx="19">
                  <c:v>Saneamento Ambiental</c:v>
                </c:pt>
                <c:pt idx="20">
                  <c:v>Sistemas de Telecomunicações</c:v>
                </c:pt>
                <c:pt idx="21">
                  <c:v>TADS *</c:v>
                </c:pt>
              </c:strCache>
            </c:strRef>
          </c:cat>
          <c:val>
            <c:numRef>
              <c:f>Plan2!$B$82:$B$103</c:f>
              <c:numCache>
                <c:formatCode>General</c:formatCode>
                <c:ptCount val="22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6</c:v>
                </c:pt>
                <c:pt idx="4">
                  <c:v>9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5</c:v>
                </c:pt>
                <c:pt idx="9">
                  <c:v>6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9</c:v>
                </c:pt>
                <c:pt idx="14">
                  <c:v>1</c:v>
                </c:pt>
                <c:pt idx="15">
                  <c:v>2</c:v>
                </c:pt>
                <c:pt idx="16">
                  <c:v>12</c:v>
                </c:pt>
                <c:pt idx="17">
                  <c:v>2</c:v>
                </c:pt>
                <c:pt idx="18">
                  <c:v>1</c:v>
                </c:pt>
                <c:pt idx="19">
                  <c:v>3</c:v>
                </c:pt>
                <c:pt idx="20">
                  <c:v>1</c:v>
                </c:pt>
                <c:pt idx="2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3825504"/>
        <c:axId val="113827856"/>
        <c:axId val="0"/>
      </c:bar3DChart>
      <c:catAx>
        <c:axId val="113825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pt-BR"/>
          </a:p>
        </c:txPr>
        <c:crossAx val="113827856"/>
        <c:crosses val="autoZero"/>
        <c:auto val="1"/>
        <c:lblAlgn val="ctr"/>
        <c:lblOffset val="100"/>
        <c:noMultiLvlLbl val="0"/>
      </c:catAx>
      <c:valAx>
        <c:axId val="113827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3825504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dkEdge">
      <a:bevelB/>
    </a:sp3d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C9E1FC-ED5B-491B-AAF1-64C2FAD37503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559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E126E7-87BF-4FE6-9697-54BE9C39658F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94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B34E6CB-B14B-4EFB-860E-8B0633494F26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895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365375"/>
            <a:ext cx="4038600" cy="1238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813175"/>
            <a:ext cx="4038600" cy="530225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00"/>
                </a:solidFill>
              </a:defRPr>
            </a:lvl1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0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3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76975" y="333375"/>
            <a:ext cx="2076450" cy="56102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625" y="333375"/>
            <a:ext cx="6076950" cy="56102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60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7625" y="333375"/>
            <a:ext cx="8305800" cy="56102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0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5999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76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4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3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87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4063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84729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625" y="333375"/>
            <a:ext cx="8305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76400"/>
            <a:ext cx="7315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00496" y="4929198"/>
            <a:ext cx="4038600" cy="530225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r>
              <a:rPr lang="en-US" sz="1600" dirty="0" smtClean="0">
                <a:solidFill>
                  <a:srgbClr val="FFC000"/>
                </a:solidFill>
              </a:rPr>
              <a:t>Edivaldo Moura</a:t>
            </a:r>
          </a:p>
          <a:p>
            <a:pPr algn="r" eaLnBrk="1" hangingPunct="1">
              <a:lnSpc>
                <a:spcPct val="90000"/>
              </a:lnSpc>
            </a:pPr>
            <a:r>
              <a:rPr lang="en-US" sz="1600" dirty="0" smtClean="0">
                <a:solidFill>
                  <a:srgbClr val="FFC000"/>
                </a:solidFill>
              </a:rPr>
              <a:t>superior.proen@ifpa.edu.br</a:t>
            </a:r>
          </a:p>
          <a:p>
            <a:pPr algn="r" eaLnBrk="1" hangingPunct="1">
              <a:lnSpc>
                <a:spcPct val="90000"/>
              </a:lnSpc>
            </a:pPr>
            <a:r>
              <a:rPr lang="en-US" sz="1600" dirty="0" smtClean="0">
                <a:solidFill>
                  <a:srgbClr val="FFC000"/>
                </a:solidFill>
              </a:rPr>
              <a:t>(91) 99144-6983</a:t>
            </a:r>
          </a:p>
          <a:p>
            <a:pPr algn="r" eaLnBrk="1" hangingPunct="1">
              <a:lnSpc>
                <a:spcPct val="90000"/>
              </a:lnSpc>
            </a:pPr>
            <a:endParaRPr lang="en-US" sz="1600" dirty="0" smtClean="0">
              <a:solidFill>
                <a:srgbClr val="FFC000"/>
              </a:solidFill>
            </a:endParaRPr>
          </a:p>
          <a:p>
            <a:pPr algn="r" eaLnBrk="1" hangingPunct="1">
              <a:lnSpc>
                <a:spcPct val="90000"/>
              </a:lnSpc>
            </a:pPr>
            <a:endParaRPr lang="en-US" sz="1600" dirty="0" smtClean="0">
              <a:solidFill>
                <a:srgbClr val="FFC000"/>
              </a:solidFill>
            </a:endParaRP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331640" y="2276872"/>
            <a:ext cx="6477000" cy="207645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Coordenação</a:t>
            </a:r>
            <a:r>
              <a:rPr lang="en-US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Geral</a:t>
            </a:r>
            <a:r>
              <a:rPr lang="en-US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de </a:t>
            </a:r>
            <a:r>
              <a:rPr lang="en-US" dirty="0" err="1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Educação</a:t>
            </a:r>
            <a:r>
              <a:rPr lang="en-US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Superior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05800" cy="1571636"/>
          </a:xfrm>
        </p:spPr>
        <p:txBody>
          <a:bodyPr/>
          <a:lstStyle/>
          <a:p>
            <a:pPr algn="ctr"/>
            <a:r>
              <a:rPr lang="pt-BR" sz="3200" b="1" dirty="0" smtClean="0">
                <a:solidFill>
                  <a:srgbClr val="00FFFF"/>
                </a:solidFill>
              </a:rPr>
              <a:t>RESOLUÇÃO CNE 02/2015</a:t>
            </a:r>
            <a:r>
              <a:rPr lang="pt-BR" sz="3200" b="1" dirty="0" smtClean="0">
                <a:solidFill>
                  <a:srgbClr val="FFC000"/>
                </a:solidFill>
              </a:rPr>
              <a:t/>
            </a:r>
            <a:br>
              <a:rPr lang="pt-BR" sz="3200" b="1" dirty="0" smtClean="0">
                <a:solidFill>
                  <a:srgbClr val="FFC000"/>
                </a:solidFill>
              </a:rPr>
            </a:br>
            <a:r>
              <a:rPr lang="pt-BR" sz="3200" b="1" dirty="0" smtClean="0">
                <a:solidFill>
                  <a:srgbClr val="FFC000"/>
                </a:solidFill>
              </a:rPr>
              <a:t> </a:t>
            </a:r>
            <a:r>
              <a:rPr lang="pt-BR" sz="1800" b="1" dirty="0" smtClean="0">
                <a:solidFill>
                  <a:srgbClr val="FFC000"/>
                </a:solidFill>
              </a:rPr>
              <a:t>Diretrizes Curriculares Nacionais para a formação inicial em nível superior (cursos de licenciatura, cursos de formação pedagógica para graduados e cursos de segunda licenciatura) e para a formação continuada</a:t>
            </a:r>
            <a:endParaRPr lang="pt-BR" sz="1800" b="1" dirty="0">
              <a:solidFill>
                <a:srgbClr val="FFC000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928662" y="2500306"/>
            <a:ext cx="7786742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/>
            <a:r>
              <a:rPr lang="pt-BR" dirty="0" smtClean="0">
                <a:solidFill>
                  <a:srgbClr val="00FFFF"/>
                </a:solidFill>
              </a:rPr>
              <a:t>- Houve mudança </a:t>
            </a:r>
            <a:r>
              <a:rPr lang="pt-BR" smtClean="0">
                <a:solidFill>
                  <a:srgbClr val="00FFFF"/>
                </a:solidFill>
              </a:rPr>
              <a:t>na carga horária dos </a:t>
            </a:r>
            <a:r>
              <a:rPr lang="pt-BR" dirty="0" smtClean="0">
                <a:solidFill>
                  <a:srgbClr val="00FFFF"/>
                </a:solidFill>
              </a:rPr>
              <a:t>cursos de licenciatura?</a:t>
            </a:r>
          </a:p>
          <a:p>
            <a:pPr lvl="0"/>
            <a:endParaRPr lang="pt-BR" dirty="0" smtClean="0">
              <a:solidFill>
                <a:srgbClr val="FFFFFF"/>
              </a:solidFill>
            </a:endParaRPr>
          </a:p>
          <a:p>
            <a:pPr lvl="0" algn="l"/>
            <a:r>
              <a:rPr lang="pt-BR" dirty="0" smtClean="0">
                <a:solidFill>
                  <a:srgbClr val="FFFFFF"/>
                </a:solidFill>
              </a:rPr>
              <a:t>- Sim, a carga horária dos cursos de graduação de licenciatura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foi elevada de 2.800h para 3.200h, igualando-se com a carga horária mínima da licenciatura em Pedagogia, </a:t>
            </a:r>
            <a:r>
              <a:rPr lang="pt-BR" dirty="0" smtClean="0">
                <a:solidFill>
                  <a:srgbClr val="FFFFFF"/>
                </a:solidFill>
              </a:rPr>
              <a:t>com duração de, no mínimo, 8 semestres ou 4 anos.</a:t>
            </a:r>
            <a:endParaRPr kumimoji="0" lang="pt-BR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642910" y="1214422"/>
            <a:ext cx="8001056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>
              <a:buFontTx/>
              <a:buChar char="-"/>
            </a:pPr>
            <a:r>
              <a:rPr lang="pt-BR" sz="1800" dirty="0" smtClean="0">
                <a:solidFill>
                  <a:srgbClr val="FFFFFF"/>
                </a:solidFill>
              </a:rPr>
              <a:t> A carga horária de 3.200h deverá ser distribuída da seguinte forma:</a:t>
            </a:r>
          </a:p>
          <a:p>
            <a:pPr algn="l"/>
            <a:r>
              <a:rPr lang="pt-BR" sz="1800" dirty="0" smtClean="0"/>
              <a:t>	I – </a:t>
            </a:r>
            <a:r>
              <a:rPr lang="pt-BR" sz="2200" b="1" u="sng" dirty="0" smtClean="0">
                <a:solidFill>
                  <a:srgbClr val="00FFFF"/>
                </a:solidFill>
              </a:rPr>
              <a:t>400 h de prática como componente curricular</a:t>
            </a:r>
            <a:r>
              <a:rPr lang="pt-BR" sz="1800" dirty="0" smtClean="0"/>
              <a:t>, distribuídas ao longo do processo formativo; </a:t>
            </a:r>
          </a:p>
          <a:p>
            <a:pPr algn="l"/>
            <a:r>
              <a:rPr lang="pt-BR" sz="1800" dirty="0" smtClean="0"/>
              <a:t>	II – </a:t>
            </a:r>
            <a:r>
              <a:rPr lang="pt-BR" sz="2200" b="1" u="sng" dirty="0" smtClean="0">
                <a:solidFill>
                  <a:srgbClr val="00FFFF"/>
                </a:solidFill>
              </a:rPr>
              <a:t>400 h dedicadas ao estágio supervisionado</a:t>
            </a:r>
            <a:r>
              <a:rPr lang="pt-BR" sz="1800" dirty="0" smtClean="0"/>
              <a:t>, na área de formação e atuação na educação básica, contemplando também outras áreas específicas, se for o caso, conforme o projeto de curso da instituição; </a:t>
            </a:r>
          </a:p>
          <a:p>
            <a:pPr algn="l"/>
            <a:r>
              <a:rPr lang="pt-BR" sz="1800" dirty="0" smtClean="0"/>
              <a:t>	III - </a:t>
            </a:r>
            <a:r>
              <a:rPr lang="pt-BR" sz="1800" dirty="0" smtClean="0">
                <a:solidFill>
                  <a:schemeClr val="bg1"/>
                </a:solidFill>
              </a:rPr>
              <a:t>pelo menos </a:t>
            </a:r>
            <a:r>
              <a:rPr lang="pt-BR" sz="2200" b="1" u="sng" dirty="0" smtClean="0">
                <a:solidFill>
                  <a:srgbClr val="00FFFF"/>
                </a:solidFill>
              </a:rPr>
              <a:t>2.200 h dedicadas às atividades formativas </a:t>
            </a:r>
            <a:r>
              <a:rPr lang="pt-BR" sz="1800" dirty="0" smtClean="0">
                <a:solidFill>
                  <a:schemeClr val="bg1"/>
                </a:solidFill>
              </a:rPr>
              <a:t>estruturadas pelos núcleos definidos nos incisos I e II </a:t>
            </a:r>
            <a:r>
              <a:rPr lang="pt-BR" sz="1800" dirty="0" smtClean="0"/>
              <a:t>(</a:t>
            </a:r>
            <a:r>
              <a:rPr lang="pt-BR" sz="1800" dirty="0" smtClean="0">
                <a:solidFill>
                  <a:schemeClr val="bg1"/>
                </a:solidFill>
              </a:rPr>
              <a:t>núcleo de estudos de formação geral e núcleo de núcleo de aprofundamento e diversificação de estudos) </a:t>
            </a:r>
            <a:r>
              <a:rPr lang="pt-BR" sz="1800" dirty="0" smtClean="0"/>
              <a:t>do </a:t>
            </a:r>
            <a:r>
              <a:rPr lang="pt-BR" sz="1800" dirty="0" err="1" smtClean="0"/>
              <a:t>art</a:t>
            </a:r>
            <a:r>
              <a:rPr lang="pt-BR" sz="1800" dirty="0" smtClean="0"/>
              <a:t> 12 desta Resolução, conforme o projeto de curso da instituição; </a:t>
            </a:r>
          </a:p>
          <a:p>
            <a:pPr algn="l"/>
            <a:r>
              <a:rPr lang="pt-BR" sz="1800" dirty="0" smtClean="0"/>
              <a:t>	IV – </a:t>
            </a:r>
            <a:r>
              <a:rPr lang="pt-BR" sz="2200" b="1" u="sng" dirty="0" smtClean="0">
                <a:solidFill>
                  <a:srgbClr val="00FFFF"/>
                </a:solidFill>
              </a:rPr>
              <a:t>200 h de atividades </a:t>
            </a:r>
            <a:r>
              <a:rPr lang="pt-BR" sz="2200" b="1" u="sng" dirty="0" err="1" smtClean="0">
                <a:solidFill>
                  <a:srgbClr val="00FFFF"/>
                </a:solidFill>
              </a:rPr>
              <a:t>teórico-práticas</a:t>
            </a:r>
            <a:r>
              <a:rPr lang="pt-BR" sz="2200" b="1" u="sng" dirty="0" smtClean="0">
                <a:solidFill>
                  <a:srgbClr val="00FFFF"/>
                </a:solidFill>
              </a:rPr>
              <a:t> </a:t>
            </a:r>
            <a:r>
              <a:rPr lang="pt-BR" sz="1800" dirty="0" smtClean="0"/>
              <a:t>de aprofundamento em áreas específicas de interesse dos estudantes, conforme núcleo definido no inciso III do artigo 12 desta Resolução, por meio da iniciação científica, da iniciação à docência, da extensão e da monitoria, entre outras, consoante o projeto de curso da instituição.</a:t>
            </a:r>
            <a:endParaRPr kumimoji="0" lang="pt-BR" sz="1800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0034" y="571480"/>
            <a:ext cx="8305800" cy="504825"/>
          </a:xfrm>
        </p:spPr>
        <p:txBody>
          <a:bodyPr/>
          <a:lstStyle/>
          <a:p>
            <a:pPr lvl="0"/>
            <a:r>
              <a:rPr lang="pt-BR" sz="2800" b="1" dirty="0" smtClean="0">
                <a:solidFill>
                  <a:srgbClr val="FFC000"/>
                </a:solidFill>
              </a:rPr>
              <a:t>- Como fica a distribuição dessa carga horária?</a:t>
            </a:r>
            <a:br>
              <a:rPr lang="pt-BR" sz="2800" b="1" dirty="0" smtClean="0">
                <a:solidFill>
                  <a:srgbClr val="FFC000"/>
                </a:solidFill>
              </a:rPr>
            </a:br>
            <a:endParaRPr lang="pt-BR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358246" cy="128586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FFC000"/>
                </a:solidFill>
              </a:rPr>
              <a:t>- E em relação aos cursos de formação pedagógica para graduados não licenciados, houve mudança?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785786" y="1643050"/>
            <a:ext cx="7786742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>
              <a:buFontTx/>
              <a:buChar char="-"/>
            </a:pPr>
            <a:r>
              <a:rPr lang="pt-BR" sz="2000" dirty="0" smtClean="0">
                <a:solidFill>
                  <a:srgbClr val="FFFFFF"/>
                </a:solidFill>
              </a:rPr>
              <a:t>Sim, foi </a:t>
            </a:r>
            <a:r>
              <a:rPr lang="pt-BR" sz="2000" dirty="0" smtClean="0">
                <a:solidFill>
                  <a:srgbClr val="00FFFF"/>
                </a:solidFill>
              </a:rPr>
              <a:t>r</a:t>
            </a:r>
            <a:r>
              <a:rPr lang="pt-BR" sz="2000" dirty="0" smtClean="0">
                <a:solidFill>
                  <a:srgbClr val="00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evogada a Res. CNE/CP nº 2/1997</a:t>
            </a:r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, que estabelecia normas para a oferta dos programas especiais de formação pedagógica </a:t>
            </a:r>
            <a:r>
              <a:rPr lang="pt-BR" sz="2000" dirty="0" smtClean="0">
                <a:solidFill>
                  <a:schemeClr val="bg1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com a carga horária mínima de 540h</a:t>
            </a:r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.</a:t>
            </a:r>
          </a:p>
          <a:p>
            <a:pPr lvl="0" algn="l" eaLnBrk="0" hangingPunct="0">
              <a:buFontTx/>
              <a:buChar char="-"/>
            </a:pPr>
            <a:endParaRPr lang="pt-BR" sz="2000" dirty="0" smtClean="0">
              <a:solidFill>
                <a:srgbClr val="FFFFFF"/>
              </a:solidFill>
              <a:ea typeface="Times New Roman" pitchFamily="18" charset="0"/>
              <a:cs typeface="Arial" pitchFamily="34" charset="0"/>
            </a:endParaRPr>
          </a:p>
          <a:p>
            <a:pPr lvl="0" algn="l" eaLnBrk="0" hangingPunct="0"/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O art. 14 da Resolução CNE/CP nº 2/2015 dispõe sobre  os cursos de formação pedagógica para graduados não licenciados, que serão de “caráter emergencial e provisório” e podem ser ofertados aos portadores de diplomas de curso superior “com sólida base de conhecimentos na área estudada”. </a:t>
            </a:r>
            <a:r>
              <a:rPr lang="pt-BR" sz="2000" dirty="0" smtClean="0">
                <a:solidFill>
                  <a:srgbClr val="00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Esses cursos emergenciais e provisórios devem ter carga horária mínima variável de 1.000 a 1.400h </a:t>
            </a:r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“de efetivo trabalho acadêmico, </a:t>
            </a:r>
            <a:r>
              <a:rPr lang="pt-BR" sz="2000" dirty="0" smtClean="0">
                <a:solidFill>
                  <a:schemeClr val="bg1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dependendo da equivalência entre o curso de origem e a formação pedagógica pretendida”, </a:t>
            </a:r>
            <a:r>
              <a:rPr lang="pt-BR" sz="2000" dirty="0" smtClean="0">
                <a:solidFill>
                  <a:srgbClr val="00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superando as 540h do programa revogado</a:t>
            </a:r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.</a:t>
            </a:r>
          </a:p>
          <a:p>
            <a:pPr lvl="0" algn="l" eaLnBrk="0" hangingPunct="0"/>
            <a:endParaRPr kumimoji="0" lang="pt-BR" sz="2000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358246" cy="128586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FFC000"/>
                </a:solidFill>
              </a:rPr>
              <a:t>- Quem pode ofertar cursos de formação pedagógica para graduados não licenciados?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785786" y="1643050"/>
            <a:ext cx="7786742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>
              <a:buFontTx/>
              <a:buChar char="-"/>
            </a:pPr>
            <a:r>
              <a:rPr lang="pt-BR" dirty="0" smtClean="0">
                <a:solidFill>
                  <a:srgbClr val="FFFFFF"/>
                </a:solidFill>
              </a:rPr>
              <a:t> Segundo a Resolução 02/2015, a</a:t>
            </a:r>
            <a:r>
              <a:rPr lang="pt-BR" dirty="0" smtClean="0"/>
              <a:t> oferta dos cursos de formação pedagógica para graduados poderá ser realizada por </a:t>
            </a:r>
            <a:r>
              <a:rPr lang="pt-BR" dirty="0" smtClean="0">
                <a:solidFill>
                  <a:srgbClr val="00FFFF"/>
                </a:solidFill>
              </a:rPr>
              <a:t>instituições de educação superior, preferencialmente universidades, que ofertem curso de licenciatura reconhecido e com avaliação satisfatória </a:t>
            </a:r>
            <a:r>
              <a:rPr lang="pt-BR" dirty="0" smtClean="0"/>
              <a:t>realizada pelo Ministério da Educação e seus órgãos na habilitação pretendida, </a:t>
            </a:r>
            <a:r>
              <a:rPr lang="pt-BR" dirty="0" smtClean="0">
                <a:solidFill>
                  <a:schemeClr val="bg1"/>
                </a:solidFill>
              </a:rPr>
              <a:t>sendo dispensada a emissão de novos atos </a:t>
            </a:r>
            <a:r>
              <a:rPr lang="pt-BR" dirty="0" err="1" smtClean="0">
                <a:solidFill>
                  <a:schemeClr val="bg1"/>
                </a:solidFill>
              </a:rPr>
              <a:t>autorizativos</a:t>
            </a:r>
            <a:r>
              <a:rPr lang="pt-BR" dirty="0" smtClean="0"/>
              <a:t>.</a:t>
            </a:r>
            <a:endParaRPr lang="pt-BR" dirty="0" smtClean="0">
              <a:solidFill>
                <a:srgbClr val="FFFFFF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lvl="0" algn="l" eaLnBrk="0" hangingPunct="0"/>
            <a:endParaRPr kumimoji="0" lang="pt-BR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571472" y="1857364"/>
            <a:ext cx="8001056" cy="285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>
              <a:buFontTx/>
              <a:buChar char="-"/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A Resolução CNE/CP nº 2/2015 regulamenta, também, a oferta de cursos de segunda licenciatura, que devem ter a carga horária mínima de 800h a 1.200h, “dependendo da equivalência entre a formação original e a nova licenciatura”.</a:t>
            </a:r>
          </a:p>
          <a:p>
            <a:pPr lvl="0" eaLnBrk="0" hangingPunct="0"/>
            <a:endParaRPr lang="pt-BR" dirty="0" smtClean="0">
              <a:solidFill>
                <a:srgbClr val="FFFFFF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lvl="0" algn="l" eaLnBrk="0" hangingPunct="0"/>
            <a:r>
              <a:rPr lang="pt-BR" dirty="0" smtClean="0">
                <a:solidFill>
                  <a:srgbClr val="FFFFFF"/>
                </a:solidFill>
                <a:ea typeface="Times New Roman" pitchFamily="18" charset="0"/>
                <a:cs typeface="Arial" pitchFamily="34" charset="0"/>
              </a:rPr>
              <a:t>- </a:t>
            </a:r>
            <a:r>
              <a:rPr lang="pt-BR" b="1" dirty="0" smtClean="0">
                <a:solidFill>
                  <a:srgbClr val="00FFFF"/>
                </a:solidFill>
                <a:ea typeface="Times New Roman" pitchFamily="18" charset="0"/>
                <a:cs typeface="Arial" pitchFamily="34" charset="0"/>
              </a:rPr>
              <a:t>800h</a:t>
            </a:r>
            <a:r>
              <a:rPr lang="pt-BR" dirty="0" smtClean="0">
                <a:solidFill>
                  <a:srgbClr val="FFFFFF"/>
                </a:solidFill>
                <a:ea typeface="Times New Roman" pitchFamily="18" charset="0"/>
                <a:cs typeface="Arial" pitchFamily="34" charset="0"/>
              </a:rPr>
              <a:t>: </a:t>
            </a:r>
            <a:r>
              <a:rPr lang="pt-BR" dirty="0" smtClean="0">
                <a:solidFill>
                  <a:srgbClr val="FFFFFF"/>
                </a:solidFill>
              </a:rPr>
              <a:t>quando o curso de segunda licenciatura pertencer à mesma área do curso de origem</a:t>
            </a:r>
          </a:p>
          <a:p>
            <a:pPr lvl="0" algn="l" eaLnBrk="0" hangingPunct="0">
              <a:buFontTx/>
              <a:buChar char="-"/>
            </a:pPr>
            <a:r>
              <a:rPr lang="pt-BR" b="1" dirty="0" smtClean="0">
                <a:solidFill>
                  <a:srgbClr val="00FFFF"/>
                </a:solidFill>
              </a:rPr>
              <a:t>1.200h</a:t>
            </a:r>
            <a:r>
              <a:rPr lang="pt-BR" dirty="0" smtClean="0">
                <a:solidFill>
                  <a:srgbClr val="FFFFFF"/>
                </a:solidFill>
              </a:rPr>
              <a:t>:  quando o curso de segunda licenciatura pertencer a uma área diferente da do curso de origem</a:t>
            </a:r>
            <a:endParaRPr kumimoji="0" lang="pt-BR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0034" y="857232"/>
            <a:ext cx="8305800" cy="504825"/>
          </a:xfrm>
        </p:spPr>
        <p:txBody>
          <a:bodyPr/>
          <a:lstStyle/>
          <a:p>
            <a:pPr lvl="0"/>
            <a:r>
              <a:rPr lang="pt-BR" sz="2800" b="1" dirty="0" smtClean="0">
                <a:solidFill>
                  <a:srgbClr val="FFC000"/>
                </a:solidFill>
              </a:rPr>
              <a:t>- E quanto aos cursos de segunda licenciatura?</a:t>
            </a:r>
            <a:br>
              <a:rPr lang="pt-BR" sz="2800" b="1" dirty="0" smtClean="0">
                <a:solidFill>
                  <a:srgbClr val="FFC000"/>
                </a:solidFill>
              </a:rPr>
            </a:br>
            <a:endParaRPr lang="pt-BR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358246" cy="128586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FFC000"/>
                </a:solidFill>
              </a:rPr>
              <a:t>- Quem pode ofertar cursos de segunda licenciatura?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785786" y="1643050"/>
            <a:ext cx="7786742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>
              <a:buFontTx/>
              <a:buChar char="-"/>
            </a:pPr>
            <a:r>
              <a:rPr lang="pt-BR" dirty="0" smtClean="0">
                <a:solidFill>
                  <a:srgbClr val="FFFFFF"/>
                </a:solidFill>
              </a:rPr>
              <a:t> Segundo a Resolução 02/2015, a</a:t>
            </a:r>
            <a:r>
              <a:rPr lang="pt-BR" dirty="0" smtClean="0"/>
              <a:t> oferta dos cursos de segunda licenciatura poderá ser realizada por </a:t>
            </a:r>
            <a:r>
              <a:rPr lang="pt-BR" dirty="0" smtClean="0">
                <a:solidFill>
                  <a:srgbClr val="00FFFF"/>
                </a:solidFill>
              </a:rPr>
              <a:t>instituição de educação superior que oferte curso de licenciatura reconhecido e com avaliação satisfatória pelo MEC</a:t>
            </a:r>
            <a:r>
              <a:rPr lang="pt-BR" dirty="0" smtClean="0"/>
              <a:t> na habilitação pretendida, sendo dispensada a emissão de novos atos </a:t>
            </a:r>
            <a:r>
              <a:rPr lang="pt-BR" dirty="0" err="1" smtClean="0"/>
              <a:t>autorizativos</a:t>
            </a:r>
            <a:r>
              <a:rPr lang="pt-BR" dirty="0" smtClean="0"/>
              <a:t>.</a:t>
            </a:r>
            <a:endParaRPr lang="pt-BR" dirty="0" smtClean="0">
              <a:solidFill>
                <a:srgbClr val="FFFFFF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lvl="0" algn="l" eaLnBrk="0" hangingPunct="0"/>
            <a:endParaRPr kumimoji="0" lang="pt-BR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572560" cy="504825"/>
          </a:xfrm>
        </p:spPr>
        <p:txBody>
          <a:bodyPr/>
          <a:lstStyle/>
          <a:p>
            <a:pPr algn="ctr"/>
            <a:r>
              <a:rPr lang="pt-BR" sz="3200" b="1" dirty="0" smtClean="0">
                <a:solidFill>
                  <a:srgbClr val="FFC000"/>
                </a:solidFill>
              </a:rPr>
              <a:t>O que é considerado Formação Continuada? </a:t>
            </a:r>
            <a:endParaRPr lang="pt-BR" sz="3200" b="1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sz="2400" dirty="0" smtClean="0"/>
              <a:t>	</a:t>
            </a:r>
            <a:endParaRPr 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1214414" y="1500174"/>
            <a:ext cx="65008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/>
            <a:r>
              <a:rPr lang="pt-BR" dirty="0" smtClean="0"/>
              <a:t>Oferta de atividades formativas e cursos de atualização, extensão, aperfeiçoamento, especialização, mestrado e doutorado que agreguem novos saberes e práticas, articulados às políticas e gestão da educação, à área de atuação do profissional e às instituições de educação básica, em suas diferentes etapas e modalidades da educação. </a:t>
            </a:r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305800" cy="504825"/>
          </a:xfrm>
        </p:spPr>
        <p:txBody>
          <a:bodyPr/>
          <a:lstStyle/>
          <a:p>
            <a:r>
              <a:rPr lang="pt-BR" sz="3200" dirty="0" smtClean="0">
                <a:solidFill>
                  <a:srgbClr val="FFC000"/>
                </a:solidFill>
              </a:rPr>
              <a:t>Que encaminhamentos deveremos adotar?</a:t>
            </a: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0100" y="1142984"/>
            <a:ext cx="7315200" cy="4267200"/>
          </a:xfrm>
        </p:spPr>
        <p:txBody>
          <a:bodyPr/>
          <a:lstStyle/>
          <a:p>
            <a:pPr>
              <a:buNone/>
            </a:pPr>
            <a:r>
              <a:rPr lang="pt-BR" sz="2400" dirty="0" smtClean="0"/>
              <a:t>-	A Resolução 02/2015 foi entregue no II Encontro com os Diretores de Ensino, em agosto/2015, e também encaminhada por email, para estudo por parte dos NDE. A participação das equipes pedagógicas nesse estudo e no acompanhamento à ação de reestruturação curricular é fundamental.</a:t>
            </a:r>
          </a:p>
          <a:p>
            <a:pPr>
              <a:buNone/>
            </a:pPr>
            <a:endParaRPr lang="pt-BR" sz="1400" dirty="0" smtClean="0"/>
          </a:p>
          <a:p>
            <a:pPr>
              <a:buNone/>
            </a:pPr>
            <a:r>
              <a:rPr lang="pt-BR" sz="2400" dirty="0" smtClean="0"/>
              <a:t>-	Está previsto para março/2016 a realização da primeira reunião do Fórum das Licenciaturas do IFPA, onde a reformulação curricular será debatida</a:t>
            </a:r>
          </a:p>
          <a:p>
            <a:pPr>
              <a:buNone/>
            </a:pPr>
            <a:endParaRPr lang="pt-BR" sz="1600" dirty="0" smtClean="0"/>
          </a:p>
          <a:p>
            <a:pPr>
              <a:buNone/>
            </a:pPr>
            <a:r>
              <a:rPr lang="pt-BR" sz="2400" dirty="0" smtClean="0"/>
              <a:t>-	O prazo para envio dos PPC reformulados será até 30/08/2016</a:t>
            </a:r>
            <a:endParaRPr lang="pt-BR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32" y="2000240"/>
            <a:ext cx="6286544" cy="715962"/>
          </a:xfrm>
        </p:spPr>
        <p:txBody>
          <a:bodyPr/>
          <a:lstStyle/>
          <a:p>
            <a:pPr eaLnBrk="1" hangingPunct="1"/>
            <a:r>
              <a:rPr lang="en-US" sz="3200" dirty="0" err="1" smtClean="0">
                <a:solidFill>
                  <a:srgbClr val="2B954C"/>
                </a:solidFill>
              </a:rPr>
              <a:t>Estamos</a:t>
            </a:r>
            <a:r>
              <a:rPr lang="en-US" sz="3200" dirty="0" smtClean="0">
                <a:solidFill>
                  <a:srgbClr val="2B954C"/>
                </a:solidFill>
              </a:rPr>
              <a:t> a </a:t>
            </a:r>
            <a:r>
              <a:rPr lang="en-US" sz="3200" dirty="0" err="1" smtClean="0">
                <a:solidFill>
                  <a:srgbClr val="2B954C"/>
                </a:solidFill>
              </a:rPr>
              <a:t>disposição</a:t>
            </a:r>
            <a:r>
              <a:rPr lang="en-US" sz="3200" dirty="0" smtClean="0">
                <a:solidFill>
                  <a:srgbClr val="2B954C"/>
                </a:solidFill>
              </a:rPr>
              <a:t> </a:t>
            </a:r>
            <a:r>
              <a:rPr lang="en-US" sz="3200" dirty="0" err="1" smtClean="0">
                <a:solidFill>
                  <a:srgbClr val="2B954C"/>
                </a:solidFill>
              </a:rPr>
              <a:t>para</a:t>
            </a:r>
            <a:r>
              <a:rPr lang="en-US" sz="3200" dirty="0" smtClean="0">
                <a:solidFill>
                  <a:srgbClr val="2B954C"/>
                </a:solidFill>
              </a:rPr>
              <a:t> </a:t>
            </a:r>
            <a:r>
              <a:rPr lang="en-US" sz="3200" dirty="0" err="1" smtClean="0">
                <a:solidFill>
                  <a:srgbClr val="2B954C"/>
                </a:solidFill>
              </a:rPr>
              <a:t>auxiliá</a:t>
            </a:r>
            <a:r>
              <a:rPr lang="en-US" sz="3200" dirty="0" smtClean="0">
                <a:solidFill>
                  <a:srgbClr val="2B954C"/>
                </a:solidFill>
              </a:rPr>
              <a:t>-los </a:t>
            </a:r>
            <a:r>
              <a:rPr lang="en-US" sz="3200" dirty="0" err="1" smtClean="0">
                <a:solidFill>
                  <a:srgbClr val="2B954C"/>
                </a:solidFill>
              </a:rPr>
              <a:t>nesse</a:t>
            </a:r>
            <a:r>
              <a:rPr lang="en-US" sz="3200" dirty="0" smtClean="0">
                <a:solidFill>
                  <a:srgbClr val="2B954C"/>
                </a:solidFill>
              </a:rPr>
              <a:t> </a:t>
            </a:r>
            <a:r>
              <a:rPr lang="en-US" sz="3200" dirty="0" err="1" smtClean="0">
                <a:solidFill>
                  <a:srgbClr val="2B954C"/>
                </a:solidFill>
              </a:rPr>
              <a:t>processo</a:t>
            </a:r>
            <a:r>
              <a:rPr lang="en-US" sz="3200" dirty="0" smtClean="0">
                <a:solidFill>
                  <a:srgbClr val="2B954C"/>
                </a:solidFill>
              </a:rPr>
              <a:t>!</a:t>
            </a:r>
            <a:br>
              <a:rPr lang="en-US" sz="3200" dirty="0" smtClean="0">
                <a:solidFill>
                  <a:srgbClr val="2B954C"/>
                </a:solidFill>
              </a:rPr>
            </a:br>
            <a:r>
              <a:rPr lang="en-US" sz="3200" dirty="0" smtClean="0">
                <a:solidFill>
                  <a:srgbClr val="2B954C"/>
                </a:solidFill>
              </a:rPr>
              <a:t/>
            </a:r>
            <a:br>
              <a:rPr lang="en-US" sz="3200" dirty="0" smtClean="0">
                <a:solidFill>
                  <a:srgbClr val="2B954C"/>
                </a:solidFill>
              </a:rPr>
            </a:br>
            <a:r>
              <a:rPr lang="en-US" sz="3200" dirty="0" smtClean="0">
                <a:solidFill>
                  <a:srgbClr val="2B954C"/>
                </a:solidFill>
              </a:rPr>
              <a:t/>
            </a:r>
            <a:br>
              <a:rPr lang="en-US" sz="3200" dirty="0" smtClean="0">
                <a:solidFill>
                  <a:srgbClr val="2B954C"/>
                </a:solidFill>
              </a:rPr>
            </a:br>
            <a:r>
              <a:rPr lang="en-US" sz="3200" dirty="0" smtClean="0">
                <a:solidFill>
                  <a:srgbClr val="2B954C"/>
                </a:solidFill>
              </a:rPr>
              <a:t>Obrigado!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08" y="4643446"/>
            <a:ext cx="6858048" cy="164307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en-US" sz="1800" b="1" dirty="0" smtClean="0">
                <a:solidFill>
                  <a:srgbClr val="C00000"/>
                </a:solidFill>
              </a:rPr>
              <a:t>				</a:t>
            </a:r>
            <a:r>
              <a:rPr lang="en-US" sz="1600" b="1" dirty="0" err="1" smtClean="0">
                <a:solidFill>
                  <a:srgbClr val="C00000"/>
                </a:solidFill>
              </a:rPr>
              <a:t>Edivaldo</a:t>
            </a:r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</a:rPr>
              <a:t>Moura</a:t>
            </a:r>
            <a:endParaRPr lang="en-US" sz="16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800" dirty="0" smtClean="0">
                <a:solidFill>
                  <a:srgbClr val="C00000"/>
                </a:solidFill>
              </a:rPr>
              <a:t>					</a:t>
            </a:r>
            <a:r>
              <a:rPr lang="en-US" sz="1200" dirty="0" err="1" smtClean="0">
                <a:solidFill>
                  <a:srgbClr val="C00000"/>
                </a:solidFill>
              </a:rPr>
              <a:t>Licenciado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Pleno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em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Pedagogia</a:t>
            </a:r>
            <a:endParaRPr lang="en-US" sz="1200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200" dirty="0" smtClean="0">
                <a:solidFill>
                  <a:srgbClr val="C00000"/>
                </a:solidFill>
              </a:rPr>
              <a:t>					</a:t>
            </a:r>
            <a:r>
              <a:rPr lang="en-US" sz="1200" dirty="0" err="1" smtClean="0">
                <a:solidFill>
                  <a:srgbClr val="C00000"/>
                </a:solidFill>
              </a:rPr>
              <a:t>Especialista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em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Educação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para</a:t>
            </a:r>
            <a:r>
              <a:rPr lang="en-US" sz="1200" dirty="0" smtClean="0">
                <a:solidFill>
                  <a:srgbClr val="C00000"/>
                </a:solidFill>
              </a:rPr>
              <a:t> as </a:t>
            </a:r>
            <a:r>
              <a:rPr lang="en-US" sz="1200" dirty="0" err="1" smtClean="0">
                <a:solidFill>
                  <a:srgbClr val="C00000"/>
                </a:solidFill>
              </a:rPr>
              <a:t>Relações</a:t>
            </a:r>
            <a:r>
              <a:rPr lang="en-US" sz="1200" dirty="0" smtClean="0">
                <a:solidFill>
                  <a:srgbClr val="C00000"/>
                </a:solidFill>
              </a:rPr>
              <a:t> 				</a:t>
            </a:r>
            <a:r>
              <a:rPr lang="en-US" sz="1200" dirty="0" err="1" smtClean="0">
                <a:solidFill>
                  <a:srgbClr val="C00000"/>
                </a:solidFill>
              </a:rPr>
              <a:t>Etnicorraciais</a:t>
            </a:r>
            <a:endParaRPr lang="en-US" sz="1200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200" dirty="0" smtClean="0">
                <a:solidFill>
                  <a:srgbClr val="C00000"/>
                </a:solidFill>
              </a:rPr>
              <a:t>					</a:t>
            </a:r>
            <a:r>
              <a:rPr lang="en-US" sz="1200" dirty="0" err="1" smtClean="0">
                <a:solidFill>
                  <a:srgbClr val="C00000"/>
                </a:solidFill>
              </a:rPr>
              <a:t>Mestrando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em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Desenvolvimento</a:t>
            </a:r>
            <a:r>
              <a:rPr lang="en-US" sz="1200" dirty="0" smtClean="0">
                <a:solidFill>
                  <a:srgbClr val="C00000"/>
                </a:solidFill>
              </a:rPr>
              <a:t> Rural e 				</a:t>
            </a:r>
            <a:r>
              <a:rPr lang="en-US" sz="1200" dirty="0" err="1" smtClean="0">
                <a:solidFill>
                  <a:srgbClr val="C00000"/>
                </a:solidFill>
              </a:rPr>
              <a:t>Gestão</a:t>
            </a:r>
            <a:r>
              <a:rPr lang="en-US" sz="1200" dirty="0" smtClean="0">
                <a:solidFill>
                  <a:srgbClr val="C00000"/>
                </a:solidFill>
              </a:rPr>
              <a:t> de </a:t>
            </a:r>
            <a:r>
              <a:rPr lang="en-US" sz="1200" dirty="0" err="1" smtClean="0">
                <a:solidFill>
                  <a:srgbClr val="C00000"/>
                </a:solidFill>
              </a:rPr>
              <a:t>Empreendimentos</a:t>
            </a:r>
            <a:r>
              <a:rPr lang="en-US" sz="1200" dirty="0" smtClean="0">
                <a:solidFill>
                  <a:srgbClr val="C00000"/>
                </a:solidFill>
              </a:rPr>
              <a:t> 					</a:t>
            </a:r>
            <a:r>
              <a:rPr lang="en-US" sz="1200" dirty="0" err="1" smtClean="0">
                <a:solidFill>
                  <a:srgbClr val="C00000"/>
                </a:solidFill>
              </a:rPr>
              <a:t>Agroalimentares</a:t>
            </a:r>
            <a:endParaRPr lang="en-US" sz="1200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200" dirty="0" smtClean="0">
                <a:solidFill>
                  <a:srgbClr val="C00000"/>
                </a:solidFill>
              </a:rPr>
              <a:t>					</a:t>
            </a:r>
            <a:r>
              <a:rPr lang="en-US" sz="1200" dirty="0" err="1" smtClean="0">
                <a:solidFill>
                  <a:srgbClr val="C00000"/>
                </a:solidFill>
              </a:rPr>
              <a:t>Coordenador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Geral</a:t>
            </a:r>
            <a:r>
              <a:rPr lang="en-US" sz="1200" dirty="0" smtClean="0">
                <a:solidFill>
                  <a:srgbClr val="C00000"/>
                </a:solidFill>
              </a:rPr>
              <a:t> de </a:t>
            </a:r>
            <a:r>
              <a:rPr lang="en-US" sz="1200" dirty="0" err="1" smtClean="0">
                <a:solidFill>
                  <a:srgbClr val="C00000"/>
                </a:solidFill>
              </a:rPr>
              <a:t>Educação</a:t>
            </a:r>
            <a:r>
              <a:rPr lang="en-US" sz="1200" dirty="0" smtClean="0">
                <a:solidFill>
                  <a:srgbClr val="C00000"/>
                </a:solidFill>
              </a:rPr>
              <a:t> Superior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200" dirty="0" smtClean="0">
                <a:solidFill>
                  <a:srgbClr val="C00000"/>
                </a:solidFill>
              </a:rPr>
              <a:t>				</a:t>
            </a:r>
            <a:r>
              <a:rPr lang="en-US" sz="1200" b="1" dirty="0" smtClean="0">
                <a:solidFill>
                  <a:srgbClr val="C00000"/>
                </a:solidFill>
              </a:rPr>
              <a:t>superior.proen@ifpa.edu.br</a:t>
            </a:r>
          </a:p>
          <a:p>
            <a:pPr>
              <a:lnSpc>
                <a:spcPct val="80000"/>
              </a:lnSpc>
              <a:buNone/>
            </a:pPr>
            <a:r>
              <a:rPr lang="en-US" sz="1200" b="1" dirty="0" smtClean="0">
                <a:solidFill>
                  <a:srgbClr val="C00000"/>
                </a:solidFill>
              </a:rPr>
              <a:t>				(91) 99144-6983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764704"/>
            <a:ext cx="8305800" cy="504825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CENÁRIO DO ENSINO SUPERIOR NO IFPA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0100" y="2143116"/>
            <a:ext cx="7315200" cy="3096344"/>
          </a:xfrm>
        </p:spPr>
        <p:txBody>
          <a:bodyPr/>
          <a:lstStyle/>
          <a:p>
            <a:r>
              <a:rPr lang="pt-BR" sz="2800" dirty="0"/>
              <a:t>Dos 18 campi, 12 ofertam cursos de ensino superior</a:t>
            </a:r>
          </a:p>
          <a:p>
            <a:r>
              <a:rPr lang="pt-BR" sz="2800" dirty="0"/>
              <a:t>Variedade de cursos ofertados: 22 </a:t>
            </a:r>
            <a:r>
              <a:rPr lang="pt-BR" sz="2800" dirty="0" smtClean="0"/>
              <a:t>cursos, dos quais 8 </a:t>
            </a:r>
            <a:r>
              <a:rPr lang="pt-BR" sz="2800" dirty="0"/>
              <a:t>são ofertados </a:t>
            </a:r>
            <a:r>
              <a:rPr lang="pt-BR" sz="2800" dirty="0" smtClean="0"/>
              <a:t>de forma presencial e por </a:t>
            </a:r>
            <a:r>
              <a:rPr lang="pt-BR" sz="2800" dirty="0"/>
              <a:t>meio de </a:t>
            </a:r>
            <a:r>
              <a:rPr lang="pt-BR" sz="2800" dirty="0" smtClean="0"/>
              <a:t>EAD</a:t>
            </a:r>
          </a:p>
          <a:p>
            <a:r>
              <a:rPr lang="pt-BR" sz="2800" dirty="0" smtClean="0"/>
              <a:t>Total de cursos ofertados: 71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725732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2510299"/>
              </p:ext>
            </p:extLst>
          </p:nvPr>
        </p:nvGraphicFramePr>
        <p:xfrm>
          <a:off x="611561" y="620688"/>
          <a:ext cx="7532339" cy="538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357290" y="6215082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 smtClean="0">
                <a:solidFill>
                  <a:schemeClr val="bg1"/>
                </a:solidFill>
              </a:rPr>
              <a:t>Fonte: SCA (2015)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459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84976" cy="504825"/>
          </a:xfrm>
        </p:spPr>
        <p:txBody>
          <a:bodyPr/>
          <a:lstStyle/>
          <a:p>
            <a:r>
              <a:rPr lang="pt-BR" sz="2000" b="1" dirty="0">
                <a:solidFill>
                  <a:srgbClr val="FFC000"/>
                </a:solidFill>
              </a:rPr>
              <a:t>Considerando o número de cursos ofertados </a:t>
            </a:r>
            <a:r>
              <a:rPr lang="pt-BR" sz="2000" b="1" dirty="0" smtClean="0">
                <a:solidFill>
                  <a:srgbClr val="FFC000"/>
                </a:solidFill>
              </a:rPr>
              <a:t>nos 12 </a:t>
            </a:r>
            <a:r>
              <a:rPr lang="pt-BR" sz="2000" b="1" dirty="0">
                <a:solidFill>
                  <a:srgbClr val="FFC000"/>
                </a:solidFill>
              </a:rPr>
              <a:t>campi, nas modalidades presencial e </a:t>
            </a:r>
            <a:r>
              <a:rPr lang="pt-BR" sz="2000" b="1" dirty="0" smtClean="0">
                <a:solidFill>
                  <a:srgbClr val="FFC000"/>
                </a:solidFill>
              </a:rPr>
              <a:t>EAD, </a:t>
            </a:r>
            <a:r>
              <a:rPr lang="pt-BR" sz="2000" b="1" u="sng" dirty="0" smtClean="0">
                <a:solidFill>
                  <a:srgbClr val="FFC000"/>
                </a:solidFill>
              </a:rPr>
              <a:t>TEMOS 71 </a:t>
            </a:r>
            <a:r>
              <a:rPr lang="pt-BR" sz="2000" b="1" u="sng" dirty="0">
                <a:solidFill>
                  <a:srgbClr val="FFC000"/>
                </a:solidFill>
              </a:rPr>
              <a:t>CURSOS EM ANDAMENTO</a:t>
            </a:r>
            <a:r>
              <a:rPr lang="pt-BR" sz="2400" dirty="0">
                <a:solidFill>
                  <a:srgbClr val="FFC000"/>
                </a:solidFill>
              </a:rPr>
              <a:t/>
            </a:r>
            <a:br>
              <a:rPr lang="pt-BR" sz="2400" dirty="0">
                <a:solidFill>
                  <a:srgbClr val="FFC000"/>
                </a:solidFill>
              </a:rPr>
            </a:br>
            <a:endParaRPr lang="pt-BR" sz="2400" dirty="0">
              <a:solidFill>
                <a:srgbClr val="FFC000"/>
              </a:solidFill>
            </a:endParaRPr>
          </a:p>
        </p:txBody>
      </p:sp>
      <p:graphicFrame>
        <p:nvGraphicFramePr>
          <p:cNvPr id="5" name="Gráfico 4"/>
          <p:cNvGraphicFramePr/>
          <p:nvPr/>
        </p:nvGraphicFramePr>
        <p:xfrm>
          <a:off x="214282" y="1052512"/>
          <a:ext cx="8715436" cy="5519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85786" y="6286520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 smtClean="0">
                <a:solidFill>
                  <a:schemeClr val="bg1"/>
                </a:solidFill>
              </a:rPr>
              <a:t>Fonte: SCA (2015)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48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05800" cy="504825"/>
          </a:xfrm>
        </p:spPr>
        <p:txBody>
          <a:bodyPr/>
          <a:lstStyle/>
          <a:p>
            <a:pPr algn="ctr"/>
            <a:r>
              <a:rPr lang="pt-BR" sz="3200" dirty="0" smtClean="0">
                <a:solidFill>
                  <a:schemeClr val="bg1"/>
                </a:solidFill>
              </a:rPr>
              <a:t>Situação dos cursos perante a SERES</a:t>
            </a:r>
            <a:br>
              <a:rPr lang="pt-BR" sz="3200" dirty="0" smtClean="0">
                <a:solidFill>
                  <a:schemeClr val="bg1"/>
                </a:solidFill>
              </a:rPr>
            </a:br>
            <a:r>
              <a:rPr lang="pt-BR" sz="2400" dirty="0" smtClean="0">
                <a:solidFill>
                  <a:srgbClr val="FFC000"/>
                </a:solidFill>
              </a:rPr>
              <a:t>Evolução Maio-Outubro/2015 </a:t>
            </a:r>
            <a:endParaRPr lang="pt-BR" sz="2400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973072"/>
            <a:ext cx="7438992" cy="55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305800" cy="504825"/>
          </a:xfrm>
        </p:spPr>
        <p:txBody>
          <a:bodyPr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Cursos possuem pendências junto a SERES, impedindo a diplomação?</a:t>
            </a:r>
            <a:br>
              <a:rPr lang="pt-BR" sz="2800" dirty="0" smtClean="0">
                <a:solidFill>
                  <a:schemeClr val="bg1"/>
                </a:solidFill>
              </a:rPr>
            </a:br>
            <a:r>
              <a:rPr lang="pt-BR" sz="2800" dirty="0" smtClean="0">
                <a:solidFill>
                  <a:srgbClr val="FFC000"/>
                </a:solidFill>
              </a:rPr>
              <a:t> </a:t>
            </a:r>
            <a:r>
              <a:rPr lang="pt-BR" sz="2400" dirty="0" smtClean="0">
                <a:solidFill>
                  <a:srgbClr val="FFC000"/>
                </a:solidFill>
              </a:rPr>
              <a:t>Evolução Maio-Outubro/2015 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6749252" cy="4064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1285852" y="6000768"/>
            <a:ext cx="67866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i="1" dirty="0" smtClean="0"/>
              <a:t>OBS: 4 cursos com pendências: referentes a aditamento de vagas, já solicitado pelo IFPA junto a SERES.</a:t>
            </a:r>
            <a:endParaRPr lang="pt-BR" sz="11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305800" cy="504825"/>
          </a:xfrm>
        </p:spPr>
        <p:txBody>
          <a:bodyPr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Nº de Estudantes com Diplomação Pendente</a:t>
            </a:r>
            <a:br>
              <a:rPr lang="pt-BR" sz="2800" dirty="0" smtClean="0">
                <a:solidFill>
                  <a:schemeClr val="bg1"/>
                </a:solidFill>
              </a:rPr>
            </a:br>
            <a:r>
              <a:rPr lang="pt-BR" sz="2800" dirty="0" smtClean="0">
                <a:solidFill>
                  <a:srgbClr val="FFC000"/>
                </a:solidFill>
              </a:rPr>
              <a:t> </a:t>
            </a:r>
            <a:r>
              <a:rPr lang="pt-BR" sz="2400" dirty="0" smtClean="0">
                <a:solidFill>
                  <a:srgbClr val="FFC000"/>
                </a:solidFill>
              </a:rPr>
              <a:t>Evolução Maio-Outubro/2015 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85852" y="5857892"/>
            <a:ext cx="67866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i="1" dirty="0" smtClean="0"/>
              <a:t>OBS: Previsão de que 2224 (dos 2620 estudantes anteriormente pendentes) sejam diplomados até janeiro de 2016. Os demais 396 estudantes cuja diplomação continuam pendente são de 4 cursos que necessitam que a SERES autorize o aditamento de vagas.</a:t>
            </a:r>
            <a:endParaRPr lang="pt-BR" sz="11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357298"/>
            <a:ext cx="7059254" cy="425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05800" cy="1571636"/>
          </a:xfrm>
        </p:spPr>
        <p:txBody>
          <a:bodyPr/>
          <a:lstStyle/>
          <a:p>
            <a:pPr algn="ctr"/>
            <a:r>
              <a:rPr lang="pt-BR" sz="3200" b="1" dirty="0" smtClean="0">
                <a:solidFill>
                  <a:srgbClr val="00FFFF"/>
                </a:solidFill>
              </a:rPr>
              <a:t>RESOLUÇÃO CNE 02/2015</a:t>
            </a:r>
            <a:r>
              <a:rPr lang="pt-BR" sz="3200" b="1" dirty="0" smtClean="0">
                <a:solidFill>
                  <a:srgbClr val="FFC000"/>
                </a:solidFill>
              </a:rPr>
              <a:t/>
            </a:r>
            <a:br>
              <a:rPr lang="pt-BR" sz="3200" b="1" dirty="0" smtClean="0">
                <a:solidFill>
                  <a:srgbClr val="FFC000"/>
                </a:solidFill>
              </a:rPr>
            </a:br>
            <a:r>
              <a:rPr lang="pt-BR" sz="3200" b="1" dirty="0" smtClean="0">
                <a:solidFill>
                  <a:srgbClr val="FFC000"/>
                </a:solidFill>
              </a:rPr>
              <a:t> </a:t>
            </a:r>
            <a:r>
              <a:rPr lang="pt-BR" sz="1800" b="1" dirty="0" smtClean="0">
                <a:solidFill>
                  <a:srgbClr val="FFC000"/>
                </a:solidFill>
              </a:rPr>
              <a:t>Diretrizes Curriculares Nacionais para a formação inicial em nível superior (cursos de licenciatura, cursos de formação pedagógica para graduados e cursos de segunda licenciatura) e para a formação continuada</a:t>
            </a:r>
            <a:endParaRPr lang="pt-BR" sz="1800" b="1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57224" y="2714620"/>
            <a:ext cx="7315200" cy="2624150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O que muda na Formação Docente?</a:t>
            </a:r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05800" cy="1571636"/>
          </a:xfrm>
        </p:spPr>
        <p:txBody>
          <a:bodyPr/>
          <a:lstStyle/>
          <a:p>
            <a:pPr algn="ctr"/>
            <a:r>
              <a:rPr lang="pt-BR" sz="3200" b="1" dirty="0" smtClean="0">
                <a:solidFill>
                  <a:srgbClr val="00FFFF"/>
                </a:solidFill>
              </a:rPr>
              <a:t>RESOLUÇÃO CNE 02/2015</a:t>
            </a:r>
            <a:r>
              <a:rPr lang="pt-BR" sz="3200" b="1" dirty="0" smtClean="0">
                <a:solidFill>
                  <a:srgbClr val="FFC000"/>
                </a:solidFill>
              </a:rPr>
              <a:t/>
            </a:r>
            <a:br>
              <a:rPr lang="pt-BR" sz="3200" b="1" dirty="0" smtClean="0">
                <a:solidFill>
                  <a:srgbClr val="FFC000"/>
                </a:solidFill>
              </a:rPr>
            </a:br>
            <a:r>
              <a:rPr lang="pt-BR" sz="3200" b="1" dirty="0" smtClean="0">
                <a:solidFill>
                  <a:srgbClr val="FFC000"/>
                </a:solidFill>
              </a:rPr>
              <a:t> </a:t>
            </a:r>
            <a:r>
              <a:rPr lang="pt-BR" sz="1800" b="1" dirty="0" smtClean="0">
                <a:solidFill>
                  <a:srgbClr val="FFC000"/>
                </a:solidFill>
              </a:rPr>
              <a:t>Diretrizes Curriculares Nacionais para a formação inicial em nível superior (cursos de licenciatura, cursos de formação pedagógica para graduados e cursos de segunda licenciatura) e para a formação continuada</a:t>
            </a:r>
            <a:endParaRPr lang="pt-BR" sz="1800" b="1" dirty="0">
              <a:solidFill>
                <a:srgbClr val="FFC000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785786" y="2285992"/>
            <a:ext cx="778674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	O que são considerados cursos de formação inicial para os profissionais do magistério para a educação básica, em nível superior?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kern="0" dirty="0" smtClean="0">
                <a:solidFill>
                  <a:schemeClr val="bg1"/>
                </a:solidFill>
                <a:latin typeface="+mn-lt"/>
              </a:rPr>
              <a:t>- A formação inicial compreende:</a:t>
            </a:r>
            <a:endParaRPr kumimoji="0" lang="pt-BR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BR" b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- cursos de graduação de licenciatura;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II - cursos de formação pedagógica para graduados não licenciados;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III - cursos de segunda licenciatura. </a:t>
            </a:r>
            <a:endParaRPr kumimoji="0" lang="pt-BR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">
      <a:dk1>
        <a:srgbClr val="FFFFFF"/>
      </a:dk1>
      <a:lt1>
        <a:srgbClr val="FFFFFF"/>
      </a:lt1>
      <a:dk2>
        <a:srgbClr val="FFFFFF"/>
      </a:dk2>
      <a:lt2>
        <a:srgbClr val="830707"/>
      </a:lt2>
      <a:accent1>
        <a:srgbClr val="AD1B1B"/>
      </a:accent1>
      <a:accent2>
        <a:srgbClr val="D00000"/>
      </a:accent2>
      <a:accent3>
        <a:srgbClr val="FFFFFF"/>
      </a:accent3>
      <a:accent4>
        <a:srgbClr val="DADADA"/>
      </a:accent4>
      <a:accent5>
        <a:srgbClr val="D3ABAB"/>
      </a:accent5>
      <a:accent6>
        <a:srgbClr val="BC0000"/>
      </a:accent6>
      <a:hlink>
        <a:srgbClr val="F82025"/>
      </a:hlink>
      <a:folHlink>
        <a:srgbClr val="FFFFF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FFCF01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9C0202"/>
        </a:lt2>
        <a:accent1>
          <a:srgbClr val="EB0903"/>
        </a:accent1>
        <a:accent2>
          <a:srgbClr val="ED4D05"/>
        </a:accent2>
        <a:accent3>
          <a:srgbClr val="FFFFFF"/>
        </a:accent3>
        <a:accent4>
          <a:srgbClr val="404040"/>
        </a:accent4>
        <a:accent5>
          <a:srgbClr val="F3AAAA"/>
        </a:accent5>
        <a:accent6>
          <a:srgbClr val="D74504"/>
        </a:accent6>
        <a:hlink>
          <a:srgbClr val="FEB1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FFCF01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9C0202"/>
        </a:lt2>
        <a:accent1>
          <a:srgbClr val="EB0903"/>
        </a:accent1>
        <a:accent2>
          <a:srgbClr val="ED4D05"/>
        </a:accent2>
        <a:accent3>
          <a:srgbClr val="FFFFFF"/>
        </a:accent3>
        <a:accent4>
          <a:srgbClr val="404040"/>
        </a:accent4>
        <a:accent5>
          <a:srgbClr val="F3AAAA"/>
        </a:accent5>
        <a:accent6>
          <a:srgbClr val="D74504"/>
        </a:accent6>
        <a:hlink>
          <a:srgbClr val="FEB1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A22F08"/>
        </a:lt2>
        <a:accent1>
          <a:srgbClr val="E8500A"/>
        </a:accent1>
        <a:accent2>
          <a:srgbClr val="FF7508"/>
        </a:accent2>
        <a:accent3>
          <a:srgbClr val="FFFFFF"/>
        </a:accent3>
        <a:accent4>
          <a:srgbClr val="404040"/>
        </a:accent4>
        <a:accent5>
          <a:srgbClr val="F2B3AA"/>
        </a:accent5>
        <a:accent6>
          <a:srgbClr val="E76906"/>
        </a:accent6>
        <a:hlink>
          <a:srgbClr val="FCD65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powerpoint-template-24</Template>
  <TotalTime>769</TotalTime>
  <Words>621</Words>
  <Application>Microsoft Office PowerPoint</Application>
  <PresentationFormat>Apresentação na tela (4:3)</PresentationFormat>
  <Paragraphs>68</Paragraphs>
  <Slides>18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Andalus</vt:lpstr>
      <vt:lpstr>Arial</vt:lpstr>
      <vt:lpstr>Microsoft Sans Serif</vt:lpstr>
      <vt:lpstr>Tahoma</vt:lpstr>
      <vt:lpstr>Times New Roman</vt:lpstr>
      <vt:lpstr>powerpoint-template-24</vt:lpstr>
      <vt:lpstr>Coordenação Geral de Educação Superior</vt:lpstr>
      <vt:lpstr>CENÁRIO DO ENSINO SUPERIOR NO IFPA</vt:lpstr>
      <vt:lpstr>Apresentação do PowerPoint</vt:lpstr>
      <vt:lpstr>Considerando o número de cursos ofertados nos 12 campi, nas modalidades presencial e EAD, TEMOS 71 CURSOS EM ANDAMENTO </vt:lpstr>
      <vt:lpstr>Situação dos cursos perante a SERES Evolução Maio-Outubro/2015 </vt:lpstr>
      <vt:lpstr>Cursos possuem pendências junto a SERES, impedindo a diplomação?  Evolução Maio-Outubro/2015 </vt:lpstr>
      <vt:lpstr>Nº de Estudantes com Diplomação Pendente  Evolução Maio-Outubro/2015 </vt:lpstr>
      <vt:lpstr>RESOLUÇÃO CNE 02/2015  Diretrizes Curriculares Nacionais para a formação inicial em nível superior (cursos de licenciatura, cursos de formação pedagógica para graduados e cursos de segunda licenciatura) e para a formação continuada</vt:lpstr>
      <vt:lpstr>RESOLUÇÃO CNE 02/2015  Diretrizes Curriculares Nacionais para a formação inicial em nível superior (cursos de licenciatura, cursos de formação pedagógica para graduados e cursos de segunda licenciatura) e para a formação continuada</vt:lpstr>
      <vt:lpstr>RESOLUÇÃO CNE 02/2015  Diretrizes Curriculares Nacionais para a formação inicial em nível superior (cursos de licenciatura, cursos de formação pedagógica para graduados e cursos de segunda licenciatura) e para a formação continuada</vt:lpstr>
      <vt:lpstr>- Como fica a distribuição dessa carga horária? </vt:lpstr>
      <vt:lpstr>- E em relação aos cursos de formação pedagógica para graduados não licenciados, houve mudança?</vt:lpstr>
      <vt:lpstr>- Quem pode ofertar cursos de formação pedagógica para graduados não licenciados?</vt:lpstr>
      <vt:lpstr>- E quanto aos cursos de segunda licenciatura? </vt:lpstr>
      <vt:lpstr>- Quem pode ofertar cursos de segunda licenciatura?</vt:lpstr>
      <vt:lpstr>O que é considerado Formação Continuada? </vt:lpstr>
      <vt:lpstr>Que encaminhamentos deveremos adotar?</vt:lpstr>
      <vt:lpstr>Estamos a disposição para auxiliá-los nesse processo!   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Coordenação Geral de Educação Superior</dc:title>
  <dc:creator>Edivaldo Moura</dc:creator>
  <cp:lastModifiedBy>Elinilze Teodoro</cp:lastModifiedBy>
  <cp:revision>78</cp:revision>
  <dcterms:created xsi:type="dcterms:W3CDTF">2015-06-10T03:21:23Z</dcterms:created>
  <dcterms:modified xsi:type="dcterms:W3CDTF">2015-11-05T21:31:36Z</dcterms:modified>
</cp:coreProperties>
</file>