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267" r:id="rId6"/>
    <p:sldId id="265" r:id="rId7"/>
    <p:sldId id="266" r:id="rId8"/>
    <p:sldId id="268" r:id="rId9"/>
    <p:sldId id="262" r:id="rId10"/>
    <p:sldId id="263" r:id="rId11"/>
    <p:sldId id="260" r:id="rId12"/>
    <p:sldId id="271" r:id="rId13"/>
    <p:sldId id="270" r:id="rId14"/>
    <p:sldId id="272" r:id="rId15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1458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>
            <a:noAutofit/>
          </a:bodyPr>
          <a:lstStyle>
            <a:lvl1pPr>
              <a:defRPr sz="7200"/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anchor="b">
            <a:noAutofit/>
          </a:bodyPr>
          <a:lstStyle>
            <a:lvl1pPr algn="l">
              <a:defRPr sz="6600" b="0" i="0" cap="none" baseline="0"/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9" name="Espaço Reservado para Rodapé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bg bwMode="auto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pt-BR" smtClean="0"/>
              <a:t>Clique para editar o estilo do título mestre</a:t>
            </a:r>
            <a:endParaRPr lang="pt-BR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  <a:p>
            <a:pPr lvl="5"/>
            <a:r>
              <a:rPr lang="pt-BR" dirty="0" smtClean="0"/>
              <a:t>Sixth level</a:t>
            </a:r>
          </a:p>
          <a:p>
            <a:pPr lvl="6"/>
            <a:r>
              <a:rPr lang="pt-BR" dirty="0" smtClean="0"/>
              <a:t>Seventh level</a:t>
            </a:r>
          </a:p>
          <a:p>
            <a:pPr lvl="7"/>
            <a:r>
              <a:rPr lang="pt-BR" dirty="0" smtClean="0"/>
              <a:t>Eighth level</a:t>
            </a:r>
          </a:p>
          <a:p>
            <a:pPr lvl="8"/>
            <a:r>
              <a:rPr lang="pt-BR" dirty="0" smtClean="0"/>
              <a:t>Ninth level</a:t>
            </a:r>
          </a:p>
          <a:p>
            <a:pPr lvl="6"/>
            <a:endParaRPr lang="pt-BR" dirty="0" smtClean="0"/>
          </a:p>
          <a:p>
            <a:pPr lvl="4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3829175-527E-46A3-863C-1BB1F163B849}" type="datetimeFigureOut">
              <a:rPr lang="pt-BR" smtClean="0"/>
              <a:pPr/>
              <a:t>15/05/2017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5137D0E-4A4F-4307-8994-C1891D747D59}" type="slidenum">
              <a:rPr lang="pt-BR" smtClean="0"/>
              <a:pPr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682496" marR="0" indent="-173736" algn="l" defTabSz="914400" rtl="0" eaLnBrk="1" fontAlgn="auto" latinLnBrk="0" hangingPunct="1">
        <a:lnSpc>
          <a:spcPct val="90000"/>
        </a:lnSpc>
        <a:spcBef>
          <a:spcPts val="600"/>
        </a:spcBef>
        <a:spcAft>
          <a:spcPts val="0"/>
        </a:spcAft>
        <a:buClrTx/>
        <a:buSzTx/>
        <a:buFont typeface="Arial" pitchFamily="34" charset="0"/>
        <a:buChar char="•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200" dirty="0" smtClean="0"/>
              <a:t>A Construção Histórica e as marcas </a:t>
            </a:r>
            <a:r>
              <a:rPr lang="pt-BR" sz="4200" dirty="0" err="1" smtClean="0"/>
              <a:t>identitárias</a:t>
            </a:r>
            <a:r>
              <a:rPr lang="pt-BR" sz="4200" dirty="0" smtClean="0"/>
              <a:t> e políticas </a:t>
            </a:r>
            <a:r>
              <a:rPr lang="pt-BR" sz="4200" dirty="0" smtClean="0"/>
              <a:t>do Programa Nacional de Assistência Estudantil.</a:t>
            </a:r>
            <a:endParaRPr lang="pt-BR" sz="42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pt-BR" b="1" dirty="0" smtClean="0"/>
              <a:t>PROEN - IFPA</a:t>
            </a:r>
            <a:endParaRPr lang="pt-BR" b="1" dirty="0" smtClean="0"/>
          </a:p>
          <a:p>
            <a:pPr algn="r"/>
            <a:r>
              <a:rPr lang="pt-BR" b="1" dirty="0" smtClean="0"/>
              <a:t>Elinilze </a:t>
            </a:r>
            <a:r>
              <a:rPr lang="pt-BR" b="1" dirty="0" smtClean="0"/>
              <a:t>Guedes </a:t>
            </a:r>
            <a:r>
              <a:rPr lang="pt-BR" b="1" dirty="0" smtClean="0"/>
              <a:t>Teodoro</a:t>
            </a:r>
          </a:p>
          <a:p>
            <a:pPr algn="r"/>
            <a:r>
              <a:rPr lang="pt-BR" b="1" dirty="0" smtClean="0"/>
              <a:t>II Encontro da Assistência Estudantil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873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13892" y="1484784"/>
            <a:ext cx="9144000" cy="3993233"/>
          </a:xfrm>
        </p:spPr>
        <p:txBody>
          <a:bodyPr/>
          <a:lstStyle/>
          <a:p>
            <a:pPr algn="ctr"/>
            <a:r>
              <a:rPr lang="pt-BR" sz="5500" dirty="0"/>
              <a:t>Política para redução de desigualdades sociais e ampliação da participação do estudante na vida acadêmica.</a:t>
            </a:r>
          </a:p>
        </p:txBody>
      </p:sp>
    </p:spTree>
    <p:extLst>
      <p:ext uri="{BB962C8B-B14F-4D97-AF65-F5344CB8AC3E}">
        <p14:creationId xmlns:p14="http://schemas.microsoft.com/office/powerpoint/2010/main" val="1644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</a:t>
            </a:r>
            <a:r>
              <a:rPr lang="pt-BR" dirty="0" smtClean="0"/>
              <a:t>brigada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idx="1"/>
          </p:nvPr>
        </p:nvSpPr>
        <p:spPr>
          <a:xfrm>
            <a:off x="549796" y="1828800"/>
            <a:ext cx="10573818" cy="4191000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Contatos: </a:t>
            </a:r>
          </a:p>
          <a:p>
            <a:pPr marL="0" indent="0">
              <a:buNone/>
            </a:pPr>
            <a:r>
              <a:rPr lang="pt-BR" dirty="0" smtClean="0"/>
              <a:t>proreitor.proen@ifpa.edu.br</a:t>
            </a:r>
            <a:endParaRPr lang="pt-BR" dirty="0"/>
          </a:p>
          <a:p>
            <a:pPr marL="0" indent="0">
              <a:buNone/>
            </a:pPr>
            <a:r>
              <a:rPr lang="pt-BR" dirty="0" smtClean="0"/>
              <a:t>proen.ifpa.edu.br</a:t>
            </a:r>
          </a:p>
          <a:p>
            <a:pPr marL="0" indent="0">
              <a:buNone/>
            </a:pPr>
            <a:endParaRPr lang="pt-BR" dirty="0" smtClean="0"/>
          </a:p>
          <a:p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2081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História </a:t>
            </a:r>
            <a:r>
              <a:rPr lang="pt-BR" dirty="0"/>
              <a:t>de Lutas e Conquistas no </a:t>
            </a:r>
            <a:r>
              <a:rPr lang="pt-BR" dirty="0" smtClean="0"/>
              <a:t>Âmbito </a:t>
            </a:r>
            <a:r>
              <a:rPr lang="pt-BR" dirty="0"/>
              <a:t>da rede federal</a:t>
            </a:r>
          </a:p>
        </p:txBody>
      </p:sp>
    </p:spTree>
    <p:extLst>
      <p:ext uri="{BB962C8B-B14F-4D97-AF65-F5344CB8AC3E}">
        <p14:creationId xmlns:p14="http://schemas.microsoft.com/office/powerpoint/2010/main" val="21233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230827"/>
              </p:ext>
            </p:extLst>
          </p:nvPr>
        </p:nvGraphicFramePr>
        <p:xfrm>
          <a:off x="549796" y="116632"/>
          <a:ext cx="10465296" cy="5587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1837"/>
                <a:gridCol w="7993459"/>
              </a:tblGrid>
              <a:tr h="368837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Data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Tema</a:t>
                      </a:r>
                      <a:endParaRPr lang="pt-BR" dirty="0"/>
                    </a:p>
                  </a:txBody>
                  <a:tcPr/>
                </a:tc>
              </a:tr>
              <a:tr h="368837">
                <a:tc>
                  <a:txBody>
                    <a:bodyPr/>
                    <a:lstStyle/>
                    <a:p>
                      <a:r>
                        <a:rPr lang="pt-BR" dirty="0" smtClean="0"/>
                        <a:t>Dez/2008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Transformação dos </a:t>
                      </a:r>
                      <a:r>
                        <a:rPr lang="pt-BR" dirty="0" err="1" smtClean="0"/>
                        <a:t>CEFETs</a:t>
                      </a:r>
                      <a:r>
                        <a:rPr lang="pt-BR" dirty="0" smtClean="0"/>
                        <a:t> em</a:t>
                      </a:r>
                      <a:r>
                        <a:rPr lang="pt-BR" baseline="0" dirty="0" smtClean="0"/>
                        <a:t> IF</a:t>
                      </a:r>
                      <a:endParaRPr lang="pt-BR" dirty="0"/>
                    </a:p>
                  </a:txBody>
                  <a:tcPr/>
                </a:tc>
              </a:tr>
              <a:tr h="368837">
                <a:tc>
                  <a:txBody>
                    <a:bodyPr/>
                    <a:lstStyle/>
                    <a:p>
                      <a:r>
                        <a:rPr lang="pt-BR" smtClean="0"/>
                        <a:t>2010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mtClean="0"/>
                        <a:t>Assinatura do Termo de Metas</a:t>
                      </a:r>
                      <a:endParaRPr lang="pt-BR"/>
                    </a:p>
                  </a:txBody>
                  <a:tcPr/>
                </a:tc>
              </a:tr>
              <a:tr h="368837">
                <a:tc>
                  <a:txBody>
                    <a:bodyPr/>
                    <a:lstStyle/>
                    <a:p>
                      <a:r>
                        <a:rPr lang="pt-BR" dirty="0" smtClean="0"/>
                        <a:t>Julho/2010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Publicação do Decreto nº 7.234 de 19 de julho de 2010, que dispõe sobre PNAES.</a:t>
                      </a:r>
                    </a:p>
                  </a:txBody>
                  <a:tcPr/>
                </a:tc>
              </a:tr>
              <a:tr h="368837">
                <a:tc>
                  <a:txBody>
                    <a:bodyPr/>
                    <a:lstStyle/>
                    <a:p>
                      <a:r>
                        <a:rPr lang="pt-BR" dirty="0" smtClean="0"/>
                        <a:t>Dezembro/2010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Realização do I Seminário Nacional Construção de Diretrizes para Assistência Estudantil na Rede EPCT que aconteceu em Fortaleza/CE. 	</a:t>
                      </a:r>
                    </a:p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Encaminhamento deste seminário: Criação de Decreto específico para a Rede </a:t>
                      </a:r>
                    </a:p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Realização do I Seminário Nacional Construção de Diretrizes para Assistência Estudantil na Rede EPCT que aconteceu em Fortaleza/CE. </a:t>
                      </a:r>
                    </a:p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Encaminhamento deste seminário: Criação de Decreto específico para a Rede Federal de EPCT e criação das diretrizes operacionais. </a:t>
                      </a:r>
                      <a:endParaRPr lang="pt-BR" b="0" dirty="0"/>
                    </a:p>
                  </a:txBody>
                  <a:tcPr/>
                </a:tc>
              </a:tr>
              <a:tr h="368837">
                <a:tc>
                  <a:txBody>
                    <a:bodyPr/>
                    <a:lstStyle/>
                    <a:p>
                      <a:r>
                        <a:rPr lang="pt-BR" dirty="0" smtClean="0"/>
                        <a:t>Janeiro e fevereiro/2011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Elaboração decreto e diretrizes nacionais para AE da Rede EPCT pelo GT Nacional de Assistência Estudantil.		</a:t>
                      </a:r>
                    </a:p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Encaminhamentos do I Seminário Nacional Construção de Diretrizes para Assistência Estudantil na Rede EPCT)</a:t>
                      </a:r>
                    </a:p>
                  </a:txBody>
                  <a:tcPr/>
                </a:tc>
              </a:tr>
              <a:tr h="368837">
                <a:tc>
                  <a:txBody>
                    <a:bodyPr/>
                    <a:lstStyle/>
                    <a:p>
                      <a:r>
                        <a:rPr lang="pt-BR" dirty="0" smtClean="0"/>
                        <a:t>Março/2011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Apresentação da minuta de decreto e diretrizes elaborado pelo GT no FDE, encaminhado ao CONIF e a SETEC.</a:t>
                      </a:r>
                      <a:endParaRPr lang="pt-BR" sz="18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90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9431686"/>
              </p:ext>
            </p:extLst>
          </p:nvPr>
        </p:nvGraphicFramePr>
        <p:xfrm>
          <a:off x="477788" y="76200"/>
          <a:ext cx="11017224" cy="678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71687"/>
                <a:gridCol w="8745537"/>
              </a:tblGrid>
              <a:tr h="370840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Ago</a:t>
                      </a:r>
                      <a:r>
                        <a:rPr lang="pt-BR" dirty="0" smtClean="0"/>
                        <a:t>/2011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Realização do I Encontro Sistêmico de AE da Região SUL (sediado no </a:t>
                      </a:r>
                      <a:r>
                        <a:rPr lang="pt-BR" sz="1800" b="1" kern="1200" dirty="0" err="1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IFSul</a:t>
                      </a:r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Nov</a:t>
                      </a:r>
                      <a:r>
                        <a:rPr lang="pt-BR" dirty="0" smtClean="0"/>
                        <a:t>/2011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Realização do II Encontro Sistêmico de AE da Região SUL (sediado no IFSC)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Dez/2011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Realização do II Encontro de AE do IFAL com participantes de vários </a:t>
                      </a:r>
                      <a:r>
                        <a:rPr lang="pt-BR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IFs</a:t>
                      </a: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do Nordeste (prévia para encontro regional)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Ago</a:t>
                      </a:r>
                      <a:r>
                        <a:rPr lang="pt-BR" dirty="0" smtClean="0"/>
                        <a:t>/2012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Promulgação da LEI Nº 12.711, que dispõe sobre o ingresso nas universidades federais e nas instituições federais de ensino técnico de nível médio e dá outras providências.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Out/2012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DECRETO Nº 7.824, que regulamenta a Lei no 12.711, de 29 de agosto de 2012, que dispõe sobre o ingresso nas universidades federais e nas instituições federais de ensino técnico de nível médio.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err="1" smtClean="0"/>
                        <a:t>Fev</a:t>
                      </a:r>
                      <a:r>
                        <a:rPr lang="pt-BR" dirty="0" smtClean="0"/>
                        <a:t>/2013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Reunião de gestores de Assistência estudantil da região Sul e IFMG com a presidência do CONIF solicitando uma discussão sobre a Assistência estudantil na Rede de EPCT.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Mar/2013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Publicação do acórdão nº 506/2013 do TCU, que recomenda à Secretaria de Educação Profissional e Tecnológico que recomenda à Secretaria de Educação Profissional e Tecnológico (SETEC/MEC) que realize planos, em conjunto com os Institutos Federais, para melhorar a estrutura e a expansão da Rede Federal de Educação Profissional, Científica e Tecnológica. A decisão foi baseada no relatório de auditoria realizado pelo TCU e que apontou problemas de evasão e retenção de estudantes, carência de docentes, falta de infraestrutura e de apoio ao desenvolvimento de pesquisa e extensão.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970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733511"/>
              </p:ext>
            </p:extLst>
          </p:nvPr>
        </p:nvGraphicFramePr>
        <p:xfrm>
          <a:off x="1522413" y="1124744"/>
          <a:ext cx="9601200" cy="38146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59"/>
                <a:gridCol w="7189441"/>
              </a:tblGrid>
              <a:tr h="792088">
                <a:tc>
                  <a:txBody>
                    <a:bodyPr/>
                    <a:lstStyle/>
                    <a:p>
                      <a:r>
                        <a:rPr lang="pt-BR" dirty="0" smtClean="0"/>
                        <a:t>Mar/2013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1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Realização do Seminário dos Gestores de Assistência estudantil da Rede Federal de EPCT, realizado em Goiânia-GO</a:t>
                      </a:r>
                      <a:endParaRPr lang="pt-B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Abril/2013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31º Reunião ordinária do CONIF que deliberou sobre o trabalho desenvolvido em Goiânia e formação do GT de Assistência Estudantil com participação das Câmaras técnicas (Ensino, Pesquisa e Extensão), dos Fóruns (FED, FORPOG, FORPROEXT) do CONIF e dos gestores de assistências estudantil do </a:t>
                      </a:r>
                      <a:r>
                        <a:rPr lang="pt-BR" sz="1800" b="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IFSul</a:t>
                      </a: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 IFMG.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Maio/2013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Portaria nº 389 que cria o Programa de Bolsa Permanência (PBP)</a:t>
                      </a:r>
                      <a:endParaRPr lang="pt-BR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t-BR" dirty="0" smtClean="0"/>
                        <a:t>Junho/2013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Reunião do Grupo de Trabalho do CONIF para elaborar um documento unificando as propostas e discussões sobre assistência estudantil.</a:t>
                      </a:r>
                    </a:p>
                    <a:p>
                      <a:endParaRPr lang="pt-BR" b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670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663352"/>
          </a:xfrm>
        </p:spPr>
        <p:txBody>
          <a:bodyPr/>
          <a:lstStyle/>
          <a:p>
            <a:r>
              <a:rPr lang="pt-BR" sz="3800" dirty="0" smtClean="0"/>
              <a:t>Os pontos que se buscava...</a:t>
            </a:r>
            <a:endParaRPr lang="pt-BR" sz="3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7828" y="1412776"/>
            <a:ext cx="10285786" cy="4607024"/>
          </a:xfrm>
        </p:spPr>
        <p:txBody>
          <a:bodyPr>
            <a:normAutofit/>
          </a:bodyPr>
          <a:lstStyle/>
          <a:p>
            <a:pPr lvl="0" fontAlgn="base"/>
            <a:r>
              <a:rPr lang="pt-BR" sz="2600" b="1" dirty="0" smtClean="0"/>
              <a:t>Concepção da  Assistência </a:t>
            </a:r>
            <a:r>
              <a:rPr lang="pt-BR" sz="2600" b="1" dirty="0"/>
              <a:t>Estudantil;</a:t>
            </a:r>
            <a:endParaRPr lang="pt-BR" sz="2600" dirty="0"/>
          </a:p>
          <a:p>
            <a:pPr lvl="0" fontAlgn="base"/>
            <a:r>
              <a:rPr lang="pt-BR" sz="2600" b="1" dirty="0" smtClean="0"/>
              <a:t>Público da </a:t>
            </a:r>
            <a:r>
              <a:rPr lang="pt-BR" sz="2600" b="1" dirty="0"/>
              <a:t>Assistência estudantil;</a:t>
            </a:r>
            <a:endParaRPr lang="pt-BR" sz="2600" dirty="0"/>
          </a:p>
          <a:p>
            <a:pPr lvl="0" fontAlgn="base"/>
            <a:r>
              <a:rPr lang="pt-BR" sz="2600" b="1" dirty="0" smtClean="0"/>
              <a:t>Princípios da </a:t>
            </a:r>
            <a:r>
              <a:rPr lang="pt-BR" sz="2600" b="1" dirty="0"/>
              <a:t>assistência </a:t>
            </a:r>
            <a:r>
              <a:rPr lang="pt-BR" sz="2600" b="1" dirty="0" smtClean="0"/>
              <a:t>Estudantil;</a:t>
            </a:r>
            <a:endParaRPr lang="pt-BR" sz="2600" dirty="0"/>
          </a:p>
          <a:p>
            <a:pPr lvl="0" fontAlgn="base"/>
            <a:r>
              <a:rPr lang="pt-BR" sz="2600" b="1" dirty="0" smtClean="0"/>
              <a:t>A Assistência </a:t>
            </a:r>
            <a:r>
              <a:rPr lang="pt-BR" sz="2600" b="1" dirty="0"/>
              <a:t>estudantil na perspectiva </a:t>
            </a:r>
            <a:r>
              <a:rPr lang="pt-BR" sz="2600" b="1" dirty="0" smtClean="0"/>
              <a:t>multidisciplinar;</a:t>
            </a:r>
            <a:endParaRPr lang="pt-BR" sz="2600" dirty="0"/>
          </a:p>
          <a:p>
            <a:pPr lvl="0" fontAlgn="base"/>
            <a:r>
              <a:rPr lang="pt-BR" sz="2600" b="1" dirty="0" smtClean="0"/>
              <a:t>Articulação das </a:t>
            </a:r>
            <a:r>
              <a:rPr lang="pt-BR" sz="2600" b="1" dirty="0"/>
              <a:t>linhas de ações da Assistência estudantil com Ensino, </a:t>
            </a:r>
            <a:r>
              <a:rPr lang="pt-BR" sz="2600" b="1" dirty="0" smtClean="0"/>
              <a:t>Pesquisa </a:t>
            </a:r>
            <a:r>
              <a:rPr lang="pt-BR" sz="2600" b="1" dirty="0"/>
              <a:t>e </a:t>
            </a:r>
            <a:r>
              <a:rPr lang="pt-BR" sz="2600" b="1" dirty="0" smtClean="0"/>
              <a:t>Extensão;</a:t>
            </a:r>
            <a:endParaRPr lang="pt-BR" sz="2600" dirty="0"/>
          </a:p>
          <a:p>
            <a:pPr lvl="0" fontAlgn="base"/>
            <a:r>
              <a:rPr lang="pt-BR" sz="2600" b="1" dirty="0" smtClean="0"/>
              <a:t>Diretrizes da </a:t>
            </a:r>
            <a:r>
              <a:rPr lang="pt-BR" sz="2600" b="1" dirty="0"/>
              <a:t>Assistência </a:t>
            </a:r>
            <a:r>
              <a:rPr lang="pt-BR" sz="2600" b="1" dirty="0" smtClean="0"/>
              <a:t>Estudantil;</a:t>
            </a:r>
            <a:endParaRPr lang="pt-BR" sz="2600" dirty="0"/>
          </a:p>
          <a:p>
            <a:pPr lvl="0" fontAlgn="base"/>
            <a:r>
              <a:rPr lang="pt-BR" sz="2600" b="1" dirty="0" smtClean="0"/>
              <a:t>Programa Nacional </a:t>
            </a:r>
            <a:r>
              <a:rPr lang="pt-BR" sz="2600" b="1" dirty="0"/>
              <a:t>de Assistência </a:t>
            </a:r>
            <a:r>
              <a:rPr lang="pt-BR" sz="2600" b="1" dirty="0" smtClean="0"/>
              <a:t>Estudantil </a:t>
            </a:r>
            <a:r>
              <a:rPr lang="pt-BR" sz="2600" b="1" dirty="0"/>
              <a:t>- PNAES</a:t>
            </a:r>
            <a:endParaRPr lang="pt-BR" sz="2600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75616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7788" y="188640"/>
            <a:ext cx="11017224" cy="13437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</a:t>
            </a:r>
            <a:r>
              <a:rPr lang="pt-BR" b="1" dirty="0"/>
              <a:t>Programa Nacional de Assistência Estudantil (PNAES) foi instituído pela Portaria Normativa/MEC nº 39/2007, tendo sido regulamentado pelo Decreto nº 7.234/2012</a:t>
            </a:r>
            <a:r>
              <a:rPr lang="pt-BR" b="1" dirty="0" smtClean="0"/>
              <a:t>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7788" y="1828800"/>
            <a:ext cx="10645826" cy="4624536"/>
          </a:xfrm>
        </p:spPr>
        <p:txBody>
          <a:bodyPr>
            <a:normAutofit/>
          </a:bodyPr>
          <a:lstStyle/>
          <a:p>
            <a:r>
              <a:rPr lang="pt-BR" b="1" dirty="0" smtClean="0"/>
              <a:t>DESTAQUES:</a:t>
            </a:r>
          </a:p>
          <a:p>
            <a:r>
              <a:rPr lang="pt-BR" sz="2300" dirty="0" smtClean="0"/>
              <a:t>No </a:t>
            </a:r>
            <a:r>
              <a:rPr lang="pt-BR" sz="2300" dirty="0"/>
              <a:t>artigo primeiro do mesmo Decreto encontra-se estabelecido o Programa Nacional de Assistência Estudantil – PNAES, executado no âmbito do Ministério da Educação, tem como finalidade ampliar as condições de permanência dos jovens na </a:t>
            </a:r>
            <a:r>
              <a:rPr lang="pt-BR" sz="2300" u="sng" dirty="0"/>
              <a:t>educação superior pública federal</a:t>
            </a:r>
            <a:r>
              <a:rPr lang="pt-BR" sz="2300" dirty="0"/>
              <a:t>.</a:t>
            </a:r>
          </a:p>
          <a:p>
            <a:r>
              <a:rPr lang="pt-BR" sz="2300" dirty="0"/>
              <a:t>Mas em seu artigo 4º destaca que: “ As ações de assistência estudantil serão executadas por instituições federais de ensino superior, abrangendo os Institutos Federais de Educação, Ciência e Tecnologia, considerando suas especificidades, as áreas estratégicas de ensino, pesquisa e extensão e aquelas que atendam às necessidades, as áreas estratégicas de ensino, pesquisa e extensão e aquelas que atendam às necessidades identificadas por seu corpo discente”</a:t>
            </a:r>
          </a:p>
        </p:txBody>
      </p:sp>
    </p:spTree>
    <p:extLst>
      <p:ext uri="{BB962C8B-B14F-4D97-AF65-F5344CB8AC3E}">
        <p14:creationId xmlns:p14="http://schemas.microsoft.com/office/powerpoint/2010/main" val="16505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22414" y="332656"/>
            <a:ext cx="9601200" cy="591344"/>
          </a:xfrm>
        </p:spPr>
        <p:txBody>
          <a:bodyPr/>
          <a:lstStyle/>
          <a:p>
            <a:r>
              <a:rPr lang="pt-BR" dirty="0" smtClean="0"/>
              <a:t>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7788" y="1124744"/>
            <a:ext cx="11305256" cy="5400600"/>
          </a:xfrm>
        </p:spPr>
        <p:txBody>
          <a:bodyPr>
            <a:normAutofit lnSpcReduction="10000"/>
          </a:bodyPr>
          <a:lstStyle/>
          <a:p>
            <a:r>
              <a:rPr lang="pt-BR" sz="2300" b="1" dirty="0"/>
              <a:t>a necessidade que a Rede EPCT construa mecanismos ou eleja indicadores comuns de acompanhamento e avaliação para que as instituições façam uso dos mesmos na tomada de decisão;, </a:t>
            </a:r>
            <a:endParaRPr lang="pt-BR" sz="2300" b="1" dirty="0" smtClean="0"/>
          </a:p>
          <a:p>
            <a:r>
              <a:rPr lang="pt-BR" sz="2300" b="1" dirty="0"/>
              <a:t>que cada instituição da Rede EPCT regulamente a AE conforme decreto do PNAES; </a:t>
            </a:r>
            <a:endParaRPr lang="pt-BR" sz="2300" dirty="0" smtClean="0"/>
          </a:p>
          <a:p>
            <a:r>
              <a:rPr lang="pt-BR" sz="2300" dirty="0" smtClean="0"/>
              <a:t>Articular a politica de assistência com ensino, pesquisa e extensão</a:t>
            </a:r>
          </a:p>
          <a:p>
            <a:r>
              <a:rPr lang="pt-BR" sz="2300" dirty="0" smtClean="0"/>
              <a:t>Articular a politica de assistência com as politicas de ingressos – particularmente as cotas</a:t>
            </a:r>
          </a:p>
          <a:p>
            <a:r>
              <a:rPr lang="pt-BR" sz="2300" b="1" dirty="0"/>
              <a:t>e que seja implantado um sistema informatizado e integrado que garanta aferir indicadores de e para ingresso, permanência e êxito do aluno da Rede Federal de EPCT</a:t>
            </a:r>
            <a:r>
              <a:rPr lang="pt-BR" sz="2300" b="1" dirty="0" smtClean="0"/>
              <a:t>.</a:t>
            </a:r>
          </a:p>
          <a:p>
            <a:r>
              <a:rPr lang="pt-BR" sz="2300" b="1" dirty="0"/>
              <a:t>necessidade de estabelecer políticas de assistência estudantil que favoreçam a permanência e o êxito no percurso formativo e na inserção sócio profissional dos </a:t>
            </a:r>
            <a:r>
              <a:rPr lang="pt-BR" sz="2300" b="1" dirty="0" smtClean="0"/>
              <a:t>estudantes</a:t>
            </a:r>
            <a:r>
              <a:rPr lang="pt-BR" sz="2300" dirty="0" smtClean="0"/>
              <a:t>.</a:t>
            </a:r>
            <a:endParaRPr lang="pt-BR" sz="2300" dirty="0"/>
          </a:p>
        </p:txBody>
      </p:sp>
    </p:spTree>
    <p:extLst>
      <p:ext uri="{BB962C8B-B14F-4D97-AF65-F5344CB8AC3E}">
        <p14:creationId xmlns:p14="http://schemas.microsoft.com/office/powerpoint/2010/main" val="163441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69876" y="332656"/>
            <a:ext cx="9601200" cy="591344"/>
          </a:xfrm>
        </p:spPr>
        <p:txBody>
          <a:bodyPr/>
          <a:lstStyle/>
          <a:p>
            <a:r>
              <a:rPr lang="pt-BR" dirty="0" smtClean="0"/>
              <a:t>Perspectivas no IFPA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65820" y="1124744"/>
            <a:ext cx="10357794" cy="4895056"/>
          </a:xfrm>
        </p:spPr>
        <p:txBody>
          <a:bodyPr/>
          <a:lstStyle/>
          <a:p>
            <a:r>
              <a:rPr lang="pt-BR" dirty="0" smtClean="0"/>
              <a:t>PAE – programa de assistência estudantil por campus</a:t>
            </a:r>
          </a:p>
          <a:p>
            <a:r>
              <a:rPr lang="pt-BR" dirty="0" smtClean="0"/>
              <a:t>Formulário de Acompanhamento das Ações de assistência Estudantil</a:t>
            </a:r>
          </a:p>
          <a:p>
            <a:r>
              <a:rPr lang="pt-BR" dirty="0" smtClean="0"/>
              <a:t>Plano de Trabalho Anual</a:t>
            </a:r>
          </a:p>
          <a:p>
            <a:r>
              <a:rPr lang="pt-BR" dirty="0" smtClean="0"/>
              <a:t>Fortalecer politicas de acesso, permanência e inclusão no IFPA</a:t>
            </a:r>
          </a:p>
          <a:p>
            <a:r>
              <a:rPr lang="pt-BR" dirty="0" smtClean="0"/>
              <a:t>Atender os alunos com especificidades e/ou desigualdades educacionais através da politica de permanência e inclusão social no IFPA</a:t>
            </a:r>
          </a:p>
          <a:p>
            <a:r>
              <a:rPr lang="pt-BR" dirty="0" smtClean="0"/>
              <a:t>Interação equipes: Assistência, CPE e Equipe Pedagógica - análise </a:t>
            </a:r>
            <a:r>
              <a:rPr lang="pt-BR" dirty="0" err="1" smtClean="0"/>
              <a:t>socioeducacional</a:t>
            </a:r>
            <a:r>
              <a:rPr lang="pt-BR" dirty="0" smtClean="0"/>
              <a:t> conjunta e elaboração de ações conjuntas e distintas.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14985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f02886637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2057737089D604C8995D725789FFFFD0400C05BDBFCDB0BE84BA6AEC1D1A4F5E4CE" ma:contentTypeVersion="56" ma:contentTypeDescription="Create a new document." ma:contentTypeScope="" ma:versionID="c5c786f17e9890b7d2875e0bb647f603">
  <xsd:schema xmlns:xsd="http://www.w3.org/2001/XMLSchema" xmlns:xs="http://www.w3.org/2001/XMLSchema" xmlns:p="http://schemas.microsoft.com/office/2006/metadata/properties" xmlns:ns2="e5d022ff-4ce9-4922-b5a4-f245e35e2aac" targetNamespace="http://schemas.microsoft.com/office/2006/metadata/properties" ma:root="true" ma:fieldsID="3dddc4782ba87b44f6678511fd2b89e9" ns2:_="">
    <xsd:import namespace="e5d022ff-4ce9-4922-b5a4-f245e35e2aa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d022ff-4ce9-4922-b5a4-f245e35e2aa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BlockPublish" ma:index="12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3" nillable="true" ma:displayName="Bug Number" ma:default="" ma:internalName="BugNumber" ma:readOnly="false">
      <xsd:simpleType>
        <xsd:restriction base="dms:Text"/>
      </xsd:simpleType>
    </xsd:element>
    <xsd:element name="CampaignTagsTaxHTField0" ma:index="15" nillable="true" ma:taxonomy="true" ma:internalName="CampaignTagsTaxHTField0" ma:taxonomyFieldName="CampaignTags" ma:displayName="Campaigns" ma:readOnly="false" ma:default="" ma:fieldId="{ae2f8e70-a23c-4d77-9ad6-ea38e2352880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6" nillable="true" ma:displayName="Client Viewer" ma:default="" ma:internalName="TPClientViewer">
      <xsd:simpleType>
        <xsd:restriction base="dms:Text"/>
      </xsd:simpleType>
    </xsd:element>
    <xsd:element name="ClipArtFilename" ma:index="17" nillable="true" ma:displayName="Clip Art Name" ma:default="" ma:internalName="ClipArtFilename" ma:readOnly="false">
      <xsd:simpleType>
        <xsd:restriction base="dms:Text"/>
      </xsd:simpleType>
    </xsd:element>
    <xsd:element name="TPCommandLine" ma:index="18" nillable="true" ma:displayName="Command Line" ma:default="" ma:internalName="TPCommandLine">
      <xsd:simpleType>
        <xsd:restriction base="dms:Text"/>
      </xsd:simpleType>
    </xsd:element>
    <xsd:element name="TPComponent" ma:index="19" nillable="true" ma:displayName="Component" ma:default="" ma:internalName="TPComponent">
      <xsd:simpleType>
        <xsd:restriction base="dms:Text"/>
      </xsd:simpleType>
    </xsd:element>
    <xsd:element name="ContentItem" ma:index="20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2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5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6" nillable="true" ma:displayName="CSX Submission Market" ma:default="" ma:list="{5E053CDA-25E6-45C3-8DB3-AEDB8C2D0B9A}" ma:internalName="CSXSubmissionMarket" ma:readOnly="false" ma:showField="MarketName" ma:web="e5d022ff-4ce9-4922-b5a4-f245e35e2aac">
      <xsd:simpleType>
        <xsd:restriction base="dms:Lookup"/>
      </xsd:simpleType>
    </xsd:element>
    <xsd:element name="CSXUpdate" ma:index="27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8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29" nillable="true" ma:displayName="Deleted?" ma:default="" ma:internalName="IsDeleted" ma:readOnly="false">
      <xsd:simpleType>
        <xsd:restriction base="dms:Boolean"/>
      </xsd:simpleType>
    </xsd:element>
    <xsd:element name="APDescription" ma:index="30" nillable="true" ma:displayName="Description" ma:default="" ma:internalName="APDescription" ma:readOnly="false">
      <xsd:simpleType>
        <xsd:restriction base="dms:Note"/>
      </xsd:simpleType>
    </xsd:element>
    <xsd:element name="DirectSourceMarket" ma:index="31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2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3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4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5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6" nillable="true" ma:displayName="Editorial Tags" ma:default="" ma:internalName="EditorialTags">
      <xsd:simpleType>
        <xsd:restriction base="dms:Unknown"/>
      </xsd:simpleType>
    </xsd:element>
    <xsd:element name="TPExecutable" ma:index="37" nillable="true" ma:displayName="Executable" ma:default="" ma:internalName="TPExecutable">
      <xsd:simpleType>
        <xsd:restriction base="dms:Text"/>
      </xsd:simpleType>
    </xsd:element>
    <xsd:element name="FeatureTagsTaxHTField0" ma:index="39" nillable="true" ma:taxonomy="true" ma:internalName="FeatureTagsTaxHTField0" ma:taxonomyFieldName="FeatureTags" ma:displayName="Features" ma:readOnly="false" ma:default="" ma:fieldId="{0e79027b-5c14-42ce-a448-02002c169e4a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0" nillable="true" ma:displayName="Friendly Name" ma:default="" ma:internalName="TPFriendlyName">
      <xsd:simpleType>
        <xsd:restriction base="dms:Text"/>
      </xsd:simpleType>
    </xsd:element>
    <xsd:element name="FriendlyTitle" ma:index="41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2" nillable="true" ma:displayName="Generate Images?" ma:default="true" ma:internalName="PrimaryImageGen">
      <xsd:simpleType>
        <xsd:restriction base="dms:Boolean"/>
      </xsd:simpleType>
    </xsd:element>
    <xsd:element name="HandoffToMSDN" ma:index="43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4" nillable="true" ma:displayName="InProjectListLookup" ma:list="{E1DF242F-2A85-4892-885C-E072ACF78A23}" ma:internalName="InProjectListLookup" ma:readOnly="true" ma:showField="InProjectList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5" nillable="true" ma:displayName="Install Location" ma:default="" ma:internalName="TPInstallLocation">
      <xsd:simpleType>
        <xsd:restriction base="dms:Text"/>
      </xsd:simpleType>
    </xsd:element>
    <xsd:element name="InternalTagsTaxHTField0" ma:index="47" nillable="true" ma:taxonomy="true" ma:internalName="InternalTagsTaxHTField0" ma:taxonomyFieldName="InternalTags" ma:displayName="Internal Tags" ma:readOnly="false" ma:default="" ma:fieldId="{e822bdd4-da07-482e-8962-d405657c171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8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49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0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1" nillable="true" ma:displayName="Last Complete Version Lookup" ma:default="" ma:list="{E1DF242F-2A85-4892-885C-E072ACF78A23}" ma:internalName="LastCompleteVersionLookup" ma:readOnly="true" ma:showField="LastCompleteVersion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2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3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4" nillable="true" ma:displayName="Last Preview Attempt Error" ma:default="" ma:list="{E1DF242F-2A85-4892-885C-E072ACF78A23}" ma:internalName="LastPreviewErrorLookup" ma:readOnly="true" ma:showField="LastPreviewError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5" nillable="true" ma:displayName="Last Preview Attempt Result" ma:default="" ma:list="{E1DF242F-2A85-4892-885C-E072ACF78A23}" ma:internalName="LastPreviewResultLookup" ma:readOnly="true" ma:showField="LastPreviewResult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6" nillable="true" ma:displayName="Last Preview Attempted On" ma:default="" ma:list="{E1DF242F-2A85-4892-885C-E072ACF78A23}" ma:internalName="LastPreviewAttemptDateLookup" ma:readOnly="true" ma:showField="LastPreviewAttemptDate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7" nillable="true" ma:displayName="Last Previewed By" ma:default="" ma:list="{E1DF242F-2A85-4892-885C-E072ACF78A23}" ma:internalName="LastPreviewedByLookup" ma:readOnly="true" ma:showField="LastPreviewedBy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8" nillable="true" ma:displayName="Last Previewed Date" ma:default="" ma:list="{E1DF242F-2A85-4892-885C-E072ACF78A23}" ma:internalName="LastPreviewTimeLookup" ma:readOnly="true" ma:showField="LastPreviewTime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59" nillable="true" ma:displayName="Last Previewed Version" ma:default="" ma:list="{E1DF242F-2A85-4892-885C-E072ACF78A23}" ma:internalName="LastPreviewVersionLookup" ma:readOnly="true" ma:showField="LastPreviewVersion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0" nillable="true" ma:displayName="Last Publish Attempt Error" ma:default="" ma:list="{E1DF242F-2A85-4892-885C-E072ACF78A23}" ma:internalName="LastPublishErrorLookup" ma:readOnly="true" ma:showField="LastPublishError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1" nillable="true" ma:displayName="Last Publish Attempt Result" ma:default="" ma:list="{E1DF242F-2A85-4892-885C-E072ACF78A23}" ma:internalName="LastPublishResultLookup" ma:readOnly="true" ma:showField="LastPublishResult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2" nillable="true" ma:displayName="Last Publish Attempted On" ma:default="" ma:list="{E1DF242F-2A85-4892-885C-E072ACF78A23}" ma:internalName="LastPublishAttemptDateLookup" ma:readOnly="true" ma:showField="LastPublishAttemptDate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3" nillable="true" ma:displayName="Last Published By" ma:default="" ma:list="{E1DF242F-2A85-4892-885C-E072ACF78A23}" ma:internalName="LastPublishedByLookup" ma:readOnly="true" ma:showField="LastPublishedBy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4" nillable="true" ma:displayName="Last Published Date" ma:default="" ma:list="{E1DF242F-2A85-4892-885C-E072ACF78A23}" ma:internalName="LastPublishTimeLookup" ma:readOnly="true" ma:showField="LastPublishTime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5" nillable="true" ma:displayName="Last Published Version" ma:default="" ma:list="{E1DF242F-2A85-4892-885C-E072ACF78A23}" ma:internalName="LastPublishVersionLookup" ma:readOnly="true" ma:showField="LastPublishVersion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6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7" nillable="true" ma:displayName="Legacy Data" ma:default="" ma:internalName="LegacyData" ma:readOnly="false">
      <xsd:simpleType>
        <xsd:restriction base="dms:Note"/>
      </xsd:simpleType>
    </xsd:element>
    <xsd:element name="TPLaunchHelpLink" ma:index="68" nillable="true" ma:displayName="Link to Launch Help Topic" ma:default="" ma:internalName="TPLaunchHelpLink">
      <xsd:simpleType>
        <xsd:restriction base="dms:Text"/>
      </xsd:simpleType>
    </xsd:element>
    <xsd:element name="LocComments" ma:index="69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0" nillable="true" ma:displayName="Loc Last Loc Attempt Version" ma:default="" ma:list="{D8789D1B-66E7-4538-930C-3B8C6A9D68AA}" ma:internalName="LocLastLocAttemptVersionLookup" ma:readOnly="false" ma:showField="LastLocAttemptVersion" ma:web="e5d022ff-4ce9-4922-b5a4-f245e35e2aac">
      <xsd:simpleType>
        <xsd:restriction base="dms:Lookup"/>
      </xsd:simpleType>
    </xsd:element>
    <xsd:element name="LocLastLocAttemptVersionTypeLookup" ma:index="71" nillable="true" ma:displayName="Loc Last Loc Attempt Version Type" ma:default="" ma:list="{D8789D1B-66E7-4538-930C-3B8C6A9D68AA}" ma:internalName="LocLastLocAttemptVersionTypeLookup" ma:readOnly="true" ma:showField="LastLocAttemptVersionType" ma:web="e5d022ff-4ce9-4922-b5a4-f245e35e2aac">
      <xsd:simpleType>
        <xsd:restriction base="dms:Lookup"/>
      </xsd:simpleType>
    </xsd:element>
    <xsd:element name="LocManualTestRequired" ma:index="72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3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4" nillable="true" ma:displayName="Loc New Published Version Lookup" ma:default="" ma:list="{D8789D1B-66E7-4538-930C-3B8C6A9D68AA}" ma:internalName="LocNewPublishedVersionLookup" ma:readOnly="true" ma:showField="NewPublishedVersion" ma:web="e5d022ff-4ce9-4922-b5a4-f245e35e2aac">
      <xsd:simpleType>
        <xsd:restriction base="dms:Lookup"/>
      </xsd:simpleType>
    </xsd:element>
    <xsd:element name="LocOverallHandbackStatusLookup" ma:index="75" nillable="true" ma:displayName="Loc Overall Handback Status" ma:default="" ma:list="{D8789D1B-66E7-4538-930C-3B8C6A9D68AA}" ma:internalName="LocOverallHandbackStatusLookup" ma:readOnly="true" ma:showField="OverallHandbackStatus" ma:web="e5d022ff-4ce9-4922-b5a4-f245e35e2aac">
      <xsd:simpleType>
        <xsd:restriction base="dms:Lookup"/>
      </xsd:simpleType>
    </xsd:element>
    <xsd:element name="LocOverallLocStatusLookup" ma:index="76" nillable="true" ma:displayName="Loc Overall Localize Status" ma:default="" ma:list="{D8789D1B-66E7-4538-930C-3B8C6A9D68AA}" ma:internalName="LocOverallLocStatusLookup" ma:readOnly="true" ma:showField="OverallLocStatus" ma:web="e5d022ff-4ce9-4922-b5a4-f245e35e2aac">
      <xsd:simpleType>
        <xsd:restriction base="dms:Lookup"/>
      </xsd:simpleType>
    </xsd:element>
    <xsd:element name="LocOverallPreviewStatusLookup" ma:index="77" nillable="true" ma:displayName="Loc Overall Preview Status" ma:default="" ma:list="{D8789D1B-66E7-4538-930C-3B8C6A9D68AA}" ma:internalName="LocOverallPreviewStatusLookup" ma:readOnly="true" ma:showField="OverallPreviewStatus" ma:web="e5d022ff-4ce9-4922-b5a4-f245e35e2aac">
      <xsd:simpleType>
        <xsd:restriction base="dms:Lookup"/>
      </xsd:simpleType>
    </xsd:element>
    <xsd:element name="LocOverallPublishStatusLookup" ma:index="78" nillable="true" ma:displayName="Loc Overall Publish Status" ma:default="" ma:list="{D8789D1B-66E7-4538-930C-3B8C6A9D68AA}" ma:internalName="LocOverallPublishStatusLookup" ma:readOnly="true" ma:showField="OverallPublishStatus" ma:web="e5d022ff-4ce9-4922-b5a4-f245e35e2aac">
      <xsd:simpleType>
        <xsd:restriction base="dms:Lookup"/>
      </xsd:simpleType>
    </xsd:element>
    <xsd:element name="IntlLocPriority" ma:index="79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0" nillable="true" ma:displayName="Loc Processed For Handoffs" ma:default="" ma:list="{D8789D1B-66E7-4538-930C-3B8C6A9D68AA}" ma:internalName="LocProcessedForHandoffsLookup" ma:readOnly="true" ma:showField="ProcessedForHandoffs" ma:web="e5d022ff-4ce9-4922-b5a4-f245e35e2aac">
      <xsd:simpleType>
        <xsd:restriction base="dms:Lookup"/>
      </xsd:simpleType>
    </xsd:element>
    <xsd:element name="LocProcessedForMarketsLookup" ma:index="81" nillable="true" ma:displayName="Loc Processed For Markets" ma:default="" ma:list="{D8789D1B-66E7-4538-930C-3B8C6A9D68AA}" ma:internalName="LocProcessedForMarketsLookup" ma:readOnly="true" ma:showField="ProcessedForMarkets" ma:web="e5d022ff-4ce9-4922-b5a4-f245e35e2aac">
      <xsd:simpleType>
        <xsd:restriction base="dms:Lookup"/>
      </xsd:simpleType>
    </xsd:element>
    <xsd:element name="LocPublishedDependentAssetsLookup" ma:index="82" nillable="true" ma:displayName="Loc Published Dependent Assets" ma:default="" ma:list="{D8789D1B-66E7-4538-930C-3B8C6A9D68AA}" ma:internalName="LocPublishedDependentAssetsLookup" ma:readOnly="true" ma:showField="PublishedDependentAssets" ma:web="e5d022ff-4ce9-4922-b5a4-f245e35e2aac">
      <xsd:simpleType>
        <xsd:restriction base="dms:Lookup"/>
      </xsd:simpleType>
    </xsd:element>
    <xsd:element name="LocPublishedLinkedAssetsLookup" ma:index="83" nillable="true" ma:displayName="Loc Published Linked Assets" ma:default="" ma:list="{D8789D1B-66E7-4538-930C-3B8C6A9D68AA}" ma:internalName="LocPublishedLinkedAssetsLookup" ma:readOnly="true" ma:showField="PublishedLinkedAssets" ma:web="e5d022ff-4ce9-4922-b5a4-f245e35e2aac">
      <xsd:simpleType>
        <xsd:restriction base="dms:Lookup"/>
      </xsd:simpleType>
    </xsd:element>
    <xsd:element name="LocRecommendedHandoff" ma:index="84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6" nillable="true" ma:taxonomy="true" ma:internalName="LocalizationTagsTaxHTField0" ma:taxonomyFieldName="LocalizationTags" ma:displayName="Localization Tags" ma:readOnly="false" ma:default="" ma:fieldId="{63236a87-6c6d-4a5b-9fe1-c805ecae0bb8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7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8" nillable="true" ma:displayName="Manager" ma:hidden="true" ma:internalName="Manager" ma:readOnly="false">
      <xsd:simpleType>
        <xsd:restriction base="dms:Text"/>
      </xsd:simpleType>
    </xsd:element>
    <xsd:element name="Markets" ma:index="89" nillable="true" ma:displayName="Markets" ma:default="" ma:description="Leave blank to show in all markets" ma:list="{5E053CDA-25E6-45C3-8DB3-AEDB8C2D0B9A}" ma:internalName="Markets" ma:readOnly="false" ma:showField="MarketName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0" nillable="true" ma:displayName="Milestone" ma:default="" ma:internalName="Milestone" ma:readOnly="false">
      <xsd:simpleType>
        <xsd:restriction base="dms:Unknown"/>
      </xsd:simpleType>
    </xsd:element>
    <xsd:element name="TPNamespace" ma:index="93" nillable="true" ma:displayName="Namespace" ma:default="" ma:internalName="TPNamespace">
      <xsd:simpleType>
        <xsd:restriction base="dms:Text"/>
      </xsd:simpleType>
    </xsd:element>
    <xsd:element name="NumericId" ma:index="94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5" nillable="true" ma:displayName="NumOfRatings" ma:default="" ma:list="{E1DF242F-2A85-4892-885C-E072ACF78A23}" ma:internalName="NumOfRatingsLookup" ma:readOnly="true" ma:showField="NumOfRatings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6" nillable="true" ma:displayName="OOCacheId" ma:internalName="OOCacheId" ma:readOnly="false">
      <xsd:simpleType>
        <xsd:restriction base="dms:Text"/>
      </xsd:simpleType>
    </xsd:element>
    <xsd:element name="OpenTemplate" ma:index="97" nillable="true" ma:displayName="Open Template" ma:default="true" ma:internalName="OpenTemplate">
      <xsd:simpleType>
        <xsd:restriction base="dms:Boolean"/>
      </xsd:simpleType>
    </xsd:element>
    <xsd:element name="OriginAsset" ma:index="98" nillable="true" ma:displayName="Origin Asset" ma:default="" ma:internalName="OriginAsset" ma:readOnly="false">
      <xsd:simpleType>
        <xsd:restriction base="dms:Text"/>
      </xsd:simpleType>
    </xsd:element>
    <xsd:element name="OriginalRelease" ma:index="99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0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1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2" nillable="true" ma:displayName="Parent Asset Id" ma:default="" ma:internalName="ParentAssetId" ma:readOnly="false">
      <xsd:simpleType>
        <xsd:restriction base="dms:Text"/>
      </xsd:simpleType>
    </xsd:element>
    <xsd:element name="PlannedPubDate" ma:index="103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4" nillable="true" ma:displayName="Policheck Words" ma:default="" ma:internalName="PolicheckWords" ma:readOnly="false">
      <xsd:simpleType>
        <xsd:restriction base="dms:Text"/>
      </xsd:simpleType>
    </xsd:element>
    <xsd:element name="BusinessGroup" ma:index="105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6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7" nillable="true" ma:displayName="Provider" ma:default="" ma:internalName="Provider" ma:readOnly="false">
      <xsd:simpleType>
        <xsd:restriction base="dms:Unknown"/>
      </xsd:simpleType>
    </xsd:element>
    <xsd:element name="Providers" ma:index="108" nillable="true" ma:displayName="Providers" ma:default="" ma:internalName="Providers">
      <xsd:simpleType>
        <xsd:restriction base="dms:Unknown"/>
      </xsd:simpleType>
    </xsd:element>
    <xsd:element name="PublishStatusLookup" ma:index="109" nillable="true" ma:displayName="Publish Status" ma:default="" ma:list="{E1DF242F-2A85-4892-885C-E072ACF78A23}" ma:internalName="PublishStatusLookup" ma:readOnly="false" ma:showField="PublishStatus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0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1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2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4" nillable="true" ma:taxonomy="true" ma:internalName="ScenarioTagsTaxHTField0" ma:taxonomyFieldName="ScenarioTags" ma:displayName="Scenarios" ma:readOnly="false" ma:default="" ma:fieldId="{67a15031-dfad-40a3-960d-7cc941d4a986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6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7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8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19" nillable="true" ma:displayName="Submitter ID" ma:default="" ma:internalName="SubmitterId" ma:readOnly="false">
      <xsd:simpleType>
        <xsd:restriction base="dms:Text"/>
      </xsd:simpleType>
    </xsd:element>
    <xsd:element name="TaxCatchAll" ma:index="120" nillable="true" ma:displayName="Taxonomy Catch All Column" ma:hidden="true" ma:list="{2f397b98-bdf6-47da-a1ac-484548f5e091}" ma:internalName="TaxCatchAll" ma:showField="CatchAllData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1" nillable="true" ma:displayName="Taxonomy Catch All Column1" ma:hidden="true" ma:list="{2f397b98-bdf6-47da-a1ac-484548f5e091}" ma:internalName="TaxCatchAllLabel" ma:readOnly="true" ma:showField="CatchAllDataLabel" ma:web="e5d022ff-4ce9-4922-b5a4-f245e35e2a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2" nillable="true" ma:displayName="Template Status" ma:default="" ma:internalName="TemplateStatus">
      <xsd:simpleType>
        <xsd:restriction base="dms:Unknown"/>
      </xsd:simpleType>
    </xsd:element>
    <xsd:element name="TemplateTemplateType" ma:index="123" nillable="true" ma:displayName="Template Type" ma:default="" ma:internalName="TemplateTemplateType">
      <xsd:simpleType>
        <xsd:restriction base="dms:Unknown"/>
      </xsd:simpleType>
    </xsd:element>
    <xsd:element name="ThumbnailAssetId" ma:index="124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5" nillable="true" ma:displayName="Times Cloned" ma:default="" ma:internalName="TimesCloned" ma:readOnly="false">
      <xsd:simpleType>
        <xsd:restriction base="dms:Number"/>
      </xsd:simpleType>
    </xsd:element>
    <xsd:element name="TrustLevel" ma:index="127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8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29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0" nillable="true" ma:displayName="UA Notes" ma:default="" ma:internalName="UANotes" ma:readOnly="false">
      <xsd:simpleType>
        <xsd:restriction base="dms:Note"/>
      </xsd:simpleType>
    </xsd:element>
    <xsd:element name="TPAppVersion" ma:index="131" nillable="true" ma:displayName="Version" ma:default="" ma:internalName="TPAppVersion">
      <xsd:simpleType>
        <xsd:restriction base="dms:Text"/>
      </xsd:simpleType>
    </xsd:element>
    <xsd:element name="VoteCount" ma:index="132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26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PExecutable xmlns="e5d022ff-4ce9-4922-b5a4-f245e35e2aac" xsi:nil="true"/>
    <DirectSourceMarket xmlns="e5d022ff-4ce9-4922-b5a4-f245e35e2aac">english</DirectSourceMarket>
    <ThumbnailAssetId xmlns="e5d022ff-4ce9-4922-b5a4-f245e35e2aac">TT102886638</ThumbnailAssetId>
    <AssetType xmlns="e5d022ff-4ce9-4922-b5a4-f245e35e2aac">TP</AssetType>
    <Milestone xmlns="e5d022ff-4ce9-4922-b5a4-f245e35e2aac" xsi:nil="true"/>
    <OriginAsset xmlns="e5d022ff-4ce9-4922-b5a4-f245e35e2aac" xsi:nil="true"/>
    <TPComponent xmlns="e5d022ff-4ce9-4922-b5a4-f245e35e2aac" xsi:nil="true"/>
    <AssetId xmlns="e5d022ff-4ce9-4922-b5a4-f245e35e2aac">TP102886636</AssetId>
    <TPFriendlyName xmlns="e5d022ff-4ce9-4922-b5a4-f245e35e2aac" xsi:nil="true"/>
    <SourceTitle xmlns="e5d022ff-4ce9-4922-b5a4-f245e35e2aac" xsi:nil="true"/>
    <TPApplication xmlns="e5d022ff-4ce9-4922-b5a4-f245e35e2aac" xsi:nil="true"/>
    <TPLaunchHelpLink xmlns="e5d022ff-4ce9-4922-b5a4-f245e35e2aac" xsi:nil="true"/>
    <OpenTemplate xmlns="e5d022ff-4ce9-4922-b5a4-f245e35e2aac">true</OpenTemplate>
    <CrawlForDependencies xmlns="e5d022ff-4ce9-4922-b5a4-f245e35e2aac">false</CrawlForDependencies>
    <TrustLevel xmlns="e5d022ff-4ce9-4922-b5a4-f245e35e2aac">1 Microsoft Managed Content</TrustLevel>
    <PublishStatusLookup xmlns="e5d022ff-4ce9-4922-b5a4-f245e35e2aac">
      <Value>434701</Value>
    </PublishStatusLookup>
    <LocLastLocAttemptVersionLookup xmlns="e5d022ff-4ce9-4922-b5a4-f245e35e2aac">211478</LocLastLocAttemptVersionLookup>
    <TemplateTemplateType xmlns="e5d022ff-4ce9-4922-b5a4-f245e35e2aac">PowerPoint Presentation Template</TemplateTemplateType>
    <IsSearchable xmlns="e5d022ff-4ce9-4922-b5a4-f245e35e2aac">true</IsSearchable>
    <TPNamespace xmlns="e5d022ff-4ce9-4922-b5a4-f245e35e2aac" xsi:nil="true"/>
    <Markets xmlns="e5d022ff-4ce9-4922-b5a4-f245e35e2aac"/>
    <OriginalSourceMarket xmlns="e5d022ff-4ce9-4922-b5a4-f245e35e2aac">english</OriginalSourceMarket>
    <TPInstallLocation xmlns="e5d022ff-4ce9-4922-b5a4-f245e35e2aac" xsi:nil="true"/>
    <TPAppVersion xmlns="e5d022ff-4ce9-4922-b5a4-f245e35e2aac" xsi:nil="true"/>
    <TPCommandLine xmlns="e5d022ff-4ce9-4922-b5a4-f245e35e2aac" xsi:nil="true"/>
    <APAuthor xmlns="e5d022ff-4ce9-4922-b5a4-f245e35e2aac">
      <UserInfo>
        <DisplayName/>
        <AccountId>1073741823</AccountId>
        <AccountType/>
      </UserInfo>
    </APAuthor>
    <EditorialStatus xmlns="e5d022ff-4ce9-4922-b5a4-f245e35e2aac">Complete</EditorialStatus>
    <PublishTargets xmlns="e5d022ff-4ce9-4922-b5a4-f245e35e2aac">OfficeOnlineVNext</PublishTargets>
    <TPLaunchHelpLinkType xmlns="e5d022ff-4ce9-4922-b5a4-f245e35e2aac">Template</TPLaunchHelpLinkType>
    <OriginalRelease xmlns="e5d022ff-4ce9-4922-b5a4-f245e35e2aac">15</OriginalRelease>
    <AssetStart xmlns="e5d022ff-4ce9-4922-b5a4-f245e35e2aac">2012-04-26T07:19:00+00:00</AssetStart>
    <TPClientViewer xmlns="e5d022ff-4ce9-4922-b5a4-f245e35e2aac" xsi:nil="true"/>
    <CSXHash xmlns="e5d022ff-4ce9-4922-b5a4-f245e35e2aac" xsi:nil="true"/>
    <IsDeleted xmlns="e5d022ff-4ce9-4922-b5a4-f245e35e2aac">false</IsDeleted>
    <ShowIn xmlns="e5d022ff-4ce9-4922-b5a4-f245e35e2aac">Show everywhere</ShowIn>
    <UANotes xmlns="e5d022ff-4ce9-4922-b5a4-f245e35e2aac" xsi:nil="true"/>
    <TemplateStatus xmlns="e5d022ff-4ce9-4922-b5a4-f245e35e2aac">Complete</TemplateStatus>
    <Downloads xmlns="e5d022ff-4ce9-4922-b5a4-f245e35e2aac">0</Downloads>
    <UACurrentWords xmlns="e5d022ff-4ce9-4922-b5a4-f245e35e2aac" xsi:nil="true"/>
    <NumericId xmlns="e5d022ff-4ce9-4922-b5a4-f245e35e2aac" xsi:nil="true"/>
    <OOCacheId xmlns="e5d022ff-4ce9-4922-b5a4-f245e35e2aac" xsi:nil="true"/>
    <AcquiredFrom xmlns="e5d022ff-4ce9-4922-b5a4-f245e35e2aac">Internal MS</AcquiredFrom>
    <ApprovalStatus xmlns="e5d022ff-4ce9-4922-b5a4-f245e35e2aac">InProgress</ApprovalStatus>
    <EditorialTags xmlns="e5d022ff-4ce9-4922-b5a4-f245e35e2aac" xsi:nil="true"/>
    <InternalTagsTaxHTField0 xmlns="e5d022ff-4ce9-4922-b5a4-f245e35e2aac">
      <Terms xmlns="http://schemas.microsoft.com/office/infopath/2007/PartnerControls"/>
    </InternalTagsTaxHTField0>
    <LastHandOff xmlns="e5d022ff-4ce9-4922-b5a4-f245e35e2aac" xsi:nil="true"/>
    <LastModifiedDateTime xmlns="e5d022ff-4ce9-4922-b5a4-f245e35e2aac" xsi:nil="true"/>
    <LocComments xmlns="e5d022ff-4ce9-4922-b5a4-f245e35e2aac" xsi:nil="true"/>
    <LocMarketGroupTiers2 xmlns="e5d022ff-4ce9-4922-b5a4-f245e35e2aac" xsi:nil="true"/>
    <RecommendationsModifier xmlns="e5d022ff-4ce9-4922-b5a4-f245e35e2aac" xsi:nil="true"/>
    <VoteCount xmlns="e5d022ff-4ce9-4922-b5a4-f245e35e2aac" xsi:nil="true"/>
    <CSXUpdate xmlns="e5d022ff-4ce9-4922-b5a4-f245e35e2aac">false</CSXUpdate>
    <AssetExpire xmlns="e5d022ff-4ce9-4922-b5a4-f245e35e2aac">2029-01-01T00:00:00+00:00</AssetExpire>
    <APEditor xmlns="e5d022ff-4ce9-4922-b5a4-f245e35e2aac">
      <UserInfo>
        <DisplayName/>
        <AccountId xsi:nil="true"/>
        <AccountType/>
      </UserInfo>
    </APEditor>
    <MachineTranslated xmlns="e5d022ff-4ce9-4922-b5a4-f245e35e2aac">false</MachineTranslated>
    <Manager xmlns="e5d022ff-4ce9-4922-b5a4-f245e35e2aac" xsi:nil="true"/>
    <ArtSampleDocs xmlns="e5d022ff-4ce9-4922-b5a4-f245e35e2aac" xsi:nil="true"/>
    <UALocComments xmlns="e5d022ff-4ce9-4922-b5a4-f245e35e2aac" xsi:nil="true"/>
    <BugNumber xmlns="e5d022ff-4ce9-4922-b5a4-f245e35e2aac" xsi:nil="true"/>
    <LocManualTestRequired xmlns="e5d022ff-4ce9-4922-b5a4-f245e35e2aac">false</LocManualTestRequired>
    <LocalizationTagsTaxHTField0 xmlns="e5d022ff-4ce9-4922-b5a4-f245e35e2aac">
      <Terms xmlns="http://schemas.microsoft.com/office/infopath/2007/PartnerControls"/>
    </LocalizationTagsTaxHTField0>
    <BusinessGroup xmlns="e5d022ff-4ce9-4922-b5a4-f245e35e2aac" xsi:nil="true"/>
    <ScenarioTagsTaxHTField0 xmlns="e5d022ff-4ce9-4922-b5a4-f245e35e2aac">
      <Terms xmlns="http://schemas.microsoft.com/office/infopath/2007/PartnerControls"/>
    </ScenarioTagsTaxHTField0>
    <TimesCloned xmlns="e5d022ff-4ce9-4922-b5a4-f245e35e2aac" xsi:nil="true"/>
    <CSXSubmissionDate xmlns="e5d022ff-4ce9-4922-b5a4-f245e35e2aac" xsi:nil="true"/>
    <DSATActionTaken xmlns="e5d022ff-4ce9-4922-b5a4-f245e35e2aac" xsi:nil="true"/>
    <ParentAssetId xmlns="e5d022ff-4ce9-4922-b5a4-f245e35e2aac" xsi:nil="true"/>
    <MarketSpecific xmlns="e5d022ff-4ce9-4922-b5a4-f245e35e2aac">false</MarketSpecific>
    <LocRecommendedHandoff xmlns="e5d022ff-4ce9-4922-b5a4-f245e35e2aac" xsi:nil="true"/>
    <ClipArtFilename xmlns="e5d022ff-4ce9-4922-b5a4-f245e35e2aac" xsi:nil="true"/>
    <FeatureTagsTaxHTField0 xmlns="e5d022ff-4ce9-4922-b5a4-f245e35e2aac">
      <Terms xmlns="http://schemas.microsoft.com/office/infopath/2007/PartnerControls"/>
    </FeatureTagsTaxHTField0>
    <IntlLocPriority xmlns="e5d022ff-4ce9-4922-b5a4-f245e35e2aac" xsi:nil="true"/>
    <Provider xmlns="e5d022ff-4ce9-4922-b5a4-f245e35e2aac" xsi:nil="true"/>
    <TaxCatchAll xmlns="e5d022ff-4ce9-4922-b5a4-f245e35e2aac"/>
    <IntlLangReview xmlns="e5d022ff-4ce9-4922-b5a4-f245e35e2aac">false</IntlLangReview>
    <OutputCachingOn xmlns="e5d022ff-4ce9-4922-b5a4-f245e35e2aac">false</OutputCachingOn>
    <ContentItem xmlns="e5d022ff-4ce9-4922-b5a4-f245e35e2aac" xsi:nil="true"/>
    <HandoffToMSDN xmlns="e5d022ff-4ce9-4922-b5a4-f245e35e2aac" xsi:nil="true"/>
    <UALocRecommendation xmlns="e5d022ff-4ce9-4922-b5a4-f245e35e2aac">Localize</UALocRecommendation>
    <LegacyData xmlns="e5d022ff-4ce9-4922-b5a4-f245e35e2aac" xsi:nil="true"/>
    <Providers xmlns="e5d022ff-4ce9-4922-b5a4-f245e35e2aac" xsi:nil="true"/>
    <APDescription xmlns="e5d022ff-4ce9-4922-b5a4-f245e35e2aac" xsi:nil="true"/>
    <IntlLangReviewer xmlns="e5d022ff-4ce9-4922-b5a4-f245e35e2aac" xsi:nil="true"/>
    <UAProjectedTotalWords xmlns="e5d022ff-4ce9-4922-b5a4-f245e35e2aac" xsi:nil="true"/>
    <CampaignTagsTaxHTField0 xmlns="e5d022ff-4ce9-4922-b5a4-f245e35e2aac">
      <Terms xmlns="http://schemas.microsoft.com/office/infopath/2007/PartnerControls"/>
    </CampaignTagsTaxHTField0>
    <IntlLangReviewDate xmlns="e5d022ff-4ce9-4922-b5a4-f245e35e2aac" xsi:nil="true"/>
    <PrimaryImageGen xmlns="e5d022ff-4ce9-4922-b5a4-f245e35e2aac">false</PrimaryImageGen>
    <PlannedPubDate xmlns="e5d022ff-4ce9-4922-b5a4-f245e35e2aac" xsi:nil="true"/>
    <PolicheckWords xmlns="e5d022ff-4ce9-4922-b5a4-f245e35e2aac" xsi:nil="true"/>
    <SubmitterId xmlns="e5d022ff-4ce9-4922-b5a4-f245e35e2aac" xsi:nil="true"/>
    <CSXSubmissionMarket xmlns="e5d022ff-4ce9-4922-b5a4-f245e35e2aac" xsi:nil="true"/>
    <ApprovalLog xmlns="e5d022ff-4ce9-4922-b5a4-f245e35e2aac" xsi:nil="true"/>
    <BlockPublish xmlns="e5d022ff-4ce9-4922-b5a4-f245e35e2aac">false</BlockPublish>
    <FriendlyTitle xmlns="e5d022ff-4ce9-4922-b5a4-f245e35e2aac" xsi:nil="true"/>
  </documentManagement>
</p:properties>
</file>

<file path=customXml/itemProps1.xml><?xml version="1.0" encoding="utf-8"?>
<ds:datastoreItem xmlns:ds="http://schemas.openxmlformats.org/officeDocument/2006/customXml" ds:itemID="{34E4BE53-244E-4B16-9AE1-A464439D23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d022ff-4ce9-4922-b5a4-f245e35e2a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11C4D3-29F6-4038-8F20-700C1E1B15B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3165CE-0AB5-49E0-B037-F66386123A13}">
  <ds:schemaRefs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e5d022ff-4ce9-4922-b5a4-f245e35e2aac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tf02886637</Template>
  <TotalTime>0</TotalTime>
  <Words>901</Words>
  <Application>Microsoft Office PowerPoint</Application>
  <PresentationFormat>Personalizar</PresentationFormat>
  <Paragraphs>77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Palatino Linotype</vt:lpstr>
      <vt:lpstr>tf02886637</vt:lpstr>
      <vt:lpstr>A Construção Histórica e as marcas identitárias e políticas do Programa Nacional de Assistência Estudantil.</vt:lpstr>
      <vt:lpstr>História de Lutas e Conquistas no Âmbito da rede federal</vt:lpstr>
      <vt:lpstr>Apresentação do PowerPoint</vt:lpstr>
      <vt:lpstr>Apresentação do PowerPoint</vt:lpstr>
      <vt:lpstr>Apresentação do PowerPoint</vt:lpstr>
      <vt:lpstr>Os pontos que se buscava...</vt:lpstr>
      <vt:lpstr>O Programa Nacional de Assistência Estudantil (PNAES) foi instituído pela Portaria Normativa/MEC nº 39/2007, tendo sido regulamentado pelo Decreto nº 7.234/2012.</vt:lpstr>
      <vt:lpstr>Desafios</vt:lpstr>
      <vt:lpstr>Perspectivas no IFPA</vt:lpstr>
      <vt:lpstr>Política para redução de desigualdades sociais e ampliação da participação do estudante na vida acadêmica.</vt:lpstr>
      <vt:lpstr>Obrigada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2016-12-02T16:34:23Z</dcterms:created>
  <dcterms:modified xsi:type="dcterms:W3CDTF">2017-05-15T20:51:47Z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0x01010062057737089D604C8995D725789FFFFD0400C05BDBFCDB0BE84BA6AEC1D1A4F5E4CE</vt:lpwstr>
  </property>
</Properties>
</file>