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60" r:id="rId4"/>
    <p:sldId id="257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GRAFICOS%20EJA%20-%20EPT%202016%20com%20grafic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GRAFICOS%20EJA%20-%20EPT%202016%20com%20grafic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Matriculas!$C$2</c:f>
              <c:strCache>
                <c:ptCount val="1"/>
                <c:pt idx="0">
                  <c:v>QUANTIDADE DE MATRÍCULAS TOTAL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Matriculas!$B$3:$B$20</c:f>
              <c:strCache>
                <c:ptCount val="18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BELÉM</c:v>
                </c:pt>
                <c:pt idx="4">
                  <c:v>BRAGANÇA</c:v>
                </c:pt>
                <c:pt idx="5">
                  <c:v>BREVES</c:v>
                </c:pt>
                <c:pt idx="6">
                  <c:v>CASTANHAL</c:v>
                </c:pt>
                <c:pt idx="7">
                  <c:v>CONCEIÇÃO DO ARAGUAIA</c:v>
                </c:pt>
                <c:pt idx="8">
                  <c:v>ITAITUBA</c:v>
                </c:pt>
                <c:pt idx="9">
                  <c:v>PARAUAPEBAS</c:v>
                </c:pt>
                <c:pt idx="10">
                  <c:v>MARABÁ RURAL</c:v>
                </c:pt>
                <c:pt idx="11">
                  <c:v>MARABÁ INDUSTRIAL</c:v>
                </c:pt>
                <c:pt idx="12">
                  <c:v>SANTARÉM</c:v>
                </c:pt>
                <c:pt idx="13">
                  <c:v>TUCURUÍ</c:v>
                </c:pt>
                <c:pt idx="14">
                  <c:v>CAMETÁ</c:v>
                </c:pt>
                <c:pt idx="15">
                  <c:v>ÓBIDOS</c:v>
                </c:pt>
                <c:pt idx="16">
                  <c:v>PARAGOMINAS</c:v>
                </c:pt>
                <c:pt idx="17">
                  <c:v>VIGIA</c:v>
                </c:pt>
              </c:strCache>
            </c:strRef>
          </c:cat>
          <c:val>
            <c:numRef>
              <c:f>Matriculas!$C$3:$C$20</c:f>
              <c:numCache>
                <c:formatCode>General</c:formatCode>
                <c:ptCount val="18"/>
                <c:pt idx="0">
                  <c:v>910</c:v>
                </c:pt>
                <c:pt idx="1">
                  <c:v>292</c:v>
                </c:pt>
                <c:pt idx="2">
                  <c:v>111</c:v>
                </c:pt>
                <c:pt idx="3">
                  <c:v>2085</c:v>
                </c:pt>
                <c:pt idx="4">
                  <c:v>306</c:v>
                </c:pt>
                <c:pt idx="5">
                  <c:v>150</c:v>
                </c:pt>
                <c:pt idx="6">
                  <c:v>854</c:v>
                </c:pt>
                <c:pt idx="7">
                  <c:v>458</c:v>
                </c:pt>
                <c:pt idx="8">
                  <c:v>235</c:v>
                </c:pt>
                <c:pt idx="9">
                  <c:v>396</c:v>
                </c:pt>
                <c:pt idx="10">
                  <c:v>800</c:v>
                </c:pt>
                <c:pt idx="11">
                  <c:v>297</c:v>
                </c:pt>
                <c:pt idx="12">
                  <c:v>368</c:v>
                </c:pt>
                <c:pt idx="13">
                  <c:v>596</c:v>
                </c:pt>
                <c:pt idx="14">
                  <c:v>166</c:v>
                </c:pt>
                <c:pt idx="15">
                  <c:v>250</c:v>
                </c:pt>
                <c:pt idx="16">
                  <c:v>446</c:v>
                </c:pt>
                <c:pt idx="17">
                  <c:v>130</c:v>
                </c:pt>
              </c:numCache>
            </c:numRef>
          </c:val>
        </c:ser>
        <c:ser>
          <c:idx val="1"/>
          <c:order val="1"/>
          <c:tx>
            <c:strRef>
              <c:f>Matriculas!$D$2</c:f>
              <c:strCache>
                <c:ptCount val="1"/>
                <c:pt idx="0">
                  <c:v>QUANTIDADE DE MATRICULAS EJA-EPT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Matriculas!$B$3:$B$20</c:f>
              <c:strCache>
                <c:ptCount val="18"/>
                <c:pt idx="0">
                  <c:v>ABAETETUBA</c:v>
                </c:pt>
                <c:pt idx="1">
                  <c:v>ALTAMIRA</c:v>
                </c:pt>
                <c:pt idx="2">
                  <c:v>ANANINDEUA</c:v>
                </c:pt>
                <c:pt idx="3">
                  <c:v>BELÉM</c:v>
                </c:pt>
                <c:pt idx="4">
                  <c:v>BRAGANÇA</c:v>
                </c:pt>
                <c:pt idx="5">
                  <c:v>BREVES</c:v>
                </c:pt>
                <c:pt idx="6">
                  <c:v>CASTANHAL</c:v>
                </c:pt>
                <c:pt idx="7">
                  <c:v>CONCEIÇÃO DO ARAGUAIA</c:v>
                </c:pt>
                <c:pt idx="8">
                  <c:v>ITAITUBA</c:v>
                </c:pt>
                <c:pt idx="9">
                  <c:v>PARAUAPEBAS</c:v>
                </c:pt>
                <c:pt idx="10">
                  <c:v>MARABÁ RURAL</c:v>
                </c:pt>
                <c:pt idx="11">
                  <c:v>MARABÁ INDUSTRIAL</c:v>
                </c:pt>
                <c:pt idx="12">
                  <c:v>SANTARÉM</c:v>
                </c:pt>
                <c:pt idx="13">
                  <c:v>TUCURUÍ</c:v>
                </c:pt>
                <c:pt idx="14">
                  <c:v>CAMETÁ</c:v>
                </c:pt>
                <c:pt idx="15">
                  <c:v>ÓBIDOS</c:v>
                </c:pt>
                <c:pt idx="16">
                  <c:v>PARAGOMINAS</c:v>
                </c:pt>
                <c:pt idx="17">
                  <c:v>VIGIA</c:v>
                </c:pt>
              </c:strCache>
            </c:strRef>
          </c:cat>
          <c:val>
            <c:numRef>
              <c:f>Matriculas!$D$3:$D$20</c:f>
              <c:numCache>
                <c:formatCode>General</c:formatCode>
                <c:ptCount val="18"/>
                <c:pt idx="6">
                  <c:v>152</c:v>
                </c:pt>
                <c:pt idx="10">
                  <c:v>60</c:v>
                </c:pt>
                <c:pt idx="13">
                  <c:v>72</c:v>
                </c:pt>
                <c:pt idx="16">
                  <c:v>120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4169120"/>
        <c:axId val="134169512"/>
        <c:axId val="0"/>
      </c:bar3DChart>
      <c:catAx>
        <c:axId val="134169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4169512"/>
        <c:crossesAt val="0"/>
        <c:auto val="1"/>
        <c:lblAlgn val="ctr"/>
        <c:lblOffset val="100"/>
        <c:noMultiLvlLbl val="0"/>
      </c:catAx>
      <c:valAx>
        <c:axId val="134169512"/>
        <c:scaling>
          <c:orientation val="minMax"/>
          <c:max val="2010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4169120"/>
        <c:crosses val="autoZero"/>
        <c:crossBetween val="between"/>
        <c:majorUnit val="70"/>
        <c:minorUnit val="35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Ingressantes!$C$2</c:f>
              <c:strCache>
                <c:ptCount val="1"/>
                <c:pt idx="0">
                  <c:v>QUANTIDADE DE INGRESSANTES TOTAL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Ingressantes!$B$2:$B$20</c:f>
              <c:strCache>
                <c:ptCount val="19"/>
                <c:pt idx="0">
                  <c:v>CAMPUS</c:v>
                </c:pt>
                <c:pt idx="1">
                  <c:v>ABAETETUBA</c:v>
                </c:pt>
                <c:pt idx="2">
                  <c:v>ALTAMIRA</c:v>
                </c:pt>
                <c:pt idx="3">
                  <c:v>ANANINDEUA</c:v>
                </c:pt>
                <c:pt idx="4">
                  <c:v>BELÉM</c:v>
                </c:pt>
                <c:pt idx="5">
                  <c:v>BRAGANÇA</c:v>
                </c:pt>
                <c:pt idx="6">
                  <c:v>BREVES</c:v>
                </c:pt>
                <c:pt idx="7">
                  <c:v>CASTANHAL</c:v>
                </c:pt>
                <c:pt idx="8">
                  <c:v>CONCEIÇÃO DO ARAGUAIA</c:v>
                </c:pt>
                <c:pt idx="9">
                  <c:v>ITAITUBA</c:v>
                </c:pt>
                <c:pt idx="10">
                  <c:v>PARAUAPEBAS</c:v>
                </c:pt>
                <c:pt idx="11">
                  <c:v>MARABÁ RURAL</c:v>
                </c:pt>
                <c:pt idx="12">
                  <c:v>MARABÁ INDUSTRIAL</c:v>
                </c:pt>
                <c:pt idx="13">
                  <c:v>SANTARÉM</c:v>
                </c:pt>
                <c:pt idx="14">
                  <c:v>TUCURUÍ</c:v>
                </c:pt>
                <c:pt idx="15">
                  <c:v>CAMETÁ</c:v>
                </c:pt>
                <c:pt idx="16">
                  <c:v>ÓBIDOS</c:v>
                </c:pt>
                <c:pt idx="17">
                  <c:v>PARAGOMINAS</c:v>
                </c:pt>
                <c:pt idx="18">
                  <c:v>VIGIA</c:v>
                </c:pt>
              </c:strCache>
            </c:strRef>
          </c:cat>
          <c:val>
            <c:numRef>
              <c:f>Ingressantes!$C$2:$C$20</c:f>
              <c:numCache>
                <c:formatCode>General</c:formatCode>
                <c:ptCount val="19"/>
                <c:pt idx="0">
                  <c:v>0</c:v>
                </c:pt>
                <c:pt idx="1">
                  <c:v>489</c:v>
                </c:pt>
                <c:pt idx="2">
                  <c:v>68</c:v>
                </c:pt>
                <c:pt idx="4">
                  <c:v>991</c:v>
                </c:pt>
                <c:pt idx="5">
                  <c:v>206</c:v>
                </c:pt>
                <c:pt idx="6">
                  <c:v>83</c:v>
                </c:pt>
                <c:pt idx="7">
                  <c:v>432</c:v>
                </c:pt>
                <c:pt idx="8">
                  <c:v>265</c:v>
                </c:pt>
                <c:pt idx="9">
                  <c:v>87</c:v>
                </c:pt>
                <c:pt idx="10">
                  <c:v>125</c:v>
                </c:pt>
                <c:pt idx="12">
                  <c:v>161</c:v>
                </c:pt>
                <c:pt idx="13">
                  <c:v>174</c:v>
                </c:pt>
                <c:pt idx="14">
                  <c:v>168</c:v>
                </c:pt>
                <c:pt idx="15">
                  <c:v>86</c:v>
                </c:pt>
                <c:pt idx="16">
                  <c:v>125</c:v>
                </c:pt>
                <c:pt idx="17">
                  <c:v>284</c:v>
                </c:pt>
              </c:numCache>
            </c:numRef>
          </c:val>
        </c:ser>
        <c:ser>
          <c:idx val="1"/>
          <c:order val="1"/>
          <c:tx>
            <c:strRef>
              <c:f>Ingressantes!$D$2</c:f>
              <c:strCache>
                <c:ptCount val="1"/>
                <c:pt idx="0">
                  <c:v>QUANTIDADE DE INGRESSANTES EJA-EPT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Ingressantes!$B$2:$B$20</c:f>
              <c:strCache>
                <c:ptCount val="19"/>
                <c:pt idx="0">
                  <c:v>CAMPUS</c:v>
                </c:pt>
                <c:pt idx="1">
                  <c:v>ABAETETUBA</c:v>
                </c:pt>
                <c:pt idx="2">
                  <c:v>ALTAMIRA</c:v>
                </c:pt>
                <c:pt idx="3">
                  <c:v>ANANINDEUA</c:v>
                </c:pt>
                <c:pt idx="4">
                  <c:v>BELÉM</c:v>
                </c:pt>
                <c:pt idx="5">
                  <c:v>BRAGANÇA</c:v>
                </c:pt>
                <c:pt idx="6">
                  <c:v>BREVES</c:v>
                </c:pt>
                <c:pt idx="7">
                  <c:v>CASTANHAL</c:v>
                </c:pt>
                <c:pt idx="8">
                  <c:v>CONCEIÇÃO DO ARAGUAIA</c:v>
                </c:pt>
                <c:pt idx="9">
                  <c:v>ITAITUBA</c:v>
                </c:pt>
                <c:pt idx="10">
                  <c:v>PARAUAPEBAS</c:v>
                </c:pt>
                <c:pt idx="11">
                  <c:v>MARABÁ RURAL</c:v>
                </c:pt>
                <c:pt idx="12">
                  <c:v>MARABÁ INDUSTRIAL</c:v>
                </c:pt>
                <c:pt idx="13">
                  <c:v>SANTARÉM</c:v>
                </c:pt>
                <c:pt idx="14">
                  <c:v>TUCURUÍ</c:v>
                </c:pt>
                <c:pt idx="15">
                  <c:v>CAMETÁ</c:v>
                </c:pt>
                <c:pt idx="16">
                  <c:v>ÓBIDOS</c:v>
                </c:pt>
                <c:pt idx="17">
                  <c:v>PARAGOMINAS</c:v>
                </c:pt>
                <c:pt idx="18">
                  <c:v>VIGIA</c:v>
                </c:pt>
              </c:strCache>
            </c:strRef>
          </c:cat>
          <c:val>
            <c:numRef>
              <c:f>Ingressantes!$D$2:$D$20</c:f>
              <c:numCache>
                <c:formatCode>General</c:formatCode>
                <c:ptCount val="19"/>
                <c:pt idx="0">
                  <c:v>0</c:v>
                </c:pt>
                <c:pt idx="7">
                  <c:v>46</c:v>
                </c:pt>
                <c:pt idx="14">
                  <c:v>26</c:v>
                </c:pt>
                <c:pt idx="17">
                  <c:v>120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312040"/>
        <c:axId val="146308904"/>
        <c:axId val="0"/>
      </c:bar3DChart>
      <c:catAx>
        <c:axId val="146312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6308904"/>
        <c:crossesAt val="0"/>
        <c:auto val="1"/>
        <c:lblAlgn val="ctr"/>
        <c:lblOffset val="100"/>
        <c:noMultiLvlLbl val="0"/>
      </c:catAx>
      <c:valAx>
        <c:axId val="146308904"/>
        <c:scaling>
          <c:orientation val="minMax"/>
          <c:max val="1000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6312040"/>
        <c:crosses val="autoZero"/>
        <c:crossBetween val="between"/>
        <c:majorUnit val="70"/>
        <c:minorUnit val="35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D0A316E-161D-48D2-A5CE-C8A85757B030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D2AF3CA-61B6-4512-8429-7C8FCD7B3F7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 idx="4294967295"/>
          </p:nvPr>
        </p:nvSpPr>
        <p:spPr>
          <a:xfrm>
            <a:off x="524256" y="377952"/>
            <a:ext cx="9991344" cy="147523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 smtClean="0"/>
              <a:t/>
            </a:r>
            <a:br>
              <a:rPr lang="pt-BR" sz="2000" b="1" dirty="0" smtClean="0"/>
            </a:br>
            <a:r>
              <a:rPr lang="pt-BR" sz="2000" b="1" dirty="0" smtClean="0"/>
              <a:t/>
            </a:r>
            <a:br>
              <a:rPr lang="pt-BR" sz="2000" b="1" dirty="0" smtClean="0"/>
            </a:br>
            <a:r>
              <a:rPr lang="pt-BR" sz="2000" b="1" dirty="0" smtClean="0"/>
              <a:t/>
            </a:r>
            <a:br>
              <a:rPr lang="pt-BR" sz="2000" b="1" dirty="0" smtClean="0"/>
            </a:br>
            <a:r>
              <a:rPr lang="pt-BR" sz="2000" b="1" dirty="0" smtClean="0"/>
              <a:t/>
            </a:r>
            <a:br>
              <a:rPr lang="pt-BR" sz="2000" b="1" dirty="0" smtClean="0"/>
            </a:br>
            <a:r>
              <a:rPr lang="pt-BR" sz="2000" b="1" dirty="0" smtClean="0"/>
              <a:t>SERVIÇO PÚBLICO FEDERAL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MINISTÉRIO DA EDUCAÇÃO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INSTITUTO FEDERAL DE EDUCAÇÃO, CIÊNCIA E TECNOLOGIA DO PARÁ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PRÓ- REITORIA DE ENSINO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DEPARTAMENTO DE EDUCAÇÃO BÁSICA E PROFISSIONAL 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/>
              <a:t>______________________________________________________________________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b="1" dirty="0" smtClean="0"/>
              <a:t> 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78" y="406527"/>
            <a:ext cx="737235" cy="704850"/>
          </a:xfrm>
          <a:prstGeom prst="rect">
            <a:avLst/>
          </a:prstGeom>
          <a:noFill/>
        </p:spPr>
      </p:pic>
      <p:pic>
        <p:nvPicPr>
          <p:cNvPr id="7" name="Imagem 6" descr="Descrição: png_logo_IFE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5856" y="460883"/>
            <a:ext cx="678815" cy="547370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1975104" y="2535936"/>
            <a:ext cx="6656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1-DADOS DEMONSTRATIVOS DE TOTAL DE MATRÍCULAS EBPT E MATRÍCULAS EJA-EPT NO ANO DE 2016 NO IFPA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2-DADOS DEMONSTRATIVOS DE TOTAL DE INGRESSANTES EBPT E INGRESSANTES EJA-EPT NO ANO DE 2016 NO IFPA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917279"/>
              </p:ext>
            </p:extLst>
          </p:nvPr>
        </p:nvGraphicFramePr>
        <p:xfrm>
          <a:off x="721218" y="1313645"/>
          <a:ext cx="10779616" cy="4649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7819"/>
                <a:gridCol w="3868600"/>
                <a:gridCol w="2433197"/>
              </a:tblGrid>
              <a:tr h="394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CAMPUS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QUANTIDADE DE INGRESSANTES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PREVISÃO DE EJA PARA 2016 -10%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ABAETETUBA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502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50,2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ALTAMIRA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141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14,1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ANANINDEUA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BELÉM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804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80,4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BRAGANÇA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237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23,7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CASTANHAL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442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44,2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CONCEIÇÃO DO ARAGUAIA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221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22,1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ITAITUBA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10,7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PARAUAPEBAS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7,9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MARABÁ RURAL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7,5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MARABÁ INDUSTRIAL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SANTARÉM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12,3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TUCURUÍ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165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16,5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CAMETÁ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ÓBIDOS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PARAGOMINAS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140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21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AVANÇADO VIGIA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150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552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3346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334,6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9117" y="498492"/>
            <a:ext cx="117568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QUANTIDADE DE ALUNOS MATRICULADOS NAS TURMAS DE EJA-EPT 2015 E PREVISÃO DE EJA PARA 2016 – 10% - Dados levantados pela Coordenação de Diversidades em Agosto/2015</a:t>
            </a:r>
            <a:r>
              <a:rPr kumimoji="0" lang="pt-BR" altLang="pt-B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5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5083030"/>
              </p:ext>
            </p:extLst>
          </p:nvPr>
        </p:nvGraphicFramePr>
        <p:xfrm>
          <a:off x="156104" y="590550"/>
          <a:ext cx="11879792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219457"/>
            <a:ext cx="10515600" cy="256031"/>
          </a:xfrm>
        </p:spPr>
        <p:txBody>
          <a:bodyPr>
            <a:noAutofit/>
          </a:bodyPr>
          <a:lstStyle/>
          <a:p>
            <a:pPr algn="ctr"/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000" dirty="0" smtClean="0"/>
              <a:t>QUANTIDADE DE MATRICULAS TOTAL E MATRÍCULAS EJA-EPT 2016 NO IFPA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97190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3438026"/>
              </p:ext>
            </p:extLst>
          </p:nvPr>
        </p:nvGraphicFramePr>
        <p:xfrm>
          <a:off x="1" y="798489"/>
          <a:ext cx="12067504" cy="5522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2971"/>
          </a:xfrm>
        </p:spPr>
        <p:txBody>
          <a:bodyPr>
            <a:noAutofit/>
          </a:bodyPr>
          <a:lstStyle/>
          <a:p>
            <a:pPr algn="ctr"/>
            <a:r>
              <a:rPr lang="pt-BR" sz="2000" dirty="0" smtClean="0"/>
              <a:t>QUANTIDADE DE INGRESSANTES TOTAL E INGRESSANTES EJA-EPT 2016 NO IFPA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221351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141</Words>
  <Application>Microsoft Office PowerPoint</Application>
  <PresentationFormat>Widescreen</PresentationFormat>
  <Paragraphs>64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2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Concurso</vt:lpstr>
      <vt:lpstr>    SERVIÇO PÚBLICO FEDERAL MINISTÉRIO DA EDUCAÇÃO INSTITUTO FEDERAL DE EDUCAÇÃO, CIÊNCIA E TECNOLOGIA DO PARÁ PRÓ- REITORIA DE ENSINO DEPARTAMENTO DE EDUCAÇÃO BÁSICA E PROFISSIONAL  ______________________________________________________________________   </vt:lpstr>
      <vt:lpstr>Apresentação do PowerPoint</vt:lpstr>
      <vt:lpstr> QUANTIDADE DE MATRICULAS TOTAL E MATRÍCULAS EJA-EPT 2016 NO IFPA</vt:lpstr>
      <vt:lpstr>QUANTIDADE DE INGRESSANTES TOTAL E INGRESSANTES EJA-EPT 2016 NO IFPA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JEAN</dc:creator>
  <cp:lastModifiedBy>Elinilze Teodoro</cp:lastModifiedBy>
  <cp:revision>10</cp:revision>
  <cp:lastPrinted>2016-08-29T10:20:49Z</cp:lastPrinted>
  <dcterms:created xsi:type="dcterms:W3CDTF">2016-08-29T10:17:30Z</dcterms:created>
  <dcterms:modified xsi:type="dcterms:W3CDTF">2016-11-18T02:30:59Z</dcterms:modified>
</cp:coreProperties>
</file>