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1" r:id="rId10"/>
    <p:sldId id="283" r:id="rId11"/>
    <p:sldId id="284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307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9" r:id="rId32"/>
    <p:sldId id="308" r:id="rId33"/>
    <p:sldId id="306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DFFFDC-AA25-42F1-A707-D3E9CB0E17E5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92190B-3AAD-401C-9EFF-ACCD0F2D8DB3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512" y="2564904"/>
            <a:ext cx="8784976" cy="3816424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Bradley Hand ITC" pitchFamily="66" charset="0"/>
              <a:ea typeface="+mj-ea"/>
              <a:cs typeface="+mj-cs"/>
            </a:endParaRPr>
          </a:p>
          <a:p>
            <a:pPr algn="r">
              <a:spcBef>
                <a:spcPts val="0"/>
              </a:spcBef>
            </a:pPr>
            <a:endParaRPr lang="pt-BR" sz="2800" dirty="0" smtClean="0">
              <a:solidFill>
                <a:schemeClr val="tx1"/>
              </a:solidFill>
              <a:latin typeface="Bradley Hand ITC" pitchFamily="66" charset="0"/>
              <a:ea typeface="+mj-ea"/>
              <a:cs typeface="+mj-cs"/>
            </a:endParaRPr>
          </a:p>
          <a:p>
            <a:pPr algn="r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Bradley Hand ITC" pitchFamily="66" charset="0"/>
              <a:ea typeface="+mj-ea"/>
              <a:cs typeface="+mj-cs"/>
            </a:endParaRPr>
          </a:p>
          <a:p>
            <a:pPr algn="r">
              <a:spcBef>
                <a:spcPts val="0"/>
              </a:spcBef>
            </a:pPr>
            <a:endParaRPr lang="pt-BR" sz="2800" dirty="0">
              <a:solidFill>
                <a:schemeClr val="tx1"/>
              </a:solidFill>
              <a:latin typeface="Bradley Hand ITC" pitchFamily="66" charset="0"/>
              <a:ea typeface="+mj-ea"/>
              <a:cs typeface="+mj-cs"/>
            </a:endParaRPr>
          </a:p>
          <a:p>
            <a:pPr algn="r">
              <a:spcBef>
                <a:spcPts val="0"/>
              </a:spcBef>
            </a:pPr>
            <a:r>
              <a:rPr lang="pt-BR" sz="2800" b="1" dirty="0" err="1">
                <a:solidFill>
                  <a:schemeClr val="tx1"/>
                </a:solidFill>
                <a:latin typeface="Bookman Old Style" pitchFamily="18" charset="0"/>
              </a:rPr>
              <a:t>Profª</a:t>
            </a:r>
            <a:r>
              <a:rPr lang="pt-BR" sz="2800" b="1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pt-BR" sz="2800" b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Rosilene Maués</a:t>
            </a:r>
          </a:p>
          <a:p>
            <a:pPr algn="r"/>
            <a:r>
              <a:rPr lang="pt-BR" sz="2800" b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IFPA /</a:t>
            </a: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C</a:t>
            </a:r>
            <a:r>
              <a:rPr lang="pt-BR" sz="2800" b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ampus </a:t>
            </a: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A</a:t>
            </a:r>
            <a:r>
              <a:rPr lang="pt-BR" sz="2800" b="1" dirty="0" smtClean="0">
                <a:solidFill>
                  <a:schemeClr val="tx1"/>
                </a:solidFill>
                <a:latin typeface="Bookman Old Style" pitchFamily="18" charset="0"/>
                <a:ea typeface="+mj-ea"/>
                <a:cs typeface="+mj-cs"/>
              </a:rPr>
              <a:t>baetetuba</a:t>
            </a:r>
            <a:endParaRPr lang="pt-BR" sz="2800" b="1" dirty="0">
              <a:solidFill>
                <a:schemeClr val="tx1"/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8071048" cy="2736304"/>
          </a:xfrm>
        </p:spPr>
        <p:txBody>
          <a:bodyPr>
            <a:normAutofit/>
          </a:bodyPr>
          <a:lstStyle/>
          <a:p>
            <a:pPr algn="ctr"/>
            <a:r>
              <a:rPr lang="pt-BR" sz="6000" b="1" dirty="0" smtClean="0">
                <a:solidFill>
                  <a:schemeClr val="tx1"/>
                </a:solidFill>
                <a:latin typeface="Bookman Old Style" pitchFamily="18" charset="0"/>
              </a:rPr>
              <a:t>EJA ETP</a:t>
            </a:r>
            <a:endParaRPr lang="pt-BR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544" y="836712"/>
            <a:ext cx="2356834" cy="1127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034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784976" cy="5688632"/>
          </a:xfrm>
        </p:spPr>
        <p:txBody>
          <a:bodyPr>
            <a:normAutofit/>
          </a:bodyPr>
          <a:lstStyle/>
          <a:p>
            <a:pPr marL="274320" lvl="1" indent="0">
              <a:spcBef>
                <a:spcPts val="700"/>
              </a:spcBef>
              <a:buClr>
                <a:srgbClr val="000000"/>
              </a:buClr>
              <a:buSzPct val="90000"/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Abrangerá os cursos:</a:t>
            </a:r>
          </a:p>
          <a:p>
            <a:pPr lvl="1">
              <a:spcBef>
                <a:spcPts val="700"/>
              </a:spcBef>
              <a:buClr>
                <a:srgbClr val="000000"/>
              </a:buClr>
              <a:buSzPct val="90000"/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1">
              <a:spcBef>
                <a:spcPts val="7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 – de formação inicial e continuada ou qualificação profissional;</a:t>
            </a:r>
          </a:p>
          <a:p>
            <a:pPr lvl="1">
              <a:spcBef>
                <a:spcPts val="7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 – de educação profissional técnica de nível médio;</a:t>
            </a:r>
          </a:p>
          <a:p>
            <a:pPr lvl="1">
              <a:spcBef>
                <a:spcPts val="7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 – de educação profissional tecnológica de graduação e pós-graduação. </a:t>
            </a:r>
          </a:p>
          <a:p>
            <a:pPr marL="274320" lvl="1" indent="0">
              <a:spcBef>
                <a:spcPts val="700"/>
              </a:spcBef>
              <a:buClr>
                <a:srgbClr val="000000"/>
              </a:buClr>
              <a:buSzPct val="90000"/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marL="274320" lvl="1" indent="0">
              <a:spcBef>
                <a:spcPts val="700"/>
              </a:spcBef>
              <a:buClr>
                <a:srgbClr val="000000"/>
              </a:buClr>
              <a:buSzPct val="90000"/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(Incluído pela Lei nº 11.741, de 2008, § 2o do Art. 39 LDB)</a:t>
            </a:r>
            <a:r>
              <a:rPr lang="ar-SA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‏</a:t>
            </a: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57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1040160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EDUCAÇÃO PROFISSIONAL TÉCNICA DE NÍVEL MÉDIO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568952" cy="4623792"/>
          </a:xfrm>
        </p:spPr>
        <p:txBody>
          <a:bodyPr>
            <a:normAutofit/>
          </a:bodyPr>
          <a:lstStyle/>
          <a:p>
            <a:pPr marL="0" algn="just">
              <a:lnSpc>
                <a:spcPct val="98000"/>
              </a:lnSpc>
              <a:spcBef>
                <a:spcPct val="0"/>
              </a:spcBef>
              <a:buClr>
                <a:srgbClr val="C1EEFF"/>
              </a:buClr>
              <a:buSzPct val="9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“[...] o ensino médio, atendida a formação geral do educando, poderá prepará-lo para o exercício de profissões técnicas” e será desenvolvida nas formas:</a:t>
            </a:r>
          </a:p>
          <a:p>
            <a:pPr marL="0" algn="just">
              <a:lnSpc>
                <a:spcPct val="98000"/>
              </a:lnSpc>
              <a:spcBef>
                <a:spcPct val="0"/>
              </a:spcBef>
              <a:buClr>
                <a:srgbClr val="C1EEFF"/>
              </a:buClr>
              <a:buSzPct val="9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algn="just">
              <a:lnSpc>
                <a:spcPct val="98000"/>
              </a:lnSpc>
              <a:spcBef>
                <a:spcPct val="0"/>
              </a:spcBef>
              <a:buClr>
                <a:srgbClr val="C1EEFF"/>
              </a:buClr>
              <a:buSzPct val="9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Articulada ao ensino médio</a:t>
            </a:r>
          </a:p>
          <a:p>
            <a:pPr marL="0" algn="just">
              <a:lnSpc>
                <a:spcPct val="98000"/>
              </a:lnSpc>
              <a:spcBef>
                <a:spcPct val="0"/>
              </a:spcBef>
              <a:buClr>
                <a:srgbClr val="C1EEFF"/>
              </a:buClr>
              <a:buSzPct val="9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algn="just">
              <a:lnSpc>
                <a:spcPct val="98000"/>
              </a:lnSpc>
              <a:spcBef>
                <a:spcPct val="0"/>
              </a:spcBef>
              <a:buClr>
                <a:srgbClr val="C1EEFF"/>
              </a:buClr>
              <a:buSzPct val="9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Subsequente ao ensino médio      (Art. 36A e 36B, LDB, Incluído pela Lei nº 11.741, de 2008)</a:t>
            </a:r>
            <a:r>
              <a:rPr lang="ar-SA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‏</a:t>
            </a: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sz="28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28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471" y="260648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RESUMINDO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568952" cy="5055840"/>
          </a:xfrm>
        </p:spPr>
        <p:txBody>
          <a:bodyPr>
            <a:normAutofit lnSpcReduction="10000"/>
          </a:bodyPr>
          <a:lstStyle/>
          <a:p>
            <a:pPr marL="0" lvl="1" indent="0" algn="ctr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Formas da educação profissional técnica de nível médio</a:t>
            </a:r>
          </a:p>
          <a:p>
            <a:pPr marL="0" lvl="1" indent="0">
              <a:lnSpc>
                <a:spcPct val="108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None/>
            </a:pPr>
            <a:endParaRPr lang="pt-BR" sz="2600" cap="all" dirty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 smtClean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 smtClean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pt-BR" sz="2600" cap="all" dirty="0" smtClean="0">
                <a:ln w="3175" cmpd="sng">
                  <a:noFill/>
                </a:ln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Articulada</a:t>
            </a: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600" cap="all" dirty="0">
              <a:ln w="3175" cmpd="sng">
                <a:noFill/>
              </a:ln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0">
              <a:lnSpc>
                <a:spcPct val="108000"/>
              </a:lnSpc>
              <a:spcBef>
                <a:spcPct val="0"/>
              </a:spcBef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 SUBSEQUENTE</a:t>
            </a:r>
          </a:p>
          <a:p>
            <a:endParaRPr lang="pt-BR" dirty="0">
              <a:latin typeface="Bookman Old Style" pitchFamily="18" charset="0"/>
            </a:endParaRP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 flipV="1">
            <a:off x="2699792" y="2688113"/>
            <a:ext cx="909108" cy="820563"/>
          </a:xfrm>
          <a:prstGeom prst="line">
            <a:avLst/>
          </a:prstGeom>
          <a:noFill/>
          <a:ln w="36000">
            <a:solidFill>
              <a:srgbClr val="99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699791" y="3728110"/>
            <a:ext cx="909109" cy="564607"/>
          </a:xfrm>
          <a:prstGeom prst="line">
            <a:avLst/>
          </a:prstGeom>
          <a:noFill/>
          <a:ln w="36000">
            <a:solidFill>
              <a:srgbClr val="99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950304" y="22474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39917" y="2376810"/>
            <a:ext cx="223224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08000"/>
              </a:lnSpc>
              <a:spcBef>
                <a:spcPct val="0"/>
              </a:spcBef>
              <a:buClr>
                <a:schemeClr val="accent2"/>
              </a:buClr>
              <a:buSzPct val="7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Concomitante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056277" y="2204594"/>
            <a:ext cx="1637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Interna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056277" y="2683369"/>
            <a:ext cx="1534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Externa</a:t>
            </a: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V="1">
            <a:off x="5672165" y="2380114"/>
            <a:ext cx="1268129" cy="236633"/>
          </a:xfrm>
          <a:prstGeom prst="line">
            <a:avLst/>
          </a:prstGeom>
          <a:noFill/>
          <a:ln w="36000">
            <a:solidFill>
              <a:srgbClr val="99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5672165" y="2756200"/>
            <a:ext cx="1268129" cy="180020"/>
          </a:xfrm>
          <a:prstGeom prst="line">
            <a:avLst/>
          </a:prstGeom>
          <a:noFill/>
          <a:ln w="36000">
            <a:solidFill>
              <a:srgbClr val="99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510846" y="4080352"/>
            <a:ext cx="209039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08000"/>
              </a:lnSpc>
              <a:spcBef>
                <a:spcPct val="0"/>
              </a:spcBef>
              <a:buClr>
                <a:schemeClr val="accent2"/>
              </a:buClr>
              <a:buSzPct val="7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Integrado</a:t>
            </a:r>
            <a:endParaRPr lang="pt-BR" sz="20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V="1">
            <a:off x="4859818" y="3933055"/>
            <a:ext cx="1633364" cy="377119"/>
          </a:xfrm>
          <a:prstGeom prst="line">
            <a:avLst/>
          </a:prstGeom>
          <a:noFill/>
          <a:ln w="36000">
            <a:solidFill>
              <a:srgbClr val="99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6493181" y="3656470"/>
            <a:ext cx="2173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Ensino</a:t>
            </a:r>
            <a:r>
              <a:rPr lang="pt-BR" sz="2000" dirty="0" smtClean="0">
                <a:latin typeface="Bookman Old Style" pitchFamily="18" charset="0"/>
              </a:rPr>
              <a:t> </a:t>
            </a:r>
            <a:r>
              <a:rPr lang="pt-BR" sz="2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médio regular 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400353" y="4900833"/>
            <a:ext cx="2468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Ens. Médio EJA (PROEJA)</a:t>
            </a:r>
            <a:endParaRPr lang="pt-BR" sz="20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>
            <a:off x="4859817" y="4438049"/>
            <a:ext cx="1482838" cy="628643"/>
          </a:xfrm>
          <a:prstGeom prst="line">
            <a:avLst/>
          </a:prstGeom>
          <a:noFill/>
          <a:ln w="36000">
            <a:solidFill>
              <a:srgbClr val="9966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1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u="sng" dirty="0" smtClean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pt-BR" sz="3600" b="1" u="sng" dirty="0" smtClean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Onde o PROEJA encontra sua razão de ser? </a:t>
            </a:r>
            <a:b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pt-BR" sz="31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784976" cy="52565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No Decreto 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5.154/2004.</a:t>
            </a: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Art. 1º A educação profissional, prevista no art. 39 da Lei no 9.394 [...], será desenvolvida por meio de cursos e programas de: </a:t>
            </a:r>
          </a:p>
          <a:p>
            <a:pPr marL="0" indent="0"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 - formação inicial e continuada de trabalhadores;</a:t>
            </a:r>
          </a:p>
          <a:p>
            <a:pPr marL="0" indent="0"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 - educação profissional técnica de nível médio; e</a:t>
            </a:r>
          </a:p>
          <a:p>
            <a:pPr marL="0" indent="0"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III - educação profissional tecnológica de graduação e de 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pós-graduação</a:t>
            </a:r>
          </a:p>
          <a:p>
            <a:pPr marL="0" indent="0">
              <a:buNone/>
            </a:pPr>
            <a:endParaRPr lang="pt-BR" sz="13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19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Art. 3º Parágrafo 2º “Os cursos mencionados no caput do art. 1º, inciso I, articular-se-ão, preferencialmente, com os cursos de educação de jovens e adultos, objetivando a qualificação para o trabalho e a elevação do nível de escolaridade do trabalhador, o qual, após a conclusão com aproveitamento dos referidos cursos, fará jus a certificados de formação inicial ou continuada para o trabalho”. </a:t>
            </a:r>
          </a:p>
        </p:txBody>
      </p:sp>
    </p:spTree>
    <p:extLst>
      <p:ext uri="{BB962C8B-B14F-4D97-AF65-F5344CB8AC3E}">
        <p14:creationId xmlns:p14="http://schemas.microsoft.com/office/powerpoint/2010/main" val="15363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476672"/>
            <a:ext cx="8784976" cy="61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6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Concepções do  PROEJA de acordo com o decreto 5.840 e o Doc. Base</a:t>
            </a:r>
          </a:p>
          <a:p>
            <a:pPr marL="0" indent="0" algn="just">
              <a:buNone/>
            </a:pPr>
            <a:endParaRPr lang="pt-BR" sz="26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Formação </a:t>
            </a: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fundamentada na integração de trabalho, ciência, técnica, tecnologia, humanismo e cultura 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geral;</a:t>
            </a:r>
          </a:p>
          <a:p>
            <a:pPr marL="0" indent="0" algn="just">
              <a:buNone/>
            </a:pP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Formação </a:t>
            </a: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integral do educando – cidadãos - profissionais capazes de compreender a realidade social, econômica, política, cultural e do mundo do trabalho, para nela inserir-se e atuar de forma ética e competente, técnica e politicamente, visando 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à </a:t>
            </a: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transformação da sociedade em função dos interesses sociais e coletivos especialmente o da 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classe trabalhadora</a:t>
            </a:r>
            <a:r>
              <a:rPr lang="pt-BR" sz="26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br>
              <a:rPr lang="pt-BR" sz="26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pt-BR" sz="26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0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Conceito de integração</a:t>
            </a:r>
            <a:b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496944" cy="4839816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pt-BR" sz="26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ideia de formação integrada sugere superar o ser humano dividido historicamente pela divisão social do trabalho entre a ação de executar e a ação de pensar, dirigir ou planejar. Trata-se de superar a redução de preparação para o trabalho ao seu aspecto operacional e simplificado. Como formação humana o que se busca é garantir ao adolescente, jovem e adulto trabalhador o direito a uma formação completa para a leitura do mundo e para a atuação como cidadão pertencente a um país, integrado dignamente à sua sociedade política.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pt-BR" sz="26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(Ciavatta, 2005).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056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Princípios</a:t>
            </a:r>
            <a:b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784976" cy="540060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Inclusão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 população nas ofertas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educacionais;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3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Inserção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orgânica da modalidade EJA integrada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nos sistemas educacionais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públicos;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3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Ampliação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do direito à educação básica, pela universalização do ensino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médio;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trabalho como princípio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educativo;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Inclusão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diversidade;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Gestão democrática;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Qualificação </a:t>
            </a: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 valorização dos profissionais da 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educação;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Autonomia;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endParaRPr lang="pt-BR" sz="1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§"/>
            </a:pP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Qualidade social.</a:t>
            </a:r>
            <a:endParaRPr lang="pt-BR" sz="30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3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680120"/>
          </a:xfrm>
        </p:spPr>
        <p:txBody>
          <a:bodyPr>
            <a:noAutofit/>
          </a:bodyPr>
          <a:lstStyle/>
          <a:p>
            <a:pPr algn="ctr"/>
            <a:r>
              <a:rPr lang="pt-BR" sz="26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Fundamentos Políticos </a:t>
            </a:r>
            <a:r>
              <a:rPr lang="pt-BR" sz="26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pt-BR" sz="26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edagógicos do Currículo</a:t>
            </a:r>
            <a:endParaRPr lang="pt-BR" sz="26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784976" cy="5358336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Baseado no estabelecimento de uma relação estreita entre educação profissional, ensino médio e EJA</a:t>
            </a:r>
            <a:r>
              <a:rPr lang="pt-BR" sz="2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Diálogo entre as diferentes áreas do conhecimento (interdisciplinaridade</a:t>
            </a:r>
            <a:r>
              <a:rPr lang="pt-BR" sz="2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Integração entre teoria e prática partindo dos problemas reais que os alunos vivenciam</a:t>
            </a:r>
            <a:r>
              <a:rPr lang="pt-BR" sz="2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Formação contínua dos docentes para se apropriarem das concepções e princípios do ensino médio integrado</a:t>
            </a:r>
            <a:r>
              <a:rPr lang="pt-BR" sz="2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Atividades integradoras – aula de campo, elaboração de projetos, </a:t>
            </a:r>
            <a:r>
              <a:rPr lang="pt-BR" sz="2200" b="1" dirty="0" err="1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etc</a:t>
            </a: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sejam desenvolvidas por meio de diferentes estratégias</a:t>
            </a:r>
            <a:r>
              <a:rPr lang="pt-BR" sz="2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pt-BR" sz="2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tendo por base: trabalho e ciência, trabalho e sociedade, trabalho ciência e tecnologia e trabalho e cultura. </a:t>
            </a:r>
          </a:p>
          <a:p>
            <a:pPr marL="0" indent="0" algn="just">
              <a:buNone/>
            </a:pPr>
            <a:endParaRPr lang="pt-BR" sz="3200" dirty="0">
              <a:ln w="3175" cmpd="sng">
                <a:noFill/>
              </a:ln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805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Bookman Old Style" pitchFamily="18" charset="0"/>
              </a:rPr>
              <a:t>Desafios</a:t>
            </a:r>
            <a:endParaRPr lang="pt-BR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424936" cy="4389120"/>
          </a:xfrm>
        </p:spPr>
        <p:txBody>
          <a:bodyPr/>
          <a:lstStyle/>
          <a:p>
            <a:pPr marL="0" indent="0" algn="just">
              <a:buNone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Como podemos, na medida de nossas possibilidades — sem dúvida alguma sensivelmente limitadas pela desarticulação entre ensino médio, educação profissional e EJA de que é vítima nosso sistema educacional - construir uma educação para a população jovem e adulta na perspectiva da integração?</a:t>
            </a: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399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0"/>
            <a:ext cx="8964488" cy="98072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Quem são os </a:t>
            </a: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alunos da </a:t>
            </a:r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EJA?</a:t>
            </a:r>
            <a:endParaRPr lang="pt-BR" sz="31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268760"/>
            <a:ext cx="8631560" cy="5227637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São os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studantes que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pertencem às camadas mais pobres da população e enfrentam a desigualdade 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social....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§"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Fatores que constituem obstáculos à escolarização das pessoas 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adultas: desemprego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exclusão social, migrações, violência, disparidades entre homens e mulheres...</a:t>
            </a:r>
          </a:p>
          <a:p>
            <a:pPr marL="0" indent="0" algn="ctr">
              <a:spcBef>
                <a:spcPct val="0"/>
              </a:spcBef>
              <a:buNone/>
            </a:pPr>
            <a:endParaRPr lang="pt-BR" sz="28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Todos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vinculados à pobreza estrutural. </a:t>
            </a:r>
          </a:p>
        </p:txBody>
      </p:sp>
    </p:spTree>
    <p:extLst>
      <p:ext uri="{BB962C8B-B14F-4D97-AF65-F5344CB8AC3E}">
        <p14:creationId xmlns:p14="http://schemas.microsoft.com/office/powerpoint/2010/main" val="265707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marR="45720" algn="ctr">
              <a:buClr>
                <a:schemeClr val="accent3"/>
              </a:buClr>
              <a:buSzPct val="95000"/>
            </a:pPr>
            <a:r>
              <a:rPr lang="pt-BR" sz="3600" b="1" dirty="0">
                <a:solidFill>
                  <a:schemeClr val="tx1"/>
                </a:solidFill>
                <a:latin typeface="Bookman Old Style" pitchFamily="18" charset="0"/>
              </a:rPr>
              <a:t>Diálogos sobre a EJA no IFPA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BR" sz="28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OBJETIVO GERAL:</a:t>
            </a:r>
          </a:p>
          <a:p>
            <a:pPr marL="0" indent="0" algn="just">
              <a:buNone/>
            </a:pPr>
            <a:endParaRPr lang="pt-BR" sz="2800" b="1" dirty="0">
              <a:latin typeface="Bookman Old Style" pitchFamily="18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Dialogar sobre a EJA integrada à educação profissional no IFPA e os desafios de sua efetivação com sucesso</a:t>
            </a:r>
            <a:r>
              <a:rPr lang="pt-BR" sz="2800" b="1" dirty="0" smtClean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t-BR" sz="12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800" b="1" dirty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pt-BR" sz="2800" b="1" dirty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pt-BR" sz="28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75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88640"/>
            <a:ext cx="9036496" cy="6408712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sp>
        <p:nvSpPr>
          <p:cNvPr id="5" name="Fluxograma: Decisão 4"/>
          <p:cNvSpPr/>
          <p:nvPr/>
        </p:nvSpPr>
        <p:spPr>
          <a:xfrm>
            <a:off x="323528" y="548680"/>
            <a:ext cx="8352928" cy="10081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Motivos de desistência da sala de aula</a:t>
            </a:r>
          </a:p>
        </p:txBody>
      </p:sp>
      <p:cxnSp>
        <p:nvCxnSpPr>
          <p:cNvPr id="7" name="Conector de seta reta 6"/>
          <p:cNvCxnSpPr/>
          <p:nvPr/>
        </p:nvCxnSpPr>
        <p:spPr>
          <a:xfrm flipH="1">
            <a:off x="2195736" y="1422973"/>
            <a:ext cx="928968" cy="12083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79512" y="2647570"/>
            <a:ext cx="2592287" cy="7814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Trabalhar e estudar torna-se muito cansativo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79512" y="3920332"/>
            <a:ext cx="2945192" cy="804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Inadequadas condições de acesso e segurança noturna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59654" y="5219096"/>
            <a:ext cx="3373283" cy="5391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Horários incompatíveis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513993" y="4277579"/>
            <a:ext cx="3523198" cy="827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Currículo desvinculado da concretude de vida dos sujeitos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4927215" y="5323602"/>
            <a:ext cx="237246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Não tem professor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411496" y="2492896"/>
            <a:ext cx="2480984" cy="1346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Não consideram a educação escolar tão 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importante </a:t>
            </a: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para enfrentar tantos obstáculos </a:t>
            </a: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2771799" y="1422973"/>
            <a:ext cx="885666" cy="24167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3419873" y="1556792"/>
            <a:ext cx="820954" cy="35652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4799895" y="1556792"/>
            <a:ext cx="579008" cy="3766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5378904" y="1422973"/>
            <a:ext cx="1222470" cy="2854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6411496" y="1268760"/>
            <a:ext cx="86409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2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0"/>
            <a:ext cx="8964488" cy="126876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Os sujeitos </a:t>
            </a: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 EJA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528" y="1844824"/>
            <a:ext cx="8424936" cy="4536504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folHlink"/>
              </a:buClr>
              <a:buSzPct val="60000"/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Educandos, educadores e gestores (da escola, do sistema e das experiências educativas não escolares)</a:t>
            </a:r>
          </a:p>
        </p:txBody>
      </p:sp>
    </p:spTree>
    <p:extLst>
      <p:ext uri="{BB962C8B-B14F-4D97-AF65-F5344CB8AC3E}">
        <p14:creationId xmlns:p14="http://schemas.microsoft.com/office/powerpoint/2010/main" val="246011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0"/>
            <a:ext cx="8964488" cy="90872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Ser educador da EJA</a:t>
            </a: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196752"/>
            <a:ext cx="8775576" cy="5472608"/>
          </a:xfrm>
        </p:spPr>
        <p:txBody>
          <a:bodyPr>
            <a:normAutofit/>
          </a:bodyPr>
          <a:lstStyle/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Compromisso político com o direito de todos à educação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pt-BR" sz="1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Reconhecimento dos saberes que sujeitos jovens e adultos possuem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pt-BR" sz="12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Conhecimento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 condição dos jovens e adultos, suas histórias de vida, ser ou não trabalhador, trajetórias escolares descontínuas, negadas ou de fracasso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pt-BR" sz="1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Capacidade de escuta no processo pedagógico.</a:t>
            </a:r>
          </a:p>
        </p:txBody>
      </p:sp>
    </p:spTree>
    <p:extLst>
      <p:ext uri="{BB962C8B-B14F-4D97-AF65-F5344CB8AC3E}">
        <p14:creationId xmlns:p14="http://schemas.microsoft.com/office/powerpoint/2010/main" val="220297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0"/>
            <a:ext cx="8964488" cy="1268760"/>
          </a:xfrm>
        </p:spPr>
        <p:txBody>
          <a:bodyPr vert="horz" lIns="0" rIns="0" bIns="0" anchor="b">
            <a:norm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 gestor da EJA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700809"/>
            <a:ext cx="8775576" cy="5442942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100" b="1" dirty="0" smtClean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 algn="just">
              <a:buClr>
                <a:schemeClr val="folHlink"/>
              </a:buClr>
              <a:buSzPct val="60000"/>
              <a:buNone/>
            </a:pP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Repensar </a:t>
            </a: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forma de organização </a:t>
            </a: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 escola </a:t>
            </a: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para atender às especificidades e complexidade que configura a Educação de Jovens e Adultos</a:t>
            </a:r>
          </a:p>
        </p:txBody>
      </p:sp>
    </p:spTree>
    <p:extLst>
      <p:ext uri="{BB962C8B-B14F-4D97-AF65-F5344CB8AC3E}">
        <p14:creationId xmlns:p14="http://schemas.microsoft.com/office/powerpoint/2010/main" val="104992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116632"/>
            <a:ext cx="8964488" cy="115212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organização curricular precisa incorporar: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700809"/>
            <a:ext cx="8775576" cy="5442942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100" b="1" dirty="0" smtClean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r>
              <a:rPr lang="pt-BR" sz="3600" b="1" dirty="0" smtClean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Os saberes da </a:t>
            </a: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Terra</a:t>
            </a: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pt-BR" sz="1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- Os saberes da </a:t>
            </a: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Mata</a:t>
            </a: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pt-BR" sz="1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- Os saberes das </a:t>
            </a: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Águas</a:t>
            </a: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buNone/>
            </a:pP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- Os saberes das ciências e da Tecnologia</a:t>
            </a:r>
          </a:p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7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3" y="0"/>
            <a:ext cx="8964488" cy="1268760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Articular saberes de diferentes Tradições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700809"/>
            <a:ext cx="8775576" cy="5442942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100" b="1" dirty="0" smtClean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pt-BR" sz="3600" b="1" dirty="0" smtClean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TRABALHO - CIÊNCIA - CULTURA</a:t>
            </a:r>
          </a:p>
          <a:p>
            <a:pPr algn="ctr">
              <a:spcBef>
                <a:spcPts val="1800"/>
              </a:spcBef>
              <a:buFontTx/>
              <a:buNone/>
            </a:pP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t-BR" sz="3200" b="1" dirty="0" err="1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Intersciplinaridade</a:t>
            </a: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1800"/>
              </a:spcBef>
              <a:buFontTx/>
              <a:buNone/>
            </a:pPr>
            <a:r>
              <a:rPr lang="pt-BR" sz="3200" b="1" dirty="0" err="1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Transdisciplinaridade</a:t>
            </a: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1800"/>
              </a:spcBef>
              <a:buFontTx/>
              <a:buNone/>
            </a:pPr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Perspectiva relacional</a:t>
            </a:r>
          </a:p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6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2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640960" cy="1700808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EJA não se limita a ser espaço de transmissão de conhecimentos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1700809"/>
            <a:ext cx="8775576" cy="5442942"/>
          </a:xfrm>
        </p:spPr>
        <p:txBody>
          <a:bodyPr>
            <a:normAutofit/>
          </a:bodyPr>
          <a:lstStyle/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100" b="1" dirty="0" smtClean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pt-BR" sz="3600" b="1" dirty="0" smtClean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algn="just">
              <a:buNone/>
            </a:pPr>
            <a:r>
              <a:rPr lang="pt-BR" sz="3600" b="1" dirty="0" smtClean="0">
                <a:solidFill>
                  <a:srgbClr val="00000A"/>
                </a:solidFill>
                <a:latin typeface="Tempus Sans ITC" pitchFamily="82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Ela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 torna espaço de reconhecimento de sujeitos, de suas semelhanças e diferenças, onde se exercita a capacidade de pensar com o outro</a:t>
            </a:r>
          </a:p>
          <a:p>
            <a:pPr marL="342900" indent="-342900" algn="just">
              <a:buClr>
                <a:schemeClr val="folHlink"/>
              </a:buClr>
              <a:buSzPct val="60000"/>
              <a:buNone/>
            </a:pPr>
            <a:endParaRPr lang="pt-BR" sz="36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12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5666" y="260648"/>
            <a:ext cx="8784976" cy="792088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Desafios </a:t>
            </a: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Político-Pedagógico</a:t>
            </a: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784976" cy="5256584"/>
          </a:xfrm>
        </p:spPr>
        <p:txBody>
          <a:bodyPr>
            <a:noAutofit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Deve-se relacionar os conteúdos científicos com os saberes prévios dos alunos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Construir uma educação de base intercultural e inclusiva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 educando deve ser tratado como sujeito pensante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Deve-se respeitar a variedade linguística dos educandos, bem como considerar seriamente as relações étnico-raciais, de gênero, geração, classe social, de forma a superar os processos de exclusão e discriminação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</a:p>
          <a:p>
            <a:pPr marL="0" indent="0" algn="r">
              <a:spcBef>
                <a:spcPct val="0"/>
              </a:spcBef>
              <a:buNone/>
            </a:pP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(João Colares)</a:t>
            </a: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1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784976" cy="5688632"/>
          </a:xfrm>
        </p:spPr>
        <p:txBody>
          <a:bodyPr>
            <a:noAutofit/>
          </a:bodyPr>
          <a:lstStyle/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Currículo flexível e interdisciplinar: 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partir </a:t>
            </a: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 contexto social dos educandos e a especificidade das turmas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Proporcionar atividades </a:t>
            </a: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em um contexto significativo, em vez de situações 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artificiais</a:t>
            </a: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pt-BR" sz="2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Relacionar os conteúdos de forma 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interdisciplinar;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pt-BR" sz="24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Realizar projetos pedagógicos que envolvam as várias áreas do conhecimento, tendo como foco a compreensão totalizante de um objeto social</a:t>
            </a: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pt-BR" sz="24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pt-BR" sz="24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(João Colares)</a:t>
            </a:r>
            <a:endParaRPr lang="pt-BR" sz="24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9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404664"/>
            <a:ext cx="8784976" cy="6192688"/>
          </a:xfrm>
        </p:spPr>
        <p:txBody>
          <a:bodyPr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Criar situações variadas de aprendizagem, de forma que o estudo seja ao mesmo tempo trabalho-lazer e 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esforço-prazer;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Utilizar recursos pedagógicos alternativos e 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criativos;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Utilizar várias formas de linguagem na sala de aula e exercitar os vários tipos de 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escrita;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Desenvolver atividades individuais e em grupos (homogêneos e heterogêneos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pt-BR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João Colares)</a:t>
            </a:r>
            <a:endParaRPr lang="pt-BR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7776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chemeClr val="tx1"/>
                </a:solidFill>
                <a:latin typeface="Bookman Old Style" pitchFamily="18" charset="0"/>
              </a:rPr>
              <a:t>Objetivos específicos: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623792"/>
          </a:xfrm>
        </p:spPr>
        <p:txBody>
          <a:bodyPr>
            <a:normAutofit fontScale="77500" lnSpcReduction="20000"/>
          </a:bodyPr>
          <a:lstStyle/>
          <a:p>
            <a:endParaRPr lang="pt-BR" sz="28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>
                <a:latin typeface="Bookman Old Style" pitchFamily="18" charset="0"/>
                <a:ea typeface="+mj-ea"/>
                <a:cs typeface="+mj-cs"/>
              </a:rPr>
              <a:t>Apresentar as formas de organização propostas para um currículo integrado em harmonia com os pressupostos da EJA;</a:t>
            </a:r>
          </a:p>
          <a:p>
            <a:pPr marL="0" indent="0" algn="just">
              <a:buNone/>
            </a:pPr>
            <a:endParaRPr lang="pt-BR" sz="3600" b="1" dirty="0">
              <a:latin typeface="Bookman Old Style" pitchFamily="18" charset="0"/>
              <a:ea typeface="+mj-ea"/>
              <a:cs typeface="+mj-cs"/>
            </a:endParaRPr>
          </a:p>
          <a:p>
            <a:pPr algn="just"/>
            <a:r>
              <a:rPr lang="pt-BR" sz="3600" b="1" dirty="0">
                <a:latin typeface="Bookman Old Style" pitchFamily="18" charset="0"/>
                <a:ea typeface="+mj-ea"/>
                <a:cs typeface="+mj-cs"/>
              </a:rPr>
              <a:t>Expor os princípios e as concepções que fundamentam o PROEJA;</a:t>
            </a:r>
          </a:p>
          <a:p>
            <a:pPr marL="0" indent="0" algn="just">
              <a:buNone/>
            </a:pPr>
            <a:endParaRPr lang="pt-BR" sz="3600" b="1" dirty="0">
              <a:latin typeface="Bookman Old Style" pitchFamily="18" charset="0"/>
              <a:ea typeface="+mj-ea"/>
              <a:cs typeface="+mj-cs"/>
            </a:endParaRPr>
          </a:p>
          <a:p>
            <a:pPr algn="just"/>
            <a:r>
              <a:rPr lang="pt-BR" sz="3600" b="1" dirty="0">
                <a:latin typeface="Bookman Old Style" pitchFamily="18" charset="0"/>
                <a:ea typeface="+mj-ea"/>
                <a:cs typeface="+mj-cs"/>
              </a:rPr>
              <a:t>Refletir sobre os principais desafios da </a:t>
            </a:r>
            <a:r>
              <a:rPr lang="pt-BR" sz="3600" b="1" dirty="0" smtClean="0">
                <a:latin typeface="Bookman Old Style" pitchFamily="18" charset="0"/>
                <a:ea typeface="+mj-ea"/>
                <a:cs typeface="+mj-cs"/>
              </a:rPr>
              <a:t>EJA.</a:t>
            </a:r>
            <a:r>
              <a:rPr lang="pt-BR" sz="3600" b="1" dirty="0">
                <a:latin typeface="Bookman Old Style" pitchFamily="18" charset="0"/>
                <a:ea typeface="+mj-ea"/>
                <a:cs typeface="+mj-cs"/>
              </a:rPr>
              <a:t/>
            </a:r>
            <a:br>
              <a:rPr lang="pt-BR" sz="3600" b="1" dirty="0">
                <a:latin typeface="Bookman Old Style" pitchFamily="18" charset="0"/>
                <a:ea typeface="+mj-ea"/>
                <a:cs typeface="+mj-cs"/>
              </a:rPr>
            </a:br>
            <a:endParaRPr lang="pt-BR" sz="3600" b="1" dirty="0">
              <a:latin typeface="Bookman Old Style" pitchFamily="18" charset="0"/>
              <a:ea typeface="+mj-ea"/>
              <a:cs typeface="+mj-cs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146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Promover formação e profissionalização dos professores da EJA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496944" cy="5040560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Entendemos que nenhuma dessas mudanças pode ocorrer no sistema educacional, e na EJA, em particular, sem que o professor seja valorizado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Valorização implica: </a:t>
            </a:r>
          </a:p>
          <a:p>
            <a:pPr marL="457200" lvl="1" indent="-457200" algn="just">
              <a:spcBef>
                <a:spcPct val="0"/>
              </a:spcBef>
              <a:buClr>
                <a:schemeClr val="accent3"/>
              </a:buClr>
              <a:buSzPct val="95000"/>
              <a:buFont typeface="Wingdings" pitchFamily="2" charset="2"/>
              <a:buChar char="§"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Profissionalização </a:t>
            </a:r>
            <a:endParaRPr lang="pt-BR" sz="28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 lvl="1" indent="-457200" algn="just">
              <a:spcBef>
                <a:spcPct val="0"/>
              </a:spcBef>
              <a:buClr>
                <a:schemeClr val="accent3"/>
              </a:buClr>
              <a:buSzPct val="95000"/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Formação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inicial e 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continuada</a:t>
            </a:r>
          </a:p>
          <a:p>
            <a:pPr marL="457200" lvl="1" indent="-457200" algn="just">
              <a:spcBef>
                <a:spcPct val="0"/>
              </a:spcBef>
              <a:buClr>
                <a:schemeClr val="accent3"/>
              </a:buClr>
              <a:buSzPct val="95000"/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Melhores salários</a:t>
            </a:r>
          </a:p>
          <a:p>
            <a:pPr marL="457200" lvl="1" indent="-457200" algn="just">
              <a:spcBef>
                <a:spcPct val="0"/>
              </a:spcBef>
              <a:buClr>
                <a:schemeClr val="accent3"/>
              </a:buClr>
              <a:buSzPct val="95000"/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Progressão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na 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carreira</a:t>
            </a:r>
          </a:p>
          <a:p>
            <a:pPr marL="457200" lvl="1" indent="-457200" algn="just">
              <a:spcBef>
                <a:spcPct val="0"/>
              </a:spcBef>
              <a:buClr>
                <a:schemeClr val="accent3"/>
              </a:buClr>
              <a:buSzPct val="95000"/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Condições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dignas de 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trabalho</a:t>
            </a:r>
          </a:p>
          <a:p>
            <a:pPr marL="0" lvl="1" indent="0" algn="r">
              <a:spcBef>
                <a:spcPct val="0"/>
              </a:spcBef>
              <a:buClr>
                <a:schemeClr val="accent3"/>
              </a:buClr>
              <a:buSzPct val="95000"/>
              <a:buNone/>
            </a:pP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(João Colares)</a:t>
            </a: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76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 desafio do contexto </a:t>
            </a: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atual</a:t>
            </a:r>
            <a:b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pt-BR" sz="32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MP Nº 746/2016</a:t>
            </a:r>
            <a:endParaRPr lang="pt-BR" sz="32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4695800"/>
          </a:xfrm>
        </p:spPr>
        <p:txBody>
          <a:bodyPr/>
          <a:lstStyle/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 desafio que nos é posto, segundo Araújo e Rodrigues (2011) 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é 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termos a capacidade coletiva de perceber que a educação profissional é campo de disputa de dois tipos de projeto: os que buscam a conformação dos homens à realidade dada e outros que buscam a transformação social.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39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92088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Referências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055840"/>
          </a:xfrm>
        </p:spPr>
        <p:txBody>
          <a:bodyPr>
            <a:noAutofit/>
          </a:bodyPr>
          <a:lstStyle/>
          <a:p>
            <a:r>
              <a:rPr lang="pt-BR" sz="1800" dirty="0" smtClean="0">
                <a:latin typeface="Bookman Old Style" pitchFamily="18" charset="0"/>
              </a:rPr>
              <a:t>RODRIGUES, </a:t>
            </a:r>
            <a:r>
              <a:rPr lang="pt-BR" sz="1800" dirty="0" err="1" smtClean="0">
                <a:latin typeface="Bookman Old Style" pitchFamily="18" charset="0"/>
              </a:rPr>
              <a:t>Doriedson</a:t>
            </a:r>
            <a:r>
              <a:rPr lang="pt-BR" sz="1800" dirty="0" smtClean="0">
                <a:latin typeface="Bookman Old Style" pitchFamily="18" charset="0"/>
              </a:rPr>
              <a:t> S; ARAÚJO, Ronaldo M. de Lima. Filosofia da Práxis e didática na educação </a:t>
            </a:r>
            <a:r>
              <a:rPr lang="pt-BR" sz="1800" dirty="0" err="1" smtClean="0">
                <a:latin typeface="Bookman Old Style" pitchFamily="18" charset="0"/>
              </a:rPr>
              <a:t>profssional</a:t>
            </a:r>
            <a:r>
              <a:rPr lang="pt-BR" sz="1800" dirty="0" smtClean="0">
                <a:latin typeface="Bookman Old Style" pitchFamily="18" charset="0"/>
              </a:rPr>
              <a:t>. Campinas, SP: Autores associados, 2011.</a:t>
            </a:r>
          </a:p>
          <a:p>
            <a:endParaRPr lang="pt-BR" sz="1000" dirty="0">
              <a:latin typeface="Bookman Old Style" pitchFamily="18" charset="0"/>
            </a:endParaRPr>
          </a:p>
          <a:p>
            <a:r>
              <a:rPr lang="pt-BR" sz="1800" dirty="0">
                <a:latin typeface="Bookman Old Style" pitchFamily="18" charset="0"/>
              </a:rPr>
              <a:t>FRIGOTTO, Gaudêncio; CIAVATTA, Maria; RAMOS, </a:t>
            </a:r>
            <a:r>
              <a:rPr lang="pt-BR" sz="1800" dirty="0" err="1">
                <a:latin typeface="Bookman Old Style" pitchFamily="18" charset="0"/>
              </a:rPr>
              <a:t>Marise</a:t>
            </a:r>
            <a:r>
              <a:rPr lang="pt-BR" sz="1800" dirty="0">
                <a:latin typeface="Bookman Old Style" pitchFamily="18" charset="0"/>
              </a:rPr>
              <a:t>. A gênese do Decreto n. 5.154: um debate no contexto controverso da democracia restrita. In: FRIGOTTO, Gaudêncio; CIAVATTA, Maria; RAMOS, </a:t>
            </a:r>
            <a:r>
              <a:rPr lang="pt-BR" sz="1800" dirty="0" err="1">
                <a:latin typeface="Bookman Old Style" pitchFamily="18" charset="0"/>
              </a:rPr>
              <a:t>Marise</a:t>
            </a:r>
            <a:r>
              <a:rPr lang="pt-BR" sz="1800" dirty="0">
                <a:latin typeface="Bookman Old Style" pitchFamily="18" charset="0"/>
              </a:rPr>
              <a:t> (</a:t>
            </a:r>
            <a:r>
              <a:rPr lang="pt-BR" sz="1800" dirty="0" err="1">
                <a:latin typeface="Bookman Old Style" pitchFamily="18" charset="0"/>
              </a:rPr>
              <a:t>Orgs</a:t>
            </a:r>
            <a:r>
              <a:rPr lang="pt-BR" sz="1800" dirty="0">
                <a:latin typeface="Bookman Old Style" pitchFamily="18" charset="0"/>
              </a:rPr>
              <a:t>.). Ensino médio integrado: concepções e contradições. São Paulo: Cortez, 2005</a:t>
            </a:r>
            <a:r>
              <a:rPr lang="pt-BR" sz="1800" dirty="0" smtClean="0">
                <a:latin typeface="Bookman Old Style" pitchFamily="18" charset="0"/>
              </a:rPr>
              <a:t>.</a:t>
            </a:r>
          </a:p>
          <a:p>
            <a:endParaRPr lang="pt-BR" sz="1000" dirty="0">
              <a:latin typeface="Bookman Old Style" pitchFamily="18" charset="0"/>
            </a:endParaRPr>
          </a:p>
          <a:p>
            <a:r>
              <a:rPr lang="pt-BR" sz="1800" dirty="0"/>
              <a:t>________. Congresso Nacional. </a:t>
            </a:r>
            <a:r>
              <a:rPr lang="pt-BR" sz="1800" i="1" dirty="0"/>
              <a:t>Decreto nº 2.208</a:t>
            </a:r>
            <a:r>
              <a:rPr lang="pt-BR" sz="1800" b="1" dirty="0"/>
              <a:t>. </a:t>
            </a:r>
            <a:r>
              <a:rPr lang="pt-BR" sz="1800" dirty="0"/>
              <a:t>17 de abril 1997. Regulamenta o 2º parágrafo do Art. 36 e os </a:t>
            </a:r>
            <a:r>
              <a:rPr lang="pt-BR" sz="1800" dirty="0" err="1"/>
              <a:t>Arts</a:t>
            </a:r>
            <a:r>
              <a:rPr lang="pt-BR" sz="1800" dirty="0"/>
              <a:t>. 39 a 41 da Lei 9.394, de 20 de dezembro de 1996, que estabelece as diretrizes e bases da educação nacional, e dá outras providências. Brasília, 1997. </a:t>
            </a:r>
            <a:endParaRPr lang="pt-BR" sz="1800" dirty="0" smtClean="0"/>
          </a:p>
          <a:p>
            <a:endParaRPr lang="pt-BR" sz="1000" dirty="0"/>
          </a:p>
          <a:p>
            <a:r>
              <a:rPr lang="pt-BR" sz="1800" dirty="0"/>
              <a:t>_______. Congresso Nacional. </a:t>
            </a:r>
            <a:r>
              <a:rPr lang="pt-BR" sz="1800" i="1" dirty="0"/>
              <a:t>Decreto nº 5.154</a:t>
            </a:r>
            <a:r>
              <a:rPr lang="pt-BR" sz="1800" b="1" dirty="0"/>
              <a:t>. </a:t>
            </a:r>
            <a:r>
              <a:rPr lang="pt-BR" sz="1800" dirty="0"/>
              <a:t>23 de julho 2004. Regulamenta o 2º parágrafo do Art. 36 e os </a:t>
            </a:r>
            <a:r>
              <a:rPr lang="pt-BR" sz="1800" dirty="0" err="1"/>
              <a:t>Arts</a:t>
            </a:r>
            <a:r>
              <a:rPr lang="pt-BR" sz="1800" dirty="0"/>
              <a:t>. 39 a 42 da Lei 9.394, de 20 de dezembro de 1996, que estabelece as Diretrizes e Bases da Educação Nacional, e dá outras providências. Brasília, 2004. </a:t>
            </a:r>
            <a:endParaRPr lang="pt-BR" sz="18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500306"/>
            <a:ext cx="8305800" cy="1285884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115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50" endPos="85000" dist="60007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Obrigada!</a:t>
            </a:r>
            <a:endParaRPr lang="pt-BR" sz="115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7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solidFill>
                  <a:schemeClr val="tx1"/>
                </a:solidFill>
                <a:latin typeface="Bookman Old Style" pitchFamily="18" charset="0"/>
              </a:rPr>
              <a:t>A Gênese e a organização estrutural do Ensino Médio Integrado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8784976" cy="504056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pt-BR" sz="8000" b="1" dirty="0">
                <a:latin typeface="Bookman Old Style" pitchFamily="18" charset="0"/>
                <a:ea typeface="+mj-ea"/>
                <a:cs typeface="+mj-cs"/>
              </a:rPr>
              <a:t>Anos 1980 – Lutas sociais- processo de redemocratização do pais.</a:t>
            </a:r>
          </a:p>
          <a:p>
            <a:pPr marL="0" indent="0" algn="just">
              <a:buNone/>
            </a:pPr>
            <a:endParaRPr lang="pt-BR" sz="80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8000" b="1" dirty="0">
                <a:latin typeface="Bookman Old Style" pitchFamily="18" charset="0"/>
                <a:ea typeface="+mj-ea"/>
                <a:cs typeface="+mj-cs"/>
              </a:rPr>
              <a:t>Constituição de 1988 – capítulo sobre a educação</a:t>
            </a:r>
          </a:p>
          <a:p>
            <a:pPr marL="0" indent="0" algn="just">
              <a:buNone/>
            </a:pPr>
            <a:endParaRPr lang="pt-BR" sz="80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8000" b="1" dirty="0">
                <a:latin typeface="Bookman Old Style" pitchFamily="18" charset="0"/>
                <a:ea typeface="+mj-ea"/>
                <a:cs typeface="+mj-cs"/>
              </a:rPr>
              <a:t>Nova Lei de Diretrizes e Bases da Educação Nacional.</a:t>
            </a:r>
          </a:p>
          <a:p>
            <a:pPr marL="0" indent="0" algn="just">
              <a:buNone/>
            </a:pPr>
            <a:endParaRPr lang="pt-BR" sz="80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8000" b="1" dirty="0">
                <a:latin typeface="Bookman Old Style" pitchFamily="18" charset="0"/>
                <a:ea typeface="+mj-ea"/>
                <a:cs typeface="+mj-cs"/>
              </a:rPr>
              <a:t>A sociedade civil se organiza e apresenta o seu projeto de educação para o segundo grau que tinha o seguinte teor:</a:t>
            </a:r>
          </a:p>
          <a:p>
            <a:pPr marL="0" indent="0" algn="just">
              <a:buNone/>
            </a:pPr>
            <a:endParaRPr lang="pt-BR" sz="80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6400" b="1" dirty="0">
                <a:latin typeface="Bookman Old Style" pitchFamily="18" charset="0"/>
                <a:ea typeface="+mj-ea"/>
                <a:cs typeface="+mj-cs"/>
              </a:rPr>
              <a:t>“A educação escolar de segundo grau será ministrada apenas na língua nacional e tem por objetivo proporcionar aos adolescentes a formação politécnica necessária à compreensão teórica e prática dos fundamentos científicos das múltiplas técnicas utilizadas no processo produtivo (Brasil, 1991,art.38)</a:t>
            </a:r>
          </a:p>
          <a:p>
            <a:pPr marL="0" indent="0" algn="just">
              <a:buNone/>
            </a:pPr>
            <a:endParaRPr lang="pt-BR" sz="80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8000" b="1" dirty="0">
                <a:latin typeface="Bookman Old Style" pitchFamily="18" charset="0"/>
                <a:ea typeface="+mj-ea"/>
                <a:cs typeface="+mj-cs"/>
              </a:rPr>
              <a:t>Mas esse projeto perde o apoio parlamentar para aprovação da lei e se chega a LDB 9394/96.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609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640960" cy="59199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3200" b="1" dirty="0">
                <a:latin typeface="Bookman Old Style" pitchFamily="18" charset="0"/>
                <a:ea typeface="+mj-ea"/>
                <a:cs typeface="+mj-cs"/>
              </a:rPr>
              <a:t>O primeiro projeto de LDB sinalizava a formação profissional integrada à formação geral.</a:t>
            </a:r>
          </a:p>
          <a:p>
            <a:pPr marL="0" indent="0" algn="just">
              <a:buNone/>
            </a:pPr>
            <a:endParaRPr lang="pt-BR" sz="28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A LDB aprovada dá abertura para a criação do Decreto 2.208/97.</a:t>
            </a:r>
          </a:p>
          <a:p>
            <a:pPr marL="0" indent="0" algn="just">
              <a:buNone/>
            </a:pPr>
            <a:endParaRPr lang="pt-BR" sz="28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O que propõe este documento</a:t>
            </a:r>
            <a:r>
              <a:rPr lang="pt-BR" sz="2800" b="1" dirty="0" smtClean="0">
                <a:latin typeface="Bookman Old Style" pitchFamily="18" charset="0"/>
                <a:ea typeface="+mj-ea"/>
                <a:cs typeface="+mj-cs"/>
              </a:rPr>
              <a:t>:</a:t>
            </a:r>
          </a:p>
          <a:p>
            <a:pPr marL="0" indent="0" algn="just">
              <a:buNone/>
            </a:pPr>
            <a:endParaRPr lang="pt-BR" sz="2800" b="1" dirty="0">
              <a:latin typeface="Bookman Old Style" pitchFamily="18" charset="0"/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Art. 5º “a educação profissional de nível técnico terá organização curricular própria e independente do ensino médio, podendo ser oferecida de forma concomitante ou sequencial a este”.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804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07504" y="692696"/>
            <a:ext cx="8856984" cy="4572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Vejamos na LDB, art. 36, parágrafo único: “O aluno matriculado ou egresso do ensino fundamental, médio e superior, bem como o trabalhador em geral, jovem ou adulto, contará com a possibilidade de acesso à educação profissional.”</a:t>
            </a:r>
            <a:br>
              <a:rPr lang="pt-BR" sz="2800" b="1" dirty="0">
                <a:latin typeface="Bookman Old Style" pitchFamily="18" charset="0"/>
                <a:ea typeface="+mj-ea"/>
                <a:cs typeface="+mj-cs"/>
              </a:rPr>
            </a:b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/>
            </a:r>
            <a:br>
              <a:rPr lang="pt-BR" sz="2800" b="1" dirty="0">
                <a:latin typeface="Bookman Old Style" pitchFamily="18" charset="0"/>
                <a:ea typeface="+mj-ea"/>
                <a:cs typeface="+mj-cs"/>
              </a:rPr>
            </a:br>
            <a:r>
              <a:rPr lang="pt-BR" sz="2800" b="1" dirty="0">
                <a:latin typeface="Bookman Old Style" pitchFamily="18" charset="0"/>
                <a:ea typeface="+mj-ea"/>
                <a:cs typeface="+mj-cs"/>
              </a:rPr>
              <a:t>Vemos, portanto, que o referido  Decreto não somente proíbe a forma integrada como também  regulamenta formas fragmentadas e aligeiradas de educação profissional com o objetivo de atender as exigências mercadológicas.</a:t>
            </a:r>
          </a:p>
        </p:txBody>
      </p:sp>
    </p:spTree>
    <p:extLst>
      <p:ext uri="{BB962C8B-B14F-4D97-AF65-F5344CB8AC3E}">
        <p14:creationId xmlns:p14="http://schemas.microsoft.com/office/powerpoint/2010/main" val="386444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784976" cy="59919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Como se materializou a política de educação profissional a partir da promulgação do decreto 2208/97</a:t>
            </a:r>
            <a:r>
              <a:rPr lang="pt-BR" sz="30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pt-BR" sz="19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Por meio principalmente do Plano Nacional de Qualificação Profissional (PLANFOR). Que tinha como objetivo:</a:t>
            </a:r>
          </a:p>
          <a:p>
            <a:pPr marL="0" indent="0">
              <a:buNone/>
            </a:pPr>
            <a:endParaRPr lang="pt-BR" sz="19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30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“O desenvolvimento de ações de educação profissional, buscando contribuir para a redução do desemprego e subemprego da População Economicamente Ativa (PEA); combater a pobreza e a desigualdade social; assim como elevar a produtividade, a qualidade e a competitividade do setor produtivo”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201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784976" cy="604867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 a chegada de Lula ao poder em 2003. A sociedade civil que o apoiou exige que o seu projeto de educação profissional volte a tona. </a:t>
            </a:r>
          </a:p>
          <a:p>
            <a:pPr marL="0" indent="0" algn="ctr">
              <a:buNone/>
            </a:pPr>
            <a:endParaRPr lang="pt-BR" sz="3100" b="1" dirty="0" smtClean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Revogação </a:t>
            </a: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do Decreto 2.208/97 e promulgação do Decreto 5.154/2004</a:t>
            </a:r>
          </a:p>
          <a:p>
            <a:pPr marL="0" indent="0">
              <a:buNone/>
            </a:pPr>
            <a:endParaRPr lang="pt-BR" sz="31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grande questão era o compromisso </a:t>
            </a:r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 </a:t>
            </a: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 sociedade civil </a:t>
            </a:r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 um lado e </a:t>
            </a: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 as alianças </a:t>
            </a:r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conservadoras, de outro.</a:t>
            </a:r>
            <a:endParaRPr lang="pt-BR" sz="31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31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31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Daí a dupla opção: ou a sociedade se manteria afastada do processo, permanecendo como grupo opositor, na crítica; </a:t>
            </a:r>
            <a:r>
              <a:rPr lang="pt-BR" sz="31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ou adere ao projeto, como possível, dentro das contradições do governo.</a:t>
            </a:r>
            <a:endParaRPr lang="pt-BR" sz="31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3100" b="1" dirty="0">
              <a:solidFill>
                <a:srgbClr val="00000A"/>
              </a:solidFill>
              <a:latin typeface="Tempus Sans ITC" pitchFamily="8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807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8208912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Mas, qual o real teor do novo Decreto</a:t>
            </a:r>
            <a:r>
              <a:rPr lang="pt-BR" sz="2800" b="1" dirty="0" smtClean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Regulamenta o parágrafo 2ª do art. 36 e os </a:t>
            </a:r>
            <a:r>
              <a:rPr lang="pt-BR" sz="2800" b="1" dirty="0" err="1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arts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39 a 41 da LDB 9394/96</a:t>
            </a:r>
          </a:p>
          <a:p>
            <a:pPr marL="0" indent="0" algn="just">
              <a:buNone/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Enfatiza a integração entre educação geral e profissional;</a:t>
            </a:r>
          </a:p>
          <a:p>
            <a:pPr marL="0" indent="0" algn="just">
              <a:buNone/>
            </a:pPr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Mantém a oferta de formas </a:t>
            </a:r>
            <a:r>
              <a:rPr lang="pt-BR" sz="2800" b="1" dirty="0" err="1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dicotomizadas</a:t>
            </a:r>
            <a:r>
              <a:rPr lang="pt-BR" sz="2800" b="1" dirty="0">
                <a:solidFill>
                  <a:srgbClr val="00000A"/>
                </a:solidFill>
                <a:latin typeface="Bookman Old Style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de ensino médio e educação profissional;</a:t>
            </a:r>
          </a:p>
          <a:p>
            <a:endParaRPr lang="pt-BR" sz="2800" b="1" dirty="0">
              <a:solidFill>
                <a:srgbClr val="00000A"/>
              </a:solidFill>
              <a:latin typeface="Bookman Old Style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78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undição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Escritório Clá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796</TotalTime>
  <Words>1976</Words>
  <Application>Microsoft Office PowerPoint</Application>
  <PresentationFormat>Apresentação na tela (4:3)</PresentationFormat>
  <Paragraphs>230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4" baseType="lpstr">
      <vt:lpstr>Fluxo</vt:lpstr>
      <vt:lpstr>EJA ETP</vt:lpstr>
      <vt:lpstr>Diálogos sobre a EJA no IFPA</vt:lpstr>
      <vt:lpstr>Objetivos específicos: </vt:lpstr>
      <vt:lpstr>A Gênese e a organização estrutural do Ensino Médio Integrado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EDUCAÇÃO PROFISSIONAL TÉCNICA DE NÍVEL MÉDIO</vt:lpstr>
      <vt:lpstr>RESUMINDO</vt:lpstr>
      <vt:lpstr> Onde o PROEJA encontra sua razão de ser?  </vt:lpstr>
      <vt:lpstr>Apresentação do PowerPoint</vt:lpstr>
      <vt:lpstr>Conceito de integração </vt:lpstr>
      <vt:lpstr>Princípios </vt:lpstr>
      <vt:lpstr>Fundamentos Políticos Pedagógicos do Currículo</vt:lpstr>
      <vt:lpstr>Desafios</vt:lpstr>
      <vt:lpstr>Quem são os alunos da EJA?</vt:lpstr>
      <vt:lpstr>Apresentação do PowerPoint</vt:lpstr>
      <vt:lpstr>Os sujeitos da EJA</vt:lpstr>
      <vt:lpstr>Ser educador da EJA</vt:lpstr>
      <vt:lpstr>O gestor da EJA</vt:lpstr>
      <vt:lpstr>A organização curricular precisa incorporar:</vt:lpstr>
      <vt:lpstr>Articular saberes de diferentes Tradições</vt:lpstr>
      <vt:lpstr>A EJA não se limita a ser espaço de transmissão de conhecimentos </vt:lpstr>
      <vt:lpstr>Desafios Político-Pedagógico</vt:lpstr>
      <vt:lpstr>Apresentação do PowerPoint</vt:lpstr>
      <vt:lpstr>Apresentação do PowerPoint</vt:lpstr>
      <vt:lpstr>Promover formação e profissionalização dos professores da EJA</vt:lpstr>
      <vt:lpstr>O desafio do contexto atual MP Nº 746/2016</vt:lpstr>
      <vt:lpstr>Referências 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CONSELHO DE CLASSE COMO MECANISMO DE  GESTÃO DEMOCRÁTICA: CONTRIBUIÇÕES, LIMITES E POSSIBILIDADES</dc:title>
  <dc:creator>Usuário</dc:creator>
  <cp:lastModifiedBy>MEU COMPUTADOR</cp:lastModifiedBy>
  <cp:revision>87</cp:revision>
  <dcterms:created xsi:type="dcterms:W3CDTF">2011-08-16T23:30:55Z</dcterms:created>
  <dcterms:modified xsi:type="dcterms:W3CDTF">2016-11-17T20:15:53Z</dcterms:modified>
</cp:coreProperties>
</file>