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68" r:id="rId3"/>
    <p:sldId id="257" r:id="rId4"/>
    <p:sldId id="258" r:id="rId5"/>
    <p:sldId id="259" r:id="rId6"/>
    <p:sldId id="260" r:id="rId7"/>
    <p:sldId id="292" r:id="rId8"/>
    <p:sldId id="293" r:id="rId9"/>
    <p:sldId id="295" r:id="rId10"/>
    <p:sldId id="296" r:id="rId11"/>
    <p:sldId id="297" r:id="rId12"/>
    <p:sldId id="275" r:id="rId13"/>
    <p:sldId id="298" r:id="rId14"/>
    <p:sldId id="278" r:id="rId15"/>
    <p:sldId id="276" r:id="rId16"/>
    <p:sldId id="285" r:id="rId17"/>
    <p:sldId id="299" r:id="rId18"/>
    <p:sldId id="286" r:id="rId19"/>
    <p:sldId id="287" r:id="rId20"/>
    <p:sldId id="300" r:id="rId21"/>
    <p:sldId id="290" r:id="rId22"/>
    <p:sldId id="302" r:id="rId23"/>
    <p:sldId id="303" r:id="rId24"/>
    <p:sldId id="301" r:id="rId25"/>
    <p:sldId id="283" r:id="rId26"/>
    <p:sldId id="304" r:id="rId27"/>
    <p:sldId id="306" r:id="rId28"/>
    <p:sldId id="305" r:id="rId2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947" autoAdjust="0"/>
    <p:restoredTop sz="94660"/>
  </p:normalViewPr>
  <p:slideViewPr>
    <p:cSldViewPr>
      <p:cViewPr>
        <p:scale>
          <a:sx n="69" d="100"/>
          <a:sy n="69" d="100"/>
        </p:scale>
        <p:origin x="-145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4DF7A-2CD9-49CC-BC88-623B517DA679}" type="datetimeFigureOut">
              <a:rPr lang="pt-BR" smtClean="0"/>
              <a:t>17/11/2016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D4A5AA-0303-4BAB-B59A-C45FC012B52C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tângulo de cantos arredondado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tângulo de cantos arredondado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tângulo de cantos arredondado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Retângulo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ângulo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tângulo de cantos arredondado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17/11/2016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adrianamnsporto@yahoo.com.br" TargetMode="External"/><Relationship Id="rId2" Type="http://schemas.openxmlformats.org/officeDocument/2006/relationships/hyperlink" Target="mailto:adriana.porto@ifpa.edu.br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pt-BR" sz="4000" b="1" dirty="0" smtClean="0">
                <a:solidFill>
                  <a:schemeClr val="tx1"/>
                </a:solidFill>
              </a:rPr>
              <a:t>História e Políticas de Educação Profissional no Brasil</a:t>
            </a:r>
          </a:p>
          <a:p>
            <a:endParaRPr lang="pt-BR" sz="4000" b="1" dirty="0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4800" dirty="0" smtClean="0"/>
              <a:t>II Encontro das Equipes Pedagógicas do IFPA</a:t>
            </a:r>
            <a:endParaRPr lang="pt-B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História e políticas em EP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81596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Apesar das dificuldades, a escola </a:t>
            </a:r>
            <a:r>
              <a:rPr lang="pt-BR" dirty="0" smtClean="0"/>
              <a:t>não perde sua função social como </a:t>
            </a:r>
            <a:r>
              <a:rPr lang="pt-BR" dirty="0" smtClean="0"/>
              <a:t>um </a:t>
            </a:r>
            <a:r>
              <a:rPr lang="pt-BR" dirty="0" smtClean="0"/>
              <a:t>espaço fundamental na promoção da transformação social.</a:t>
            </a:r>
          </a:p>
          <a:p>
            <a:pPr>
              <a:buNone/>
            </a:pPr>
            <a:r>
              <a:rPr lang="pt-BR" dirty="0" smtClean="0"/>
              <a:t>Diderot </a:t>
            </a:r>
            <a:r>
              <a:rPr lang="pt-BR" dirty="0" smtClean="0"/>
              <a:t>(1713-1784) disse à imperatriz Catarina da Rússia:</a:t>
            </a:r>
          </a:p>
          <a:p>
            <a:pPr algn="just">
              <a:buNone/>
            </a:pPr>
            <a:r>
              <a:rPr lang="pt-BR" b="1" dirty="0" smtClean="0"/>
              <a:t>“É </a:t>
            </a:r>
            <a:r>
              <a:rPr lang="pt-BR" b="1" dirty="0" smtClean="0"/>
              <a:t>bom que todos saibam ler, escrever e contar-dizia ele- desde o Primeiro-Ministro, ao mais humilde dos camponeses</a:t>
            </a:r>
            <a:r>
              <a:rPr lang="pt-BR" b="1" dirty="0" smtClean="0"/>
              <a:t>”. E pouco mais adiante, depois de indagar por que a nobreza se havia oposto à instrução dos camponeses, respondia nestes termos: “</a:t>
            </a:r>
            <a:r>
              <a:rPr lang="pt-BR" b="1" dirty="0" smtClean="0"/>
              <a:t>Porque é mais difícil explorar um camponês que sabe ler do que um analfabeto (PONCE, 1991, p. 133</a:t>
            </a:r>
            <a:r>
              <a:rPr lang="pt-BR" b="1" dirty="0" smtClean="0"/>
              <a:t>)”</a:t>
            </a:r>
            <a:endParaRPr lang="pt-BR" b="1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História e políticas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2447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dirty="0" smtClean="0"/>
              <a:t>Do ponto de vista da luta de classes, Arroyo (2002) assinala que a burguesia tem encontrado estratégias políticas de controlar a formação do trabalhador, </a:t>
            </a:r>
            <a:r>
              <a:rPr lang="pt-BR" b="1" dirty="0" smtClean="0"/>
              <a:t>permitindo e expandindo a instrução e reprimindo educação-formação</a:t>
            </a:r>
            <a:r>
              <a:rPr lang="pt-BR" dirty="0" smtClean="0"/>
              <a:t> e que ao povo cabe ainda uma luta maior entre classes, dentre as quais o direito à educação, ao saber e à cultura se consolida como um dos </a:t>
            </a:r>
            <a:r>
              <a:rPr lang="pt-BR" i="1" dirty="0" smtClean="0"/>
              <a:t>fronts</a:t>
            </a:r>
            <a:r>
              <a:rPr lang="pt-BR" dirty="0" smtClean="0"/>
              <a:t>. O autor ainda prossegue afirmando que o direito à educação está para além da garantia da mera escolarização.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 </a:t>
            </a:r>
            <a:r>
              <a:rPr lang="pt-BR" b="1" dirty="0" smtClean="0"/>
              <a:t>escolarização</a:t>
            </a:r>
            <a:r>
              <a:rPr lang="pt-BR" dirty="0" smtClean="0"/>
              <a:t> é </a:t>
            </a:r>
            <a:r>
              <a:rPr lang="pt-BR" b="1" dirty="0" smtClean="0"/>
              <a:t>uma das dimensões que compõe a Educação Profissional,</a:t>
            </a:r>
            <a:r>
              <a:rPr lang="pt-BR" dirty="0" smtClean="0"/>
              <a:t> que dá organicidade à formação do trabalhador, é uma das bases de sustentação do projeto de Ensino Integrado. Do ponto de vista do conteúdo, possibilitará o acesso aos saberes das ciências de referência, o que é pressuposto para profissionalização numa perspectiva ampla e do ponto de vista da forma, sua elevação aliada à profissionalização e se configura como uma importante diferença entre os projetos educacionais que se revelarão nos documentos desta pesquisa.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O que é Educação Profissional?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pt-BR" sz="3600" dirty="0" smtClean="0"/>
              <a:t>“A formação profissional designa todos os processos educativos que permitam ao individuo, adquirir e desenvolver conhecimentos teóricos e operacionais relacionados à produção de bens e serviços quer esses processos sejam desenvolvidos nas escolas ou nas </a:t>
            </a:r>
            <a:r>
              <a:rPr lang="pt-BR" sz="3600" dirty="0" smtClean="0"/>
              <a:t>empresas”</a:t>
            </a:r>
            <a:r>
              <a:rPr lang="pt-BR" sz="3600" dirty="0" err="1" smtClean="0"/>
              <a:t>Cattani</a:t>
            </a:r>
            <a:r>
              <a:rPr lang="pt-BR" sz="3600" dirty="0" smtClean="0"/>
              <a:t> </a:t>
            </a:r>
            <a:r>
              <a:rPr lang="pt-BR" sz="3600" dirty="0" smtClean="0"/>
              <a:t>(1997, p.94</a:t>
            </a:r>
            <a:r>
              <a:rPr lang="pt-BR" sz="3600" dirty="0" smtClean="0"/>
              <a:t>).</a:t>
            </a:r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O que é Educação Profissional?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BR" dirty="0" smtClean="0"/>
              <a:t>A Educação Profissional de nível técnico, se caracteriza por ser uma </a:t>
            </a:r>
            <a:r>
              <a:rPr lang="pt-BR" b="1" dirty="0" smtClean="0"/>
              <a:t>modalidade </a:t>
            </a:r>
            <a:r>
              <a:rPr lang="pt-BR" dirty="0" smtClean="0"/>
              <a:t>da educação possível na etapa do Ensino Médio constituída por formas específicas de oferta, orientações, diretrizes curriculares e operacionais estabelecidas pelo MEC.</a:t>
            </a:r>
          </a:p>
          <a:p>
            <a:pPr algn="just"/>
            <a:r>
              <a:rPr lang="pt-BR" dirty="0" smtClean="0"/>
              <a:t>Jane Paiva define o conceito de </a:t>
            </a:r>
            <a:r>
              <a:rPr lang="pt-BR" b="1" dirty="0" smtClean="0"/>
              <a:t>modalidade:</a:t>
            </a:r>
            <a:r>
              <a:rPr lang="pt-BR" dirty="0" smtClean="0"/>
              <a:t> </a:t>
            </a:r>
            <a:r>
              <a:rPr lang="pt-BR" i="1" dirty="0" smtClean="0"/>
              <a:t>[...] “é um modo próprio de fazer a educação básica, modo esse determinado pelo sujeito que a recebe: jovens e adultos” Paiva (2004). Isto implica dizer que a Educação Profissional não é diferente, é modalidade por ser um modo próprio, específico de educação determinado pelas  especificidades relacionadas a formar, desenvolver capacidades de trabalho, o que inclui considerar o público a qual está destinada, os </a:t>
            </a:r>
            <a:r>
              <a:rPr lang="pt-BR" i="1" dirty="0" err="1" smtClean="0"/>
              <a:t>educandos</a:t>
            </a:r>
            <a:r>
              <a:rPr lang="pt-BR" i="1" dirty="0" smtClean="0"/>
              <a:t>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E o currículo da Educação Profissional?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sz="3600" dirty="0" smtClean="0"/>
              <a:t>“Deve servir para atender as necessidades dos alunos em compreender a sociedade na qual vivem, favorecendo </a:t>
            </a:r>
            <a:r>
              <a:rPr lang="pt-BR" sz="3600" dirty="0" err="1" smtClean="0"/>
              <a:t>consequentemente</a:t>
            </a:r>
            <a:r>
              <a:rPr lang="pt-BR" sz="3600" dirty="0" smtClean="0"/>
              <a:t> o desenvolvimento em diversas aptidões, tanto técnicas quanto sociais, que os ajudem na sua localização dentro da comunidade como pessoas autônomas, críticas, democráticas e solidárias. (SANTOMÉ, 1998, </a:t>
            </a:r>
            <a:r>
              <a:rPr lang="pt-BR" sz="3600" dirty="0" err="1" smtClean="0"/>
              <a:t>pg</a:t>
            </a:r>
            <a:r>
              <a:rPr lang="pt-BR" sz="3600" dirty="0" smtClean="0"/>
              <a:t> 187).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Quem oferta a Educação Profissional?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267348"/>
          </a:xfrm>
        </p:spPr>
        <p:txBody>
          <a:bodyPr>
            <a:noAutofit/>
          </a:bodyPr>
          <a:lstStyle/>
          <a:p>
            <a:pPr>
              <a:buFontTx/>
              <a:buChar char="•"/>
              <a:defRPr/>
            </a:pPr>
            <a:r>
              <a:rPr lang="pt-BR" sz="2400" dirty="0" smtClean="0"/>
              <a:t>A Rede Federal de EPT;</a:t>
            </a:r>
          </a:p>
          <a:p>
            <a:pPr>
              <a:buFontTx/>
              <a:buChar char="•"/>
              <a:defRPr/>
            </a:pPr>
            <a:r>
              <a:rPr lang="pt-BR" sz="2400" dirty="0" smtClean="0"/>
              <a:t>Redes estaduais e municipais de educação;</a:t>
            </a:r>
            <a:endParaRPr lang="pt-BR" sz="2400" dirty="0" smtClean="0"/>
          </a:p>
          <a:p>
            <a:pPr>
              <a:buFontTx/>
              <a:buChar char="•"/>
              <a:defRPr/>
            </a:pPr>
            <a:r>
              <a:rPr lang="pt-BR" sz="2400" dirty="0" smtClean="0"/>
              <a:t>Sistema </a:t>
            </a:r>
            <a:r>
              <a:rPr lang="pt-BR" sz="2400" dirty="0" smtClean="0"/>
              <a:t>S;</a:t>
            </a:r>
            <a:endParaRPr lang="pt-BR" sz="2400" dirty="0" smtClean="0"/>
          </a:p>
          <a:p>
            <a:pPr>
              <a:buFontTx/>
              <a:buChar char="•"/>
              <a:defRPr/>
            </a:pPr>
            <a:r>
              <a:rPr lang="pt-BR" sz="2400" dirty="0" smtClean="0"/>
              <a:t>Universidades Publicas e Privadas;</a:t>
            </a:r>
          </a:p>
          <a:p>
            <a:pPr>
              <a:buFontTx/>
              <a:buChar char="•"/>
              <a:defRPr/>
            </a:pPr>
            <a:r>
              <a:rPr lang="pt-BR" sz="2400" dirty="0" smtClean="0"/>
              <a:t>Escolas e centros mantidos por sindicatos de trabalhadores;</a:t>
            </a:r>
          </a:p>
          <a:p>
            <a:pPr>
              <a:buFontTx/>
              <a:buChar char="•"/>
              <a:defRPr/>
            </a:pPr>
            <a:r>
              <a:rPr lang="pt-BR" sz="2400" dirty="0" smtClean="0"/>
              <a:t>Escolas e fundações mantidas por grupos empresariais;</a:t>
            </a:r>
          </a:p>
          <a:p>
            <a:pPr>
              <a:buFontTx/>
              <a:buChar char="•"/>
              <a:defRPr/>
            </a:pPr>
            <a:r>
              <a:rPr lang="pt-BR" sz="2400" dirty="0" smtClean="0"/>
              <a:t>Organizações não governamentais de cunho religioso, comunitário e educacional;</a:t>
            </a:r>
          </a:p>
          <a:p>
            <a:pPr>
              <a:buFontTx/>
              <a:buChar char="•"/>
              <a:defRPr/>
            </a:pPr>
            <a:r>
              <a:rPr lang="pt-BR" sz="2400" dirty="0" smtClean="0"/>
              <a:t>Ensino Profissional </a:t>
            </a:r>
            <a:r>
              <a:rPr lang="pt-BR" sz="2400" dirty="0" smtClean="0"/>
              <a:t>Livre (Sem regulação, portanto qualquer pessoa ou entidade).</a:t>
            </a:r>
            <a:endParaRPr lang="pt-BR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Quais as formas de oferta de EP?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24472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pt-BR" sz="3800" b="1" dirty="0" smtClean="0"/>
              <a:t>As formas de oferta</a:t>
            </a:r>
            <a:r>
              <a:rPr lang="pt-BR" sz="3800" dirty="0" smtClean="0"/>
              <a:t> de acordo com a LDB nº 9.394/96, seção IV-A – “Da Educação Profissional Técnica de Nível Médio” – incluída pela Lei nº 11.741, de 2008 são: a forma articulada e </a:t>
            </a:r>
            <a:r>
              <a:rPr lang="pt-BR" sz="3800" dirty="0" err="1" smtClean="0"/>
              <a:t>subsequente</a:t>
            </a:r>
            <a:r>
              <a:rPr lang="pt-BR" sz="3800" dirty="0" smtClean="0"/>
              <a:t>. A forma articulada divide-se em duas outras formas: concomitante e integrada ao Ensino Médio.</a:t>
            </a:r>
          </a:p>
          <a:p>
            <a:pPr algn="just"/>
            <a:r>
              <a:rPr lang="pt-BR" sz="3800" b="1" dirty="0" smtClean="0"/>
              <a:t>A forma </a:t>
            </a:r>
            <a:r>
              <a:rPr lang="pt-BR" sz="3800" b="1" dirty="0" err="1" smtClean="0"/>
              <a:t>subsequente</a:t>
            </a:r>
            <a:r>
              <a:rPr lang="pt-BR" sz="3800" b="1" dirty="0" smtClean="0"/>
              <a:t> </a:t>
            </a:r>
            <a:r>
              <a:rPr lang="pt-BR" sz="3800" dirty="0" smtClean="0"/>
              <a:t>corresponde à educação profissional de nível técnico para quem já concluiu o Ensino Médio. Os cursos têm uma duração mínima entre 800 e 1.200 horas, o que em semestres ou fases correspondem a no máximo dois períodos. </a:t>
            </a:r>
          </a:p>
          <a:p>
            <a:pPr algn="just"/>
            <a:r>
              <a:rPr lang="pt-BR" sz="3800" b="1" dirty="0" smtClean="0"/>
              <a:t>A forma concomitante</a:t>
            </a:r>
            <a:r>
              <a:rPr lang="pt-BR" sz="3800" dirty="0" smtClean="0"/>
              <a:t> é a possibilidade de cursar a Educação Profissional paralela ao Ensino Médio, neste caso a EP é cursada em um turno e o Ensino Médio em outro, a concomitância pode ocorrer de duas formas: a </a:t>
            </a:r>
            <a:r>
              <a:rPr lang="pt-BR" sz="3800" b="1" dirty="0" smtClean="0"/>
              <a:t>concomitância interna</a:t>
            </a:r>
            <a:r>
              <a:rPr lang="pt-BR" sz="3800" dirty="0" smtClean="0"/>
              <a:t>, em que os currículos do Ensino Médio e técnico são cursados na mesma instituição e a </a:t>
            </a:r>
            <a:r>
              <a:rPr lang="pt-BR" sz="3800" b="1" dirty="0" smtClean="0"/>
              <a:t>concomitância externa</a:t>
            </a:r>
            <a:r>
              <a:rPr lang="pt-BR" sz="3800" dirty="0" smtClean="0"/>
              <a:t>, em que os alunos cumprem os currículos em instituições diferentes. Nos dois tipos de concomitância as matrículas são independentes e a certificação do nível médio, viável em três anos, é independente da aprovação nas disciplinas técnicas, mas o certificado de técnico só é liberado mediante aprovação no Ensino Médio e estágio curricular obrigatório.</a:t>
            </a:r>
          </a:p>
          <a:p>
            <a:pPr algn="just"/>
            <a:r>
              <a:rPr lang="pt-BR" sz="3800" dirty="0" smtClean="0"/>
              <a:t>E finalmente, </a:t>
            </a:r>
            <a:r>
              <a:rPr lang="pt-BR" sz="3800" b="1" dirty="0" smtClean="0"/>
              <a:t>a forma integrada</a:t>
            </a:r>
            <a:r>
              <a:rPr lang="pt-BR" sz="3800" dirty="0" smtClean="0"/>
              <a:t> em que a Educação Profissional e o Ensino Médio são cursados em conjunto num único turno e são intimamente relacionados. A certificação de conclusão do Ensino Médio e o diploma de técnico de nível médio são obtidos juntos, isso quer dizer que é preciso concluir o curso todo (que dura em média 04 anos, incluindo estágio profissional obrigatório previsto no currículo do curso) para receber os certificados.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Quais as formas de oferta em EP?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2400" dirty="0" smtClean="0"/>
              <a:t>Outra forma de oferta da Educação Profissional é o </a:t>
            </a:r>
            <a:r>
              <a:rPr lang="pt-BR" sz="2400" b="1" dirty="0" smtClean="0"/>
              <a:t>PROEJA</a:t>
            </a:r>
            <a:r>
              <a:rPr lang="pt-BR" sz="2400" dirty="0" smtClean="0"/>
              <a:t> “Programa Nacional de Integração da Educação Profissional Técnica de Nível Médio à Modalidade de Educação de Jovens e Adultos, regulamentado pelo decreto nº 5.840/06 (BRASIL, 2006) cuja oferta é na forma integrada entre Educação Profissional, Ensino Médio e Educação de Jovens e Adultos. Para esta forma de oferta o acesso é apenas para pessoas com mais de 18 anos com Ensino Fundamental concluído. Para o PROEJA a certificação também é única. </a:t>
            </a:r>
          </a:p>
          <a:p>
            <a:r>
              <a:rPr lang="pt-BR" dirty="0" smtClean="0"/>
              <a:t>PROEJA FIC, EJA EPT...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A forma de oferta integrada...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53034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A forma integrada </a:t>
            </a:r>
            <a:r>
              <a:rPr lang="pt-BR" dirty="0" smtClean="0"/>
              <a:t>ao ensino médio deve </a:t>
            </a:r>
            <a:r>
              <a:rPr lang="pt-BR" dirty="0" smtClean="0"/>
              <a:t>pressupor uma concepção de integração entre educação geral e educação profissional, podendo ser assim definida:</a:t>
            </a:r>
          </a:p>
          <a:p>
            <a:pPr algn="just"/>
            <a:r>
              <a:rPr lang="pt-BR" dirty="0" smtClean="0"/>
              <a:t>Remetemos o termo [integrar] ao seu sentido de completude, de compreensão das partes no seu todo ou da unidade no diverso, de tratar a educação como uma totalidade social, isto é, nas múltiplas mediações históricas que concretizam os processos educativos [...]. Significa que buscamos enfocar o trabalho como princípio educativo, no sentido de superar a dicotomia trabalho manual/intelectual, de incorporar a dimensão intelectual ao trabalho produtivo, de formar trabalhadores capazes de atuar como dirigentes e cidadãos (BRASIL apud CIAVATTA, 2005, p. 84).</a:t>
            </a:r>
            <a:endParaRPr lang="pt-B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Categorias fundamentais: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95910"/>
          </a:xfrm>
        </p:spPr>
        <p:txBody>
          <a:bodyPr>
            <a:normAutofit lnSpcReduction="10000"/>
          </a:bodyPr>
          <a:lstStyle/>
          <a:p>
            <a:pPr algn="just">
              <a:defRPr/>
            </a:pPr>
            <a:r>
              <a:rPr lang="pt-BR" sz="2200" b="1" dirty="0" smtClean="0"/>
              <a:t>Práxis:  </a:t>
            </a:r>
            <a:r>
              <a:rPr lang="pt-BR" sz="2200" dirty="0" smtClean="0"/>
              <a:t>Vásquez (1976) conceitua esta categoria como uma atividade prática que faz e refaz as coisas, transmuta uma matéria ou uma situação, com aporte na concepção marxista sobre a filosofia da práxis, como atividade real, transformadora e revolucionária. </a:t>
            </a:r>
          </a:p>
          <a:p>
            <a:pPr>
              <a:defRPr/>
            </a:pPr>
            <a:r>
              <a:rPr lang="pt-BR" sz="2200" b="1" dirty="0" smtClean="0"/>
              <a:t>Unidade teoria e prática;</a:t>
            </a:r>
          </a:p>
          <a:p>
            <a:pPr marL="82550" indent="0" algn="just">
              <a:buFont typeface="Wingdings 2" pitchFamily="18" charset="2"/>
              <a:buNone/>
              <a:defRPr/>
            </a:pPr>
            <a:r>
              <a:rPr lang="pt-BR" sz="2200" dirty="0" smtClean="0"/>
              <a:t>“A atividade humana é, portanto, atividade que se orienta conforme a fins, e estes só existem através do homem, como produtos de sua consciência. Toda ação verdadeiramente humana exige certa consciência de um fim, o qual se sujeita ao curso da própria atividade” (VÁZQUEZ, 2007, </a:t>
            </a:r>
            <a:r>
              <a:rPr lang="pt-BR" sz="2200" dirty="0" err="1" smtClean="0"/>
              <a:t>pg</a:t>
            </a:r>
            <a:r>
              <a:rPr lang="pt-BR" sz="2200" dirty="0" smtClean="0"/>
              <a:t> 222</a:t>
            </a:r>
            <a:r>
              <a:rPr lang="pt-BR" sz="2200" dirty="0" smtClean="0"/>
              <a:t>).</a:t>
            </a:r>
          </a:p>
          <a:p>
            <a:pPr marL="82550" indent="0" algn="just">
              <a:buFont typeface="Wingdings 2" pitchFamily="18" charset="2"/>
              <a:buNone/>
              <a:defRPr/>
            </a:pPr>
            <a:r>
              <a:rPr lang="pt-BR" sz="2200" b="1" dirty="0" smtClean="0"/>
              <a:t>Totalidade</a:t>
            </a:r>
            <a:r>
              <a:rPr lang="pt-BR" sz="2200" b="1" dirty="0" smtClean="0"/>
              <a:t>: </a:t>
            </a:r>
            <a:r>
              <a:rPr lang="pt-BR" sz="2200" dirty="0" smtClean="0"/>
              <a:t>entrelaçamento entre conteúdo e forma, integração e desintegração, o fenômeno na aparência e na essência.</a:t>
            </a:r>
          </a:p>
          <a:p>
            <a:pPr marL="82550" indent="0" algn="just">
              <a:buFont typeface="Wingdings 2" pitchFamily="18" charset="2"/>
              <a:buNone/>
              <a:defRPr/>
            </a:pPr>
            <a:r>
              <a:rPr lang="pt-BR" sz="2200" dirty="0" smtClean="0"/>
              <a:t>Requer: a </a:t>
            </a:r>
            <a:r>
              <a:rPr lang="pt-BR" sz="2200" dirty="0" err="1" smtClean="0"/>
              <a:t>p</a:t>
            </a:r>
            <a:r>
              <a:rPr lang="pt-BR" sz="2200" dirty="0" err="1" smtClean="0"/>
              <a:t>roblematização</a:t>
            </a:r>
            <a:r>
              <a:rPr lang="pt-BR" sz="2200" dirty="0" smtClean="0"/>
              <a:t> </a:t>
            </a:r>
            <a:r>
              <a:rPr lang="pt-BR" sz="2200" dirty="0" smtClean="0"/>
              <a:t>do objeto nas suas múltiplas determinações, para além da </a:t>
            </a:r>
            <a:r>
              <a:rPr lang="pt-BR" sz="2200" dirty="0" err="1" smtClean="0"/>
              <a:t>pseudoconcreticidade</a:t>
            </a:r>
            <a:r>
              <a:rPr lang="pt-BR" sz="2200" dirty="0" smtClean="0"/>
              <a:t>.</a:t>
            </a:r>
          </a:p>
          <a:p>
            <a:pPr marL="82550" indent="0" algn="just">
              <a:buFont typeface="Wingdings 2" pitchFamily="18" charset="2"/>
              <a:buNone/>
              <a:defRPr/>
            </a:pPr>
            <a:r>
              <a:rPr lang="pt-BR" sz="2200" dirty="0" smtClean="0"/>
              <a:t>A essência é apreendida quando conseguimos explicá-la, visualizá-la,  quando nos dispomos a desvendar seu movimento. 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Breve histórico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05303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Desde sua gênese, a Educação </a:t>
            </a:r>
            <a:r>
              <a:rPr lang="pt-BR" dirty="0" smtClean="0"/>
              <a:t>Profissional no Brasil, </a:t>
            </a:r>
            <a:r>
              <a:rPr lang="pt-BR" dirty="0" smtClean="0"/>
              <a:t>tem </a:t>
            </a:r>
            <a:r>
              <a:rPr lang="pt-BR" dirty="0" smtClean="0"/>
              <a:t>sido marcada pelo ensino de técnicas para o exercício de uma determinada profissão traduzido em atividades puramente instrumentais, tidas como de “menor valor”, por estarem relacionadas ou com o trabalho braçal ou com o artesanato, que de modo geral cabiam aos escravos. </a:t>
            </a:r>
            <a:r>
              <a:rPr lang="pt-BR" dirty="0" err="1" smtClean="0"/>
              <a:t>Manfredi</a:t>
            </a:r>
            <a:r>
              <a:rPr lang="pt-BR" dirty="0" smtClean="0"/>
              <a:t> (2002), Moura (2007) reforça esta </a:t>
            </a:r>
            <a:r>
              <a:rPr lang="pt-BR" dirty="0" err="1" smtClean="0"/>
              <a:t>ideia</a:t>
            </a:r>
            <a:r>
              <a:rPr lang="pt-BR" dirty="0" smtClean="0"/>
              <a:t>:</a:t>
            </a:r>
          </a:p>
          <a:p>
            <a:pPr algn="just">
              <a:buNone/>
            </a:pPr>
            <a:r>
              <a:rPr lang="pt-BR" b="1" dirty="0" smtClean="0"/>
              <a:t>“</a:t>
            </a:r>
            <a:r>
              <a:rPr lang="pt-BR" b="1" i="1" dirty="0" smtClean="0"/>
              <a:t>A </a:t>
            </a:r>
            <a:r>
              <a:rPr lang="pt-BR" b="1" i="1" dirty="0" smtClean="0"/>
              <a:t>Educação Profissional origina-se predominantemente na sociedade civil e com objetivos assistencialistas, para que seus destinatários se afastassem de ações na contra-ordem dos bons costumes (MOURA, 2007, p. 02</a:t>
            </a:r>
            <a:r>
              <a:rPr lang="pt-BR" b="1" i="1" dirty="0" smtClean="0"/>
              <a:t>).”</a:t>
            </a:r>
            <a:endParaRPr lang="pt-BR" b="1" i="1" dirty="0" smtClean="0"/>
          </a:p>
          <a:p>
            <a:pPr algn="just"/>
            <a:r>
              <a:rPr lang="pt-BR" dirty="0" smtClean="0"/>
              <a:t>Esta modalidade </a:t>
            </a:r>
            <a:r>
              <a:rPr lang="pt-BR" dirty="0" smtClean="0"/>
              <a:t>da educação  </a:t>
            </a:r>
            <a:r>
              <a:rPr lang="pt-BR" dirty="0" smtClean="0"/>
              <a:t>é historicamente marcada por </a:t>
            </a:r>
            <a:r>
              <a:rPr lang="pt-BR" dirty="0" smtClean="0"/>
              <a:t>traços discriminatórios, </a:t>
            </a:r>
            <a:r>
              <a:rPr lang="pt-BR" dirty="0" smtClean="0"/>
              <a:t>como </a:t>
            </a:r>
            <a:r>
              <a:rPr lang="pt-BR" dirty="0" smtClean="0"/>
              <a:t>uma educação para pobres, incapazes de pensar, como estratégia de contenção de conflitos, mantenedora da paz social e até mesmo antídoto contra o pecado.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desenvolvimento da EP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800" dirty="0" smtClean="0"/>
              <a:t>A EP é uma modalidade de ensino que pode ser desenvolvida nos seguintes níveis:</a:t>
            </a:r>
          </a:p>
          <a:p>
            <a:endParaRPr lang="pt-BR" sz="2800" dirty="0" smtClean="0"/>
          </a:p>
          <a:p>
            <a:pPr algn="just">
              <a:lnSpc>
                <a:spcPct val="90000"/>
              </a:lnSpc>
              <a:defRPr/>
            </a:pPr>
            <a:r>
              <a:rPr lang="pt-BR" sz="2800" b="1" dirty="0" smtClean="0"/>
              <a:t>Básico: </a:t>
            </a:r>
            <a:r>
              <a:rPr lang="pt-BR" sz="2800" dirty="0" smtClean="0"/>
              <a:t>livre a todos os trabalhadores, não exigindo qualquer nível de escolaridade e com direito a certificação;</a:t>
            </a:r>
          </a:p>
          <a:p>
            <a:pPr algn="just">
              <a:lnSpc>
                <a:spcPct val="90000"/>
              </a:lnSpc>
              <a:defRPr/>
            </a:pPr>
            <a:r>
              <a:rPr lang="pt-BR" sz="2800" b="1" dirty="0" smtClean="0"/>
              <a:t>Técnico: </a:t>
            </a:r>
            <a:r>
              <a:rPr lang="pt-BR" sz="2800" dirty="0" smtClean="0"/>
              <a:t>a estudantes ou egressos do EM, com currículo distinto deste, com a flexibilidade de poder ocorrer concomitante ou seqüencialmente ao EM, porém a diplomação só se dá com a conclusão deste;</a:t>
            </a:r>
          </a:p>
          <a:p>
            <a:pPr algn="just">
              <a:lnSpc>
                <a:spcPct val="90000"/>
              </a:lnSpc>
              <a:defRPr/>
            </a:pPr>
            <a:r>
              <a:rPr lang="pt-BR" sz="2800" b="1" dirty="0" smtClean="0"/>
              <a:t>Tecnológico:</a:t>
            </a:r>
            <a:r>
              <a:rPr lang="pt-BR" sz="2800" dirty="0" smtClean="0"/>
              <a:t> Referente a todo curso superior da área de tecnologia e voltado a quem já tenha concluído o EM e/ou o técnico.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O dilema do trabalhador e suas “escolhas”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sz="3200" dirty="0" smtClean="0"/>
              <a:t>Gramsci questionou o modo como a burguesia conduzia a educação dos homens e sua organização escolar dual, por reconhecer que ao definir e atrelar a educação do proletariado aos interesses do modo de produção industrial reservava-se ao trabalhador o eterno status de dominado e subalterno, ou seja, a origem social acaba por determinar qual qualificação profissional ele receberia (CARDOZO, 2008).</a:t>
            </a:r>
            <a:endParaRPr lang="pt-BR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desvio...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81596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pt-BR" sz="2800" b="1" dirty="0" smtClean="0"/>
              <a:t>PRONATEC</a:t>
            </a:r>
            <a:r>
              <a:rPr lang="pt-BR" sz="2800" dirty="0" smtClean="0"/>
              <a:t> ( Programa Nacional de Acesso ao Ensino Técnico e ao Emprego)</a:t>
            </a:r>
          </a:p>
          <a:p>
            <a:pPr algn="just">
              <a:lnSpc>
                <a:spcPct val="120000"/>
              </a:lnSpc>
            </a:pPr>
            <a:r>
              <a:rPr lang="pt-BR" sz="2800" dirty="0" smtClean="0"/>
              <a:t>Programa que foi em direção contrária ao ensino integrado, privilegiando a forma concomitante e os cursos de </a:t>
            </a:r>
            <a:r>
              <a:rPr lang="pt-BR" sz="2800" dirty="0" err="1" smtClean="0"/>
              <a:t>curts</a:t>
            </a:r>
            <a:r>
              <a:rPr lang="pt-BR" sz="2800" dirty="0" smtClean="0"/>
              <a:t> duração.</a:t>
            </a:r>
          </a:p>
          <a:p>
            <a:pPr algn="just">
              <a:lnSpc>
                <a:spcPct val="120000"/>
              </a:lnSpc>
            </a:pPr>
            <a:r>
              <a:rPr lang="pt-BR" sz="2800" dirty="0" smtClean="0"/>
              <a:t>Opera a partir da ótica da privatização da Educação Profissional;</a:t>
            </a:r>
          </a:p>
          <a:p>
            <a:pPr algn="just">
              <a:lnSpc>
                <a:spcPct val="120000"/>
              </a:lnSpc>
            </a:pPr>
            <a:r>
              <a:rPr lang="pt-BR" sz="2800" dirty="0" smtClean="0"/>
              <a:t>Viés mercadológico (facilita a transferência de recursos públicos para a rede privada)</a:t>
            </a:r>
          </a:p>
          <a:p>
            <a:pPr algn="just">
              <a:lnSpc>
                <a:spcPct val="120000"/>
              </a:lnSpc>
            </a:pPr>
            <a:r>
              <a:rPr lang="pt-BR" sz="2800" dirty="0" smtClean="0"/>
              <a:t>O PRONATEC possui os mesmos pressupostos do PLANFOR: a linearidade entre formação e a colocação no mercado de trabalho; a estreita articulação entre o público e o privado, com ênfase no Sistema S, cursos de formação aligeirados, voltados estritamente para a ocupação restrita e imediata de postos de trabalho (FRANZOI, 2013, pg. 10).</a:t>
            </a:r>
          </a:p>
          <a:p>
            <a:pPr algn="just">
              <a:lnSpc>
                <a:spcPct val="120000"/>
              </a:lnSpc>
              <a:buNone/>
            </a:pPr>
            <a:endParaRPr lang="pt-BR" sz="2800" dirty="0" smtClean="0"/>
          </a:p>
          <a:p>
            <a:pPr algn="just">
              <a:lnSpc>
                <a:spcPct val="120000"/>
              </a:lnSpc>
            </a:pPr>
            <a:r>
              <a:rPr lang="pt-BR" sz="2800" dirty="0" smtClean="0"/>
              <a:t>(...) a educação do trabalhador, no projeto burguês, é subsumida à necessidade do capital de reproduzir a força de trabalho como mercadoria (RAMOS, 2006, p.31).</a:t>
            </a:r>
          </a:p>
          <a:p>
            <a:endParaRPr lang="pt-BR" sz="2800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desvio...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sz="3200" dirty="0" smtClean="0"/>
              <a:t>Cardozo (2008), sob a inspiração das idéias de </a:t>
            </a:r>
            <a:r>
              <a:rPr lang="pt-BR" sz="3200" dirty="0" err="1" smtClean="0"/>
              <a:t>Mészaros</a:t>
            </a:r>
            <a:r>
              <a:rPr lang="pt-BR" sz="3200" dirty="0" smtClean="0"/>
              <a:t> (2005), propõe que, mesmo sob a concepção burguesa de educação, é necessário buscar elementos que permitam a construção de um caminho para a escola unitária e politécnica como forma de resgatar ou mesmo reconstruir o sentido estruturante de uma educação de cunho </a:t>
            </a:r>
            <a:r>
              <a:rPr lang="pt-BR" sz="3200" dirty="0" err="1" smtClean="0"/>
              <a:t>emancipatório</a:t>
            </a:r>
            <a:r>
              <a:rPr lang="pt-BR" sz="3200" dirty="0" smtClean="0"/>
              <a:t>, para além das exigências intencionalmente </a:t>
            </a:r>
            <a:r>
              <a:rPr lang="pt-BR" sz="3200" dirty="0" err="1" smtClean="0"/>
              <a:t>precarizadoras</a:t>
            </a:r>
            <a:r>
              <a:rPr lang="pt-BR" sz="3200" dirty="0" smtClean="0"/>
              <a:t> da formação do trabalhador pela mão invisível do mercado.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As políticas educacionais recentes em EP.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8159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sz="2800" b="1" dirty="0" smtClean="0"/>
              <a:t>Governo FHC: </a:t>
            </a:r>
            <a:r>
              <a:rPr lang="pt-BR" sz="2800" dirty="0" smtClean="0"/>
              <a:t>marcado pela separação da Educação Profissional e a formação geral;</a:t>
            </a:r>
          </a:p>
          <a:p>
            <a:pPr algn="just"/>
            <a:r>
              <a:rPr lang="pt-BR" sz="2800" b="1" dirty="0" smtClean="0"/>
              <a:t>Governo Lula: </a:t>
            </a:r>
            <a:r>
              <a:rPr lang="pt-BR" sz="2800" dirty="0" smtClean="0"/>
              <a:t>marcado pela retomada da possibilidade da integração, criação e expansão da rede federal de EPT (EMI, PROEJA, PROEMI e etc.)</a:t>
            </a:r>
          </a:p>
          <a:p>
            <a:pPr algn="just"/>
            <a:r>
              <a:rPr lang="pt-BR" sz="2800" b="1" dirty="0" smtClean="0"/>
              <a:t>Governo Dilma: </a:t>
            </a:r>
            <a:r>
              <a:rPr lang="pt-BR" sz="2800" dirty="0" smtClean="0"/>
              <a:t>Continuidade da expansão da rede federal de EPT, entretanto marcado pela tentativa de conformação de projetos conflitantes para a EP (PRONATEC).</a:t>
            </a:r>
          </a:p>
          <a:p>
            <a:pPr algn="just"/>
            <a:r>
              <a:rPr lang="pt-BR" sz="2800" b="1" dirty="0" smtClean="0"/>
              <a:t>Governo Temer: </a:t>
            </a:r>
            <a:r>
              <a:rPr lang="pt-BR" sz="2800" dirty="0" smtClean="0"/>
              <a:t>rompimento radical com o projeto de integração, congelamento dos investimentos sociais,  reforma do ensino médio por medida provisória, escola sem partido, desqualificação do trabalho docente e dos cursos de licenciatura e </a:t>
            </a:r>
            <a:r>
              <a:rPr lang="pt-BR" sz="2800" dirty="0" err="1" smtClean="0"/>
              <a:t>criminilização</a:t>
            </a:r>
            <a:r>
              <a:rPr lang="pt-BR" sz="2800" dirty="0" smtClean="0"/>
              <a:t> dos movimentos sociais.</a:t>
            </a:r>
          </a:p>
          <a:p>
            <a:pPr algn="just"/>
            <a:r>
              <a:rPr lang="pt-BR" sz="2800" b="1" dirty="0" smtClean="0"/>
              <a:t>Ponto em comum: </a:t>
            </a:r>
            <a:r>
              <a:rPr lang="pt-BR" sz="2800" dirty="0" smtClean="0"/>
              <a:t>Nenhum deixou de injetar valores estratosféricos  de dinheiro público no Sistema S.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rgbClr val="FF0000"/>
                </a:solidFill>
              </a:rPr>
              <a:t>Qual educação profissional queremos?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pt-BR" sz="4000" b="1" dirty="0" smtClean="0"/>
              <a:t>A mais inteira possível!</a:t>
            </a:r>
          </a:p>
          <a:p>
            <a:pPr algn="just"/>
            <a:r>
              <a:rPr lang="pt-BR" sz="3600" dirty="0" err="1" smtClean="0"/>
              <a:t>Humanizadora</a:t>
            </a:r>
            <a:r>
              <a:rPr lang="pt-BR" sz="3600" dirty="0" smtClean="0"/>
              <a:t>, pública, gratuita, que seja direito de todos, que melhore a vida das pessoas, que integre ciência, trabalho, cultura</a:t>
            </a:r>
            <a:r>
              <a:rPr lang="pt-BR" sz="3600" dirty="0" smtClean="0"/>
              <a:t> </a:t>
            </a:r>
            <a:r>
              <a:rPr lang="pt-BR" sz="3600" dirty="0" smtClean="0"/>
              <a:t>e desporto, que o trabalho e a pesquisa sejam tomados como princípio educativo, uma educação politécnica e de base unitária.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solidFill>
                  <a:srgbClr val="FF0000"/>
                </a:solidFill>
              </a:rPr>
              <a:t>Para retomar o fôlego!</a:t>
            </a:r>
            <a:endParaRPr lang="pt-BR" b="1" dirty="0">
              <a:solidFill>
                <a:srgbClr val="FF000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10158"/>
          </a:xfrm>
        </p:spPr>
        <p:txBody>
          <a:bodyPr>
            <a:normAutofit fontScale="92500"/>
          </a:bodyPr>
          <a:lstStyle/>
          <a:p>
            <a:pPr algn="just"/>
            <a:r>
              <a:rPr lang="pt-BR" sz="4000" dirty="0" smtClean="0"/>
              <a:t>Não devemos perder de vista nosso objetivo maior que </a:t>
            </a:r>
            <a:r>
              <a:rPr lang="pt-BR" sz="4000" dirty="0" smtClean="0"/>
              <a:t>é: formar </a:t>
            </a:r>
            <a:r>
              <a:rPr lang="pt-BR" sz="4000" dirty="0" smtClean="0"/>
              <a:t>PESSOAS, a</a:t>
            </a:r>
            <a:r>
              <a:rPr lang="pt-BR" sz="4000" dirty="0" smtClean="0"/>
              <a:t> superação  de uma formação </a:t>
            </a:r>
            <a:r>
              <a:rPr lang="pt-BR" sz="4000" dirty="0" smtClean="0"/>
              <a:t>que “</a:t>
            </a:r>
            <a:r>
              <a:rPr lang="pt-BR" sz="4000" dirty="0" err="1" smtClean="0"/>
              <a:t>coisifica</a:t>
            </a:r>
            <a:r>
              <a:rPr lang="pt-BR" sz="4000" dirty="0" smtClean="0"/>
              <a:t>” o ser humano. </a:t>
            </a:r>
            <a:r>
              <a:rPr lang="pt-BR" sz="4000" dirty="0" smtClean="0"/>
              <a:t>A educação é um campo de  </a:t>
            </a:r>
            <a:r>
              <a:rPr lang="pt-BR" sz="4000" dirty="0" smtClean="0"/>
              <a:t>avanços e retrocessos, disputa de poder, e muitos conflitos, entretanto, nada pode ser maior que o nosso compromisso e a nossa MILITÂNCIA PEDAGÓGICA.</a:t>
            </a:r>
          </a:p>
          <a:p>
            <a:endParaRPr lang="pt-BR" sz="4000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 conversa continua...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pt-BR" dirty="0" err="1" smtClean="0"/>
              <a:t>Profa</a:t>
            </a:r>
            <a:r>
              <a:rPr lang="pt-BR" dirty="0" smtClean="0"/>
              <a:t>. </a:t>
            </a:r>
            <a:r>
              <a:rPr lang="pt-BR" dirty="0" err="1" smtClean="0"/>
              <a:t>Msc</a:t>
            </a:r>
            <a:r>
              <a:rPr lang="pt-BR" dirty="0" smtClean="0"/>
              <a:t>.Adriana Porto (pedagoga do IFPA Campus Belém)</a:t>
            </a:r>
          </a:p>
          <a:p>
            <a:endParaRPr lang="pt-BR" dirty="0" smtClean="0"/>
          </a:p>
          <a:p>
            <a:pPr>
              <a:buNone/>
            </a:pPr>
            <a:r>
              <a:rPr lang="pt-BR" dirty="0" smtClean="0"/>
              <a:t>                          </a:t>
            </a:r>
            <a:r>
              <a:rPr lang="pt-BR" sz="4000" b="1" dirty="0" smtClean="0">
                <a:hlinkClick r:id="rId2"/>
              </a:rPr>
              <a:t>adriana.porto@ifpa.edu.br</a:t>
            </a:r>
            <a:endParaRPr lang="pt-BR" sz="4000" b="1" dirty="0" smtClean="0"/>
          </a:p>
          <a:p>
            <a:pPr algn="ctr">
              <a:buNone/>
            </a:pPr>
            <a:r>
              <a:rPr lang="pt-BR" sz="4000" b="1" dirty="0" smtClean="0">
                <a:hlinkClick r:id="rId3"/>
              </a:rPr>
              <a:t>adrianamnsporto@yahoo.com.br</a:t>
            </a:r>
            <a:endParaRPr lang="pt-BR" sz="4000" b="1" dirty="0" smtClean="0"/>
          </a:p>
          <a:p>
            <a:pPr algn="ctr">
              <a:buNone/>
            </a:pPr>
            <a:endParaRPr lang="pt-B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Com a palavra: os trabalhadores.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10158"/>
          </a:xfrm>
        </p:spPr>
        <p:txBody>
          <a:bodyPr/>
          <a:lstStyle/>
          <a:p>
            <a:r>
              <a:rPr lang="pt-BR" dirty="0" smtClean="0"/>
              <a:t>Exibição do documentário: SABERES DA JUVENTUDE NA AMAZÔNIA.</a:t>
            </a:r>
          </a:p>
          <a:p>
            <a:r>
              <a:rPr lang="pt-BR" dirty="0" smtClean="0"/>
              <a:t>Uma produção da UFPA, GEPTE e da Escola do Trabalho em parceria com a UFMG, UFPE e financiamento da CAPES e do OBEDUC.</a:t>
            </a:r>
          </a:p>
          <a:p>
            <a:r>
              <a:rPr lang="pt-BR" dirty="0" smtClean="0"/>
              <a:t>Um filme de : Francisco </a:t>
            </a:r>
            <a:r>
              <a:rPr lang="pt-BR" dirty="0" err="1" smtClean="0"/>
              <a:t>Weyl</a:t>
            </a:r>
            <a:r>
              <a:rPr lang="pt-BR" dirty="0" smtClean="0"/>
              <a:t> e Ronaldo Lima Araujo.</a:t>
            </a:r>
          </a:p>
          <a:p>
            <a:r>
              <a:rPr lang="pt-BR" dirty="0" err="1" smtClean="0"/>
              <a:t>Locus</a:t>
            </a:r>
            <a:r>
              <a:rPr lang="pt-BR" dirty="0" smtClean="0"/>
              <a:t>: Casa familiar rural de </a:t>
            </a:r>
            <a:r>
              <a:rPr lang="pt-BR" dirty="0" err="1" smtClean="0"/>
              <a:t>Gurupá</a:t>
            </a:r>
            <a:r>
              <a:rPr lang="pt-BR" dirty="0" smtClean="0"/>
              <a:t>.</a:t>
            </a:r>
          </a:p>
          <a:p>
            <a:r>
              <a:rPr lang="pt-BR" dirty="0" smtClean="0"/>
              <a:t>Fundamento político-pedagógico: pedagogia da alternância.</a:t>
            </a:r>
          </a:p>
          <a:p>
            <a:r>
              <a:rPr lang="pt-BR" dirty="0" smtClean="0"/>
              <a:t>Disponível no perfil do Carpinteiro </a:t>
            </a:r>
            <a:r>
              <a:rPr lang="pt-BR" dirty="0" smtClean="0"/>
              <a:t>da Poesia: </a:t>
            </a:r>
            <a:endParaRPr lang="pt-BR" dirty="0" smtClean="0"/>
          </a:p>
          <a:p>
            <a:pPr>
              <a:buNone/>
            </a:pPr>
            <a:r>
              <a:rPr lang="pt-BR" dirty="0" smtClean="0"/>
              <a:t>https</a:t>
            </a:r>
            <a:r>
              <a:rPr lang="pt-BR" dirty="0" smtClean="0"/>
              <a:t>://www.youtube.com/watch?v=I3y6pVEuudc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 smtClean="0"/>
              <a:t>Breve histórico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81596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pt-BR" sz="4400" dirty="0" smtClean="0"/>
              <a:t>A Educação profissional no Brasil emergiu da necessidade de “ocupar” as classes menos abastadas, como solução para os “desvalidos da sorte e da fortuna”;</a:t>
            </a:r>
          </a:p>
          <a:p>
            <a:pPr algn="just"/>
            <a:r>
              <a:rPr lang="pt-BR" sz="4400" dirty="0" smtClean="0"/>
              <a:t>A </a:t>
            </a:r>
            <a:r>
              <a:rPr lang="pt-BR" sz="4400" dirty="0" smtClean="0"/>
              <a:t>educação como instrumento de ascensão social e econômica, tendo o conhecimento como propulsor do crescimento econômico tem </a:t>
            </a:r>
            <a:r>
              <a:rPr lang="pt-BR" sz="4400" b="1" dirty="0" smtClean="0"/>
              <a:t>influenciado fortemente os rumos das políticas educacionais </a:t>
            </a:r>
            <a:r>
              <a:rPr lang="pt-BR" sz="4400" dirty="0" smtClean="0"/>
              <a:t>na Educação como um todo e, mais especificamente, no campo da Educação </a:t>
            </a:r>
            <a:r>
              <a:rPr lang="pt-BR" sz="4400" dirty="0" smtClean="0"/>
              <a:t>Profissional. </a:t>
            </a:r>
            <a:r>
              <a:rPr lang="pt-BR" sz="4400" dirty="0" smtClean="0"/>
              <a:t>Com base na teoria do capital humano, </a:t>
            </a:r>
            <a:r>
              <a:rPr lang="pt-BR" sz="4400" dirty="0" err="1" smtClean="0"/>
              <a:t>Frigotto</a:t>
            </a:r>
            <a:r>
              <a:rPr lang="pt-BR" sz="4400" dirty="0" smtClean="0"/>
              <a:t> diz que: “</a:t>
            </a:r>
            <a:r>
              <a:rPr lang="pt-BR" sz="4400" i="1" dirty="0" smtClean="0"/>
              <a:t>é </a:t>
            </a:r>
            <a:r>
              <a:rPr lang="pt-BR" sz="4400" i="1" dirty="0" smtClean="0"/>
              <a:t>concebida como produtora de capacidade de trabalho, </a:t>
            </a:r>
            <a:r>
              <a:rPr lang="pt-BR" sz="4400" i="1" dirty="0" err="1" smtClean="0"/>
              <a:t>potenciadora</a:t>
            </a:r>
            <a:r>
              <a:rPr lang="pt-BR" sz="4400" i="1" dirty="0" smtClean="0"/>
              <a:t> do fator trabalho. Neste sentido é </a:t>
            </a:r>
            <a:r>
              <a:rPr lang="pt-BR" sz="4400" b="1" i="1" dirty="0" smtClean="0"/>
              <a:t>um investimento como qualquer outro</a:t>
            </a:r>
            <a:r>
              <a:rPr lang="pt-BR" sz="4400" i="1" dirty="0" smtClean="0"/>
              <a:t>” (FRIGOTTO, 2006, p. 40).</a:t>
            </a:r>
            <a:r>
              <a:rPr lang="pt-BR" sz="4400" dirty="0" smtClean="0"/>
              <a:t> </a:t>
            </a:r>
          </a:p>
          <a:p>
            <a:pPr algn="just"/>
            <a:r>
              <a:rPr lang="pt-BR" sz="4400" dirty="0" smtClean="0"/>
              <a:t>A </a:t>
            </a:r>
            <a:r>
              <a:rPr lang="pt-BR" sz="4400" dirty="0" smtClean="0"/>
              <a:t>partir desta visão, a educação </a:t>
            </a:r>
            <a:r>
              <a:rPr lang="pt-BR" sz="4400" dirty="0" smtClean="0"/>
              <a:t>sofre </a:t>
            </a:r>
            <a:r>
              <a:rPr lang="pt-BR" sz="4400" dirty="0" smtClean="0"/>
              <a:t>uma </a:t>
            </a:r>
            <a:r>
              <a:rPr lang="pt-BR" sz="4400" b="1" dirty="0" smtClean="0"/>
              <a:t>redução</a:t>
            </a:r>
            <a:r>
              <a:rPr lang="pt-BR" sz="4400" dirty="0" smtClean="0"/>
              <a:t> em sua função: </a:t>
            </a:r>
            <a:r>
              <a:rPr lang="pt-BR" sz="4400" i="1" dirty="0" smtClean="0"/>
              <a:t>“</a:t>
            </a:r>
            <a:r>
              <a:rPr lang="pt-BR" sz="4400" i="1" dirty="0" smtClean="0"/>
              <a:t>Pois </a:t>
            </a:r>
            <a:r>
              <a:rPr lang="pt-BR" sz="4400" i="1" dirty="0" smtClean="0"/>
              <a:t>passa</a:t>
            </a:r>
            <a:r>
              <a:rPr lang="pt-BR" sz="4400" i="1" dirty="0" smtClean="0"/>
              <a:t>, então, a constituir-se num dos fatores fundamentais para explicar economicamente as diferenças de capacidade de trabalho e, </a:t>
            </a:r>
            <a:r>
              <a:rPr lang="pt-BR" sz="4400" i="1" dirty="0" err="1" smtClean="0"/>
              <a:t>consequentemente</a:t>
            </a:r>
            <a:r>
              <a:rPr lang="pt-BR" sz="4400" i="1" dirty="0" smtClean="0"/>
              <a:t>, as diferenças de produtividade e renda” (FRIGOTTO, 2006, p. 41</a:t>
            </a:r>
            <a:r>
              <a:rPr lang="pt-BR" sz="4400" i="1" dirty="0" smtClean="0"/>
              <a:t>).</a:t>
            </a:r>
          </a:p>
          <a:p>
            <a:pPr algn="just"/>
            <a:r>
              <a:rPr lang="pt-BR" sz="4400" b="1" i="1" dirty="0" smtClean="0"/>
              <a:t>Meritocracia</a:t>
            </a:r>
            <a:endParaRPr lang="pt-BR" sz="4400" b="1" dirty="0" smtClean="0"/>
          </a:p>
          <a:p>
            <a:pPr algn="just"/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Breve histórico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 smtClean="0"/>
              <a:t>A Educação Profissional no Brasil sempre esteve estruturada de forma a reforçar dicotomias tais como: saber manual X saber instrumental, trabalho intelectual X trabalho técnico, pensar X fazer.</a:t>
            </a:r>
          </a:p>
          <a:p>
            <a:pPr algn="just"/>
            <a:r>
              <a:rPr lang="pt-BR" dirty="0" smtClean="0"/>
              <a:t>A divisão social do trabalho e as relações de exploração dos trabalhadores são uma espécie de </a:t>
            </a:r>
            <a:r>
              <a:rPr lang="pt-BR" dirty="0" smtClean="0"/>
              <a:t>condicionante </a:t>
            </a:r>
            <a:r>
              <a:rPr lang="pt-BR" dirty="0" smtClean="0"/>
              <a:t>para este processo, pois é ainda muito pesada a herança ideológica de que os trabalhos de </a:t>
            </a:r>
            <a:r>
              <a:rPr lang="pt-BR" b="1" dirty="0" smtClean="0"/>
              <a:t>“menor valor” </a:t>
            </a:r>
            <a:r>
              <a:rPr lang="pt-BR" dirty="0" smtClean="0"/>
              <a:t>devam ser reservados a uma classe </a:t>
            </a:r>
            <a:r>
              <a:rPr lang="pt-BR" b="1" dirty="0" smtClean="0"/>
              <a:t>dominada</a:t>
            </a:r>
            <a:r>
              <a:rPr lang="pt-BR" dirty="0" smtClean="0"/>
              <a:t> como antes cabiam apenas aos escravos, enquanto aos membros das </a:t>
            </a:r>
            <a:r>
              <a:rPr lang="pt-BR" b="1" dirty="0" smtClean="0"/>
              <a:t>classes mais abastadas </a:t>
            </a:r>
            <a:r>
              <a:rPr lang="pt-BR" dirty="0" smtClean="0"/>
              <a:t>era reservada uma educação com </a:t>
            </a:r>
            <a:r>
              <a:rPr lang="pt-BR" b="1" dirty="0" smtClean="0"/>
              <a:t>base humanista </a:t>
            </a:r>
            <a:r>
              <a:rPr lang="pt-BR" dirty="0" smtClean="0"/>
              <a:t>(MANFREDI, 2002).</a:t>
            </a:r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Breve histórico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BR" dirty="0" smtClean="0"/>
              <a:t>Manter tipos de educação diferentes não é algo natural, a posse sobre os meios de produção exerce forte </a:t>
            </a:r>
            <a:r>
              <a:rPr lang="pt-BR" b="1" dirty="0" smtClean="0"/>
              <a:t>influência sobre a apropriação de instrumentos intelectuais</a:t>
            </a:r>
            <a:r>
              <a:rPr lang="pt-BR" dirty="0" smtClean="0"/>
              <a:t>: </a:t>
            </a:r>
            <a:endParaRPr lang="pt-BR" dirty="0" smtClean="0"/>
          </a:p>
          <a:p>
            <a:pPr algn="just">
              <a:buNone/>
            </a:pPr>
            <a:r>
              <a:rPr lang="pt-BR" sz="2400" i="1" dirty="0" smtClean="0"/>
              <a:t>“</a:t>
            </a:r>
            <a:r>
              <a:rPr lang="pt-BR" sz="2800" i="1" dirty="0" smtClean="0"/>
              <a:t>A exploração capitalista diferencia-se da exploração dos modos de produção precedentes por inscrever-se no próprio processo social de produção mediante a separação entre a esfera econômica e política e pela unificação da produção e apropriação da mais-valia. Funda-se, pois, numa relação social fundamental, </a:t>
            </a:r>
            <a:r>
              <a:rPr lang="pt-BR" sz="2800" b="1" i="1" dirty="0" smtClean="0"/>
              <a:t>formalmente igualitária</a:t>
            </a:r>
            <a:r>
              <a:rPr lang="pt-BR" sz="2800" i="1" dirty="0" smtClean="0"/>
              <a:t>, mas </a:t>
            </a:r>
            <a:r>
              <a:rPr lang="pt-BR" sz="2800" b="1" i="1" dirty="0" smtClean="0"/>
              <a:t>histórica e efetivamente desigual: </a:t>
            </a:r>
            <a:r>
              <a:rPr lang="pt-BR" sz="2800" i="1" dirty="0" smtClean="0"/>
              <a:t>relação capital/</a:t>
            </a:r>
            <a:r>
              <a:rPr lang="pt-BR" sz="2800" i="1" dirty="0" err="1" smtClean="0"/>
              <a:t>trabalho-proprietários</a:t>
            </a:r>
            <a:r>
              <a:rPr lang="pt-BR" sz="2800" i="1" dirty="0" smtClean="0"/>
              <a:t> privados dos meios e instrumentos de produção e vendedores de força de trabalho”</a:t>
            </a:r>
            <a:r>
              <a:rPr lang="pt-BR" sz="2800" dirty="0" smtClean="0"/>
              <a:t> (FRIGOTTO, 2003, p. 63).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Breve histórico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95910"/>
          </a:xfrm>
        </p:spPr>
        <p:txBody>
          <a:bodyPr>
            <a:noAutofit/>
          </a:bodyPr>
          <a:lstStyle/>
          <a:p>
            <a:pPr algn="just"/>
            <a:r>
              <a:rPr lang="pt-BR" sz="2000" dirty="0" smtClean="0"/>
              <a:t>A formação escolarizada de trabalhadores tem sido administrada em “doses homeopáticas” de saber, com o </a:t>
            </a:r>
            <a:r>
              <a:rPr lang="pt-BR" sz="2000" dirty="0" err="1" smtClean="0"/>
              <a:t>protagonismo</a:t>
            </a:r>
            <a:r>
              <a:rPr lang="pt-BR" sz="2000" dirty="0" smtClean="0"/>
              <a:t> dos saberes necessários somente à capacitação que interessa ao capital para dar continuidade a um projeto hegemônico de dominação e reprodução de desigualdades (KUENZER, 2007).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Promover o acesso do povo somente à educação elementar é uma forma de </a:t>
            </a:r>
            <a:r>
              <a:rPr lang="pt-BR" sz="2000" b="1" dirty="0" smtClean="0"/>
              <a:t>controlar a sua formação e reprimir sua educação-formação, o saber e o poder de classe.</a:t>
            </a:r>
            <a:r>
              <a:rPr lang="pt-BR" sz="2000" dirty="0" smtClean="0"/>
              <a:t> Para Arroyo (2002) defender o direito dos trabalhadores à educação é uma proposta mais radical do que defender a escola para todos, já que estar </a:t>
            </a:r>
            <a:r>
              <a:rPr lang="pt-BR" sz="2000" dirty="0" err="1" smtClean="0"/>
              <a:t>frequentando</a:t>
            </a:r>
            <a:r>
              <a:rPr lang="pt-BR" sz="2000" dirty="0" smtClean="0"/>
              <a:t> a escola não é sinônimo de libertação, o direito à educação da classe trabalhadora não se esgota no simples acesso ao ensino, estende-se também ao que este ensino pode proporcionar a ele enquanto sujeito social, é necessário, portanto, compreender que o acesso a escola de qualidade é um direito que não se esgota no simples acesso mas compreende a educação </a:t>
            </a:r>
            <a:r>
              <a:rPr lang="pt-BR" sz="2000" b="1" dirty="0" smtClean="0"/>
              <a:t>para além </a:t>
            </a:r>
            <a:r>
              <a:rPr lang="pt-BR" sz="2000" dirty="0" smtClean="0"/>
              <a:t>deste espaço formalmente concebido como espaço de prática educativa (ARROYO, 2002).</a:t>
            </a:r>
          </a:p>
          <a:p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História e políticas em EP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8159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pt-BR" dirty="0" smtClean="0"/>
              <a:t>A Lei nº 5692/76 neste contexto. Esta lei tornava todo o Ensino Médio compulsoriamente profissionalizante, na época, o discurso sobre o rompimento da dualidade entre estudos relacionados à base técnica (relacionados à prática instrumental de uma determinada área profissional) e os de base propedêutica (relacionado aos conteúdos que constituem as disciplinas e matérias escolares compreendendo uma base comum nacional de conhecimentos sistematizados) já aparecia, mas não era a finalidade da lei, pois </a:t>
            </a:r>
            <a:r>
              <a:rPr lang="pt-BR" b="1" dirty="0" smtClean="0"/>
              <a:t>não foi promulgada para fins integradores e sim para subordinação da formação para a prática do mercado.</a:t>
            </a:r>
            <a:r>
              <a:rPr lang="pt-BR" dirty="0" smtClean="0"/>
              <a:t> Sua materialização não foi possível pelo fato de que estas dimensões (técnica e propedêutica) nunca estiveram juntas nos processos de escolarização dos alunos, muito menos integradas, seja pela falta de pessoal docente e técnico para trabalhar nas áreas propostas, seja pelas próprias dimensões </a:t>
            </a:r>
            <a:r>
              <a:rPr lang="pt-BR" dirty="0" err="1" smtClean="0"/>
              <a:t>teórico-práticas</a:t>
            </a:r>
            <a:r>
              <a:rPr lang="pt-BR" dirty="0" smtClean="0"/>
              <a:t>. Outro fator foi a incapacidade da mão de obra “qualificada” ser absorvida pela indústria brasileira, mesmo no contexto histórico do “milagre econômico”.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História e políticas em EP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81596"/>
          </a:xfrm>
        </p:spPr>
        <p:txBody>
          <a:bodyPr>
            <a:normAutofit/>
          </a:bodyPr>
          <a:lstStyle/>
          <a:p>
            <a:pPr algn="just"/>
            <a:r>
              <a:rPr lang="pt-BR" dirty="0" smtClean="0"/>
              <a:t>A história recente da educação </a:t>
            </a:r>
            <a:r>
              <a:rPr lang="pt-BR" dirty="0" smtClean="0"/>
              <a:t>profissional brasileira  </a:t>
            </a:r>
            <a:r>
              <a:rPr lang="pt-BR" dirty="0" smtClean="0"/>
              <a:t>compreendeu a política de separação do governo FHC expressa no Decreto nº 2.208/07 e ainda no movimento tímido que resultou na revogação deste decreto e promulgação do Decreto nº 5.154/04, que permitiu a oferta do Ensino Médio Integrado à Educação Profissional com aporte na tríade trabalho, ciência e </a:t>
            </a:r>
            <a:r>
              <a:rPr lang="pt-BR" dirty="0" smtClean="0"/>
              <a:t>cultura. </a:t>
            </a:r>
            <a:endParaRPr lang="pt-BR" dirty="0" smtClean="0"/>
          </a:p>
          <a:p>
            <a:pPr algn="just"/>
            <a:r>
              <a:rPr lang="pt-BR" dirty="0" smtClean="0"/>
              <a:t> A promulgação do Decreto nº 5.154/2004 proporcionou avanços em direção a uma educação integrada, porém, é necessário ainda compreender porque ele não foi capaz de proporcionar mudanças estruturais na oferta da Educação Profissional. </a:t>
            </a:r>
            <a:endParaRPr lang="pt-BR" dirty="0" smtClean="0"/>
          </a:p>
          <a:p>
            <a:pPr algn="just"/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História e políticas em EP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98159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pt-BR" sz="2900" b="1" dirty="0" smtClean="0"/>
              <a:t>AINDA ESTAMOS REMANDO: </a:t>
            </a:r>
            <a:r>
              <a:rPr lang="pt-BR" sz="2900" dirty="0" smtClean="0"/>
              <a:t>as </a:t>
            </a:r>
            <a:r>
              <a:rPr lang="pt-BR" sz="2900" dirty="0" smtClean="0"/>
              <a:t>políticas </a:t>
            </a:r>
            <a:r>
              <a:rPr lang="pt-BR" sz="2900" dirty="0" smtClean="0"/>
              <a:t>públicas educacionais em EPT, ainda estão pautadas estritamente </a:t>
            </a:r>
            <a:r>
              <a:rPr lang="pt-BR" sz="2900" dirty="0" smtClean="0"/>
              <a:t>pela relação custo-benefício e considera, particularmente, os adultos com baixa ou nenhuma escolaridade, pessoas como pouco significado para o mercado, às quais, portanto, não </a:t>
            </a:r>
            <a:r>
              <a:rPr lang="pt-BR" sz="2900" b="1" i="1" dirty="0" smtClean="0"/>
              <a:t>compensa</a:t>
            </a:r>
            <a:r>
              <a:rPr lang="pt-BR" sz="2900" dirty="0" smtClean="0"/>
              <a:t> em termos econômicos, agregar o valor da educação (RUMMERT, 2002, p. 120).</a:t>
            </a:r>
          </a:p>
          <a:p>
            <a:pPr algn="just"/>
            <a:r>
              <a:rPr lang="pt-BR" sz="2900" b="1" dirty="0" smtClean="0"/>
              <a:t>NÃO PODEMOS NEGAR: </a:t>
            </a:r>
            <a:r>
              <a:rPr lang="pt-BR" sz="2900" dirty="0" smtClean="0"/>
              <a:t>O </a:t>
            </a:r>
            <a:r>
              <a:rPr lang="pt-BR" sz="2900" dirty="0" smtClean="0"/>
              <a:t>jovem tem hoje mais acesso à escola, permanecendo nela por mais tempo. Mas a expansão quantitativa também é preenchida por reprovações sistemáticas e abandono “físico” e “espiritual”, configurando uma realidade de </a:t>
            </a:r>
            <a:r>
              <a:rPr lang="pt-BR" sz="2900" b="1" dirty="0" smtClean="0"/>
              <a:t>inclusão excludente</a:t>
            </a:r>
            <a:r>
              <a:rPr lang="pt-BR" sz="2900" dirty="0" smtClean="0"/>
              <a:t>. (SIMÕES, 2010, p. 101).</a:t>
            </a:r>
          </a:p>
          <a:p>
            <a:pPr algn="just"/>
            <a:r>
              <a:rPr lang="pt-BR" sz="2900" dirty="0" smtClean="0"/>
              <a:t>Isto expõe o quanto o jovem e o adulto trabalhador apesar da esperança que nutrem na função da escola em formá-los, não se identificam com este espaço, com o método, com os conteúdos, é a identificação muito mais no plano das relações com colegas e educadores que encontram motivações para não a abandonarem, somando-se ainda à exigência social e econômica de ter pelo menos a educação básica completa para acessar as escassas oportunidades de empregabilidade.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trimônio Líquido">
  <a:themeElements>
    <a:clrScheme name="Patrimônio Líquido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Patrimônio Líquido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trimônio Líquido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239</TotalTime>
  <Words>3298</Words>
  <PresentationFormat>Apresentação na tela (4:3)</PresentationFormat>
  <Paragraphs>114</Paragraphs>
  <Slides>28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29" baseType="lpstr">
      <vt:lpstr>Patrimônio Líquido</vt:lpstr>
      <vt:lpstr>II Encontro das Equipes Pedagógicas do IFPA</vt:lpstr>
      <vt:lpstr>Breve histórico</vt:lpstr>
      <vt:lpstr>Breve histórico</vt:lpstr>
      <vt:lpstr>Breve histórico</vt:lpstr>
      <vt:lpstr>Breve histórico</vt:lpstr>
      <vt:lpstr>Breve histórico</vt:lpstr>
      <vt:lpstr>História e políticas em EP</vt:lpstr>
      <vt:lpstr>História e políticas em EP</vt:lpstr>
      <vt:lpstr>História e políticas em EP</vt:lpstr>
      <vt:lpstr>História e políticas em EP</vt:lpstr>
      <vt:lpstr>História e políticas</vt:lpstr>
      <vt:lpstr>O que é Educação Profissional?</vt:lpstr>
      <vt:lpstr>O que é Educação Profissional?</vt:lpstr>
      <vt:lpstr>E o currículo da Educação Profissional?</vt:lpstr>
      <vt:lpstr>Quem oferta a Educação Profissional?</vt:lpstr>
      <vt:lpstr>Quais as formas de oferta de EP?</vt:lpstr>
      <vt:lpstr>Quais as formas de oferta em EP?</vt:lpstr>
      <vt:lpstr>A forma de oferta integrada...</vt:lpstr>
      <vt:lpstr>Categorias fundamentais:</vt:lpstr>
      <vt:lpstr>O desenvolvimento da EP</vt:lpstr>
      <vt:lpstr>O dilema do trabalhador e suas “escolhas”</vt:lpstr>
      <vt:lpstr>O desvio...</vt:lpstr>
      <vt:lpstr>O desvio...</vt:lpstr>
      <vt:lpstr>As políticas educacionais recentes em EP.</vt:lpstr>
      <vt:lpstr>Qual educação profissional queremos?</vt:lpstr>
      <vt:lpstr>Para retomar o fôlego!</vt:lpstr>
      <vt:lpstr>A conversa continua...</vt:lpstr>
      <vt:lpstr>Com a palavra: os trabalhadores.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 Encontro das Equipes Pedagógicas do IFPA</dc:title>
  <dc:creator>IFPA</dc:creator>
  <cp:lastModifiedBy>IFPA</cp:lastModifiedBy>
  <cp:revision>75</cp:revision>
  <dcterms:created xsi:type="dcterms:W3CDTF">2016-11-16T17:08:34Z</dcterms:created>
  <dcterms:modified xsi:type="dcterms:W3CDTF">2016-11-17T13:35:18Z</dcterms:modified>
</cp:coreProperties>
</file>