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57" r:id="rId4"/>
    <p:sldId id="258" r:id="rId5"/>
    <p:sldId id="261" r:id="rId6"/>
    <p:sldId id="263" r:id="rId7"/>
    <p:sldId id="264" r:id="rId8"/>
    <p:sldId id="265" r:id="rId9"/>
    <p:sldId id="260" r:id="rId10"/>
    <p:sldId id="259" r:id="rId11"/>
    <p:sldId id="266" r:id="rId1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16/11/2016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16/11/2016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3400" y="571480"/>
            <a:ext cx="7851648" cy="3143272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b="1" dirty="0" smtClean="0"/>
              <a:t>ASSISTÊNCIA ESTUDANTIL NO IFPA: RESOLUÇÃO Nº 147/2016/CONSUP</a:t>
            </a:r>
            <a:endParaRPr lang="pt-BR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42910" y="3929066"/>
            <a:ext cx="7854696" cy="2357454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pt-BR" sz="4000" b="1" dirty="0" smtClean="0"/>
              <a:t>Palestrante: Selma Sousa Costa Silva</a:t>
            </a:r>
          </a:p>
          <a:p>
            <a:pPr algn="r"/>
            <a:r>
              <a:rPr lang="pt-BR" sz="2600" b="1" dirty="0" smtClean="0"/>
              <a:t>Chefe do Departamento de Assistência Estudantil e Ações Inclusivas</a:t>
            </a:r>
          </a:p>
          <a:p>
            <a:endParaRPr lang="pt-BR" sz="2600" b="1" dirty="0" smtClean="0"/>
          </a:p>
          <a:p>
            <a:endParaRPr lang="pt-BR" sz="2600" b="1" dirty="0" smtClean="0"/>
          </a:p>
          <a:p>
            <a:endParaRPr lang="pt-BR" sz="2600" b="1" dirty="0" smtClean="0"/>
          </a:p>
          <a:p>
            <a:endParaRPr lang="pt-BR" sz="2600" b="1" dirty="0" smtClean="0"/>
          </a:p>
          <a:p>
            <a:pPr algn="ctr"/>
            <a:r>
              <a:rPr lang="pt-BR" sz="2600" b="1" dirty="0" smtClean="0"/>
              <a:t>Belém-Pará</a:t>
            </a:r>
          </a:p>
          <a:p>
            <a:pPr algn="ctr"/>
            <a:r>
              <a:rPr lang="pt-BR" sz="2600" b="1" dirty="0" smtClean="0"/>
              <a:t>2016</a:t>
            </a:r>
            <a:endParaRPr lang="pt-BR" sz="2600" b="1" dirty="0"/>
          </a:p>
        </p:txBody>
      </p:sp>
      <p:pic>
        <p:nvPicPr>
          <p:cNvPr id="1027" name="Picture 3" descr="phoca_thumb_l_logo - if par vertic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285728"/>
            <a:ext cx="1785950" cy="1428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INTERFACES</a:t>
            </a:r>
            <a:endParaRPr lang="pt-BR" b="1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214281" y="857233"/>
          <a:ext cx="8786875" cy="5803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958"/>
                <a:gridCol w="2761162"/>
                <a:gridCol w="3096755"/>
              </a:tblGrid>
              <a:tr h="623160">
                <a:tc>
                  <a:txBody>
                    <a:bodyPr/>
                    <a:lstStyle/>
                    <a:p>
                      <a:r>
                        <a:rPr lang="pt-BR" dirty="0" smtClean="0"/>
                        <a:t>Assistência Estudantil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Equipe multidisciplinar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Atribuições dos Pedagogos e </a:t>
                      </a:r>
                      <a:r>
                        <a:rPr lang="pt-BR" dirty="0" err="1" smtClean="0"/>
                        <a:t>TAE’s</a:t>
                      </a:r>
                      <a:r>
                        <a:rPr lang="pt-BR" dirty="0" smtClean="0"/>
                        <a:t> do IFPA</a:t>
                      </a:r>
                      <a:endParaRPr lang="pt-BR" dirty="0"/>
                    </a:p>
                  </a:txBody>
                  <a:tcPr/>
                </a:tc>
              </a:tr>
              <a:tr h="5163317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pt-BR" dirty="0" smtClean="0"/>
                        <a:t>Garantir ao estudante acesso, permanência e êxito no percurso acadêmico.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pt-BR" dirty="0" smtClean="0"/>
                        <a:t>O estudante que não conseguiu êxito durante o semestre/ano</a:t>
                      </a:r>
                      <a:r>
                        <a:rPr lang="pt-BR" baseline="0" dirty="0" smtClean="0"/>
                        <a:t> poderá solicitar o auxílio da assistência estudantil no ano seguinte, desde que a equipe técnica da assistência estudantil do campus possa emitir parecer a respeito da situação enfrentada pelo aluno e que ocasionou um rendimento insatisfatório.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pt-BR" dirty="0" smtClean="0">
                          <a:solidFill>
                            <a:srgbClr val="FF0000"/>
                          </a:solidFill>
                        </a:rPr>
                        <a:t>Base Legal: Resolução nº 147/2016/CONSUP.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pt-B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Tomará </a:t>
                      </a:r>
                    </a:p>
                    <a:p>
                      <a:r>
                        <a:rPr lang="pt-B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 providências necessárias para promover ações pedagógicas que levem o estudante a concluir o </a:t>
                      </a:r>
                    </a:p>
                    <a:p>
                      <a:r>
                        <a:rPr lang="pt-B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curso dentro do limite máximo previsto para integralização curricular.</a:t>
                      </a:r>
                    </a:p>
                    <a:p>
                      <a:r>
                        <a:rPr lang="pt-BR" sz="18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Base Legal: </a:t>
                      </a:r>
                      <a:r>
                        <a:rPr lang="pt-BR" dirty="0" smtClean="0">
                          <a:solidFill>
                            <a:srgbClr val="FF0000"/>
                          </a:solidFill>
                        </a:rPr>
                        <a:t>Regulamento Didático-Pedagógico</a:t>
                      </a:r>
                      <a:r>
                        <a:rPr lang="pt-BR" baseline="0" dirty="0" smtClean="0">
                          <a:solidFill>
                            <a:srgbClr val="FF0000"/>
                          </a:solidFill>
                        </a:rPr>
                        <a:t> do Ensino no IFPA/2015.</a:t>
                      </a:r>
                      <a:endParaRPr lang="pt-BR" sz="180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pt-BR" dirty="0" smtClean="0"/>
                        <a:t>Acompanhar, avaliar e realizar estudos a partir dos relatórios de desempenho acadêmico de discentes</a:t>
                      </a:r>
                      <a:r>
                        <a:rPr lang="pt-BR" baseline="0" dirty="0" smtClean="0"/>
                        <a:t> (...) extraídos do SIGAA.</a:t>
                      </a:r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pt-BR" baseline="0" dirty="0" smtClean="0"/>
                        <a:t>Orientar e acompanhar o corpo discente quanto ao processo ensino-aprendizagem, de acordo com os regulamentos do IFPA, juntamente com os demais profissionais da equipe pedagógica.</a:t>
                      </a:r>
                      <a:endParaRPr lang="pt-BR" dirty="0" smtClean="0"/>
                    </a:p>
                    <a:p>
                      <a:pPr>
                        <a:buFont typeface="Wingdings" pitchFamily="2" charset="2"/>
                        <a:buChar char="Ø"/>
                      </a:pPr>
                      <a:r>
                        <a:rPr lang="pt-BR" dirty="0" smtClean="0"/>
                        <a:t>Assessorar as ações das políticas de assistência</a:t>
                      </a:r>
                      <a:r>
                        <a:rPr lang="pt-BR" baseline="0" dirty="0" smtClean="0"/>
                        <a:t> estudantil.</a:t>
                      </a:r>
                      <a:endParaRPr lang="pt-BR" dirty="0" smtClean="0"/>
                    </a:p>
                    <a:p>
                      <a:r>
                        <a:rPr lang="pt-BR" smtClean="0">
                          <a:solidFill>
                            <a:srgbClr val="FF0000"/>
                          </a:solidFill>
                        </a:rPr>
                        <a:t>Base Legal: Resolução</a:t>
                      </a:r>
                      <a:r>
                        <a:rPr lang="pt-BR" baseline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pt-BR" baseline="0" dirty="0" smtClean="0">
                          <a:solidFill>
                            <a:srgbClr val="FF0000"/>
                          </a:solidFill>
                        </a:rPr>
                        <a:t>nº 157/2016/CONSUP</a:t>
                      </a:r>
                      <a:endParaRPr lang="pt-B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8000" b="1" dirty="0" smtClean="0"/>
              <a:t>OBRIGADA!!!!!</a:t>
            </a:r>
            <a:endParaRPr lang="pt-BR" sz="8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CONSIDERAÇÕES INICIAIS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pt-BR" dirty="0" smtClean="0"/>
              <a:t> A Resolução nº 147/2016 foi aprovada no Conselho Superior do IFPA no dia 01 de setembro de 2016;</a:t>
            </a:r>
          </a:p>
          <a:p>
            <a:pPr algn="just">
              <a:buNone/>
            </a:pPr>
            <a:endParaRPr lang="pt-BR" dirty="0" smtClean="0"/>
          </a:p>
          <a:p>
            <a:pPr algn="just">
              <a:buFont typeface="Wingdings" pitchFamily="2" charset="2"/>
              <a:buChar char="Ø"/>
            </a:pPr>
            <a:r>
              <a:rPr lang="pt-BR" dirty="0" smtClean="0"/>
              <a:t>Esta nova Resolução veio substituir a Resolução nº 134/2012;</a:t>
            </a:r>
          </a:p>
          <a:p>
            <a:pPr>
              <a:buFont typeface="Wingdings" pitchFamily="2" charset="2"/>
              <a:buChar char="Ø"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/>
              <a:t>A ASSISTÊNCIA ESTUDANTIL  NO IFPA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pt-BR" dirty="0" smtClean="0"/>
          </a:p>
          <a:p>
            <a:pPr algn="just">
              <a:buNone/>
            </a:pPr>
            <a:r>
              <a:rPr lang="pt-BR" dirty="0" smtClean="0"/>
              <a:t>	Norteia-se por um conjunto de princípios e diretrizes que devem orientar a construção de programas e projetos da assistência estudantil, com objetivo de garantir ao estudante acesso, </a:t>
            </a:r>
            <a:r>
              <a:rPr lang="pt-BR" dirty="0" smtClean="0">
                <a:solidFill>
                  <a:srgbClr val="FF0000"/>
                </a:solidFill>
              </a:rPr>
              <a:t>permanência e êxito em seu percurso acadêmico</a:t>
            </a:r>
            <a:r>
              <a:rPr lang="pt-BR" dirty="0" smtClean="0"/>
              <a:t>. (Resolução nº 147/2016, art. 2º)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pt-BR" b="1" dirty="0" smtClean="0"/>
              <a:t>OBJETIVOS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071546"/>
            <a:ext cx="8715436" cy="557216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pt-BR" sz="2400" dirty="0"/>
              <a:t>I</a:t>
            </a:r>
            <a:r>
              <a:rPr lang="pt-BR" sz="2000" dirty="0"/>
              <a:t>– contribuir para o acesso, permanência e êxito dos estudantes, prioritariamente àqueles em situação de vulnerabilidade social;</a:t>
            </a:r>
          </a:p>
          <a:p>
            <a:pPr algn="just">
              <a:buNone/>
            </a:pPr>
            <a:r>
              <a:rPr lang="pt-BR" sz="2000" dirty="0"/>
              <a:t>II- proporcionar aos estudantes permanência e êxito no percurso educacional, por meio de programas e projetos que reduzam os efeitos das desigualdades sociais e econômicas, favorecendo o aprendizado ao longo do percurso formativo;</a:t>
            </a:r>
          </a:p>
          <a:p>
            <a:pPr algn="just">
              <a:buNone/>
            </a:pPr>
            <a:r>
              <a:rPr lang="pt-BR" sz="2000" dirty="0"/>
              <a:t>III- proporcionar aos estudantes com necessidades educativas específicas as condições necessárias para o seu desenvolvimento acadêmico, conforme legislação vigente;</a:t>
            </a:r>
          </a:p>
          <a:p>
            <a:pPr algn="just">
              <a:buNone/>
            </a:pPr>
            <a:r>
              <a:rPr lang="pt-BR" sz="2000" dirty="0"/>
              <a:t>IV- contribuir para a melhoria do desempenho acadêmico, minimizando a retenção e evasão escolar;</a:t>
            </a:r>
          </a:p>
          <a:p>
            <a:pPr algn="just">
              <a:buNone/>
            </a:pPr>
            <a:r>
              <a:rPr lang="pt-BR" sz="2000" dirty="0"/>
              <a:t>V- promover e ampliar a formação integral dos estudantes, estimulando o desenvolvimento, criatividade, reflexão crítica, intercâmbio cultural, esportivo, artístico, político, científico e tecnológico.</a:t>
            </a:r>
          </a:p>
          <a:p>
            <a:pPr algn="just">
              <a:buNone/>
            </a:pPr>
            <a:r>
              <a:rPr lang="pt-BR" sz="2000" dirty="0"/>
              <a:t>VI- proporcionar condições de igualdade de oportunidades no exercício das atividades acadêmicas.</a:t>
            </a:r>
          </a:p>
          <a:p>
            <a:pPr>
              <a:buNone/>
            </a:pPr>
            <a:endParaRPr lang="pt-B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715436" cy="714380"/>
          </a:xfrm>
        </p:spPr>
        <p:txBody>
          <a:bodyPr>
            <a:noAutofit/>
          </a:bodyPr>
          <a:lstStyle/>
          <a:p>
            <a:pPr algn="l"/>
            <a:r>
              <a:rPr lang="pt-BR" sz="3200" b="1" dirty="0" smtClean="0"/>
              <a:t>PONTOS IMPORTANTES DA RESOLUÇÃO </a:t>
            </a:r>
            <a:endParaRPr lang="pt-BR" sz="3200" b="1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214282" y="1071544"/>
          <a:ext cx="8715436" cy="5214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62209"/>
                <a:gridCol w="953227"/>
              </a:tblGrid>
              <a:tr h="485463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849560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 smtClean="0"/>
                        <a:t>Será constituído,</a:t>
                      </a:r>
                      <a:r>
                        <a:rPr lang="pt-BR" sz="1800" baseline="0" dirty="0" smtClean="0"/>
                        <a:t> sob coordenação do DAAI, o núcleo de Assessoramento da Assistência Estudantil.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Art. 11</a:t>
                      </a:r>
                      <a:endParaRPr lang="pt-BR" sz="1800" dirty="0"/>
                    </a:p>
                  </a:txBody>
                  <a:tcPr/>
                </a:tc>
              </a:tr>
              <a:tr h="1213657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 smtClean="0"/>
                        <a:t>Com objetivo de garantir a permanência do estudante na instituição, o PAE de cada campus deverá priorizar as áreas de moradia estudantil, alimentação, transporte e apoio pedagógico (material pedagógico). 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Art. 15</a:t>
                      </a:r>
                      <a:endParaRPr lang="pt-BR" sz="1800" dirty="0"/>
                    </a:p>
                  </a:txBody>
                  <a:tcPr/>
                </a:tc>
              </a:tr>
              <a:tr h="1213657">
                <a:tc>
                  <a:txBody>
                    <a:bodyPr/>
                    <a:lstStyle/>
                    <a:p>
                      <a:pPr algn="just"/>
                      <a:r>
                        <a:rPr lang="pt-BR" sz="1800" dirty="0" smtClean="0"/>
                        <a:t>Cada</a:t>
                      </a:r>
                      <a:r>
                        <a:rPr lang="pt-BR" sz="1800" baseline="0" dirty="0" smtClean="0"/>
                        <a:t> Campus terá autonomia para planejar seu PAE, devendo observar sua realidade, peculiaridades, diagnósticos e o que prevê o Plano de Permanência e Êxito do campus...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Art. 16</a:t>
                      </a:r>
                      <a:endParaRPr lang="pt-BR" sz="1800" dirty="0"/>
                    </a:p>
                  </a:txBody>
                  <a:tcPr/>
                </a:tc>
              </a:tr>
              <a:tr h="1452638">
                <a:tc>
                  <a:txBody>
                    <a:bodyPr/>
                    <a:lstStyle/>
                    <a:p>
                      <a:pPr algn="just"/>
                      <a:r>
                        <a:rPr lang="pt-BR" sz="1800" b="1" dirty="0" smtClean="0"/>
                        <a:t>Auxílio</a:t>
                      </a:r>
                      <a:r>
                        <a:rPr lang="pt-BR" sz="1800" b="1" baseline="0" dirty="0" smtClean="0"/>
                        <a:t> eventual</a:t>
                      </a:r>
                      <a:r>
                        <a:rPr lang="pt-BR" sz="1800" baseline="0" dirty="0" smtClean="0"/>
                        <a:t>: concessão de auxílio financeiro ao estudante que comprovadamente se encontre temporariamente em situação emergencial e imprevisível de vulnerabilidade socioeconômica</a:t>
                      </a:r>
                      <a:endParaRPr lang="pt-B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Art. 51</a:t>
                      </a:r>
                      <a:endParaRPr lang="pt-BR" sz="1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CRITÉRIO DE ACESSO AO PAE 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pt-BR" dirty="0" smtClean="0"/>
              <a:t>Estar regulamente matriculado nos cursos ofertados pelo IFPA, de todos os níveis e modalidades de ensino, prioritariamente, os que estejam comprovadamente em situação de vulnerabilidade social.</a:t>
            </a:r>
          </a:p>
          <a:p>
            <a:pPr algn="just">
              <a:buFont typeface="Wingdings" pitchFamily="2" charset="2"/>
              <a:buChar char="Ø"/>
            </a:pPr>
            <a:endParaRPr lang="pt-B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CRITÉRIOS DA RENOVAÇÃO AO PAE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928670"/>
            <a:ext cx="8715436" cy="5715040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dirty="0" smtClean="0"/>
              <a:t>Estar regularmente matriculado em cursos presenciais nos níveis de educação do ensino técnico de nível médio, graduação e formação inicial e continuada – FIC;</a:t>
            </a:r>
          </a:p>
          <a:p>
            <a:pPr algn="just">
              <a:buFont typeface="Wingdings" pitchFamily="2" charset="2"/>
              <a:buChar char="Ø"/>
            </a:pPr>
            <a:r>
              <a:rPr lang="pt-BR" dirty="0" smtClean="0"/>
              <a:t>Estar com a matrícula ativa no sistema SIGAA;</a:t>
            </a:r>
          </a:p>
          <a:p>
            <a:pPr algn="just">
              <a:buFont typeface="Wingdings" pitchFamily="2" charset="2"/>
              <a:buChar char="Ø"/>
            </a:pPr>
            <a:r>
              <a:rPr lang="pt-BR" dirty="0" smtClean="0"/>
              <a:t>Ter renda </a:t>
            </a:r>
            <a:r>
              <a:rPr lang="pt-BR" i="1" dirty="0" smtClean="0"/>
              <a:t>per capta</a:t>
            </a:r>
            <a:r>
              <a:rPr lang="pt-BR" dirty="0" smtClean="0"/>
              <a:t> familiar de até um salário mínimo e meio. </a:t>
            </a:r>
          </a:p>
          <a:p>
            <a:pPr algn="just">
              <a:buFont typeface="Wingdings" pitchFamily="2" charset="2"/>
              <a:buChar char="Ø"/>
            </a:pPr>
            <a:r>
              <a:rPr lang="pt-BR" dirty="0" smtClean="0">
                <a:solidFill>
                  <a:srgbClr val="FF0000"/>
                </a:solidFill>
              </a:rPr>
              <a:t>Ter </a:t>
            </a:r>
            <a:r>
              <a:rPr lang="pt-BR" dirty="0" err="1" smtClean="0">
                <a:solidFill>
                  <a:srgbClr val="FF0000"/>
                </a:solidFill>
              </a:rPr>
              <a:t>frequência</a:t>
            </a:r>
            <a:r>
              <a:rPr lang="pt-BR" dirty="0" smtClean="0">
                <a:solidFill>
                  <a:srgbClr val="FF0000"/>
                </a:solidFill>
              </a:rPr>
              <a:t> igual ou superior a 75% (setenta e cinco por cento), em todos os componentes curriculares do semestre ou ano anterior, a depender do regime do curso;</a:t>
            </a:r>
          </a:p>
          <a:p>
            <a:pPr algn="just">
              <a:buFont typeface="Wingdings" pitchFamily="2" charset="2"/>
              <a:buChar char="Ø"/>
            </a:pPr>
            <a:r>
              <a:rPr lang="pt-BR" dirty="0" smtClean="0">
                <a:solidFill>
                  <a:srgbClr val="FF0000"/>
                </a:solidFill>
              </a:rPr>
              <a:t>Ter desempenho acadêmico satisfatório.</a:t>
            </a:r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CRITÉRIOS PARA PERMANÊNCIA NO PAE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54485"/>
          </a:xfrm>
        </p:spPr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pt-BR" dirty="0" smtClean="0"/>
              <a:t>Frequência igual ou superior a 75% (setenta e cinco) em todos os componentes curriculares;</a:t>
            </a:r>
          </a:p>
          <a:p>
            <a:pPr lvl="0">
              <a:buNone/>
            </a:pPr>
            <a:endParaRPr lang="pt-BR" dirty="0" smtClean="0"/>
          </a:p>
          <a:p>
            <a:pPr lvl="0">
              <a:buFont typeface="Wingdings" pitchFamily="2" charset="2"/>
              <a:buChar char="Ø"/>
            </a:pPr>
            <a:r>
              <a:rPr lang="pt-BR" dirty="0" smtClean="0"/>
              <a:t>Adequada utilização dos auxílios para os fins aos quais foram concedidos.</a:t>
            </a:r>
          </a:p>
          <a:p>
            <a:pPr>
              <a:buFont typeface="Wingdings" pitchFamily="2" charset="2"/>
              <a:buChar char="Ø"/>
            </a:pPr>
            <a:endParaRPr lang="pt-B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26130"/>
          </a:xfrm>
        </p:spPr>
        <p:txBody>
          <a:bodyPr>
            <a:normAutofit fontScale="90000"/>
          </a:bodyPr>
          <a:lstStyle/>
          <a:p>
            <a:pPr algn="just"/>
            <a:r>
              <a:rPr lang="pt-BR" dirty="0" smtClean="0"/>
              <a:t>A assistência estudantil do IFPA não objetiva pura e simplesmente repassar recurso financeiro aos estudantes. A intenção do programa é fazer com que este recurso possa potencializar as </a:t>
            </a:r>
            <a:r>
              <a:rPr lang="pt-BR" dirty="0" smtClean="0">
                <a:solidFill>
                  <a:srgbClr val="FF0000"/>
                </a:solidFill>
              </a:rPr>
              <a:t>condições favoráveis</a:t>
            </a:r>
            <a:r>
              <a:rPr lang="pt-BR" dirty="0" smtClean="0"/>
              <a:t> para que ele tenha êxito em seu percurso formativo.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539</TotalTime>
  <Words>692</Words>
  <PresentationFormat>Apresentação na tela (4:3)</PresentationFormat>
  <Paragraphs>61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Tema do Office</vt:lpstr>
      <vt:lpstr>  ASSISTÊNCIA ESTUDANTIL NO IFPA: RESOLUÇÃO Nº 147/2016/CONSUP</vt:lpstr>
      <vt:lpstr>CONSIDERAÇÕES INICIAIS</vt:lpstr>
      <vt:lpstr>A ASSISTÊNCIA ESTUDANTIL  NO IFPA</vt:lpstr>
      <vt:lpstr>OBJETIVOS</vt:lpstr>
      <vt:lpstr>PONTOS IMPORTANTES DA RESOLUÇÃO </vt:lpstr>
      <vt:lpstr>CRITÉRIO DE ACESSO AO PAE </vt:lpstr>
      <vt:lpstr>CRITÉRIOS DA RENOVAÇÃO AO PAE</vt:lpstr>
      <vt:lpstr>CRITÉRIOS PARA PERMANÊNCIA NO PAE</vt:lpstr>
      <vt:lpstr>A assistência estudantil do IFPA não objetiva pura e simplesmente repassar recurso financeiro aos estudantes. A intenção do programa é fazer com que este recurso possa potencializar as condições favoráveis para que ele tenha êxito em seu percurso formativo. </vt:lpstr>
      <vt:lpstr>INTERFACES</vt:lpstr>
      <vt:lpstr>OBRIGADA!!!!!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SELMA SOUSA COSTA SILVA</dc:creator>
  <cp:lastModifiedBy>selma.silva</cp:lastModifiedBy>
  <cp:revision>62</cp:revision>
  <dcterms:created xsi:type="dcterms:W3CDTF">2016-11-09T18:06:16Z</dcterms:created>
  <dcterms:modified xsi:type="dcterms:W3CDTF">2016-11-16T17:29:34Z</dcterms:modified>
</cp:coreProperties>
</file>