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handoutMasterIdLst>
    <p:handoutMasterId r:id="rId25"/>
  </p:handoutMasterIdLst>
  <p:sldIdLst>
    <p:sldId id="275" r:id="rId2"/>
    <p:sldId id="281" r:id="rId3"/>
    <p:sldId id="283" r:id="rId4"/>
    <p:sldId id="282" r:id="rId5"/>
    <p:sldId id="284" r:id="rId6"/>
    <p:sldId id="290" r:id="rId7"/>
    <p:sldId id="285" r:id="rId8"/>
    <p:sldId id="277" r:id="rId9"/>
    <p:sldId id="286" r:id="rId10"/>
    <p:sldId id="257" r:id="rId11"/>
    <p:sldId id="265" r:id="rId12"/>
    <p:sldId id="261" r:id="rId13"/>
    <p:sldId id="258" r:id="rId14"/>
    <p:sldId id="288" r:id="rId15"/>
    <p:sldId id="262" r:id="rId16"/>
    <p:sldId id="266" r:id="rId17"/>
    <p:sldId id="274" r:id="rId18"/>
    <p:sldId id="294" r:id="rId19"/>
    <p:sldId id="295" r:id="rId20"/>
    <p:sldId id="296" r:id="rId21"/>
    <p:sldId id="291" r:id="rId22"/>
    <p:sldId id="293" r:id="rId23"/>
    <p:sldId id="292" r:id="rId24"/>
  </p:sldIdLst>
  <p:sldSz cx="9144000" cy="6858000" type="screen4x3"/>
  <p:notesSz cx="9928225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C3BA"/>
    <a:srgbClr val="12F4E9"/>
    <a:srgbClr val="FF99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02" cy="340202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4036" y="0"/>
            <a:ext cx="4302601" cy="340202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r">
              <a:defRPr sz="1200"/>
            </a:lvl1pPr>
          </a:lstStyle>
          <a:p>
            <a:fld id="{4CF611FC-DE6F-497B-81BB-7D311A5FE1DA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5884"/>
            <a:ext cx="4302602" cy="340202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4036" y="6455884"/>
            <a:ext cx="4302601" cy="340202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r">
              <a:defRPr sz="1200"/>
            </a:lvl1pPr>
          </a:lstStyle>
          <a:p>
            <a:fld id="{1C4365BF-1B50-437F-9AF3-4F0E35D2896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83773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PESQUISADOR/PROCURADOR EDUCACIONAL INSTITUCIONAL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85720" y="2173575"/>
            <a:ext cx="807249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000" dirty="0">
                <a:latin typeface="Arial" panose="020B0604020202020204" pitchFamily="34" charset="0"/>
              </a:rPr>
              <a:t>PERFIL, PAPEL E </a:t>
            </a:r>
            <a:r>
              <a:rPr lang="pt-BR" sz="5000" dirty="0" smtClean="0">
                <a:latin typeface="Arial" panose="020B0604020202020204" pitchFamily="34" charset="0"/>
              </a:rPr>
              <a:t>ATUAÇÃO DO </a:t>
            </a:r>
          </a:p>
          <a:p>
            <a:pPr algn="ctr"/>
            <a:endParaRPr lang="pt-BR" sz="5000" dirty="0" smtClean="0">
              <a:latin typeface="Arial" panose="020B0604020202020204" pitchFamily="34" charset="0"/>
            </a:endParaRPr>
          </a:p>
          <a:p>
            <a:pPr algn="ctr"/>
            <a:r>
              <a:rPr lang="pt-BR" sz="5000" dirty="0" smtClean="0">
                <a:latin typeface="Arial" panose="020B0604020202020204" pitchFamily="34" charset="0"/>
              </a:rPr>
              <a:t>PI,  AI  E  SECRETÁRIOS ACADÊMICOS</a:t>
            </a:r>
            <a:endParaRPr lang="pt-BR" sz="5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068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dirty="0"/>
              <a:pPr marL="101600">
                <a:lnSpc>
                  <a:spcPts val="1235"/>
                </a:lnSpc>
              </a:pPr>
              <a:t>10</a:t>
            </a:fld>
            <a:r>
              <a:rPr spc="-5" dirty="0"/>
              <a:t>/1</a:t>
            </a:r>
            <a:r>
              <a:rPr dirty="0"/>
              <a:t>5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/>
          <a:srcRect l="14276" t="21875" r="32431" b="14162"/>
          <a:stretch/>
        </p:blipFill>
        <p:spPr>
          <a:xfrm>
            <a:off x="1" y="-7423"/>
            <a:ext cx="9144000" cy="6865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l="14276" t="22916" r="32431" b="16667"/>
          <a:stretch/>
        </p:blipFill>
        <p:spPr>
          <a:xfrm>
            <a:off x="0" y="1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43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4977" t="21887" r="32962" b="10768"/>
          <a:stretch/>
        </p:blipFill>
        <p:spPr>
          <a:xfrm>
            <a:off x="-36512" y="-27384"/>
            <a:ext cx="9203851" cy="68853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018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smtClean="0"/>
              <a:pPr marL="101600">
                <a:lnSpc>
                  <a:spcPts val="1235"/>
                </a:lnSpc>
              </a:pPr>
              <a:t>13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/>
          <a:srcRect l="14275" t="21875" r="33602" b="13541"/>
          <a:stretch/>
        </p:blipFill>
        <p:spPr>
          <a:xfrm>
            <a:off x="228600" y="381000"/>
            <a:ext cx="8613374" cy="6000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472" t="8839" r="13500" b="5927"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734661" y="1916832"/>
            <a:ext cx="33495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500" b="1" dirty="0" smtClean="0"/>
              <a:t>dos Coordenadores e AI</a:t>
            </a:r>
            <a:endParaRPr lang="pt-BR" sz="25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Atualizações Anuais ou de acordo com o Ato autorizativo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 smtClean="0"/>
              <a:t>Infraestrutura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Dirigentes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Docentes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Coordenadores de Curso (</a:t>
            </a:r>
            <a:r>
              <a:rPr lang="pt-BR" dirty="0" err="1" smtClean="0"/>
              <a:t>Enade</a:t>
            </a:r>
            <a:r>
              <a:rPr lang="pt-BR" dirty="0" smtClean="0"/>
              <a:t>)</a:t>
            </a:r>
          </a:p>
          <a:p>
            <a:pPr marL="0" indent="0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Objetivo da Atualização anual: Para o preenchimento dos FE dos atos autorizativos (Reconhecimento e Renovação de Curso)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6968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2015" t="10603" r="29175" b="7401"/>
          <a:stretch/>
        </p:blipFill>
        <p:spPr>
          <a:xfrm>
            <a:off x="35496" y="-7784"/>
            <a:ext cx="9108504" cy="68931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71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Criação do </a:t>
            </a:r>
            <a:r>
              <a:rPr lang="pt-BR" dirty="0" smtClean="0"/>
              <a:t>documento modelo </a:t>
            </a:r>
            <a:r>
              <a:rPr lang="pt-BR" dirty="0" smtClean="0"/>
              <a:t>para preenchimento do FE;</a:t>
            </a:r>
          </a:p>
          <a:p>
            <a:r>
              <a:rPr lang="pt-BR" dirty="0" smtClean="0"/>
              <a:t>Criação de um Banco de dado padrão para compor os atributos dos docentes com atualização anual;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941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Atualizações do Docentes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9297" t="10102" r="11190"/>
          <a:stretch/>
        </p:blipFill>
        <p:spPr>
          <a:xfrm>
            <a:off x="457200" y="1219200"/>
            <a:ext cx="8229600" cy="533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9092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Tabela de Atributo dos Docentes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208" t="6522" r="7354" b="5935"/>
          <a:stretch/>
        </p:blipFill>
        <p:spPr>
          <a:xfrm>
            <a:off x="533400" y="1255295"/>
            <a:ext cx="8077200" cy="552650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971800" y="2237601"/>
            <a:ext cx="1905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Fulano de Tal</a:t>
            </a:r>
            <a:endParaRPr lang="pt-BR" sz="12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2971800" y="2542401"/>
            <a:ext cx="1905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 err="1" smtClean="0"/>
              <a:t>xxx.xxx.xxx-xx</a:t>
            </a:r>
            <a:endParaRPr lang="pt-BR" sz="1200" dirty="0"/>
          </a:p>
        </p:txBody>
      </p:sp>
    </p:spTree>
    <p:extLst>
      <p:ext uri="{BB962C8B-B14F-4D97-AF65-F5344CB8AC3E}">
        <p14:creationId xmlns="" xmlns:p14="http://schemas.microsoft.com/office/powerpoint/2010/main" val="243395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472" t="8839" r="12513" b="592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Avaliações de Cursos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0244" t="6735" r="11190" b="5718"/>
          <a:stretch/>
        </p:blipFill>
        <p:spPr>
          <a:xfrm>
            <a:off x="457200" y="1219200"/>
            <a:ext cx="8229600" cy="5334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90800" y="1981200"/>
            <a:ext cx="1905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Fulano de Tal</a:t>
            </a:r>
            <a:endParaRPr lang="pt-BR" sz="1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2590800" y="2286000"/>
            <a:ext cx="1905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 err="1" smtClean="0"/>
              <a:t>xxx.xxx.xxx-xx</a:t>
            </a:r>
            <a:endParaRPr lang="pt-BR" sz="1200" dirty="0"/>
          </a:p>
        </p:txBody>
      </p:sp>
    </p:spTree>
    <p:extLst>
      <p:ext uri="{BB962C8B-B14F-4D97-AF65-F5344CB8AC3E}">
        <p14:creationId xmlns="" xmlns:p14="http://schemas.microsoft.com/office/powerpoint/2010/main" val="144795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4802" t="21887" r="33044" b="15819"/>
          <a:stretch/>
        </p:blipFill>
        <p:spPr>
          <a:xfrm>
            <a:off x="292690" y="685800"/>
            <a:ext cx="8394110" cy="56510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29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5923" t="21887" r="32016" b="14135"/>
          <a:stretch/>
        </p:blipFill>
        <p:spPr>
          <a:xfrm>
            <a:off x="381000" y="590202"/>
            <a:ext cx="8305800" cy="57385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516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4529" t="21631" r="32016" b="13343"/>
          <a:stretch/>
        </p:blipFill>
        <p:spPr>
          <a:xfrm>
            <a:off x="533400" y="609600"/>
            <a:ext cx="8133344" cy="556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21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86" t="8839" r="12513" b="592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86" t="8838" r="14486" b="592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86" t="7260" r="12513" b="4349"/>
          <a:stretch>
            <a:fillRect/>
          </a:stretch>
        </p:blipFill>
        <p:spPr bwMode="auto">
          <a:xfrm>
            <a:off x="0" y="0"/>
            <a:ext cx="9144000" cy="691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Estrutura dos Auxiliares Institucionais</a:t>
            </a:r>
            <a:endParaRPr lang="pt-BR" b="1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321" t="22906" r="22270" b="8681"/>
          <a:stretch>
            <a:fillRect/>
          </a:stretch>
        </p:blipFill>
        <p:spPr bwMode="auto">
          <a:xfrm>
            <a:off x="683568" y="1126104"/>
            <a:ext cx="7920880" cy="575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798" t="9470" r="13188" b="5296"/>
          <a:stretch>
            <a:fillRect/>
          </a:stretch>
        </p:blipFill>
        <p:spPr bwMode="auto">
          <a:xfrm>
            <a:off x="0" y="0"/>
            <a:ext cx="9271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ATUAÇÃO </a:t>
            </a:r>
            <a:r>
              <a:rPr lang="pt-BR" dirty="0" smtClean="0"/>
              <a:t>NOS SISTEMAS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pt-BR" dirty="0" err="1" smtClean="0"/>
              <a:t>e-MEC</a:t>
            </a:r>
            <a:r>
              <a:rPr lang="pt-BR" dirty="0" smtClean="0"/>
              <a:t> (PI, AI)</a:t>
            </a:r>
          </a:p>
          <a:p>
            <a:pPr marL="514350" indent="-514350">
              <a:buAutoNum type="arabicPeriod"/>
            </a:pPr>
            <a:r>
              <a:rPr lang="pt-BR" dirty="0" smtClean="0"/>
              <a:t>SISTEC (</a:t>
            </a:r>
            <a:r>
              <a:rPr lang="pt-BR" dirty="0" smtClean="0"/>
              <a:t>PI, </a:t>
            </a:r>
            <a:r>
              <a:rPr lang="pt-BR" dirty="0" smtClean="0"/>
              <a:t>AI* e Secretários </a:t>
            </a:r>
            <a:r>
              <a:rPr lang="pt-BR" dirty="0" smtClean="0"/>
              <a:t>acadêmicos)</a:t>
            </a:r>
          </a:p>
          <a:p>
            <a:pPr marL="514350" indent="-514350">
              <a:buAutoNum type="arabicPeriod"/>
            </a:pPr>
            <a:r>
              <a:rPr lang="pt-BR" dirty="0" err="1" smtClean="0"/>
              <a:t>Censup</a:t>
            </a:r>
            <a:r>
              <a:rPr lang="pt-BR" dirty="0" smtClean="0"/>
              <a:t> (PI, </a:t>
            </a:r>
            <a:r>
              <a:rPr lang="pt-BR" dirty="0" smtClean="0"/>
              <a:t>AI e </a:t>
            </a:r>
            <a:r>
              <a:rPr lang="pt-BR" dirty="0" smtClean="0"/>
              <a:t>secretários acadêmicos)</a:t>
            </a:r>
          </a:p>
          <a:p>
            <a:pPr marL="514350" indent="-514350">
              <a:buAutoNum type="arabicPeriod"/>
            </a:pPr>
            <a:r>
              <a:rPr lang="pt-BR" dirty="0" err="1" smtClean="0"/>
              <a:t>Educacenso</a:t>
            </a:r>
            <a:r>
              <a:rPr lang="pt-BR" dirty="0" smtClean="0"/>
              <a:t> (PI, </a:t>
            </a:r>
            <a:r>
              <a:rPr lang="pt-BR" dirty="0" smtClean="0"/>
              <a:t>AI* e </a:t>
            </a:r>
            <a:r>
              <a:rPr lang="pt-BR" dirty="0" smtClean="0"/>
              <a:t>secretários acadêmicos)</a:t>
            </a:r>
          </a:p>
          <a:p>
            <a:pPr marL="514350" indent="-514350">
              <a:buAutoNum type="arabicPeriod"/>
            </a:pPr>
            <a:r>
              <a:rPr lang="pt-BR" dirty="0" err="1" smtClean="0"/>
              <a:t>Enade</a:t>
            </a:r>
            <a:r>
              <a:rPr lang="pt-BR" dirty="0" smtClean="0"/>
              <a:t> (Coordenadores e </a:t>
            </a:r>
            <a:r>
              <a:rPr lang="pt-BR" dirty="0" smtClean="0"/>
              <a:t>AI*)</a:t>
            </a:r>
            <a:endParaRPr lang="pt-BR" dirty="0" smtClean="0"/>
          </a:p>
          <a:p>
            <a:pPr marL="514350" indent="-514350">
              <a:buAutoNum type="arabicPeriod"/>
            </a:pPr>
            <a:r>
              <a:rPr lang="pt-BR" dirty="0" smtClean="0"/>
              <a:t>SIGAA </a:t>
            </a:r>
            <a:r>
              <a:rPr lang="pt-BR" dirty="0" smtClean="0"/>
              <a:t>(PI, </a:t>
            </a:r>
            <a:r>
              <a:rPr lang="pt-BR" dirty="0" smtClean="0"/>
              <a:t>AI* e </a:t>
            </a:r>
            <a:r>
              <a:rPr lang="pt-BR" dirty="0" smtClean="0"/>
              <a:t>Secretários acadêmicos</a:t>
            </a:r>
            <a:r>
              <a:rPr lang="pt-BR" dirty="0" smtClean="0"/>
              <a:t>)</a:t>
            </a:r>
          </a:p>
          <a:p>
            <a:pPr marL="514350" indent="-514350">
              <a:buNone/>
            </a:pPr>
            <a:endParaRPr lang="pt-BR" dirty="0" smtClean="0"/>
          </a:p>
          <a:p>
            <a:pPr marL="514350" indent="-514350">
              <a:buNone/>
            </a:pPr>
            <a:r>
              <a:rPr lang="pt-BR" dirty="0" smtClean="0"/>
              <a:t>* Ação de acompanhar.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60665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86" t="18475" r="13499" b="4349"/>
          <a:stretch>
            <a:fillRect/>
          </a:stretch>
        </p:blipFill>
        <p:spPr bwMode="auto">
          <a:xfrm>
            <a:off x="0" y="0"/>
            <a:ext cx="9144000" cy="688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168</Words>
  <Application>Microsoft Office PowerPoint</Application>
  <PresentationFormat>Apresentação na tela (4:3)</PresentationFormat>
  <Paragraphs>33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PESQUISADOR/PROCURADOR EDUCACIONAL INSTITUCIONAL</vt:lpstr>
      <vt:lpstr>Slide 2</vt:lpstr>
      <vt:lpstr>Slide 3</vt:lpstr>
      <vt:lpstr>Slide 4</vt:lpstr>
      <vt:lpstr>Slide 5</vt:lpstr>
      <vt:lpstr>Estrutura dos Auxiliares Institucionais</vt:lpstr>
      <vt:lpstr>Slide 7</vt:lpstr>
      <vt:lpstr>ATUAÇÃO NOS SISTEMAS</vt:lpstr>
      <vt:lpstr>Slide 9</vt:lpstr>
      <vt:lpstr>Slide 10</vt:lpstr>
      <vt:lpstr>Slide 11</vt:lpstr>
      <vt:lpstr>Slide 12</vt:lpstr>
      <vt:lpstr>Slide 13</vt:lpstr>
      <vt:lpstr>Slide 14</vt:lpstr>
      <vt:lpstr>Atualizações Anuais ou de acordo com o Ato autorizativo</vt:lpstr>
      <vt:lpstr>Slide 16</vt:lpstr>
      <vt:lpstr>Slide 17</vt:lpstr>
      <vt:lpstr>Atualizações do Docentes</vt:lpstr>
      <vt:lpstr>Tabela de Atributo dos Docentes</vt:lpstr>
      <vt:lpstr>Avaliações de Cursos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marceloferes</dc:creator>
  <cp:lastModifiedBy>Betiane</cp:lastModifiedBy>
  <cp:revision>91</cp:revision>
  <dcterms:created xsi:type="dcterms:W3CDTF">2016-06-03T16:59:16Z</dcterms:created>
  <dcterms:modified xsi:type="dcterms:W3CDTF">2017-06-08T13:54:57Z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2013-07-12T00:00:00Z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2016-06-03T00:00:00Z</vt:filetime>
  </property>
</Properties>
</file>