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handoutMasterIdLst>
    <p:handoutMasterId r:id="rId31"/>
  </p:handoutMasterIdLst>
  <p:sldIdLst>
    <p:sldId id="256" r:id="rId2"/>
    <p:sldId id="257" r:id="rId3"/>
    <p:sldId id="258" r:id="rId4"/>
    <p:sldId id="265" r:id="rId5"/>
    <p:sldId id="266" r:id="rId6"/>
    <p:sldId id="267" r:id="rId7"/>
    <p:sldId id="269" r:id="rId8"/>
    <p:sldId id="272" r:id="rId9"/>
    <p:sldId id="273" r:id="rId10"/>
    <p:sldId id="274" r:id="rId11"/>
    <p:sldId id="275" r:id="rId12"/>
    <p:sldId id="284" r:id="rId13"/>
    <p:sldId id="276" r:id="rId14"/>
    <p:sldId id="279" r:id="rId15"/>
    <p:sldId id="278" r:id="rId16"/>
    <p:sldId id="280" r:id="rId17"/>
    <p:sldId id="281" r:id="rId18"/>
    <p:sldId id="282" r:id="rId19"/>
    <p:sldId id="283" r:id="rId20"/>
    <p:sldId id="287" r:id="rId21"/>
    <p:sldId id="288" r:id="rId22"/>
    <p:sldId id="290" r:id="rId23"/>
    <p:sldId id="289" r:id="rId24"/>
    <p:sldId id="291" r:id="rId25"/>
    <p:sldId id="292" r:id="rId26"/>
    <p:sldId id="293" r:id="rId27"/>
    <p:sldId id="294" r:id="rId28"/>
    <p:sldId id="286" r:id="rId29"/>
    <p:sldId id="295" r:id="rId30"/>
  </p:sldIdLst>
  <p:sldSz cx="9144000" cy="6858000" type="screen4x3"/>
  <p:notesSz cx="9923463" cy="67881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C3BA"/>
    <a:srgbClr val="12F4E9"/>
    <a:srgbClr val="FF9900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538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1338" y="0"/>
            <a:ext cx="4300537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611FC-DE6F-497B-81BB-7D311A5FE1DA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46838"/>
            <a:ext cx="4300538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1338" y="6446838"/>
            <a:ext cx="4300537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365BF-1B50-437F-9AF3-4F0E35D2896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83773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08080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ts val="1335"/>
              </a:lnSpc>
            </a:pPr>
            <a:r>
              <a:rPr dirty="0"/>
              <a:t>12 de julho de</a:t>
            </a:r>
            <a:r>
              <a:rPr spc="-125" dirty="0"/>
              <a:t> </a:t>
            </a:r>
            <a:r>
              <a:rPr dirty="0"/>
              <a:t>2013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08080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ts val="1335"/>
              </a:lnSpc>
            </a:pPr>
            <a:r>
              <a:rPr spc="-5" dirty="0"/>
              <a:t>Diretoria de </a:t>
            </a:r>
            <a:r>
              <a:rPr spc="-10" dirty="0"/>
              <a:t>Regulação </a:t>
            </a:r>
            <a:r>
              <a:rPr dirty="0"/>
              <a:t>e </a:t>
            </a:r>
            <a:r>
              <a:rPr spc="-5" dirty="0"/>
              <a:t>Supervisão </a:t>
            </a:r>
            <a:r>
              <a:rPr dirty="0"/>
              <a:t>-</a:t>
            </a:r>
            <a:r>
              <a:rPr spc="85" dirty="0"/>
              <a:t> </a:t>
            </a:r>
            <a:r>
              <a:rPr spc="-5" dirty="0"/>
              <a:t>SETEC/MEC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808080"/>
                </a:solidFill>
                <a:latin typeface="Tahoma"/>
                <a:cs typeface="Tahoma"/>
              </a:defRPr>
            </a:lvl1pPr>
          </a:lstStyle>
          <a:p>
            <a:pPr marL="101600">
              <a:lnSpc>
                <a:spcPts val="1235"/>
              </a:lnSpc>
            </a:pPr>
            <a:fld id="{81D60167-4931-47E6-BA6A-407CBD079E47}" type="slidenum">
              <a:rPr dirty="0"/>
              <a:pPr marL="101600">
                <a:lnSpc>
                  <a:spcPts val="1235"/>
                </a:lnSpc>
              </a:pPr>
              <a:t>‹nº›</a:t>
            </a:fld>
            <a:r>
              <a:rPr spc="-5" dirty="0"/>
              <a:t>/1</a:t>
            </a:r>
            <a:r>
              <a:rPr dirty="0"/>
              <a:t>5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ts val="1335"/>
              </a:lnSpc>
            </a:pPr>
            <a:r>
              <a:rPr lang="pt-BR" spc="-5" smtClean="0"/>
              <a:t>Diretoria de </a:t>
            </a:r>
            <a:r>
              <a:rPr lang="pt-BR" spc="-10" smtClean="0"/>
              <a:t>Regulação </a:t>
            </a:r>
            <a:r>
              <a:rPr lang="pt-BR" smtClean="0"/>
              <a:t>e </a:t>
            </a:r>
            <a:r>
              <a:rPr lang="pt-BR" spc="-5" smtClean="0"/>
              <a:t>Supervisão </a:t>
            </a:r>
            <a:r>
              <a:rPr lang="pt-BR" smtClean="0"/>
              <a:t>-</a:t>
            </a:r>
            <a:r>
              <a:rPr lang="pt-BR" spc="85" smtClean="0"/>
              <a:t> </a:t>
            </a:r>
            <a:r>
              <a:rPr lang="pt-BR" spc="-5" smtClean="0"/>
              <a:t>SETEC/MEC</a:t>
            </a:r>
            <a:endParaRPr lang="pt-BR" spc="-5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2700">
              <a:lnSpc>
                <a:spcPts val="1335"/>
              </a:lnSpc>
            </a:pPr>
            <a:r>
              <a:rPr lang="pt-BR" smtClean="0"/>
              <a:t>12 de julho de</a:t>
            </a:r>
            <a:r>
              <a:rPr lang="pt-BR" spc="-125" smtClean="0"/>
              <a:t> </a:t>
            </a:r>
            <a:r>
              <a:rPr lang="pt-BR" smtClean="0"/>
              <a:t>2013</a:t>
            </a: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101600">
              <a:lnSpc>
                <a:spcPts val="1235"/>
              </a:lnSpc>
            </a:pPr>
            <a:fld id="{81D60167-4931-47E6-BA6A-407CBD079E47}" type="slidenum">
              <a:rPr lang="pt-BR" smtClean="0"/>
              <a:pPr marL="101600">
                <a:lnSpc>
                  <a:spcPts val="1235"/>
                </a:lnSpc>
              </a:pPr>
              <a:t>‹nº›</a:t>
            </a:fld>
            <a:r>
              <a:rPr lang="pt-BR" spc="-5" smtClean="0"/>
              <a:t>/1</a:t>
            </a:r>
            <a:r>
              <a:rPr lang="pt-BR" smtClean="0"/>
              <a:t>5</a:t>
            </a:r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sistec.mec.gov.br/" TargetMode="External"/><Relationship Id="rId2" Type="http://schemas.openxmlformats.org/officeDocument/2006/relationships/hyperlink" Target="http://sitesistec.mec.gov.br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76800" y="2133600"/>
            <a:ext cx="2905760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b="1" spc="-5" dirty="0">
                <a:solidFill>
                  <a:srgbClr val="FF0000"/>
                </a:solidFill>
              </a:rPr>
              <a:t>SI</a:t>
            </a:r>
            <a:r>
              <a:rPr sz="6000" b="1" spc="10" dirty="0">
                <a:solidFill>
                  <a:srgbClr val="FF0000"/>
                </a:solidFill>
              </a:rPr>
              <a:t>S</a:t>
            </a:r>
            <a:r>
              <a:rPr sz="6000" b="1" spc="-5" dirty="0">
                <a:solidFill>
                  <a:srgbClr val="FF0000"/>
                </a:solidFill>
              </a:rPr>
              <a:t>TEC</a:t>
            </a:r>
            <a:endParaRPr sz="6000" b="1">
              <a:solidFill>
                <a:srgbClr val="FF0000"/>
              </a:solidFill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smtClean="0"/>
              <a:pPr marL="101600">
                <a:lnSpc>
                  <a:spcPts val="1235"/>
                </a:lnSpc>
              </a:pPr>
              <a:t>1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360422" y="3450208"/>
            <a:ext cx="6019165" cy="975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Sistema Nacional </a:t>
            </a:r>
            <a:r>
              <a:rPr sz="3200" dirty="0">
                <a:latin typeface="Calibri"/>
                <a:cs typeface="Calibri"/>
              </a:rPr>
              <a:t>de </a:t>
            </a:r>
            <a:r>
              <a:rPr sz="3200" spc="-5" dirty="0">
                <a:latin typeface="Calibri"/>
                <a:cs typeface="Calibri"/>
              </a:rPr>
              <a:t>Informações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da</a:t>
            </a:r>
            <a:endParaRPr sz="3200">
              <a:latin typeface="Calibri"/>
              <a:cs typeface="Calibri"/>
            </a:endParaRPr>
          </a:p>
          <a:p>
            <a:pPr marL="69850" algn="ctr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Educação Profissional </a:t>
            </a:r>
            <a:r>
              <a:rPr sz="3200" dirty="0">
                <a:latin typeface="Calibri"/>
                <a:cs typeface="Calibri"/>
              </a:rPr>
              <a:t>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Tecnológica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Usuários do</a:t>
            </a:r>
            <a:r>
              <a:rPr spc="-85" dirty="0"/>
              <a:t> </a:t>
            </a:r>
            <a:r>
              <a:rPr spc="-10" dirty="0"/>
              <a:t>SISTEC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10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4540" y="1651508"/>
            <a:ext cx="7406640" cy="3615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78105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Calibri"/>
                <a:cs typeface="Calibri"/>
              </a:rPr>
              <a:t>O SISTEC foi construído </a:t>
            </a:r>
            <a:r>
              <a:rPr sz="2800" spc="-10" dirty="0">
                <a:latin typeface="Calibri"/>
                <a:cs typeface="Calibri"/>
              </a:rPr>
              <a:t>sobre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premissa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10" dirty="0">
                <a:latin typeface="Calibri"/>
                <a:cs typeface="Calibri"/>
              </a:rPr>
              <a:t>que  </a:t>
            </a:r>
            <a:r>
              <a:rPr sz="2800" spc="-5" dirty="0">
                <a:latin typeface="Calibri"/>
                <a:cs typeface="Calibri"/>
              </a:rPr>
              <a:t>se </a:t>
            </a:r>
            <a:r>
              <a:rPr sz="2800" spc="-10" dirty="0">
                <a:latin typeface="Calibri"/>
                <a:cs typeface="Calibri"/>
              </a:rPr>
              <a:t>pode </a:t>
            </a:r>
            <a:r>
              <a:rPr sz="2800" spc="-5" dirty="0">
                <a:latin typeface="Calibri"/>
                <a:cs typeface="Calibri"/>
              </a:rPr>
              <a:t>descentralizar o </a:t>
            </a:r>
            <a:r>
              <a:rPr sz="2800" spc="-10" dirty="0">
                <a:latin typeface="Calibri"/>
                <a:cs typeface="Calibri"/>
              </a:rPr>
              <a:t>preenchimento dos  </a:t>
            </a:r>
            <a:r>
              <a:rPr sz="2800" spc="-5" dirty="0">
                <a:latin typeface="Calibri"/>
                <a:cs typeface="Calibri"/>
              </a:rPr>
              <a:t>dados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institucionais.</a:t>
            </a:r>
            <a:endParaRPr sz="28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Calibri"/>
                <a:cs typeface="Calibri"/>
              </a:rPr>
              <a:t>Para agilizar o processo de atualização </a:t>
            </a:r>
            <a:r>
              <a:rPr sz="2800" spc="-10" dirty="0">
                <a:latin typeface="Calibri"/>
                <a:cs typeface="Calibri"/>
              </a:rPr>
              <a:t>das  </a:t>
            </a:r>
            <a:r>
              <a:rPr sz="2800" spc="-5" dirty="0">
                <a:latin typeface="Calibri"/>
                <a:cs typeface="Calibri"/>
              </a:rPr>
              <a:t>informações, a </a:t>
            </a:r>
            <a:r>
              <a:rPr sz="2800" spc="-10" dirty="0">
                <a:latin typeface="Calibri"/>
                <a:cs typeface="Calibri"/>
              </a:rPr>
              <a:t>unidade </a:t>
            </a:r>
            <a:r>
              <a:rPr sz="2800" spc="-5" dirty="0">
                <a:latin typeface="Calibri"/>
                <a:cs typeface="Calibri"/>
              </a:rPr>
              <a:t>de ensino </a:t>
            </a:r>
            <a:r>
              <a:rPr sz="2800" spc="-10" dirty="0">
                <a:latin typeface="Calibri"/>
                <a:cs typeface="Calibri"/>
              </a:rPr>
              <a:t>pode </a:t>
            </a:r>
            <a:r>
              <a:rPr sz="2800" spc="-5" dirty="0">
                <a:latin typeface="Calibri"/>
                <a:cs typeface="Calibri"/>
              </a:rPr>
              <a:t>envolver  </a:t>
            </a:r>
            <a:r>
              <a:rPr sz="2800" spc="-10" dirty="0">
                <a:latin typeface="Calibri"/>
                <a:cs typeface="Calibri"/>
              </a:rPr>
              <a:t>diferentes </a:t>
            </a:r>
            <a:r>
              <a:rPr sz="2800" spc="-5" dirty="0">
                <a:latin typeface="Calibri"/>
                <a:cs typeface="Calibri"/>
              </a:rPr>
              <a:t>usuários no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SISTEC.</a:t>
            </a:r>
            <a:endParaRPr sz="2800" dirty="0">
              <a:latin typeface="Calibri"/>
              <a:cs typeface="Calibri"/>
            </a:endParaRPr>
          </a:p>
          <a:p>
            <a:pPr marL="355600" marR="757555" indent="-3429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  <a:tab pos="356235" algn="l"/>
              </a:tabLst>
            </a:pPr>
            <a:r>
              <a:rPr sz="2800" spc="-5" dirty="0">
                <a:latin typeface="Calibri"/>
                <a:cs typeface="Calibri"/>
              </a:rPr>
              <a:t>O SISTEC </a:t>
            </a:r>
            <a:r>
              <a:rPr sz="2800" spc="-10" dirty="0">
                <a:latin typeface="Calibri"/>
                <a:cs typeface="Calibri"/>
              </a:rPr>
              <a:t>possibilita que diferentes usuários  </a:t>
            </a:r>
            <a:r>
              <a:rPr sz="2800" spc="-5" dirty="0">
                <a:latin typeface="Calibri"/>
                <a:cs typeface="Calibri"/>
              </a:rPr>
              <a:t>possuam </a:t>
            </a:r>
            <a:r>
              <a:rPr sz="2800" spc="-10" dirty="0">
                <a:latin typeface="Calibri"/>
                <a:cs typeface="Calibri"/>
              </a:rPr>
              <a:t>diferentes perfis </a:t>
            </a:r>
            <a:r>
              <a:rPr sz="2800" spc="-5" dirty="0">
                <a:latin typeface="Calibri"/>
                <a:cs typeface="Calibri"/>
              </a:rPr>
              <a:t>de</a:t>
            </a:r>
            <a:r>
              <a:rPr sz="2800" spc="7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acesso.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903708"/>
          </a:xfrm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Perfis de Usuários no</a:t>
            </a:r>
            <a:r>
              <a:rPr spc="-95" dirty="0"/>
              <a:t> </a:t>
            </a:r>
            <a:r>
              <a:rPr spc="-10" dirty="0"/>
              <a:t>SISTEC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11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539750" y="1484375"/>
            <a:ext cx="2087880" cy="863600"/>
          </a:xfrm>
          <a:custGeom>
            <a:avLst/>
            <a:gdLst/>
            <a:ahLst/>
            <a:cxnLst/>
            <a:rect l="l" t="t" r="r" b="b"/>
            <a:pathLst>
              <a:path w="2087880" h="863600">
                <a:moveTo>
                  <a:pt x="1943608" y="0"/>
                </a:moveTo>
                <a:lnTo>
                  <a:pt x="143941" y="0"/>
                </a:lnTo>
                <a:lnTo>
                  <a:pt x="98443" y="7332"/>
                </a:lnTo>
                <a:lnTo>
                  <a:pt x="58929" y="27753"/>
                </a:lnTo>
                <a:lnTo>
                  <a:pt x="27770" y="58896"/>
                </a:lnTo>
                <a:lnTo>
                  <a:pt x="7337" y="98397"/>
                </a:lnTo>
                <a:lnTo>
                  <a:pt x="0" y="143890"/>
                </a:lnTo>
                <a:lnTo>
                  <a:pt x="0" y="719582"/>
                </a:lnTo>
                <a:lnTo>
                  <a:pt x="7337" y="765088"/>
                </a:lnTo>
                <a:lnTo>
                  <a:pt x="27770" y="804621"/>
                </a:lnTo>
                <a:lnTo>
                  <a:pt x="58929" y="835802"/>
                </a:lnTo>
                <a:lnTo>
                  <a:pt x="98443" y="856254"/>
                </a:lnTo>
                <a:lnTo>
                  <a:pt x="143941" y="863600"/>
                </a:lnTo>
                <a:lnTo>
                  <a:pt x="1943608" y="863600"/>
                </a:lnTo>
                <a:lnTo>
                  <a:pt x="1989114" y="856254"/>
                </a:lnTo>
                <a:lnTo>
                  <a:pt x="2028647" y="835802"/>
                </a:lnTo>
                <a:lnTo>
                  <a:pt x="2059828" y="804621"/>
                </a:lnTo>
                <a:lnTo>
                  <a:pt x="2080280" y="765088"/>
                </a:lnTo>
                <a:lnTo>
                  <a:pt x="2087626" y="719582"/>
                </a:lnTo>
                <a:lnTo>
                  <a:pt x="2087626" y="143890"/>
                </a:lnTo>
                <a:lnTo>
                  <a:pt x="2080280" y="98397"/>
                </a:lnTo>
                <a:lnTo>
                  <a:pt x="2059828" y="58896"/>
                </a:lnTo>
                <a:lnTo>
                  <a:pt x="2028647" y="27753"/>
                </a:lnTo>
                <a:lnTo>
                  <a:pt x="1989114" y="7332"/>
                </a:lnTo>
                <a:lnTo>
                  <a:pt x="1943608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9750" y="1484375"/>
            <a:ext cx="2087880" cy="863600"/>
          </a:xfrm>
          <a:custGeom>
            <a:avLst/>
            <a:gdLst/>
            <a:ahLst/>
            <a:cxnLst/>
            <a:rect l="l" t="t" r="r" b="b"/>
            <a:pathLst>
              <a:path w="2087880" h="863600">
                <a:moveTo>
                  <a:pt x="0" y="143890"/>
                </a:moveTo>
                <a:lnTo>
                  <a:pt x="7337" y="98397"/>
                </a:lnTo>
                <a:lnTo>
                  <a:pt x="27770" y="58896"/>
                </a:lnTo>
                <a:lnTo>
                  <a:pt x="58929" y="27753"/>
                </a:lnTo>
                <a:lnTo>
                  <a:pt x="98443" y="7332"/>
                </a:lnTo>
                <a:lnTo>
                  <a:pt x="143941" y="0"/>
                </a:lnTo>
                <a:lnTo>
                  <a:pt x="1943608" y="0"/>
                </a:lnTo>
                <a:lnTo>
                  <a:pt x="1989114" y="7332"/>
                </a:lnTo>
                <a:lnTo>
                  <a:pt x="2028647" y="27753"/>
                </a:lnTo>
                <a:lnTo>
                  <a:pt x="2059828" y="58896"/>
                </a:lnTo>
                <a:lnTo>
                  <a:pt x="2080280" y="98397"/>
                </a:lnTo>
                <a:lnTo>
                  <a:pt x="2087626" y="143890"/>
                </a:lnTo>
                <a:lnTo>
                  <a:pt x="2087626" y="719582"/>
                </a:lnTo>
                <a:lnTo>
                  <a:pt x="2080280" y="765088"/>
                </a:lnTo>
                <a:lnTo>
                  <a:pt x="2059828" y="804621"/>
                </a:lnTo>
                <a:lnTo>
                  <a:pt x="2028647" y="835802"/>
                </a:lnTo>
                <a:lnTo>
                  <a:pt x="1989114" y="856254"/>
                </a:lnTo>
                <a:lnTo>
                  <a:pt x="1943608" y="863600"/>
                </a:lnTo>
                <a:lnTo>
                  <a:pt x="143941" y="863600"/>
                </a:lnTo>
                <a:lnTo>
                  <a:pt x="98443" y="856254"/>
                </a:lnTo>
                <a:lnTo>
                  <a:pt x="58929" y="835802"/>
                </a:lnTo>
                <a:lnTo>
                  <a:pt x="27770" y="804621"/>
                </a:lnTo>
                <a:lnTo>
                  <a:pt x="7337" y="765088"/>
                </a:lnTo>
                <a:lnTo>
                  <a:pt x="0" y="719582"/>
                </a:lnTo>
                <a:lnTo>
                  <a:pt x="0" y="143890"/>
                </a:lnTo>
                <a:close/>
              </a:path>
            </a:pathLst>
          </a:custGeom>
          <a:ln w="12700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32256" y="1609216"/>
            <a:ext cx="1903095" cy="615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65760">
              <a:lnSpc>
                <a:spcPct val="100000"/>
              </a:lnSpc>
            </a:pP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GESTOR  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RESPONSÁ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9750" y="3500501"/>
            <a:ext cx="2016125" cy="863600"/>
          </a:xfrm>
          <a:custGeom>
            <a:avLst/>
            <a:gdLst/>
            <a:ahLst/>
            <a:cxnLst/>
            <a:rect l="l" t="t" r="r" b="b"/>
            <a:pathLst>
              <a:path w="2016125" h="863600">
                <a:moveTo>
                  <a:pt x="1872233" y="0"/>
                </a:moveTo>
                <a:lnTo>
                  <a:pt x="143941" y="0"/>
                </a:lnTo>
                <a:lnTo>
                  <a:pt x="98443" y="7332"/>
                </a:lnTo>
                <a:lnTo>
                  <a:pt x="58929" y="27753"/>
                </a:lnTo>
                <a:lnTo>
                  <a:pt x="27770" y="58896"/>
                </a:lnTo>
                <a:lnTo>
                  <a:pt x="7337" y="98397"/>
                </a:lnTo>
                <a:lnTo>
                  <a:pt x="0" y="143891"/>
                </a:lnTo>
                <a:lnTo>
                  <a:pt x="0" y="719582"/>
                </a:lnTo>
                <a:lnTo>
                  <a:pt x="7337" y="765075"/>
                </a:lnTo>
                <a:lnTo>
                  <a:pt x="27770" y="804576"/>
                </a:lnTo>
                <a:lnTo>
                  <a:pt x="58929" y="835719"/>
                </a:lnTo>
                <a:lnTo>
                  <a:pt x="98443" y="856140"/>
                </a:lnTo>
                <a:lnTo>
                  <a:pt x="143941" y="863473"/>
                </a:lnTo>
                <a:lnTo>
                  <a:pt x="1872233" y="863473"/>
                </a:lnTo>
                <a:lnTo>
                  <a:pt x="1917727" y="856140"/>
                </a:lnTo>
                <a:lnTo>
                  <a:pt x="1957228" y="835719"/>
                </a:lnTo>
                <a:lnTo>
                  <a:pt x="1988371" y="804576"/>
                </a:lnTo>
                <a:lnTo>
                  <a:pt x="2008792" y="765075"/>
                </a:lnTo>
                <a:lnTo>
                  <a:pt x="2016125" y="719582"/>
                </a:lnTo>
                <a:lnTo>
                  <a:pt x="2016125" y="143891"/>
                </a:lnTo>
                <a:lnTo>
                  <a:pt x="2008792" y="98397"/>
                </a:lnTo>
                <a:lnTo>
                  <a:pt x="1988371" y="58896"/>
                </a:lnTo>
                <a:lnTo>
                  <a:pt x="1957228" y="27753"/>
                </a:lnTo>
                <a:lnTo>
                  <a:pt x="1917727" y="7332"/>
                </a:lnTo>
                <a:lnTo>
                  <a:pt x="187223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9750" y="3500501"/>
            <a:ext cx="2016125" cy="863600"/>
          </a:xfrm>
          <a:custGeom>
            <a:avLst/>
            <a:gdLst/>
            <a:ahLst/>
            <a:cxnLst/>
            <a:rect l="l" t="t" r="r" b="b"/>
            <a:pathLst>
              <a:path w="2016125" h="863600">
                <a:moveTo>
                  <a:pt x="0" y="143891"/>
                </a:moveTo>
                <a:lnTo>
                  <a:pt x="7337" y="98397"/>
                </a:lnTo>
                <a:lnTo>
                  <a:pt x="27770" y="58896"/>
                </a:lnTo>
                <a:lnTo>
                  <a:pt x="58929" y="27753"/>
                </a:lnTo>
                <a:lnTo>
                  <a:pt x="98443" y="7332"/>
                </a:lnTo>
                <a:lnTo>
                  <a:pt x="143941" y="0"/>
                </a:lnTo>
                <a:lnTo>
                  <a:pt x="1872233" y="0"/>
                </a:lnTo>
                <a:lnTo>
                  <a:pt x="1917727" y="7332"/>
                </a:lnTo>
                <a:lnTo>
                  <a:pt x="1957228" y="27753"/>
                </a:lnTo>
                <a:lnTo>
                  <a:pt x="1988371" y="58896"/>
                </a:lnTo>
                <a:lnTo>
                  <a:pt x="2008792" y="98397"/>
                </a:lnTo>
                <a:lnTo>
                  <a:pt x="2016125" y="143891"/>
                </a:lnTo>
                <a:lnTo>
                  <a:pt x="2016125" y="719582"/>
                </a:lnTo>
                <a:lnTo>
                  <a:pt x="2008792" y="765075"/>
                </a:lnTo>
                <a:lnTo>
                  <a:pt x="1988371" y="804576"/>
                </a:lnTo>
                <a:lnTo>
                  <a:pt x="1957228" y="835719"/>
                </a:lnTo>
                <a:lnTo>
                  <a:pt x="1917727" y="856140"/>
                </a:lnTo>
                <a:lnTo>
                  <a:pt x="1872233" y="863473"/>
                </a:lnTo>
                <a:lnTo>
                  <a:pt x="143941" y="863473"/>
                </a:lnTo>
                <a:lnTo>
                  <a:pt x="98443" y="856140"/>
                </a:lnTo>
                <a:lnTo>
                  <a:pt x="58929" y="835719"/>
                </a:lnTo>
                <a:lnTo>
                  <a:pt x="27770" y="804576"/>
                </a:lnTo>
                <a:lnTo>
                  <a:pt x="7337" y="765075"/>
                </a:lnTo>
                <a:lnTo>
                  <a:pt x="0" y="719582"/>
                </a:lnTo>
                <a:lnTo>
                  <a:pt x="0" y="143891"/>
                </a:lnTo>
                <a:close/>
              </a:path>
            </a:pathLst>
          </a:custGeom>
          <a:ln w="12700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05636" y="3778250"/>
            <a:ext cx="1085850" cy="31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GES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-5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9750" y="5518150"/>
            <a:ext cx="2016125" cy="863600"/>
          </a:xfrm>
          <a:custGeom>
            <a:avLst/>
            <a:gdLst/>
            <a:ahLst/>
            <a:cxnLst/>
            <a:rect l="l" t="t" r="r" b="b"/>
            <a:pathLst>
              <a:path w="2016125" h="863600">
                <a:moveTo>
                  <a:pt x="1872233" y="0"/>
                </a:moveTo>
                <a:lnTo>
                  <a:pt x="143941" y="0"/>
                </a:lnTo>
                <a:lnTo>
                  <a:pt x="98443" y="7332"/>
                </a:lnTo>
                <a:lnTo>
                  <a:pt x="58929" y="27755"/>
                </a:lnTo>
                <a:lnTo>
                  <a:pt x="27770" y="58904"/>
                </a:lnTo>
                <a:lnTo>
                  <a:pt x="7337" y="98417"/>
                </a:lnTo>
                <a:lnTo>
                  <a:pt x="0" y="143929"/>
                </a:lnTo>
                <a:lnTo>
                  <a:pt x="0" y="719658"/>
                </a:lnTo>
                <a:lnTo>
                  <a:pt x="7337" y="765156"/>
                </a:lnTo>
                <a:lnTo>
                  <a:pt x="27770" y="804670"/>
                </a:lnTo>
                <a:lnTo>
                  <a:pt x="58929" y="835829"/>
                </a:lnTo>
                <a:lnTo>
                  <a:pt x="98443" y="856262"/>
                </a:lnTo>
                <a:lnTo>
                  <a:pt x="143941" y="863600"/>
                </a:lnTo>
                <a:lnTo>
                  <a:pt x="1872233" y="863600"/>
                </a:lnTo>
                <a:lnTo>
                  <a:pt x="1917727" y="856262"/>
                </a:lnTo>
                <a:lnTo>
                  <a:pt x="1957228" y="835829"/>
                </a:lnTo>
                <a:lnTo>
                  <a:pt x="1988371" y="804670"/>
                </a:lnTo>
                <a:lnTo>
                  <a:pt x="2008792" y="765156"/>
                </a:lnTo>
                <a:lnTo>
                  <a:pt x="2016125" y="719658"/>
                </a:lnTo>
                <a:lnTo>
                  <a:pt x="2016125" y="143929"/>
                </a:lnTo>
                <a:lnTo>
                  <a:pt x="2008792" y="98417"/>
                </a:lnTo>
                <a:lnTo>
                  <a:pt x="1988371" y="58904"/>
                </a:lnTo>
                <a:lnTo>
                  <a:pt x="1957228" y="27755"/>
                </a:lnTo>
                <a:lnTo>
                  <a:pt x="1917727" y="7332"/>
                </a:lnTo>
                <a:lnTo>
                  <a:pt x="187223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39750" y="5518150"/>
            <a:ext cx="2016125" cy="863600"/>
          </a:xfrm>
          <a:custGeom>
            <a:avLst/>
            <a:gdLst/>
            <a:ahLst/>
            <a:cxnLst/>
            <a:rect l="l" t="t" r="r" b="b"/>
            <a:pathLst>
              <a:path w="2016125" h="863600">
                <a:moveTo>
                  <a:pt x="0" y="143929"/>
                </a:moveTo>
                <a:lnTo>
                  <a:pt x="7337" y="98417"/>
                </a:lnTo>
                <a:lnTo>
                  <a:pt x="27770" y="58904"/>
                </a:lnTo>
                <a:lnTo>
                  <a:pt x="58929" y="27755"/>
                </a:lnTo>
                <a:lnTo>
                  <a:pt x="98443" y="7332"/>
                </a:lnTo>
                <a:lnTo>
                  <a:pt x="143941" y="0"/>
                </a:lnTo>
                <a:lnTo>
                  <a:pt x="1872233" y="0"/>
                </a:lnTo>
                <a:lnTo>
                  <a:pt x="1917727" y="7332"/>
                </a:lnTo>
                <a:lnTo>
                  <a:pt x="1957228" y="27755"/>
                </a:lnTo>
                <a:lnTo>
                  <a:pt x="1988371" y="58904"/>
                </a:lnTo>
                <a:lnTo>
                  <a:pt x="2008792" y="98417"/>
                </a:lnTo>
                <a:lnTo>
                  <a:pt x="2016125" y="143929"/>
                </a:lnTo>
                <a:lnTo>
                  <a:pt x="2016125" y="719658"/>
                </a:lnTo>
                <a:lnTo>
                  <a:pt x="2008792" y="765156"/>
                </a:lnTo>
                <a:lnTo>
                  <a:pt x="1988371" y="804670"/>
                </a:lnTo>
                <a:lnTo>
                  <a:pt x="1957228" y="835829"/>
                </a:lnTo>
                <a:lnTo>
                  <a:pt x="1917727" y="856262"/>
                </a:lnTo>
                <a:lnTo>
                  <a:pt x="1872233" y="863600"/>
                </a:lnTo>
                <a:lnTo>
                  <a:pt x="143941" y="863600"/>
                </a:lnTo>
                <a:lnTo>
                  <a:pt x="98443" y="856262"/>
                </a:lnTo>
                <a:lnTo>
                  <a:pt x="58929" y="835829"/>
                </a:lnTo>
                <a:lnTo>
                  <a:pt x="27770" y="804670"/>
                </a:lnTo>
                <a:lnTo>
                  <a:pt x="7337" y="765156"/>
                </a:lnTo>
                <a:lnTo>
                  <a:pt x="0" y="719658"/>
                </a:lnTo>
                <a:lnTo>
                  <a:pt x="0" y="143929"/>
                </a:lnTo>
                <a:close/>
              </a:path>
            </a:pathLst>
          </a:custGeom>
          <a:ln w="12700">
            <a:solidFill>
              <a:srgbClr val="C0C0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34948" y="5796279"/>
            <a:ext cx="1424940" cy="31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15" dirty="0">
                <a:latin typeface="Verdana"/>
                <a:cs typeface="Verdana"/>
              </a:rPr>
              <a:t>A</a:t>
            </a:r>
            <a:r>
              <a:rPr sz="2000" spc="-30" dirty="0">
                <a:latin typeface="Verdana"/>
                <a:cs typeface="Verdana"/>
              </a:rPr>
              <a:t>S</a:t>
            </a:r>
            <a:r>
              <a:rPr sz="2000" dirty="0">
                <a:latin typeface="Verdana"/>
                <a:cs typeface="Verdana"/>
              </a:rPr>
              <a:t>SE</a:t>
            </a:r>
            <a:r>
              <a:rPr sz="2000" spc="-25" dirty="0">
                <a:latin typeface="Verdana"/>
                <a:cs typeface="Verdana"/>
              </a:rPr>
              <a:t>S</a:t>
            </a:r>
            <a:r>
              <a:rPr sz="2000" dirty="0">
                <a:latin typeface="Verdana"/>
                <a:cs typeface="Verdana"/>
              </a:rPr>
              <a:t>S</a:t>
            </a:r>
            <a:r>
              <a:rPr sz="2000" spc="-10" dirty="0">
                <a:latin typeface="Verdana"/>
                <a:cs typeface="Verdana"/>
              </a:rPr>
              <a:t>O</a:t>
            </a:r>
            <a:r>
              <a:rPr sz="2000" dirty="0">
                <a:latin typeface="Verdana"/>
                <a:cs typeface="Verdana"/>
              </a:rPr>
              <a:t>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95422" y="1374266"/>
            <a:ext cx="5721985" cy="1319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62305">
              <a:lnSpc>
                <a:spcPct val="100000"/>
              </a:lnSpc>
              <a:buChar char="•"/>
              <a:tabLst>
                <a:tab pos="168275" algn="l"/>
              </a:tabLst>
            </a:pPr>
            <a:r>
              <a:rPr sz="1700" dirty="0">
                <a:latin typeface="Calibri"/>
                <a:cs typeface="Calibri"/>
              </a:rPr>
              <a:t>O </a:t>
            </a:r>
            <a:r>
              <a:rPr sz="1700" spc="-10" dirty="0">
                <a:latin typeface="Calibri"/>
                <a:cs typeface="Calibri"/>
              </a:rPr>
              <a:t>gestor responsável </a:t>
            </a:r>
            <a:r>
              <a:rPr sz="1700" dirty="0">
                <a:latin typeface="Calibri"/>
                <a:cs typeface="Calibri"/>
              </a:rPr>
              <a:t>pela UE é a pessoa que </a:t>
            </a:r>
            <a:r>
              <a:rPr sz="1700" spc="-5" dirty="0">
                <a:latin typeface="Calibri"/>
                <a:cs typeface="Calibri"/>
              </a:rPr>
              <a:t>responde  formalmente </a:t>
            </a:r>
            <a:r>
              <a:rPr sz="1700" dirty="0">
                <a:latin typeface="Calibri"/>
                <a:cs typeface="Calibri"/>
              </a:rPr>
              <a:t>pela </a:t>
            </a:r>
            <a:r>
              <a:rPr sz="1700" spc="-5" dirty="0">
                <a:latin typeface="Calibri"/>
                <a:cs typeface="Calibri"/>
              </a:rPr>
              <a:t>instituição </a:t>
            </a:r>
            <a:r>
              <a:rPr sz="1700" dirty="0">
                <a:latin typeface="Calibri"/>
                <a:cs typeface="Calibri"/>
              </a:rPr>
              <a:t>de ensino </a:t>
            </a:r>
            <a:r>
              <a:rPr sz="1700" spc="-10" dirty="0">
                <a:latin typeface="Calibri"/>
                <a:cs typeface="Calibri"/>
              </a:rPr>
              <a:t>perante </a:t>
            </a:r>
            <a:r>
              <a:rPr sz="1700" spc="-5" dirty="0">
                <a:latin typeface="Calibri"/>
                <a:cs typeface="Calibri"/>
              </a:rPr>
              <a:t>os</a:t>
            </a:r>
            <a:r>
              <a:rPr sz="1700" spc="-15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órgãos  </a:t>
            </a:r>
            <a:r>
              <a:rPr sz="1700" spc="-5" dirty="0">
                <a:latin typeface="Calibri"/>
                <a:cs typeface="Calibri"/>
              </a:rPr>
              <a:t>competentes.</a:t>
            </a:r>
            <a:endParaRPr sz="1700">
              <a:latin typeface="Calibri"/>
              <a:cs typeface="Calibri"/>
            </a:endParaRPr>
          </a:p>
          <a:p>
            <a:pPr marL="167640" indent="-154940">
              <a:lnSpc>
                <a:spcPct val="100000"/>
              </a:lnSpc>
              <a:buChar char="•"/>
              <a:tabLst>
                <a:tab pos="168275" algn="l"/>
              </a:tabLst>
            </a:pPr>
            <a:r>
              <a:rPr sz="1700" dirty="0">
                <a:latin typeface="Calibri"/>
                <a:cs typeface="Calibri"/>
              </a:rPr>
              <a:t>O </a:t>
            </a:r>
            <a:r>
              <a:rPr sz="1700" spc="-10" dirty="0">
                <a:latin typeface="Calibri"/>
                <a:cs typeface="Calibri"/>
              </a:rPr>
              <a:t>gestor responsável </a:t>
            </a:r>
            <a:r>
              <a:rPr sz="1700" dirty="0">
                <a:latin typeface="Calibri"/>
                <a:cs typeface="Calibri"/>
              </a:rPr>
              <a:t>pela UE pode atribuir perfil de </a:t>
            </a:r>
            <a:r>
              <a:rPr sz="1700" spc="-10" dirty="0">
                <a:latin typeface="Calibri"/>
                <a:cs typeface="Calibri"/>
              </a:rPr>
              <a:t>gestor </a:t>
            </a:r>
            <a:r>
              <a:rPr sz="1700" dirty="0">
                <a:latin typeface="Calibri"/>
                <a:cs typeface="Calibri"/>
              </a:rPr>
              <a:t>e</a:t>
            </a:r>
            <a:r>
              <a:rPr sz="1700" spc="-18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de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700" dirty="0">
                <a:latin typeface="Calibri"/>
                <a:cs typeface="Calibri"/>
              </a:rPr>
              <a:t>assessor a </a:t>
            </a:r>
            <a:r>
              <a:rPr sz="1700" spc="-5" dirty="0">
                <a:latin typeface="Calibri"/>
                <a:cs typeface="Calibri"/>
              </a:rPr>
              <a:t>outros</a:t>
            </a:r>
            <a:r>
              <a:rPr sz="1700" spc="-1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usuários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43276" y="1341500"/>
            <a:ext cx="71755" cy="1656080"/>
          </a:xfrm>
          <a:custGeom>
            <a:avLst/>
            <a:gdLst/>
            <a:ahLst/>
            <a:cxnLst/>
            <a:rect l="l" t="t" r="r" b="b"/>
            <a:pathLst>
              <a:path w="71755" h="1656080">
                <a:moveTo>
                  <a:pt x="71374" y="1655699"/>
                </a:moveTo>
                <a:lnTo>
                  <a:pt x="57493" y="1644864"/>
                </a:lnTo>
                <a:lnTo>
                  <a:pt x="46148" y="1615313"/>
                </a:lnTo>
                <a:lnTo>
                  <a:pt x="38494" y="1571474"/>
                </a:lnTo>
                <a:lnTo>
                  <a:pt x="35687" y="1517777"/>
                </a:lnTo>
                <a:lnTo>
                  <a:pt x="35687" y="965835"/>
                </a:lnTo>
                <a:lnTo>
                  <a:pt x="32879" y="912117"/>
                </a:lnTo>
                <a:lnTo>
                  <a:pt x="25225" y="868235"/>
                </a:lnTo>
                <a:lnTo>
                  <a:pt x="13880" y="838640"/>
                </a:lnTo>
                <a:lnTo>
                  <a:pt x="0" y="827786"/>
                </a:lnTo>
                <a:lnTo>
                  <a:pt x="13880" y="816951"/>
                </a:lnTo>
                <a:lnTo>
                  <a:pt x="25225" y="787400"/>
                </a:lnTo>
                <a:lnTo>
                  <a:pt x="32879" y="743561"/>
                </a:lnTo>
                <a:lnTo>
                  <a:pt x="35687" y="689863"/>
                </a:lnTo>
                <a:lnTo>
                  <a:pt x="35687" y="137922"/>
                </a:lnTo>
                <a:lnTo>
                  <a:pt x="38494" y="84224"/>
                </a:lnTo>
                <a:lnTo>
                  <a:pt x="46148" y="40386"/>
                </a:lnTo>
                <a:lnTo>
                  <a:pt x="57493" y="10834"/>
                </a:lnTo>
                <a:lnTo>
                  <a:pt x="71374" y="0"/>
                </a:lnTo>
              </a:path>
            </a:pathLst>
          </a:custGeom>
          <a:ln w="22225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995422" y="3246373"/>
            <a:ext cx="5118100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7640" indent="-154940">
              <a:lnSpc>
                <a:spcPct val="100000"/>
              </a:lnSpc>
              <a:buChar char="•"/>
              <a:tabLst>
                <a:tab pos="168275" algn="l"/>
              </a:tabLst>
            </a:pPr>
            <a:r>
              <a:rPr sz="1700" dirty="0">
                <a:latin typeface="Calibri"/>
                <a:cs typeface="Calibri"/>
              </a:rPr>
              <a:t>Um </a:t>
            </a:r>
            <a:r>
              <a:rPr sz="1700" spc="-10" dirty="0">
                <a:latin typeface="Calibri"/>
                <a:cs typeface="Calibri"/>
              </a:rPr>
              <a:t>gestor </a:t>
            </a:r>
            <a:r>
              <a:rPr sz="1700" dirty="0">
                <a:latin typeface="Calibri"/>
                <a:cs typeface="Calibri"/>
              </a:rPr>
              <a:t>não pode </a:t>
            </a:r>
            <a:r>
              <a:rPr sz="1700" spc="-5" dirty="0">
                <a:latin typeface="Calibri"/>
                <a:cs typeface="Calibri"/>
              </a:rPr>
              <a:t>adicionar/remover outros</a:t>
            </a:r>
            <a:r>
              <a:rPr sz="1700" spc="-14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gestores.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95422" y="3634994"/>
            <a:ext cx="5496560" cy="1319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Char char="•"/>
              <a:tabLst>
                <a:tab pos="168275" algn="l"/>
              </a:tabLst>
            </a:pPr>
            <a:r>
              <a:rPr sz="1700" dirty="0">
                <a:latin typeface="Calibri"/>
                <a:cs typeface="Calibri"/>
              </a:rPr>
              <a:t>Um </a:t>
            </a:r>
            <a:r>
              <a:rPr sz="1700" spc="-10" dirty="0">
                <a:latin typeface="Calibri"/>
                <a:cs typeface="Calibri"/>
              </a:rPr>
              <a:t>gestor </a:t>
            </a:r>
            <a:r>
              <a:rPr sz="1700" dirty="0">
                <a:latin typeface="Calibri"/>
                <a:cs typeface="Calibri"/>
              </a:rPr>
              <a:t>pode adicionar e </a:t>
            </a:r>
            <a:r>
              <a:rPr sz="1700" spc="-10" dirty="0">
                <a:latin typeface="Calibri"/>
                <a:cs typeface="Calibri"/>
              </a:rPr>
              <a:t>remover </a:t>
            </a:r>
            <a:r>
              <a:rPr sz="1700" dirty="0">
                <a:latin typeface="Calibri"/>
                <a:cs typeface="Calibri"/>
              </a:rPr>
              <a:t>apenas</a:t>
            </a:r>
            <a:r>
              <a:rPr sz="1700" spc="-8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assessores.</a:t>
            </a:r>
            <a:endParaRPr sz="1700">
              <a:latin typeface="Calibri"/>
              <a:cs typeface="Calibri"/>
            </a:endParaRPr>
          </a:p>
          <a:p>
            <a:pPr marL="167640" indent="-154940">
              <a:lnSpc>
                <a:spcPct val="100000"/>
              </a:lnSpc>
              <a:spcBef>
                <a:spcPts val="1019"/>
              </a:spcBef>
              <a:buChar char="•"/>
              <a:tabLst>
                <a:tab pos="168275" algn="l"/>
              </a:tabLst>
            </a:pPr>
            <a:r>
              <a:rPr sz="1700" dirty="0">
                <a:latin typeface="Calibri"/>
                <a:cs typeface="Calibri"/>
              </a:rPr>
              <a:t>As demais permissões são as mesmas do </a:t>
            </a:r>
            <a:r>
              <a:rPr sz="1700" spc="-10" dirty="0">
                <a:latin typeface="Calibri"/>
                <a:cs typeface="Calibri"/>
              </a:rPr>
              <a:t>gestor</a:t>
            </a:r>
            <a:r>
              <a:rPr sz="1700" spc="-15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responsável.</a:t>
            </a:r>
            <a:endParaRPr sz="1700">
              <a:latin typeface="Calibri"/>
              <a:cs typeface="Calibri"/>
            </a:endParaRPr>
          </a:p>
          <a:p>
            <a:pPr marL="12700" marR="591820">
              <a:lnSpc>
                <a:spcPct val="100000"/>
              </a:lnSpc>
              <a:spcBef>
                <a:spcPts val="1019"/>
              </a:spcBef>
              <a:buChar char="•"/>
              <a:tabLst>
                <a:tab pos="168275" algn="l"/>
              </a:tabLst>
            </a:pPr>
            <a:r>
              <a:rPr sz="1700" dirty="0">
                <a:latin typeface="Calibri"/>
                <a:cs typeface="Calibri"/>
              </a:rPr>
              <a:t>O </a:t>
            </a:r>
            <a:r>
              <a:rPr sz="1700" spc="-10" dirty="0">
                <a:latin typeface="Calibri"/>
                <a:cs typeface="Calibri"/>
              </a:rPr>
              <a:t>gestor </a:t>
            </a:r>
            <a:r>
              <a:rPr sz="1700" spc="-5" dirty="0">
                <a:latin typeface="Calibri"/>
                <a:cs typeface="Calibri"/>
              </a:rPr>
              <a:t>deve acompanhar </a:t>
            </a:r>
            <a:r>
              <a:rPr sz="1700" dirty="0">
                <a:latin typeface="Calibri"/>
                <a:cs typeface="Calibri"/>
              </a:rPr>
              <a:t>o </a:t>
            </a:r>
            <a:r>
              <a:rPr sz="1700" spc="-10" dirty="0">
                <a:latin typeface="Calibri"/>
                <a:cs typeface="Calibri"/>
              </a:rPr>
              <a:t>registro </a:t>
            </a:r>
            <a:r>
              <a:rPr sz="1700" dirty="0">
                <a:latin typeface="Calibri"/>
                <a:cs typeface="Calibri"/>
              </a:rPr>
              <a:t>das</a:t>
            </a:r>
            <a:r>
              <a:rPr sz="1700" spc="-11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informações  realizadas </a:t>
            </a:r>
            <a:r>
              <a:rPr sz="1700" dirty="0">
                <a:latin typeface="Calibri"/>
                <a:cs typeface="Calibri"/>
              </a:rPr>
              <a:t>pelo</a:t>
            </a:r>
            <a:r>
              <a:rPr sz="1700" spc="-14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assessor.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71775" y="3357626"/>
            <a:ext cx="144780" cy="1727200"/>
          </a:xfrm>
          <a:custGeom>
            <a:avLst/>
            <a:gdLst/>
            <a:ahLst/>
            <a:cxnLst/>
            <a:rect l="l" t="t" r="r" b="b"/>
            <a:pathLst>
              <a:path w="144780" h="1727200">
                <a:moveTo>
                  <a:pt x="144525" y="1727073"/>
                </a:moveTo>
                <a:lnTo>
                  <a:pt x="116357" y="1715770"/>
                </a:lnTo>
                <a:lnTo>
                  <a:pt x="93392" y="1684940"/>
                </a:lnTo>
                <a:lnTo>
                  <a:pt x="77928" y="1639204"/>
                </a:lnTo>
                <a:lnTo>
                  <a:pt x="72262" y="1583182"/>
                </a:lnTo>
                <a:lnTo>
                  <a:pt x="72262" y="1007491"/>
                </a:lnTo>
                <a:lnTo>
                  <a:pt x="66579" y="951448"/>
                </a:lnTo>
                <a:lnTo>
                  <a:pt x="51085" y="905668"/>
                </a:lnTo>
                <a:lnTo>
                  <a:pt x="28114" y="874795"/>
                </a:lnTo>
                <a:lnTo>
                  <a:pt x="0" y="863473"/>
                </a:lnTo>
                <a:lnTo>
                  <a:pt x="28114" y="852170"/>
                </a:lnTo>
                <a:lnTo>
                  <a:pt x="51085" y="821340"/>
                </a:lnTo>
                <a:lnTo>
                  <a:pt x="66579" y="775604"/>
                </a:lnTo>
                <a:lnTo>
                  <a:pt x="72262" y="719582"/>
                </a:lnTo>
                <a:lnTo>
                  <a:pt x="72262" y="143890"/>
                </a:lnTo>
                <a:lnTo>
                  <a:pt x="77928" y="87868"/>
                </a:lnTo>
                <a:lnTo>
                  <a:pt x="93392" y="42132"/>
                </a:lnTo>
                <a:lnTo>
                  <a:pt x="116357" y="11302"/>
                </a:lnTo>
                <a:lnTo>
                  <a:pt x="144525" y="0"/>
                </a:lnTo>
              </a:path>
            </a:pathLst>
          </a:custGeom>
          <a:ln w="22224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850895" y="5478678"/>
            <a:ext cx="5020310" cy="5422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700" dirty="0">
                <a:latin typeface="Calibri"/>
                <a:cs typeface="Calibri"/>
              </a:rPr>
              <a:t>•Os </a:t>
            </a:r>
            <a:r>
              <a:rPr sz="1700" spc="-5" dirty="0">
                <a:latin typeface="Calibri"/>
                <a:cs typeface="Calibri"/>
              </a:rPr>
              <a:t>assessores </a:t>
            </a:r>
            <a:r>
              <a:rPr sz="1700" dirty="0">
                <a:latin typeface="Calibri"/>
                <a:cs typeface="Calibri"/>
              </a:rPr>
              <a:t>não podem </a:t>
            </a:r>
            <a:r>
              <a:rPr sz="1700" spc="-10" dirty="0">
                <a:latin typeface="Calibri"/>
                <a:cs typeface="Calibri"/>
              </a:rPr>
              <a:t>atribuir/retirar </a:t>
            </a:r>
            <a:r>
              <a:rPr sz="1700" dirty="0">
                <a:latin typeface="Calibri"/>
                <a:cs typeface="Calibri"/>
              </a:rPr>
              <a:t>permissões</a:t>
            </a:r>
            <a:r>
              <a:rPr sz="1700" spc="-17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de</a:t>
            </a: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700" spc="-5" dirty="0">
                <a:latin typeface="Calibri"/>
                <a:cs typeface="Calibri"/>
              </a:rPr>
              <a:t>outros</a:t>
            </a:r>
            <a:r>
              <a:rPr sz="1700" spc="-9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usuários.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700401" y="5445125"/>
            <a:ext cx="142875" cy="792480"/>
          </a:xfrm>
          <a:custGeom>
            <a:avLst/>
            <a:gdLst/>
            <a:ahLst/>
            <a:cxnLst/>
            <a:rect l="l" t="t" r="r" b="b"/>
            <a:pathLst>
              <a:path w="142875" h="792479">
                <a:moveTo>
                  <a:pt x="142875" y="792162"/>
                </a:moveTo>
                <a:lnTo>
                  <a:pt x="115040" y="786975"/>
                </a:lnTo>
                <a:lnTo>
                  <a:pt x="92313" y="772828"/>
                </a:lnTo>
                <a:lnTo>
                  <a:pt x="76991" y="751844"/>
                </a:lnTo>
                <a:lnTo>
                  <a:pt x="71374" y="726147"/>
                </a:lnTo>
                <a:lnTo>
                  <a:pt x="71374" y="462089"/>
                </a:lnTo>
                <a:lnTo>
                  <a:pt x="65758" y="436397"/>
                </a:lnTo>
                <a:lnTo>
                  <a:pt x="50450" y="415413"/>
                </a:lnTo>
                <a:lnTo>
                  <a:pt x="27761" y="401264"/>
                </a:lnTo>
                <a:lnTo>
                  <a:pt x="0" y="396074"/>
                </a:lnTo>
                <a:lnTo>
                  <a:pt x="27761" y="390887"/>
                </a:lnTo>
                <a:lnTo>
                  <a:pt x="50450" y="376740"/>
                </a:lnTo>
                <a:lnTo>
                  <a:pt x="65758" y="355757"/>
                </a:lnTo>
                <a:lnTo>
                  <a:pt x="71374" y="330060"/>
                </a:lnTo>
                <a:lnTo>
                  <a:pt x="71374" y="66040"/>
                </a:lnTo>
                <a:lnTo>
                  <a:pt x="76991" y="40344"/>
                </a:lnTo>
                <a:lnTo>
                  <a:pt x="92313" y="19351"/>
                </a:lnTo>
                <a:lnTo>
                  <a:pt x="115040" y="5193"/>
                </a:lnTo>
                <a:lnTo>
                  <a:pt x="142875" y="0"/>
                </a:lnTo>
              </a:path>
            </a:pathLst>
          </a:custGeom>
          <a:ln w="22225">
            <a:solidFill>
              <a:srgbClr val="99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09775" y="2349500"/>
            <a:ext cx="76200" cy="1151255"/>
          </a:xfrm>
          <a:custGeom>
            <a:avLst/>
            <a:gdLst/>
            <a:ahLst/>
            <a:cxnLst/>
            <a:rect l="l" t="t" r="r" b="b"/>
            <a:pathLst>
              <a:path w="76200" h="1151254">
                <a:moveTo>
                  <a:pt x="31623" y="1074674"/>
                </a:moveTo>
                <a:lnTo>
                  <a:pt x="0" y="1074674"/>
                </a:lnTo>
                <a:lnTo>
                  <a:pt x="38100" y="1150874"/>
                </a:lnTo>
                <a:lnTo>
                  <a:pt x="69850" y="1087374"/>
                </a:lnTo>
                <a:lnTo>
                  <a:pt x="31623" y="1087374"/>
                </a:lnTo>
                <a:lnTo>
                  <a:pt x="31623" y="1074674"/>
                </a:lnTo>
                <a:close/>
              </a:path>
              <a:path w="76200" h="1151254">
                <a:moveTo>
                  <a:pt x="44450" y="0"/>
                </a:moveTo>
                <a:lnTo>
                  <a:pt x="31623" y="0"/>
                </a:lnTo>
                <a:lnTo>
                  <a:pt x="31623" y="1087374"/>
                </a:lnTo>
                <a:lnTo>
                  <a:pt x="44450" y="1087374"/>
                </a:lnTo>
                <a:lnTo>
                  <a:pt x="44450" y="0"/>
                </a:lnTo>
                <a:close/>
              </a:path>
              <a:path w="76200" h="1151254">
                <a:moveTo>
                  <a:pt x="76200" y="1074674"/>
                </a:moveTo>
                <a:lnTo>
                  <a:pt x="44450" y="1074674"/>
                </a:lnTo>
                <a:lnTo>
                  <a:pt x="44450" y="1087374"/>
                </a:lnTo>
                <a:lnTo>
                  <a:pt x="69850" y="1087374"/>
                </a:lnTo>
                <a:lnTo>
                  <a:pt x="76200" y="1074674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11187" y="2730500"/>
            <a:ext cx="2025650" cy="336550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4064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0"/>
              </a:spcBef>
            </a:pPr>
            <a:r>
              <a:rPr sz="1600" b="1" spc="-10" dirty="0">
                <a:solidFill>
                  <a:srgbClr val="808080"/>
                </a:solidFill>
                <a:latin typeface="Arial"/>
                <a:cs typeface="Arial"/>
              </a:rPr>
              <a:t>Atribui </a:t>
            </a:r>
            <a:r>
              <a:rPr sz="1600" b="1" spc="-5" dirty="0">
                <a:solidFill>
                  <a:srgbClr val="808080"/>
                </a:solidFill>
                <a:latin typeface="Arial"/>
                <a:cs typeface="Arial"/>
              </a:rPr>
              <a:t>permissões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509775" y="4365625"/>
            <a:ext cx="76200" cy="1151255"/>
          </a:xfrm>
          <a:custGeom>
            <a:avLst/>
            <a:gdLst/>
            <a:ahLst/>
            <a:cxnLst/>
            <a:rect l="l" t="t" r="r" b="b"/>
            <a:pathLst>
              <a:path w="76200" h="1151254">
                <a:moveTo>
                  <a:pt x="31623" y="1074674"/>
                </a:moveTo>
                <a:lnTo>
                  <a:pt x="0" y="1074674"/>
                </a:lnTo>
                <a:lnTo>
                  <a:pt x="38100" y="1150874"/>
                </a:lnTo>
                <a:lnTo>
                  <a:pt x="69850" y="1087374"/>
                </a:lnTo>
                <a:lnTo>
                  <a:pt x="31623" y="1087374"/>
                </a:lnTo>
                <a:lnTo>
                  <a:pt x="31623" y="1074674"/>
                </a:lnTo>
                <a:close/>
              </a:path>
              <a:path w="76200" h="1151254">
                <a:moveTo>
                  <a:pt x="44450" y="0"/>
                </a:moveTo>
                <a:lnTo>
                  <a:pt x="31623" y="0"/>
                </a:lnTo>
                <a:lnTo>
                  <a:pt x="31623" y="1087374"/>
                </a:lnTo>
                <a:lnTo>
                  <a:pt x="44450" y="1087374"/>
                </a:lnTo>
                <a:lnTo>
                  <a:pt x="44450" y="0"/>
                </a:lnTo>
                <a:close/>
              </a:path>
              <a:path w="76200" h="1151254">
                <a:moveTo>
                  <a:pt x="76200" y="1074674"/>
                </a:moveTo>
                <a:lnTo>
                  <a:pt x="44450" y="1074674"/>
                </a:lnTo>
                <a:lnTo>
                  <a:pt x="44450" y="1087374"/>
                </a:lnTo>
                <a:lnTo>
                  <a:pt x="69850" y="1087374"/>
                </a:lnTo>
                <a:lnTo>
                  <a:pt x="76200" y="1074674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30225" y="4821173"/>
            <a:ext cx="2025650" cy="336550"/>
          </a:xfrm>
          <a:prstGeom prst="rect">
            <a:avLst/>
          </a:prstGeom>
          <a:solidFill>
            <a:srgbClr val="EAEAEA"/>
          </a:solidFill>
        </p:spPr>
        <p:txBody>
          <a:bodyPr vert="horz" wrap="square" lIns="0" tIns="412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25"/>
              </a:spcBef>
            </a:pPr>
            <a:r>
              <a:rPr sz="1600" b="1" spc="-10" dirty="0">
                <a:solidFill>
                  <a:srgbClr val="808080"/>
                </a:solidFill>
                <a:latin typeface="Arial"/>
                <a:cs typeface="Arial"/>
              </a:rPr>
              <a:t>Atribui </a:t>
            </a:r>
            <a:r>
              <a:rPr sz="1600" b="1" spc="-5" dirty="0">
                <a:solidFill>
                  <a:srgbClr val="808080"/>
                </a:solidFill>
                <a:latin typeface="Arial"/>
                <a:cs typeface="Arial"/>
              </a:rPr>
              <a:t>permissões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6200" y="33953"/>
            <a:ext cx="8915400" cy="88044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3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Arial Unicode MS" pitchFamily="32" charset="0"/>
              </a:rPr>
              <a:t>Uso dos perfis </a:t>
            </a:r>
            <a:r>
              <a:rPr lang="en-US" sz="3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Arial Unicode MS" pitchFamily="32" charset="0"/>
              </a:rPr>
              <a:t>–</a:t>
            </a:r>
            <a:r>
              <a:rPr lang="pt-BR" sz="3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Arial Unicode MS" pitchFamily="32" charset="0"/>
              </a:rPr>
              <a:t> Exemplo</a:t>
            </a: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988" y="1371600"/>
            <a:ext cx="8328025" cy="4724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object 25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12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6934200" y="4648200"/>
            <a:ext cx="1600200" cy="1143000"/>
          </a:xfrm>
          <a:prstGeom prst="roundRect">
            <a:avLst/>
          </a:prstGeom>
          <a:solidFill>
            <a:srgbClr val="FF99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5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Auxiliares Institucionais e secretários Acadêmicos</a:t>
            </a:r>
            <a:endParaRPr lang="pt-BR" sz="15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10" name="Conector reto 9"/>
          <p:cNvCxnSpPr/>
          <p:nvPr/>
        </p:nvCxnSpPr>
        <p:spPr>
          <a:xfrm>
            <a:off x="5562600" y="4484687"/>
            <a:ext cx="2209800" cy="1588"/>
          </a:xfrm>
          <a:prstGeom prst="line">
            <a:avLst/>
          </a:prstGeom>
          <a:ln w="12700">
            <a:solidFill>
              <a:srgbClr val="09C3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Ciclo </a:t>
            </a:r>
            <a:r>
              <a:rPr spc="-5" dirty="0"/>
              <a:t>de</a:t>
            </a:r>
            <a:r>
              <a:rPr spc="-95" dirty="0"/>
              <a:t> </a:t>
            </a:r>
            <a:r>
              <a:rPr dirty="0"/>
              <a:t>Matrícula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13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4540" y="1600200"/>
            <a:ext cx="7595234" cy="14773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286385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libri"/>
                <a:cs typeface="Calibri"/>
              </a:rPr>
              <a:t>É o agrupamento </a:t>
            </a:r>
            <a:r>
              <a:rPr sz="3200" spc="-5" dirty="0">
                <a:latin typeface="Calibri"/>
                <a:cs typeface="Calibri"/>
              </a:rPr>
              <a:t>de </a:t>
            </a:r>
            <a:r>
              <a:rPr sz="3200" dirty="0">
                <a:latin typeface="Calibri"/>
                <a:cs typeface="Calibri"/>
              </a:rPr>
              <a:t>alunos matriculados  em um curso, com a mesma certificação e  mesma </a:t>
            </a:r>
            <a:r>
              <a:rPr sz="3200" spc="-5" dirty="0">
                <a:latin typeface="Calibri"/>
                <a:cs typeface="Calibri"/>
              </a:rPr>
              <a:t>data de previsão de</a:t>
            </a:r>
            <a:r>
              <a:rPr sz="3200" spc="45" dirty="0">
                <a:latin typeface="Calibri"/>
                <a:cs typeface="Calibri"/>
              </a:rPr>
              <a:t> </a:t>
            </a:r>
            <a:r>
              <a:rPr sz="3200" spc="-5" dirty="0" err="1">
                <a:latin typeface="Calibri"/>
                <a:cs typeface="Calibri"/>
              </a:rPr>
              <a:t>término</a:t>
            </a:r>
            <a:r>
              <a:rPr sz="3200" spc="-5" dirty="0" smtClean="0">
                <a:latin typeface="Calibri"/>
                <a:cs typeface="Calibri"/>
              </a:rPr>
              <a:t>.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5" name="object 3"/>
          <p:cNvSpPr txBox="1"/>
          <p:nvPr/>
        </p:nvSpPr>
        <p:spPr>
          <a:xfrm>
            <a:off x="762000" y="3549972"/>
            <a:ext cx="7613650" cy="19364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libri"/>
                <a:cs typeface="Calibri"/>
              </a:rPr>
              <a:t>O ciclo </a:t>
            </a:r>
            <a:r>
              <a:rPr sz="3200" spc="-5" dirty="0">
                <a:latin typeface="Calibri"/>
                <a:cs typeface="Calibri"/>
              </a:rPr>
              <a:t>de </a:t>
            </a:r>
            <a:r>
              <a:rPr sz="3200" dirty="0">
                <a:latin typeface="Calibri"/>
                <a:cs typeface="Calibri"/>
              </a:rPr>
              <a:t>matrícula está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diretamente</a:t>
            </a:r>
          </a:p>
          <a:p>
            <a:pPr marL="3556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ligado a </a:t>
            </a:r>
            <a:r>
              <a:rPr sz="3200" spc="-5" dirty="0">
                <a:latin typeface="Calibri"/>
                <a:cs typeface="Calibri"/>
              </a:rPr>
              <a:t>oferta </a:t>
            </a:r>
            <a:r>
              <a:rPr sz="3200" dirty="0">
                <a:latin typeface="Calibri"/>
                <a:cs typeface="Calibri"/>
              </a:rPr>
              <a:t>de vagas em um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curso;</a:t>
            </a:r>
          </a:p>
          <a:p>
            <a:pPr marL="756285" marR="240665" lvl="1" indent="-286385">
              <a:lnSpc>
                <a:spcPct val="100000"/>
              </a:lnSpc>
              <a:spcBef>
                <a:spcPts val="675"/>
              </a:spcBef>
              <a:buChar char="–"/>
              <a:tabLst>
                <a:tab pos="756920" algn="l"/>
              </a:tabLst>
            </a:pPr>
            <a:r>
              <a:rPr sz="2800" spc="-10" dirty="0" smtClean="0">
                <a:latin typeface="Calibri"/>
                <a:cs typeface="Calibri"/>
              </a:rPr>
              <a:t>Forma </a:t>
            </a:r>
            <a:r>
              <a:rPr sz="2800" spc="-10" dirty="0">
                <a:latin typeface="Calibri"/>
                <a:cs typeface="Calibri"/>
              </a:rPr>
              <a:t>de Oferta </a:t>
            </a:r>
            <a:r>
              <a:rPr sz="2800" spc="-5" dirty="0">
                <a:latin typeface="Calibri"/>
                <a:cs typeface="Calibri"/>
              </a:rPr>
              <a:t>(concomitante, </a:t>
            </a:r>
            <a:r>
              <a:rPr sz="2800" spc="-10" dirty="0">
                <a:latin typeface="Calibri"/>
                <a:cs typeface="Calibri"/>
              </a:rPr>
              <a:t>subsequente  </a:t>
            </a:r>
            <a:r>
              <a:rPr sz="2800" spc="-5" dirty="0">
                <a:latin typeface="Calibri"/>
                <a:cs typeface="Calibri"/>
              </a:rPr>
              <a:t>ou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integrado)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0"/>
            <a:ext cx="8686800" cy="1211484"/>
          </a:xfrm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765"/>
              </a:spcBef>
              <a:tabLst>
                <a:tab pos="355600" algn="l"/>
                <a:tab pos="356235" algn="l"/>
              </a:tabLst>
            </a:pPr>
            <a:r>
              <a:rPr lang="pt-BR" sz="3200" spc="-5" dirty="0" smtClean="0">
                <a:cs typeface="Calibri"/>
              </a:rPr>
              <a:t>Compartilham </a:t>
            </a:r>
            <a:r>
              <a:rPr lang="pt-BR" sz="3200" dirty="0" smtClean="0">
                <a:cs typeface="Calibri"/>
              </a:rPr>
              <a:t>um mesmo ciclo </a:t>
            </a:r>
            <a:r>
              <a:rPr lang="pt-BR" sz="3200" spc="-5" dirty="0" smtClean="0">
                <a:cs typeface="Calibri"/>
              </a:rPr>
              <a:t>de  </a:t>
            </a:r>
            <a:r>
              <a:rPr lang="pt-BR" sz="3200" dirty="0" smtClean="0">
                <a:cs typeface="Calibri"/>
              </a:rPr>
              <a:t>matrícula alunos matriculados em um curso  com</a:t>
            </a:r>
            <a:r>
              <a:rPr lang="pt-BR" sz="3200" spc="-85" dirty="0" smtClean="0">
                <a:cs typeface="Calibri"/>
              </a:rPr>
              <a:t> </a:t>
            </a:r>
            <a:r>
              <a:rPr lang="pt-BR" sz="3200" dirty="0" smtClean="0">
                <a:cs typeface="Calibri"/>
              </a:rPr>
              <a:t>mesmo:</a:t>
            </a:r>
            <a:endParaRPr lang="pt-BR" sz="3200" dirty="0">
              <a:cs typeface="Calibri"/>
            </a:endParaRPr>
          </a:p>
        </p:txBody>
      </p:sp>
      <p:sp>
        <p:nvSpPr>
          <p:cNvPr id="160" name="object 160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14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6629400" y="3817620"/>
            <a:ext cx="291083" cy="289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79183" y="3843909"/>
            <a:ext cx="191897" cy="1918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79183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2"/>
                </a:moveTo>
                <a:lnTo>
                  <a:pt x="7534" y="58614"/>
                </a:lnTo>
                <a:lnTo>
                  <a:pt x="28082" y="28098"/>
                </a:lnTo>
                <a:lnTo>
                  <a:pt x="58560" y="7536"/>
                </a:lnTo>
                <a:lnTo>
                  <a:pt x="95885" y="0"/>
                </a:lnTo>
                <a:lnTo>
                  <a:pt x="133228" y="7536"/>
                </a:lnTo>
                <a:lnTo>
                  <a:pt x="163750" y="28098"/>
                </a:lnTo>
                <a:lnTo>
                  <a:pt x="184342" y="58614"/>
                </a:lnTo>
                <a:lnTo>
                  <a:pt x="191897" y="96012"/>
                </a:lnTo>
                <a:lnTo>
                  <a:pt x="184342" y="133336"/>
                </a:lnTo>
                <a:lnTo>
                  <a:pt x="163750" y="163814"/>
                </a:lnTo>
                <a:lnTo>
                  <a:pt x="133228" y="184362"/>
                </a:lnTo>
                <a:lnTo>
                  <a:pt x="95885" y="191897"/>
                </a:lnTo>
                <a:lnTo>
                  <a:pt x="58560" y="184362"/>
                </a:lnTo>
                <a:lnTo>
                  <a:pt x="28082" y="163814"/>
                </a:lnTo>
                <a:lnTo>
                  <a:pt x="7534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78879" y="3817620"/>
            <a:ext cx="289559" cy="2895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27394" y="3843909"/>
            <a:ext cx="191897" cy="1918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27394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2"/>
                </a:moveTo>
                <a:lnTo>
                  <a:pt x="7554" y="58614"/>
                </a:lnTo>
                <a:lnTo>
                  <a:pt x="28146" y="28098"/>
                </a:lnTo>
                <a:lnTo>
                  <a:pt x="58668" y="7536"/>
                </a:lnTo>
                <a:lnTo>
                  <a:pt x="96011" y="0"/>
                </a:lnTo>
                <a:lnTo>
                  <a:pt x="133336" y="7536"/>
                </a:lnTo>
                <a:lnTo>
                  <a:pt x="163814" y="28098"/>
                </a:lnTo>
                <a:lnTo>
                  <a:pt x="184362" y="58614"/>
                </a:lnTo>
                <a:lnTo>
                  <a:pt x="191897" y="96012"/>
                </a:lnTo>
                <a:lnTo>
                  <a:pt x="184362" y="133336"/>
                </a:lnTo>
                <a:lnTo>
                  <a:pt x="163814" y="163814"/>
                </a:lnTo>
                <a:lnTo>
                  <a:pt x="133336" y="184362"/>
                </a:lnTo>
                <a:lnTo>
                  <a:pt x="96011" y="191897"/>
                </a:lnTo>
                <a:lnTo>
                  <a:pt x="58668" y="184362"/>
                </a:lnTo>
                <a:lnTo>
                  <a:pt x="28146" y="163814"/>
                </a:lnTo>
                <a:lnTo>
                  <a:pt x="7554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26835" y="3817620"/>
            <a:ext cx="289560" cy="2895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75730" y="3843909"/>
            <a:ext cx="191897" cy="1918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75730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2"/>
                </a:moveTo>
                <a:lnTo>
                  <a:pt x="7536" y="58614"/>
                </a:lnTo>
                <a:lnTo>
                  <a:pt x="28098" y="28098"/>
                </a:lnTo>
                <a:lnTo>
                  <a:pt x="58614" y="7536"/>
                </a:lnTo>
                <a:lnTo>
                  <a:pt x="96012" y="0"/>
                </a:lnTo>
                <a:lnTo>
                  <a:pt x="133336" y="7536"/>
                </a:lnTo>
                <a:lnTo>
                  <a:pt x="163814" y="28098"/>
                </a:lnTo>
                <a:lnTo>
                  <a:pt x="184362" y="58614"/>
                </a:lnTo>
                <a:lnTo>
                  <a:pt x="191897" y="96012"/>
                </a:lnTo>
                <a:lnTo>
                  <a:pt x="184362" y="133336"/>
                </a:lnTo>
                <a:lnTo>
                  <a:pt x="163814" y="163814"/>
                </a:lnTo>
                <a:lnTo>
                  <a:pt x="133336" y="184362"/>
                </a:lnTo>
                <a:lnTo>
                  <a:pt x="96012" y="191897"/>
                </a:lnTo>
                <a:lnTo>
                  <a:pt x="58614" y="184362"/>
                </a:lnTo>
                <a:lnTo>
                  <a:pt x="28098" y="163814"/>
                </a:lnTo>
                <a:lnTo>
                  <a:pt x="7536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76315" y="3817620"/>
            <a:ext cx="289560" cy="2895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24703" y="3843909"/>
            <a:ext cx="191897" cy="1918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24703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2"/>
                </a:moveTo>
                <a:lnTo>
                  <a:pt x="7536" y="58614"/>
                </a:lnTo>
                <a:lnTo>
                  <a:pt x="28098" y="28098"/>
                </a:lnTo>
                <a:lnTo>
                  <a:pt x="58614" y="7536"/>
                </a:lnTo>
                <a:lnTo>
                  <a:pt x="96012" y="0"/>
                </a:lnTo>
                <a:lnTo>
                  <a:pt x="133336" y="7536"/>
                </a:lnTo>
                <a:lnTo>
                  <a:pt x="163814" y="28098"/>
                </a:lnTo>
                <a:lnTo>
                  <a:pt x="184362" y="58614"/>
                </a:lnTo>
                <a:lnTo>
                  <a:pt x="191897" y="96012"/>
                </a:lnTo>
                <a:lnTo>
                  <a:pt x="184362" y="133336"/>
                </a:lnTo>
                <a:lnTo>
                  <a:pt x="163814" y="163814"/>
                </a:lnTo>
                <a:lnTo>
                  <a:pt x="133336" y="184362"/>
                </a:lnTo>
                <a:lnTo>
                  <a:pt x="96012" y="191897"/>
                </a:lnTo>
                <a:lnTo>
                  <a:pt x="58614" y="184362"/>
                </a:lnTo>
                <a:lnTo>
                  <a:pt x="28098" y="163814"/>
                </a:lnTo>
                <a:lnTo>
                  <a:pt x="7536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24271" y="3817620"/>
            <a:ext cx="289560" cy="2895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73040" y="3843909"/>
            <a:ext cx="191897" cy="1918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273040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2"/>
                </a:moveTo>
                <a:lnTo>
                  <a:pt x="7534" y="58614"/>
                </a:lnTo>
                <a:lnTo>
                  <a:pt x="28082" y="28098"/>
                </a:lnTo>
                <a:lnTo>
                  <a:pt x="58560" y="7536"/>
                </a:lnTo>
                <a:lnTo>
                  <a:pt x="95885" y="0"/>
                </a:lnTo>
                <a:lnTo>
                  <a:pt x="133282" y="7536"/>
                </a:lnTo>
                <a:lnTo>
                  <a:pt x="163798" y="28098"/>
                </a:lnTo>
                <a:lnTo>
                  <a:pt x="184360" y="58614"/>
                </a:lnTo>
                <a:lnTo>
                  <a:pt x="191897" y="96012"/>
                </a:lnTo>
                <a:lnTo>
                  <a:pt x="184360" y="133336"/>
                </a:lnTo>
                <a:lnTo>
                  <a:pt x="163798" y="163814"/>
                </a:lnTo>
                <a:lnTo>
                  <a:pt x="133282" y="184362"/>
                </a:lnTo>
                <a:lnTo>
                  <a:pt x="95885" y="191897"/>
                </a:lnTo>
                <a:lnTo>
                  <a:pt x="58560" y="184362"/>
                </a:lnTo>
                <a:lnTo>
                  <a:pt x="28082" y="163814"/>
                </a:lnTo>
                <a:lnTo>
                  <a:pt x="7534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680203" y="3721608"/>
            <a:ext cx="481584" cy="4831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29353" y="3747770"/>
            <a:ext cx="383794" cy="3841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29353" y="3747770"/>
            <a:ext cx="384175" cy="384175"/>
          </a:xfrm>
          <a:custGeom>
            <a:avLst/>
            <a:gdLst/>
            <a:ahLst/>
            <a:cxnLst/>
            <a:rect l="l" t="t" r="r" b="b"/>
            <a:pathLst>
              <a:path w="384175" h="384175">
                <a:moveTo>
                  <a:pt x="0" y="192150"/>
                </a:moveTo>
                <a:lnTo>
                  <a:pt x="5071" y="148076"/>
                </a:lnTo>
                <a:lnTo>
                  <a:pt x="19515" y="107626"/>
                </a:lnTo>
                <a:lnTo>
                  <a:pt x="42177" y="71949"/>
                </a:lnTo>
                <a:lnTo>
                  <a:pt x="71901" y="42197"/>
                </a:lnTo>
                <a:lnTo>
                  <a:pt x="107533" y="19521"/>
                </a:lnTo>
                <a:lnTo>
                  <a:pt x="147916" y="5072"/>
                </a:lnTo>
                <a:lnTo>
                  <a:pt x="191897" y="0"/>
                </a:lnTo>
                <a:lnTo>
                  <a:pt x="235917" y="5072"/>
                </a:lnTo>
                <a:lnTo>
                  <a:pt x="276316" y="19521"/>
                </a:lnTo>
                <a:lnTo>
                  <a:pt x="311945" y="42197"/>
                </a:lnTo>
                <a:lnTo>
                  <a:pt x="341656" y="71949"/>
                </a:lnTo>
                <a:lnTo>
                  <a:pt x="364300" y="107626"/>
                </a:lnTo>
                <a:lnTo>
                  <a:pt x="378729" y="148076"/>
                </a:lnTo>
                <a:lnTo>
                  <a:pt x="383794" y="192150"/>
                </a:lnTo>
                <a:lnTo>
                  <a:pt x="378729" y="236178"/>
                </a:lnTo>
                <a:lnTo>
                  <a:pt x="364300" y="276595"/>
                </a:lnTo>
                <a:lnTo>
                  <a:pt x="341656" y="312249"/>
                </a:lnTo>
                <a:lnTo>
                  <a:pt x="311945" y="341987"/>
                </a:lnTo>
                <a:lnTo>
                  <a:pt x="276316" y="364656"/>
                </a:lnTo>
                <a:lnTo>
                  <a:pt x="235917" y="379103"/>
                </a:lnTo>
                <a:lnTo>
                  <a:pt x="191897" y="384174"/>
                </a:lnTo>
                <a:lnTo>
                  <a:pt x="147916" y="379103"/>
                </a:lnTo>
                <a:lnTo>
                  <a:pt x="107533" y="364656"/>
                </a:lnTo>
                <a:lnTo>
                  <a:pt x="71901" y="341987"/>
                </a:lnTo>
                <a:lnTo>
                  <a:pt x="42177" y="312249"/>
                </a:lnTo>
                <a:lnTo>
                  <a:pt x="19515" y="276595"/>
                </a:lnTo>
                <a:lnTo>
                  <a:pt x="5071" y="236178"/>
                </a:lnTo>
                <a:lnTo>
                  <a:pt x="0" y="192150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316979" y="3421379"/>
            <a:ext cx="289559" cy="2895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366255" y="3447160"/>
            <a:ext cx="191897" cy="1917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366255" y="3447160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4" h="191770">
                <a:moveTo>
                  <a:pt x="0" y="95885"/>
                </a:moveTo>
                <a:lnTo>
                  <a:pt x="7534" y="58560"/>
                </a:lnTo>
                <a:lnTo>
                  <a:pt x="28082" y="28082"/>
                </a:lnTo>
                <a:lnTo>
                  <a:pt x="58560" y="7534"/>
                </a:lnTo>
                <a:lnTo>
                  <a:pt x="95885" y="0"/>
                </a:lnTo>
                <a:lnTo>
                  <a:pt x="133282" y="7534"/>
                </a:lnTo>
                <a:lnTo>
                  <a:pt x="163798" y="28082"/>
                </a:lnTo>
                <a:lnTo>
                  <a:pt x="184360" y="58560"/>
                </a:lnTo>
                <a:lnTo>
                  <a:pt x="191897" y="95885"/>
                </a:lnTo>
                <a:lnTo>
                  <a:pt x="184360" y="133209"/>
                </a:lnTo>
                <a:lnTo>
                  <a:pt x="163798" y="163687"/>
                </a:lnTo>
                <a:lnTo>
                  <a:pt x="133282" y="184235"/>
                </a:lnTo>
                <a:lnTo>
                  <a:pt x="95885" y="191769"/>
                </a:lnTo>
                <a:lnTo>
                  <a:pt x="58560" y="184235"/>
                </a:lnTo>
                <a:lnTo>
                  <a:pt x="28082" y="163687"/>
                </a:lnTo>
                <a:lnTo>
                  <a:pt x="7534" y="133209"/>
                </a:lnTo>
                <a:lnTo>
                  <a:pt x="0" y="9588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316979" y="4216908"/>
            <a:ext cx="289559" cy="2895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366255" y="4243196"/>
            <a:ext cx="191897" cy="19189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66255" y="4243196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1"/>
                </a:moveTo>
                <a:lnTo>
                  <a:pt x="7534" y="58668"/>
                </a:lnTo>
                <a:lnTo>
                  <a:pt x="28082" y="28146"/>
                </a:lnTo>
                <a:lnTo>
                  <a:pt x="58560" y="7554"/>
                </a:lnTo>
                <a:lnTo>
                  <a:pt x="95885" y="0"/>
                </a:lnTo>
                <a:lnTo>
                  <a:pt x="133282" y="7554"/>
                </a:lnTo>
                <a:lnTo>
                  <a:pt x="163798" y="28146"/>
                </a:lnTo>
                <a:lnTo>
                  <a:pt x="184360" y="58668"/>
                </a:lnTo>
                <a:lnTo>
                  <a:pt x="191897" y="96011"/>
                </a:lnTo>
                <a:lnTo>
                  <a:pt x="184360" y="133336"/>
                </a:lnTo>
                <a:lnTo>
                  <a:pt x="163798" y="163814"/>
                </a:lnTo>
                <a:lnTo>
                  <a:pt x="133282" y="184362"/>
                </a:lnTo>
                <a:lnTo>
                  <a:pt x="95885" y="191896"/>
                </a:lnTo>
                <a:lnTo>
                  <a:pt x="58560" y="184362"/>
                </a:lnTo>
                <a:lnTo>
                  <a:pt x="28082" y="163814"/>
                </a:lnTo>
                <a:lnTo>
                  <a:pt x="7534" y="133336"/>
                </a:lnTo>
                <a:lnTo>
                  <a:pt x="0" y="96011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487667" y="3593591"/>
            <a:ext cx="291084" cy="28956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537452" y="3619880"/>
            <a:ext cx="191897" cy="19176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37452" y="3619880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4" h="191770">
                <a:moveTo>
                  <a:pt x="0" y="95885"/>
                </a:moveTo>
                <a:lnTo>
                  <a:pt x="7534" y="58560"/>
                </a:lnTo>
                <a:lnTo>
                  <a:pt x="28082" y="28082"/>
                </a:lnTo>
                <a:lnTo>
                  <a:pt x="58560" y="7534"/>
                </a:lnTo>
                <a:lnTo>
                  <a:pt x="95884" y="0"/>
                </a:lnTo>
                <a:lnTo>
                  <a:pt x="133228" y="7534"/>
                </a:lnTo>
                <a:lnTo>
                  <a:pt x="163750" y="28082"/>
                </a:lnTo>
                <a:lnTo>
                  <a:pt x="184342" y="58560"/>
                </a:lnTo>
                <a:lnTo>
                  <a:pt x="191897" y="95885"/>
                </a:lnTo>
                <a:lnTo>
                  <a:pt x="184342" y="133209"/>
                </a:lnTo>
                <a:lnTo>
                  <a:pt x="163750" y="163687"/>
                </a:lnTo>
                <a:lnTo>
                  <a:pt x="133228" y="184235"/>
                </a:lnTo>
                <a:lnTo>
                  <a:pt x="95884" y="191770"/>
                </a:lnTo>
                <a:lnTo>
                  <a:pt x="58560" y="184235"/>
                </a:lnTo>
                <a:lnTo>
                  <a:pt x="28082" y="163687"/>
                </a:lnTo>
                <a:lnTo>
                  <a:pt x="7534" y="133209"/>
                </a:lnTo>
                <a:lnTo>
                  <a:pt x="0" y="9588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99859" y="4046220"/>
            <a:ext cx="289560" cy="28956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48755" y="4072001"/>
            <a:ext cx="191897" cy="19189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548755" y="4072001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2"/>
                </a:moveTo>
                <a:lnTo>
                  <a:pt x="7536" y="58668"/>
                </a:lnTo>
                <a:lnTo>
                  <a:pt x="28098" y="28146"/>
                </a:lnTo>
                <a:lnTo>
                  <a:pt x="58614" y="7554"/>
                </a:lnTo>
                <a:lnTo>
                  <a:pt x="96012" y="0"/>
                </a:lnTo>
                <a:lnTo>
                  <a:pt x="133336" y="7554"/>
                </a:lnTo>
                <a:lnTo>
                  <a:pt x="163814" y="28146"/>
                </a:lnTo>
                <a:lnTo>
                  <a:pt x="184362" y="58668"/>
                </a:lnTo>
                <a:lnTo>
                  <a:pt x="191897" y="96012"/>
                </a:lnTo>
                <a:lnTo>
                  <a:pt x="184362" y="133336"/>
                </a:lnTo>
                <a:lnTo>
                  <a:pt x="163814" y="163814"/>
                </a:lnTo>
                <a:lnTo>
                  <a:pt x="133336" y="184362"/>
                </a:lnTo>
                <a:lnTo>
                  <a:pt x="96012" y="191897"/>
                </a:lnTo>
                <a:lnTo>
                  <a:pt x="58614" y="184362"/>
                </a:lnTo>
                <a:lnTo>
                  <a:pt x="28098" y="163814"/>
                </a:lnTo>
                <a:lnTo>
                  <a:pt x="7536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78607" y="2942844"/>
            <a:ext cx="2040636" cy="204063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27248" y="2968244"/>
            <a:ext cx="1942973" cy="194322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27248" y="2968244"/>
            <a:ext cx="1943100" cy="1943735"/>
          </a:xfrm>
          <a:custGeom>
            <a:avLst/>
            <a:gdLst/>
            <a:ahLst/>
            <a:cxnLst/>
            <a:rect l="l" t="t" r="r" b="b"/>
            <a:pathLst>
              <a:path w="1943100" h="1943735">
                <a:moveTo>
                  <a:pt x="0" y="971676"/>
                </a:moveTo>
                <a:lnTo>
                  <a:pt x="1189" y="923175"/>
                </a:lnTo>
                <a:lnTo>
                  <a:pt x="4718" y="875289"/>
                </a:lnTo>
                <a:lnTo>
                  <a:pt x="10534" y="828076"/>
                </a:lnTo>
                <a:lnTo>
                  <a:pt x="18578" y="781589"/>
                </a:lnTo>
                <a:lnTo>
                  <a:pt x="28797" y="735886"/>
                </a:lnTo>
                <a:lnTo>
                  <a:pt x="41134" y="691022"/>
                </a:lnTo>
                <a:lnTo>
                  <a:pt x="55533" y="647051"/>
                </a:lnTo>
                <a:lnTo>
                  <a:pt x="71940" y="604031"/>
                </a:lnTo>
                <a:lnTo>
                  <a:pt x="90297" y="562016"/>
                </a:lnTo>
                <a:lnTo>
                  <a:pt x="110551" y="521063"/>
                </a:lnTo>
                <a:lnTo>
                  <a:pt x="132644" y="481226"/>
                </a:lnTo>
                <a:lnTo>
                  <a:pt x="156522" y="442562"/>
                </a:lnTo>
                <a:lnTo>
                  <a:pt x="182128" y="405126"/>
                </a:lnTo>
                <a:lnTo>
                  <a:pt x="209407" y="368974"/>
                </a:lnTo>
                <a:lnTo>
                  <a:pt x="238303" y="334161"/>
                </a:lnTo>
                <a:lnTo>
                  <a:pt x="268762" y="300743"/>
                </a:lnTo>
                <a:lnTo>
                  <a:pt x="300726" y="268776"/>
                </a:lnTo>
                <a:lnTo>
                  <a:pt x="334140" y="238315"/>
                </a:lnTo>
                <a:lnTo>
                  <a:pt x="368949" y="209417"/>
                </a:lnTo>
                <a:lnTo>
                  <a:pt x="405098" y="182135"/>
                </a:lnTo>
                <a:lnTo>
                  <a:pt x="442529" y="156528"/>
                </a:lnTo>
                <a:lnTo>
                  <a:pt x="481188" y="132649"/>
                </a:lnTo>
                <a:lnTo>
                  <a:pt x="521020" y="110554"/>
                </a:lnTo>
                <a:lnTo>
                  <a:pt x="561967" y="90300"/>
                </a:lnTo>
                <a:lnTo>
                  <a:pt x="603976" y="71941"/>
                </a:lnTo>
                <a:lnTo>
                  <a:pt x="646989" y="55534"/>
                </a:lnTo>
                <a:lnTo>
                  <a:pt x="690952" y="41135"/>
                </a:lnTo>
                <a:lnTo>
                  <a:pt x="735809" y="28797"/>
                </a:lnTo>
                <a:lnTo>
                  <a:pt x="781503" y="18578"/>
                </a:lnTo>
                <a:lnTo>
                  <a:pt x="827980" y="10534"/>
                </a:lnTo>
                <a:lnTo>
                  <a:pt x="875184" y="4718"/>
                </a:lnTo>
                <a:lnTo>
                  <a:pt x="923059" y="1189"/>
                </a:lnTo>
                <a:lnTo>
                  <a:pt x="971550" y="0"/>
                </a:lnTo>
                <a:lnTo>
                  <a:pt x="1020040" y="1189"/>
                </a:lnTo>
                <a:lnTo>
                  <a:pt x="1067913" y="4718"/>
                </a:lnTo>
                <a:lnTo>
                  <a:pt x="1115116" y="10534"/>
                </a:lnTo>
                <a:lnTo>
                  <a:pt x="1161591" y="18578"/>
                </a:lnTo>
                <a:lnTo>
                  <a:pt x="1207283" y="28797"/>
                </a:lnTo>
                <a:lnTo>
                  <a:pt x="1252136" y="41135"/>
                </a:lnTo>
                <a:lnTo>
                  <a:pt x="1296095" y="55534"/>
                </a:lnTo>
                <a:lnTo>
                  <a:pt x="1339104" y="71941"/>
                </a:lnTo>
                <a:lnTo>
                  <a:pt x="1381108" y="90300"/>
                </a:lnTo>
                <a:lnTo>
                  <a:pt x="1422051" y="110554"/>
                </a:lnTo>
                <a:lnTo>
                  <a:pt x="1461878" y="132649"/>
                </a:lnTo>
                <a:lnTo>
                  <a:pt x="1500532" y="156528"/>
                </a:lnTo>
                <a:lnTo>
                  <a:pt x="1537958" y="182135"/>
                </a:lnTo>
                <a:lnTo>
                  <a:pt x="1574100" y="209417"/>
                </a:lnTo>
                <a:lnTo>
                  <a:pt x="1608904" y="238315"/>
                </a:lnTo>
                <a:lnTo>
                  <a:pt x="1642313" y="268776"/>
                </a:lnTo>
                <a:lnTo>
                  <a:pt x="1674271" y="300743"/>
                </a:lnTo>
                <a:lnTo>
                  <a:pt x="1704723" y="334161"/>
                </a:lnTo>
                <a:lnTo>
                  <a:pt x="1733614" y="368974"/>
                </a:lnTo>
                <a:lnTo>
                  <a:pt x="1760888" y="405126"/>
                </a:lnTo>
                <a:lnTo>
                  <a:pt x="1786489" y="442562"/>
                </a:lnTo>
                <a:lnTo>
                  <a:pt x="1810361" y="481226"/>
                </a:lnTo>
                <a:lnTo>
                  <a:pt x="1832449" y="521063"/>
                </a:lnTo>
                <a:lnTo>
                  <a:pt x="1852698" y="562016"/>
                </a:lnTo>
                <a:lnTo>
                  <a:pt x="1871051" y="604031"/>
                </a:lnTo>
                <a:lnTo>
                  <a:pt x="1887453" y="647051"/>
                </a:lnTo>
                <a:lnTo>
                  <a:pt x="1901849" y="691022"/>
                </a:lnTo>
                <a:lnTo>
                  <a:pt x="1914183" y="735886"/>
                </a:lnTo>
                <a:lnTo>
                  <a:pt x="1924399" y="781589"/>
                </a:lnTo>
                <a:lnTo>
                  <a:pt x="1932441" y="828076"/>
                </a:lnTo>
                <a:lnTo>
                  <a:pt x="1938255" y="875289"/>
                </a:lnTo>
                <a:lnTo>
                  <a:pt x="1941784" y="923175"/>
                </a:lnTo>
                <a:lnTo>
                  <a:pt x="1942973" y="971676"/>
                </a:lnTo>
                <a:lnTo>
                  <a:pt x="1941784" y="1020167"/>
                </a:lnTo>
                <a:lnTo>
                  <a:pt x="1938255" y="1068042"/>
                </a:lnTo>
                <a:lnTo>
                  <a:pt x="1932441" y="1115246"/>
                </a:lnTo>
                <a:lnTo>
                  <a:pt x="1924399" y="1161723"/>
                </a:lnTo>
                <a:lnTo>
                  <a:pt x="1914183" y="1207417"/>
                </a:lnTo>
                <a:lnTo>
                  <a:pt x="1901849" y="1252274"/>
                </a:lnTo>
                <a:lnTo>
                  <a:pt x="1887453" y="1296237"/>
                </a:lnTo>
                <a:lnTo>
                  <a:pt x="1871051" y="1339250"/>
                </a:lnTo>
                <a:lnTo>
                  <a:pt x="1852698" y="1381259"/>
                </a:lnTo>
                <a:lnTo>
                  <a:pt x="1832449" y="1422206"/>
                </a:lnTo>
                <a:lnTo>
                  <a:pt x="1810361" y="1462038"/>
                </a:lnTo>
                <a:lnTo>
                  <a:pt x="1786489" y="1500697"/>
                </a:lnTo>
                <a:lnTo>
                  <a:pt x="1760888" y="1538128"/>
                </a:lnTo>
                <a:lnTo>
                  <a:pt x="1733614" y="1574277"/>
                </a:lnTo>
                <a:lnTo>
                  <a:pt x="1704723" y="1609086"/>
                </a:lnTo>
                <a:lnTo>
                  <a:pt x="1674271" y="1642500"/>
                </a:lnTo>
                <a:lnTo>
                  <a:pt x="1642313" y="1674464"/>
                </a:lnTo>
                <a:lnTo>
                  <a:pt x="1608904" y="1704923"/>
                </a:lnTo>
                <a:lnTo>
                  <a:pt x="1574100" y="1733819"/>
                </a:lnTo>
                <a:lnTo>
                  <a:pt x="1537958" y="1761098"/>
                </a:lnTo>
                <a:lnTo>
                  <a:pt x="1500532" y="1786704"/>
                </a:lnTo>
                <a:lnTo>
                  <a:pt x="1461878" y="1810582"/>
                </a:lnTo>
                <a:lnTo>
                  <a:pt x="1422051" y="1832675"/>
                </a:lnTo>
                <a:lnTo>
                  <a:pt x="1381108" y="1852929"/>
                </a:lnTo>
                <a:lnTo>
                  <a:pt x="1339104" y="1871286"/>
                </a:lnTo>
                <a:lnTo>
                  <a:pt x="1296095" y="1887693"/>
                </a:lnTo>
                <a:lnTo>
                  <a:pt x="1252136" y="1902092"/>
                </a:lnTo>
                <a:lnTo>
                  <a:pt x="1207283" y="1914429"/>
                </a:lnTo>
                <a:lnTo>
                  <a:pt x="1161591" y="1924648"/>
                </a:lnTo>
                <a:lnTo>
                  <a:pt x="1115116" y="1932692"/>
                </a:lnTo>
                <a:lnTo>
                  <a:pt x="1067913" y="1938508"/>
                </a:lnTo>
                <a:lnTo>
                  <a:pt x="1020040" y="1942037"/>
                </a:lnTo>
                <a:lnTo>
                  <a:pt x="971550" y="1943226"/>
                </a:lnTo>
                <a:lnTo>
                  <a:pt x="923059" y="1942037"/>
                </a:lnTo>
                <a:lnTo>
                  <a:pt x="875184" y="1938508"/>
                </a:lnTo>
                <a:lnTo>
                  <a:pt x="827980" y="1932692"/>
                </a:lnTo>
                <a:lnTo>
                  <a:pt x="781503" y="1924648"/>
                </a:lnTo>
                <a:lnTo>
                  <a:pt x="735809" y="1914429"/>
                </a:lnTo>
                <a:lnTo>
                  <a:pt x="690952" y="1902092"/>
                </a:lnTo>
                <a:lnTo>
                  <a:pt x="646989" y="1887693"/>
                </a:lnTo>
                <a:lnTo>
                  <a:pt x="603976" y="1871286"/>
                </a:lnTo>
                <a:lnTo>
                  <a:pt x="561967" y="1852929"/>
                </a:lnTo>
                <a:lnTo>
                  <a:pt x="521020" y="1832675"/>
                </a:lnTo>
                <a:lnTo>
                  <a:pt x="481188" y="1810582"/>
                </a:lnTo>
                <a:lnTo>
                  <a:pt x="442529" y="1786704"/>
                </a:lnTo>
                <a:lnTo>
                  <a:pt x="405098" y="1761098"/>
                </a:lnTo>
                <a:lnTo>
                  <a:pt x="368949" y="1733819"/>
                </a:lnTo>
                <a:lnTo>
                  <a:pt x="334140" y="1704923"/>
                </a:lnTo>
                <a:lnTo>
                  <a:pt x="300726" y="1674464"/>
                </a:lnTo>
                <a:lnTo>
                  <a:pt x="268762" y="1642500"/>
                </a:lnTo>
                <a:lnTo>
                  <a:pt x="238303" y="1609086"/>
                </a:lnTo>
                <a:lnTo>
                  <a:pt x="209407" y="1574277"/>
                </a:lnTo>
                <a:lnTo>
                  <a:pt x="182128" y="1538128"/>
                </a:lnTo>
                <a:lnTo>
                  <a:pt x="156522" y="1500697"/>
                </a:lnTo>
                <a:lnTo>
                  <a:pt x="132644" y="1462038"/>
                </a:lnTo>
                <a:lnTo>
                  <a:pt x="110551" y="1422206"/>
                </a:lnTo>
                <a:lnTo>
                  <a:pt x="90297" y="1381259"/>
                </a:lnTo>
                <a:lnTo>
                  <a:pt x="71940" y="1339250"/>
                </a:lnTo>
                <a:lnTo>
                  <a:pt x="55533" y="1296237"/>
                </a:lnTo>
                <a:lnTo>
                  <a:pt x="41134" y="1252274"/>
                </a:lnTo>
                <a:lnTo>
                  <a:pt x="28797" y="1207417"/>
                </a:lnTo>
                <a:lnTo>
                  <a:pt x="18578" y="1161723"/>
                </a:lnTo>
                <a:lnTo>
                  <a:pt x="10534" y="1115246"/>
                </a:lnTo>
                <a:lnTo>
                  <a:pt x="4718" y="1068042"/>
                </a:lnTo>
                <a:lnTo>
                  <a:pt x="1189" y="1020167"/>
                </a:lnTo>
                <a:lnTo>
                  <a:pt x="0" y="971676"/>
                </a:lnTo>
                <a:close/>
              </a:path>
            </a:pathLst>
          </a:custGeom>
          <a:ln w="12699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2977388" y="3590544"/>
            <a:ext cx="124523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15570">
              <a:lnSpc>
                <a:spcPts val="2640"/>
              </a:lnSpc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Ciclo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de  M</a:t>
            </a:r>
            <a:r>
              <a:rPr sz="2400" b="1" spc="-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tríc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357371" y="2410967"/>
            <a:ext cx="481584" cy="481584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406902" y="2436495"/>
            <a:ext cx="384175" cy="384175"/>
          </a:xfrm>
          <a:custGeom>
            <a:avLst/>
            <a:gdLst/>
            <a:ahLst/>
            <a:cxnLst/>
            <a:rect l="l" t="t" r="r" b="b"/>
            <a:pathLst>
              <a:path w="384175" h="384175">
                <a:moveTo>
                  <a:pt x="191897" y="0"/>
                </a:moveTo>
                <a:lnTo>
                  <a:pt x="147876" y="5071"/>
                </a:lnTo>
                <a:lnTo>
                  <a:pt x="107477" y="19518"/>
                </a:lnTo>
                <a:lnTo>
                  <a:pt x="71848" y="42187"/>
                </a:lnTo>
                <a:lnTo>
                  <a:pt x="42137" y="71925"/>
                </a:lnTo>
                <a:lnTo>
                  <a:pt x="19493" y="107579"/>
                </a:lnTo>
                <a:lnTo>
                  <a:pt x="5064" y="147996"/>
                </a:lnTo>
                <a:lnTo>
                  <a:pt x="0" y="192024"/>
                </a:lnTo>
                <a:lnTo>
                  <a:pt x="5064" y="236098"/>
                </a:lnTo>
                <a:lnTo>
                  <a:pt x="19493" y="276548"/>
                </a:lnTo>
                <a:lnTo>
                  <a:pt x="42137" y="312225"/>
                </a:lnTo>
                <a:lnTo>
                  <a:pt x="71848" y="341977"/>
                </a:lnTo>
                <a:lnTo>
                  <a:pt x="107477" y="364653"/>
                </a:lnTo>
                <a:lnTo>
                  <a:pt x="147876" y="379102"/>
                </a:lnTo>
                <a:lnTo>
                  <a:pt x="191897" y="384175"/>
                </a:lnTo>
                <a:lnTo>
                  <a:pt x="235877" y="379102"/>
                </a:lnTo>
                <a:lnTo>
                  <a:pt x="276260" y="364653"/>
                </a:lnTo>
                <a:lnTo>
                  <a:pt x="311892" y="341977"/>
                </a:lnTo>
                <a:lnTo>
                  <a:pt x="341616" y="312225"/>
                </a:lnTo>
                <a:lnTo>
                  <a:pt x="364278" y="276548"/>
                </a:lnTo>
                <a:lnTo>
                  <a:pt x="378722" y="236098"/>
                </a:lnTo>
                <a:lnTo>
                  <a:pt x="383794" y="192024"/>
                </a:lnTo>
                <a:lnTo>
                  <a:pt x="378722" y="147996"/>
                </a:lnTo>
                <a:lnTo>
                  <a:pt x="364278" y="107579"/>
                </a:lnTo>
                <a:lnTo>
                  <a:pt x="341616" y="71925"/>
                </a:lnTo>
                <a:lnTo>
                  <a:pt x="311892" y="42187"/>
                </a:lnTo>
                <a:lnTo>
                  <a:pt x="276260" y="19518"/>
                </a:lnTo>
                <a:lnTo>
                  <a:pt x="235877" y="5071"/>
                </a:lnTo>
                <a:lnTo>
                  <a:pt x="19189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406902" y="2436495"/>
            <a:ext cx="384175" cy="384175"/>
          </a:xfrm>
          <a:custGeom>
            <a:avLst/>
            <a:gdLst/>
            <a:ahLst/>
            <a:cxnLst/>
            <a:rect l="l" t="t" r="r" b="b"/>
            <a:pathLst>
              <a:path w="384175" h="384175">
                <a:moveTo>
                  <a:pt x="0" y="192024"/>
                </a:moveTo>
                <a:lnTo>
                  <a:pt x="5064" y="147996"/>
                </a:lnTo>
                <a:lnTo>
                  <a:pt x="19493" y="107579"/>
                </a:lnTo>
                <a:lnTo>
                  <a:pt x="42137" y="71925"/>
                </a:lnTo>
                <a:lnTo>
                  <a:pt x="71848" y="42187"/>
                </a:lnTo>
                <a:lnTo>
                  <a:pt x="107477" y="19518"/>
                </a:lnTo>
                <a:lnTo>
                  <a:pt x="147876" y="5071"/>
                </a:lnTo>
                <a:lnTo>
                  <a:pt x="191897" y="0"/>
                </a:lnTo>
                <a:lnTo>
                  <a:pt x="235877" y="5071"/>
                </a:lnTo>
                <a:lnTo>
                  <a:pt x="276260" y="19518"/>
                </a:lnTo>
                <a:lnTo>
                  <a:pt x="311892" y="42187"/>
                </a:lnTo>
                <a:lnTo>
                  <a:pt x="341616" y="71925"/>
                </a:lnTo>
                <a:lnTo>
                  <a:pt x="364278" y="107579"/>
                </a:lnTo>
                <a:lnTo>
                  <a:pt x="378722" y="147996"/>
                </a:lnTo>
                <a:lnTo>
                  <a:pt x="383794" y="192024"/>
                </a:lnTo>
                <a:lnTo>
                  <a:pt x="378722" y="236098"/>
                </a:lnTo>
                <a:lnTo>
                  <a:pt x="364278" y="276548"/>
                </a:lnTo>
                <a:lnTo>
                  <a:pt x="341616" y="312225"/>
                </a:lnTo>
                <a:lnTo>
                  <a:pt x="311892" y="341977"/>
                </a:lnTo>
                <a:lnTo>
                  <a:pt x="276260" y="364653"/>
                </a:lnTo>
                <a:lnTo>
                  <a:pt x="235877" y="379102"/>
                </a:lnTo>
                <a:lnTo>
                  <a:pt x="191897" y="384175"/>
                </a:lnTo>
                <a:lnTo>
                  <a:pt x="147876" y="379102"/>
                </a:lnTo>
                <a:lnTo>
                  <a:pt x="107477" y="364653"/>
                </a:lnTo>
                <a:lnTo>
                  <a:pt x="71848" y="341977"/>
                </a:lnTo>
                <a:lnTo>
                  <a:pt x="42137" y="312225"/>
                </a:lnTo>
                <a:lnTo>
                  <a:pt x="19493" y="276548"/>
                </a:lnTo>
                <a:lnTo>
                  <a:pt x="5064" y="236098"/>
                </a:lnTo>
                <a:lnTo>
                  <a:pt x="0" y="192024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116579" y="2182367"/>
            <a:ext cx="289559" cy="28956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165475" y="22084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4" h="191769">
                <a:moveTo>
                  <a:pt x="96012" y="0"/>
                </a:moveTo>
                <a:lnTo>
                  <a:pt x="58614" y="7534"/>
                </a:lnTo>
                <a:lnTo>
                  <a:pt x="28098" y="28082"/>
                </a:lnTo>
                <a:lnTo>
                  <a:pt x="7536" y="58560"/>
                </a:lnTo>
                <a:lnTo>
                  <a:pt x="0" y="95885"/>
                </a:lnTo>
                <a:lnTo>
                  <a:pt x="7536" y="133209"/>
                </a:lnTo>
                <a:lnTo>
                  <a:pt x="28098" y="163687"/>
                </a:lnTo>
                <a:lnTo>
                  <a:pt x="58614" y="184235"/>
                </a:lnTo>
                <a:lnTo>
                  <a:pt x="96012" y="191770"/>
                </a:lnTo>
                <a:lnTo>
                  <a:pt x="133336" y="184235"/>
                </a:lnTo>
                <a:lnTo>
                  <a:pt x="163814" y="163687"/>
                </a:lnTo>
                <a:lnTo>
                  <a:pt x="184362" y="133209"/>
                </a:lnTo>
                <a:lnTo>
                  <a:pt x="191897" y="95885"/>
                </a:lnTo>
                <a:lnTo>
                  <a:pt x="184362" y="58560"/>
                </a:lnTo>
                <a:lnTo>
                  <a:pt x="163814" y="28082"/>
                </a:lnTo>
                <a:lnTo>
                  <a:pt x="133336" y="7534"/>
                </a:lnTo>
                <a:lnTo>
                  <a:pt x="960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165475" y="22084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4" h="191769">
                <a:moveTo>
                  <a:pt x="0" y="95885"/>
                </a:moveTo>
                <a:lnTo>
                  <a:pt x="7536" y="58560"/>
                </a:lnTo>
                <a:lnTo>
                  <a:pt x="28098" y="28082"/>
                </a:lnTo>
                <a:lnTo>
                  <a:pt x="58614" y="7534"/>
                </a:lnTo>
                <a:lnTo>
                  <a:pt x="96012" y="0"/>
                </a:lnTo>
                <a:lnTo>
                  <a:pt x="133336" y="7534"/>
                </a:lnTo>
                <a:lnTo>
                  <a:pt x="163814" y="28082"/>
                </a:lnTo>
                <a:lnTo>
                  <a:pt x="184362" y="58560"/>
                </a:lnTo>
                <a:lnTo>
                  <a:pt x="191897" y="95885"/>
                </a:lnTo>
                <a:lnTo>
                  <a:pt x="184362" y="133209"/>
                </a:lnTo>
                <a:lnTo>
                  <a:pt x="163814" y="163687"/>
                </a:lnTo>
                <a:lnTo>
                  <a:pt x="133336" y="184235"/>
                </a:lnTo>
                <a:lnTo>
                  <a:pt x="96012" y="191770"/>
                </a:lnTo>
                <a:lnTo>
                  <a:pt x="58614" y="184235"/>
                </a:lnTo>
                <a:lnTo>
                  <a:pt x="28098" y="163687"/>
                </a:lnTo>
                <a:lnTo>
                  <a:pt x="7536" y="133209"/>
                </a:lnTo>
                <a:lnTo>
                  <a:pt x="0" y="95885"/>
                </a:lnTo>
                <a:close/>
              </a:path>
            </a:pathLst>
          </a:custGeom>
          <a:ln w="12699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846832" y="1900427"/>
            <a:ext cx="289560" cy="28956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95345" y="1926844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96012" y="0"/>
                </a:moveTo>
                <a:lnTo>
                  <a:pt x="58614" y="7534"/>
                </a:lnTo>
                <a:lnTo>
                  <a:pt x="28098" y="28082"/>
                </a:lnTo>
                <a:lnTo>
                  <a:pt x="7536" y="58560"/>
                </a:lnTo>
                <a:lnTo>
                  <a:pt x="0" y="95884"/>
                </a:lnTo>
                <a:lnTo>
                  <a:pt x="7536" y="133282"/>
                </a:lnTo>
                <a:lnTo>
                  <a:pt x="28098" y="163798"/>
                </a:lnTo>
                <a:lnTo>
                  <a:pt x="58614" y="184360"/>
                </a:lnTo>
                <a:lnTo>
                  <a:pt x="96012" y="191896"/>
                </a:lnTo>
                <a:lnTo>
                  <a:pt x="133336" y="184360"/>
                </a:lnTo>
                <a:lnTo>
                  <a:pt x="163814" y="163798"/>
                </a:lnTo>
                <a:lnTo>
                  <a:pt x="184362" y="133282"/>
                </a:lnTo>
                <a:lnTo>
                  <a:pt x="191897" y="95884"/>
                </a:lnTo>
                <a:lnTo>
                  <a:pt x="184362" y="58560"/>
                </a:lnTo>
                <a:lnTo>
                  <a:pt x="163814" y="28082"/>
                </a:lnTo>
                <a:lnTo>
                  <a:pt x="133336" y="7534"/>
                </a:lnTo>
                <a:lnTo>
                  <a:pt x="960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895345" y="1926844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0" y="95884"/>
                </a:moveTo>
                <a:lnTo>
                  <a:pt x="7536" y="58560"/>
                </a:lnTo>
                <a:lnTo>
                  <a:pt x="28098" y="28082"/>
                </a:lnTo>
                <a:lnTo>
                  <a:pt x="58614" y="7534"/>
                </a:lnTo>
                <a:lnTo>
                  <a:pt x="96012" y="0"/>
                </a:lnTo>
                <a:lnTo>
                  <a:pt x="133336" y="7534"/>
                </a:lnTo>
                <a:lnTo>
                  <a:pt x="163814" y="28082"/>
                </a:lnTo>
                <a:lnTo>
                  <a:pt x="184362" y="58560"/>
                </a:lnTo>
                <a:lnTo>
                  <a:pt x="191897" y="95884"/>
                </a:lnTo>
                <a:lnTo>
                  <a:pt x="184362" y="133282"/>
                </a:lnTo>
                <a:lnTo>
                  <a:pt x="163814" y="163798"/>
                </a:lnTo>
                <a:lnTo>
                  <a:pt x="133336" y="184360"/>
                </a:lnTo>
                <a:lnTo>
                  <a:pt x="96012" y="191896"/>
                </a:lnTo>
                <a:lnTo>
                  <a:pt x="58614" y="184360"/>
                </a:lnTo>
                <a:lnTo>
                  <a:pt x="28098" y="163798"/>
                </a:lnTo>
                <a:lnTo>
                  <a:pt x="7536" y="133282"/>
                </a:lnTo>
                <a:lnTo>
                  <a:pt x="0" y="95884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578607" y="1661160"/>
            <a:ext cx="289560" cy="29108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627248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95884" y="0"/>
                </a:moveTo>
                <a:lnTo>
                  <a:pt x="58560" y="7534"/>
                </a:lnTo>
                <a:lnTo>
                  <a:pt x="28082" y="28082"/>
                </a:lnTo>
                <a:lnTo>
                  <a:pt x="7534" y="58560"/>
                </a:lnTo>
                <a:lnTo>
                  <a:pt x="0" y="95885"/>
                </a:lnTo>
                <a:lnTo>
                  <a:pt x="7534" y="133209"/>
                </a:lnTo>
                <a:lnTo>
                  <a:pt x="28082" y="163687"/>
                </a:lnTo>
                <a:lnTo>
                  <a:pt x="58560" y="184235"/>
                </a:lnTo>
                <a:lnTo>
                  <a:pt x="95884" y="191770"/>
                </a:lnTo>
                <a:lnTo>
                  <a:pt x="133282" y="184235"/>
                </a:lnTo>
                <a:lnTo>
                  <a:pt x="163798" y="163687"/>
                </a:lnTo>
                <a:lnTo>
                  <a:pt x="184360" y="133209"/>
                </a:lnTo>
                <a:lnTo>
                  <a:pt x="191896" y="95885"/>
                </a:lnTo>
                <a:lnTo>
                  <a:pt x="184360" y="58560"/>
                </a:lnTo>
                <a:lnTo>
                  <a:pt x="163798" y="28082"/>
                </a:lnTo>
                <a:lnTo>
                  <a:pt x="133282" y="7534"/>
                </a:lnTo>
                <a:lnTo>
                  <a:pt x="9588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627248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0" y="95885"/>
                </a:moveTo>
                <a:lnTo>
                  <a:pt x="7534" y="58560"/>
                </a:lnTo>
                <a:lnTo>
                  <a:pt x="28082" y="28082"/>
                </a:lnTo>
                <a:lnTo>
                  <a:pt x="58560" y="7534"/>
                </a:lnTo>
                <a:lnTo>
                  <a:pt x="95884" y="0"/>
                </a:lnTo>
                <a:lnTo>
                  <a:pt x="133282" y="7534"/>
                </a:lnTo>
                <a:lnTo>
                  <a:pt x="163798" y="28082"/>
                </a:lnTo>
                <a:lnTo>
                  <a:pt x="184360" y="58560"/>
                </a:lnTo>
                <a:lnTo>
                  <a:pt x="191896" y="95885"/>
                </a:lnTo>
                <a:lnTo>
                  <a:pt x="184360" y="133209"/>
                </a:lnTo>
                <a:lnTo>
                  <a:pt x="163798" y="163687"/>
                </a:lnTo>
                <a:lnTo>
                  <a:pt x="133282" y="184235"/>
                </a:lnTo>
                <a:lnTo>
                  <a:pt x="95884" y="191770"/>
                </a:lnTo>
                <a:lnTo>
                  <a:pt x="58560" y="184235"/>
                </a:lnTo>
                <a:lnTo>
                  <a:pt x="28082" y="163687"/>
                </a:lnTo>
                <a:lnTo>
                  <a:pt x="7534" y="133209"/>
                </a:lnTo>
                <a:lnTo>
                  <a:pt x="0" y="9588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168651" y="1661160"/>
            <a:ext cx="289560" cy="29108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217420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95885" y="0"/>
                </a:moveTo>
                <a:lnTo>
                  <a:pt x="58560" y="7534"/>
                </a:lnTo>
                <a:lnTo>
                  <a:pt x="28082" y="28082"/>
                </a:lnTo>
                <a:lnTo>
                  <a:pt x="7534" y="58560"/>
                </a:lnTo>
                <a:lnTo>
                  <a:pt x="0" y="95885"/>
                </a:lnTo>
                <a:lnTo>
                  <a:pt x="7534" y="133209"/>
                </a:lnTo>
                <a:lnTo>
                  <a:pt x="28082" y="163687"/>
                </a:lnTo>
                <a:lnTo>
                  <a:pt x="58560" y="184235"/>
                </a:lnTo>
                <a:lnTo>
                  <a:pt x="95885" y="191770"/>
                </a:lnTo>
                <a:lnTo>
                  <a:pt x="133228" y="184235"/>
                </a:lnTo>
                <a:lnTo>
                  <a:pt x="163750" y="163687"/>
                </a:lnTo>
                <a:lnTo>
                  <a:pt x="184342" y="133209"/>
                </a:lnTo>
                <a:lnTo>
                  <a:pt x="191897" y="95885"/>
                </a:lnTo>
                <a:lnTo>
                  <a:pt x="184342" y="58560"/>
                </a:lnTo>
                <a:lnTo>
                  <a:pt x="163750" y="28082"/>
                </a:lnTo>
                <a:lnTo>
                  <a:pt x="133228" y="7534"/>
                </a:lnTo>
                <a:lnTo>
                  <a:pt x="9588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217420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0" y="95885"/>
                </a:moveTo>
                <a:lnTo>
                  <a:pt x="7534" y="58560"/>
                </a:lnTo>
                <a:lnTo>
                  <a:pt x="28082" y="28082"/>
                </a:lnTo>
                <a:lnTo>
                  <a:pt x="58560" y="7534"/>
                </a:lnTo>
                <a:lnTo>
                  <a:pt x="95885" y="0"/>
                </a:lnTo>
                <a:lnTo>
                  <a:pt x="133228" y="7534"/>
                </a:lnTo>
                <a:lnTo>
                  <a:pt x="163750" y="28082"/>
                </a:lnTo>
                <a:lnTo>
                  <a:pt x="184342" y="58560"/>
                </a:lnTo>
                <a:lnTo>
                  <a:pt x="191897" y="95885"/>
                </a:lnTo>
                <a:lnTo>
                  <a:pt x="184342" y="133209"/>
                </a:lnTo>
                <a:lnTo>
                  <a:pt x="163750" y="163687"/>
                </a:lnTo>
                <a:lnTo>
                  <a:pt x="133228" y="184235"/>
                </a:lnTo>
                <a:lnTo>
                  <a:pt x="95885" y="191770"/>
                </a:lnTo>
                <a:lnTo>
                  <a:pt x="58560" y="184235"/>
                </a:lnTo>
                <a:lnTo>
                  <a:pt x="28082" y="163687"/>
                </a:lnTo>
                <a:lnTo>
                  <a:pt x="7534" y="133209"/>
                </a:lnTo>
                <a:lnTo>
                  <a:pt x="0" y="95885"/>
                </a:lnTo>
                <a:close/>
              </a:path>
            </a:pathLst>
          </a:custGeom>
          <a:ln w="12699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757172" y="1661160"/>
            <a:ext cx="291084" cy="29108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806829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95884" y="0"/>
                </a:moveTo>
                <a:lnTo>
                  <a:pt x="58560" y="7534"/>
                </a:lnTo>
                <a:lnTo>
                  <a:pt x="28082" y="28082"/>
                </a:lnTo>
                <a:lnTo>
                  <a:pt x="7534" y="58560"/>
                </a:lnTo>
                <a:lnTo>
                  <a:pt x="0" y="95885"/>
                </a:lnTo>
                <a:lnTo>
                  <a:pt x="7534" y="133209"/>
                </a:lnTo>
                <a:lnTo>
                  <a:pt x="28082" y="163687"/>
                </a:lnTo>
                <a:lnTo>
                  <a:pt x="58560" y="184235"/>
                </a:lnTo>
                <a:lnTo>
                  <a:pt x="95884" y="191770"/>
                </a:lnTo>
                <a:lnTo>
                  <a:pt x="133282" y="184235"/>
                </a:lnTo>
                <a:lnTo>
                  <a:pt x="163798" y="163687"/>
                </a:lnTo>
                <a:lnTo>
                  <a:pt x="184360" y="133209"/>
                </a:lnTo>
                <a:lnTo>
                  <a:pt x="191896" y="95885"/>
                </a:lnTo>
                <a:lnTo>
                  <a:pt x="184360" y="58560"/>
                </a:lnTo>
                <a:lnTo>
                  <a:pt x="163798" y="28082"/>
                </a:lnTo>
                <a:lnTo>
                  <a:pt x="133282" y="7534"/>
                </a:lnTo>
                <a:lnTo>
                  <a:pt x="9588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806829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0" y="95885"/>
                </a:moveTo>
                <a:lnTo>
                  <a:pt x="7534" y="58560"/>
                </a:lnTo>
                <a:lnTo>
                  <a:pt x="28082" y="28082"/>
                </a:lnTo>
                <a:lnTo>
                  <a:pt x="58560" y="7534"/>
                </a:lnTo>
                <a:lnTo>
                  <a:pt x="95884" y="0"/>
                </a:lnTo>
                <a:lnTo>
                  <a:pt x="133282" y="7534"/>
                </a:lnTo>
                <a:lnTo>
                  <a:pt x="163798" y="28082"/>
                </a:lnTo>
                <a:lnTo>
                  <a:pt x="184360" y="58560"/>
                </a:lnTo>
                <a:lnTo>
                  <a:pt x="191896" y="95885"/>
                </a:lnTo>
                <a:lnTo>
                  <a:pt x="184360" y="133209"/>
                </a:lnTo>
                <a:lnTo>
                  <a:pt x="163798" y="163687"/>
                </a:lnTo>
                <a:lnTo>
                  <a:pt x="133282" y="184235"/>
                </a:lnTo>
                <a:lnTo>
                  <a:pt x="95884" y="191770"/>
                </a:lnTo>
                <a:lnTo>
                  <a:pt x="58560" y="184235"/>
                </a:lnTo>
                <a:lnTo>
                  <a:pt x="28082" y="163687"/>
                </a:lnTo>
                <a:lnTo>
                  <a:pt x="7534" y="133209"/>
                </a:lnTo>
                <a:lnTo>
                  <a:pt x="0" y="9588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347216" y="1661160"/>
            <a:ext cx="291084" cy="291084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397000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95884" y="0"/>
                </a:moveTo>
                <a:lnTo>
                  <a:pt x="58560" y="7534"/>
                </a:lnTo>
                <a:lnTo>
                  <a:pt x="28082" y="28082"/>
                </a:lnTo>
                <a:lnTo>
                  <a:pt x="7534" y="58560"/>
                </a:lnTo>
                <a:lnTo>
                  <a:pt x="0" y="95885"/>
                </a:lnTo>
                <a:lnTo>
                  <a:pt x="7534" y="133209"/>
                </a:lnTo>
                <a:lnTo>
                  <a:pt x="28082" y="163687"/>
                </a:lnTo>
                <a:lnTo>
                  <a:pt x="58560" y="184235"/>
                </a:lnTo>
                <a:lnTo>
                  <a:pt x="95884" y="191770"/>
                </a:lnTo>
                <a:lnTo>
                  <a:pt x="133228" y="184235"/>
                </a:lnTo>
                <a:lnTo>
                  <a:pt x="163750" y="163687"/>
                </a:lnTo>
                <a:lnTo>
                  <a:pt x="184342" y="133209"/>
                </a:lnTo>
                <a:lnTo>
                  <a:pt x="191897" y="95885"/>
                </a:lnTo>
                <a:lnTo>
                  <a:pt x="184342" y="58560"/>
                </a:lnTo>
                <a:lnTo>
                  <a:pt x="163750" y="28082"/>
                </a:lnTo>
                <a:lnTo>
                  <a:pt x="133228" y="7534"/>
                </a:lnTo>
                <a:lnTo>
                  <a:pt x="9588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397000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0" y="95885"/>
                </a:moveTo>
                <a:lnTo>
                  <a:pt x="7534" y="58560"/>
                </a:lnTo>
                <a:lnTo>
                  <a:pt x="28082" y="28082"/>
                </a:lnTo>
                <a:lnTo>
                  <a:pt x="58560" y="7534"/>
                </a:lnTo>
                <a:lnTo>
                  <a:pt x="95884" y="0"/>
                </a:lnTo>
                <a:lnTo>
                  <a:pt x="133228" y="7534"/>
                </a:lnTo>
                <a:lnTo>
                  <a:pt x="163750" y="28082"/>
                </a:lnTo>
                <a:lnTo>
                  <a:pt x="184342" y="58560"/>
                </a:lnTo>
                <a:lnTo>
                  <a:pt x="191897" y="95885"/>
                </a:lnTo>
                <a:lnTo>
                  <a:pt x="184342" y="133209"/>
                </a:lnTo>
                <a:lnTo>
                  <a:pt x="163750" y="163687"/>
                </a:lnTo>
                <a:lnTo>
                  <a:pt x="133228" y="184235"/>
                </a:lnTo>
                <a:lnTo>
                  <a:pt x="95884" y="191770"/>
                </a:lnTo>
                <a:lnTo>
                  <a:pt x="58560" y="184235"/>
                </a:lnTo>
                <a:lnTo>
                  <a:pt x="28082" y="163687"/>
                </a:lnTo>
                <a:lnTo>
                  <a:pt x="7534" y="133209"/>
                </a:lnTo>
                <a:lnTo>
                  <a:pt x="0" y="9588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938783" y="1661160"/>
            <a:ext cx="289559" cy="29108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987082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95948" y="0"/>
                </a:moveTo>
                <a:lnTo>
                  <a:pt x="58603" y="7534"/>
                </a:lnTo>
                <a:lnTo>
                  <a:pt x="28105" y="28082"/>
                </a:lnTo>
                <a:lnTo>
                  <a:pt x="7541" y="58560"/>
                </a:lnTo>
                <a:lnTo>
                  <a:pt x="0" y="95885"/>
                </a:lnTo>
                <a:lnTo>
                  <a:pt x="7541" y="133209"/>
                </a:lnTo>
                <a:lnTo>
                  <a:pt x="28105" y="163687"/>
                </a:lnTo>
                <a:lnTo>
                  <a:pt x="58603" y="184235"/>
                </a:lnTo>
                <a:lnTo>
                  <a:pt x="95948" y="191770"/>
                </a:lnTo>
                <a:lnTo>
                  <a:pt x="133298" y="184235"/>
                </a:lnTo>
                <a:lnTo>
                  <a:pt x="163796" y="163687"/>
                </a:lnTo>
                <a:lnTo>
                  <a:pt x="184357" y="133209"/>
                </a:lnTo>
                <a:lnTo>
                  <a:pt x="191897" y="95885"/>
                </a:lnTo>
                <a:lnTo>
                  <a:pt x="184357" y="58560"/>
                </a:lnTo>
                <a:lnTo>
                  <a:pt x="163796" y="28082"/>
                </a:lnTo>
                <a:lnTo>
                  <a:pt x="133298" y="7534"/>
                </a:lnTo>
                <a:lnTo>
                  <a:pt x="9594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87082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5" h="191769">
                <a:moveTo>
                  <a:pt x="0" y="95885"/>
                </a:moveTo>
                <a:lnTo>
                  <a:pt x="7541" y="58560"/>
                </a:lnTo>
                <a:lnTo>
                  <a:pt x="28105" y="28082"/>
                </a:lnTo>
                <a:lnTo>
                  <a:pt x="58603" y="7534"/>
                </a:lnTo>
                <a:lnTo>
                  <a:pt x="95948" y="0"/>
                </a:lnTo>
                <a:lnTo>
                  <a:pt x="133298" y="7534"/>
                </a:lnTo>
                <a:lnTo>
                  <a:pt x="163796" y="28082"/>
                </a:lnTo>
                <a:lnTo>
                  <a:pt x="184357" y="58560"/>
                </a:lnTo>
                <a:lnTo>
                  <a:pt x="191897" y="95885"/>
                </a:lnTo>
                <a:lnTo>
                  <a:pt x="184357" y="133209"/>
                </a:lnTo>
                <a:lnTo>
                  <a:pt x="163796" y="163687"/>
                </a:lnTo>
                <a:lnTo>
                  <a:pt x="133298" y="184235"/>
                </a:lnTo>
                <a:lnTo>
                  <a:pt x="95948" y="191770"/>
                </a:lnTo>
                <a:lnTo>
                  <a:pt x="58603" y="184235"/>
                </a:lnTo>
                <a:lnTo>
                  <a:pt x="28105" y="163687"/>
                </a:lnTo>
                <a:lnTo>
                  <a:pt x="7541" y="133209"/>
                </a:lnTo>
                <a:lnTo>
                  <a:pt x="0" y="9588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28827" y="1661160"/>
            <a:ext cx="289559" cy="291084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77215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4" h="191769">
                <a:moveTo>
                  <a:pt x="95948" y="0"/>
                </a:moveTo>
                <a:lnTo>
                  <a:pt x="58598" y="7534"/>
                </a:lnTo>
                <a:lnTo>
                  <a:pt x="28100" y="28082"/>
                </a:lnTo>
                <a:lnTo>
                  <a:pt x="7539" y="58560"/>
                </a:lnTo>
                <a:lnTo>
                  <a:pt x="0" y="95885"/>
                </a:lnTo>
                <a:lnTo>
                  <a:pt x="7539" y="133209"/>
                </a:lnTo>
                <a:lnTo>
                  <a:pt x="28100" y="163687"/>
                </a:lnTo>
                <a:lnTo>
                  <a:pt x="58598" y="184235"/>
                </a:lnTo>
                <a:lnTo>
                  <a:pt x="95948" y="191770"/>
                </a:lnTo>
                <a:lnTo>
                  <a:pt x="133293" y="184235"/>
                </a:lnTo>
                <a:lnTo>
                  <a:pt x="163791" y="163687"/>
                </a:lnTo>
                <a:lnTo>
                  <a:pt x="184355" y="133209"/>
                </a:lnTo>
                <a:lnTo>
                  <a:pt x="191897" y="95885"/>
                </a:lnTo>
                <a:lnTo>
                  <a:pt x="184355" y="58560"/>
                </a:lnTo>
                <a:lnTo>
                  <a:pt x="163791" y="28082"/>
                </a:lnTo>
                <a:lnTo>
                  <a:pt x="133293" y="7534"/>
                </a:lnTo>
                <a:lnTo>
                  <a:pt x="9594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577215" y="1687702"/>
            <a:ext cx="192405" cy="191770"/>
          </a:xfrm>
          <a:custGeom>
            <a:avLst/>
            <a:gdLst/>
            <a:ahLst/>
            <a:cxnLst/>
            <a:rect l="l" t="t" r="r" b="b"/>
            <a:pathLst>
              <a:path w="192404" h="191769">
                <a:moveTo>
                  <a:pt x="0" y="95885"/>
                </a:moveTo>
                <a:lnTo>
                  <a:pt x="7539" y="58560"/>
                </a:lnTo>
                <a:lnTo>
                  <a:pt x="28100" y="28082"/>
                </a:lnTo>
                <a:lnTo>
                  <a:pt x="58598" y="7534"/>
                </a:lnTo>
                <a:lnTo>
                  <a:pt x="95948" y="0"/>
                </a:lnTo>
                <a:lnTo>
                  <a:pt x="133293" y="7534"/>
                </a:lnTo>
                <a:lnTo>
                  <a:pt x="163791" y="28082"/>
                </a:lnTo>
                <a:lnTo>
                  <a:pt x="184355" y="58560"/>
                </a:lnTo>
                <a:lnTo>
                  <a:pt x="191897" y="95885"/>
                </a:lnTo>
                <a:lnTo>
                  <a:pt x="184355" y="133209"/>
                </a:lnTo>
                <a:lnTo>
                  <a:pt x="163791" y="163687"/>
                </a:lnTo>
                <a:lnTo>
                  <a:pt x="133293" y="184235"/>
                </a:lnTo>
                <a:lnTo>
                  <a:pt x="95948" y="191770"/>
                </a:lnTo>
                <a:lnTo>
                  <a:pt x="58598" y="184235"/>
                </a:lnTo>
                <a:lnTo>
                  <a:pt x="28100" y="163687"/>
                </a:lnTo>
                <a:lnTo>
                  <a:pt x="7539" y="133209"/>
                </a:lnTo>
                <a:lnTo>
                  <a:pt x="0" y="9588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2433827" y="2776727"/>
            <a:ext cx="481584" cy="48158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482088" y="2802508"/>
            <a:ext cx="384175" cy="384810"/>
          </a:xfrm>
          <a:custGeom>
            <a:avLst/>
            <a:gdLst/>
            <a:ahLst/>
            <a:cxnLst/>
            <a:rect l="l" t="t" r="r" b="b"/>
            <a:pathLst>
              <a:path w="384175" h="384810">
                <a:moveTo>
                  <a:pt x="191897" y="0"/>
                </a:moveTo>
                <a:lnTo>
                  <a:pt x="147916" y="5078"/>
                </a:lnTo>
                <a:lnTo>
                  <a:pt x="107533" y="19543"/>
                </a:lnTo>
                <a:lnTo>
                  <a:pt x="71901" y="42237"/>
                </a:lnTo>
                <a:lnTo>
                  <a:pt x="42177" y="72002"/>
                </a:lnTo>
                <a:lnTo>
                  <a:pt x="19515" y="107681"/>
                </a:lnTo>
                <a:lnTo>
                  <a:pt x="5071" y="148116"/>
                </a:lnTo>
                <a:lnTo>
                  <a:pt x="0" y="192150"/>
                </a:lnTo>
                <a:lnTo>
                  <a:pt x="5071" y="236225"/>
                </a:lnTo>
                <a:lnTo>
                  <a:pt x="19515" y="276675"/>
                </a:lnTo>
                <a:lnTo>
                  <a:pt x="42177" y="312352"/>
                </a:lnTo>
                <a:lnTo>
                  <a:pt x="71901" y="342104"/>
                </a:lnTo>
                <a:lnTo>
                  <a:pt x="107533" y="364780"/>
                </a:lnTo>
                <a:lnTo>
                  <a:pt x="147916" y="379229"/>
                </a:lnTo>
                <a:lnTo>
                  <a:pt x="191897" y="384301"/>
                </a:lnTo>
                <a:lnTo>
                  <a:pt x="235917" y="379229"/>
                </a:lnTo>
                <a:lnTo>
                  <a:pt x="276316" y="364780"/>
                </a:lnTo>
                <a:lnTo>
                  <a:pt x="311945" y="342104"/>
                </a:lnTo>
                <a:lnTo>
                  <a:pt x="341656" y="312352"/>
                </a:lnTo>
                <a:lnTo>
                  <a:pt x="364300" y="276675"/>
                </a:lnTo>
                <a:lnTo>
                  <a:pt x="378729" y="236225"/>
                </a:lnTo>
                <a:lnTo>
                  <a:pt x="383794" y="192150"/>
                </a:lnTo>
                <a:lnTo>
                  <a:pt x="378729" y="148116"/>
                </a:lnTo>
                <a:lnTo>
                  <a:pt x="364300" y="107681"/>
                </a:lnTo>
                <a:lnTo>
                  <a:pt x="341656" y="72002"/>
                </a:lnTo>
                <a:lnTo>
                  <a:pt x="311945" y="42237"/>
                </a:lnTo>
                <a:lnTo>
                  <a:pt x="276316" y="19543"/>
                </a:lnTo>
                <a:lnTo>
                  <a:pt x="235917" y="5078"/>
                </a:lnTo>
                <a:lnTo>
                  <a:pt x="191897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482088" y="2802508"/>
            <a:ext cx="384175" cy="384810"/>
          </a:xfrm>
          <a:custGeom>
            <a:avLst/>
            <a:gdLst/>
            <a:ahLst/>
            <a:cxnLst/>
            <a:rect l="l" t="t" r="r" b="b"/>
            <a:pathLst>
              <a:path w="384175" h="384810">
                <a:moveTo>
                  <a:pt x="0" y="192150"/>
                </a:moveTo>
                <a:lnTo>
                  <a:pt x="5071" y="148116"/>
                </a:lnTo>
                <a:lnTo>
                  <a:pt x="19515" y="107681"/>
                </a:lnTo>
                <a:lnTo>
                  <a:pt x="42177" y="72002"/>
                </a:lnTo>
                <a:lnTo>
                  <a:pt x="71901" y="42237"/>
                </a:lnTo>
                <a:lnTo>
                  <a:pt x="107533" y="19543"/>
                </a:lnTo>
                <a:lnTo>
                  <a:pt x="147916" y="5078"/>
                </a:lnTo>
                <a:lnTo>
                  <a:pt x="191897" y="0"/>
                </a:lnTo>
                <a:lnTo>
                  <a:pt x="235917" y="5078"/>
                </a:lnTo>
                <a:lnTo>
                  <a:pt x="276316" y="19543"/>
                </a:lnTo>
                <a:lnTo>
                  <a:pt x="311945" y="42237"/>
                </a:lnTo>
                <a:lnTo>
                  <a:pt x="341656" y="72002"/>
                </a:lnTo>
                <a:lnTo>
                  <a:pt x="364300" y="107681"/>
                </a:lnTo>
                <a:lnTo>
                  <a:pt x="378729" y="148116"/>
                </a:lnTo>
                <a:lnTo>
                  <a:pt x="383794" y="192150"/>
                </a:lnTo>
                <a:lnTo>
                  <a:pt x="378729" y="236225"/>
                </a:lnTo>
                <a:lnTo>
                  <a:pt x="364300" y="276675"/>
                </a:lnTo>
                <a:lnTo>
                  <a:pt x="341656" y="312352"/>
                </a:lnTo>
                <a:lnTo>
                  <a:pt x="311945" y="342104"/>
                </a:lnTo>
                <a:lnTo>
                  <a:pt x="276316" y="364780"/>
                </a:lnTo>
                <a:lnTo>
                  <a:pt x="235917" y="379229"/>
                </a:lnTo>
                <a:lnTo>
                  <a:pt x="191897" y="384301"/>
                </a:lnTo>
                <a:lnTo>
                  <a:pt x="147916" y="379229"/>
                </a:lnTo>
                <a:lnTo>
                  <a:pt x="107533" y="364780"/>
                </a:lnTo>
                <a:lnTo>
                  <a:pt x="71901" y="342104"/>
                </a:lnTo>
                <a:lnTo>
                  <a:pt x="42177" y="312352"/>
                </a:lnTo>
                <a:lnTo>
                  <a:pt x="19515" y="276675"/>
                </a:lnTo>
                <a:lnTo>
                  <a:pt x="5071" y="236225"/>
                </a:lnTo>
                <a:lnTo>
                  <a:pt x="0" y="192150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186939" y="2574035"/>
            <a:ext cx="289560" cy="28956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236089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95885" y="0"/>
                </a:moveTo>
                <a:lnTo>
                  <a:pt x="58560" y="7554"/>
                </a:lnTo>
                <a:lnTo>
                  <a:pt x="28082" y="28146"/>
                </a:lnTo>
                <a:lnTo>
                  <a:pt x="7534" y="58668"/>
                </a:lnTo>
                <a:lnTo>
                  <a:pt x="0" y="96012"/>
                </a:lnTo>
                <a:lnTo>
                  <a:pt x="7534" y="133336"/>
                </a:lnTo>
                <a:lnTo>
                  <a:pt x="28082" y="163814"/>
                </a:lnTo>
                <a:lnTo>
                  <a:pt x="58560" y="184362"/>
                </a:lnTo>
                <a:lnTo>
                  <a:pt x="95885" y="191897"/>
                </a:lnTo>
                <a:lnTo>
                  <a:pt x="133282" y="184362"/>
                </a:lnTo>
                <a:lnTo>
                  <a:pt x="163798" y="163814"/>
                </a:lnTo>
                <a:lnTo>
                  <a:pt x="184360" y="133336"/>
                </a:lnTo>
                <a:lnTo>
                  <a:pt x="191897" y="96012"/>
                </a:lnTo>
                <a:lnTo>
                  <a:pt x="184360" y="58668"/>
                </a:lnTo>
                <a:lnTo>
                  <a:pt x="163798" y="28146"/>
                </a:lnTo>
                <a:lnTo>
                  <a:pt x="133282" y="7554"/>
                </a:lnTo>
                <a:lnTo>
                  <a:pt x="95885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236089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0" y="96012"/>
                </a:moveTo>
                <a:lnTo>
                  <a:pt x="7534" y="58668"/>
                </a:lnTo>
                <a:lnTo>
                  <a:pt x="28082" y="28146"/>
                </a:lnTo>
                <a:lnTo>
                  <a:pt x="58560" y="7554"/>
                </a:lnTo>
                <a:lnTo>
                  <a:pt x="95885" y="0"/>
                </a:lnTo>
                <a:lnTo>
                  <a:pt x="133282" y="7554"/>
                </a:lnTo>
                <a:lnTo>
                  <a:pt x="163798" y="28146"/>
                </a:lnTo>
                <a:lnTo>
                  <a:pt x="184360" y="58668"/>
                </a:lnTo>
                <a:lnTo>
                  <a:pt x="191897" y="96012"/>
                </a:lnTo>
                <a:lnTo>
                  <a:pt x="184360" y="133336"/>
                </a:lnTo>
                <a:lnTo>
                  <a:pt x="163798" y="163814"/>
                </a:lnTo>
                <a:lnTo>
                  <a:pt x="133282" y="184362"/>
                </a:lnTo>
                <a:lnTo>
                  <a:pt x="95885" y="191897"/>
                </a:lnTo>
                <a:lnTo>
                  <a:pt x="58560" y="184362"/>
                </a:lnTo>
                <a:lnTo>
                  <a:pt x="28082" y="163814"/>
                </a:lnTo>
                <a:lnTo>
                  <a:pt x="7534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776983" y="2574035"/>
            <a:ext cx="289560" cy="28956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826260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95884" y="0"/>
                </a:moveTo>
                <a:lnTo>
                  <a:pt x="58560" y="7554"/>
                </a:lnTo>
                <a:lnTo>
                  <a:pt x="28082" y="28146"/>
                </a:lnTo>
                <a:lnTo>
                  <a:pt x="7534" y="58668"/>
                </a:lnTo>
                <a:lnTo>
                  <a:pt x="0" y="96012"/>
                </a:lnTo>
                <a:lnTo>
                  <a:pt x="7534" y="133336"/>
                </a:lnTo>
                <a:lnTo>
                  <a:pt x="28082" y="163814"/>
                </a:lnTo>
                <a:lnTo>
                  <a:pt x="58560" y="184362"/>
                </a:lnTo>
                <a:lnTo>
                  <a:pt x="95884" y="191897"/>
                </a:lnTo>
                <a:lnTo>
                  <a:pt x="133228" y="184362"/>
                </a:lnTo>
                <a:lnTo>
                  <a:pt x="163750" y="163814"/>
                </a:lnTo>
                <a:lnTo>
                  <a:pt x="184342" y="133336"/>
                </a:lnTo>
                <a:lnTo>
                  <a:pt x="191896" y="96012"/>
                </a:lnTo>
                <a:lnTo>
                  <a:pt x="184342" y="58668"/>
                </a:lnTo>
                <a:lnTo>
                  <a:pt x="163750" y="28146"/>
                </a:lnTo>
                <a:lnTo>
                  <a:pt x="133228" y="7554"/>
                </a:lnTo>
                <a:lnTo>
                  <a:pt x="95884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826260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0" y="96012"/>
                </a:moveTo>
                <a:lnTo>
                  <a:pt x="7534" y="58668"/>
                </a:lnTo>
                <a:lnTo>
                  <a:pt x="28082" y="28146"/>
                </a:lnTo>
                <a:lnTo>
                  <a:pt x="58560" y="7554"/>
                </a:lnTo>
                <a:lnTo>
                  <a:pt x="95884" y="0"/>
                </a:lnTo>
                <a:lnTo>
                  <a:pt x="133228" y="7554"/>
                </a:lnTo>
                <a:lnTo>
                  <a:pt x="163750" y="28146"/>
                </a:lnTo>
                <a:lnTo>
                  <a:pt x="184342" y="58668"/>
                </a:lnTo>
                <a:lnTo>
                  <a:pt x="191896" y="96012"/>
                </a:lnTo>
                <a:lnTo>
                  <a:pt x="184342" y="133336"/>
                </a:lnTo>
                <a:lnTo>
                  <a:pt x="163750" y="163814"/>
                </a:lnTo>
                <a:lnTo>
                  <a:pt x="133228" y="184362"/>
                </a:lnTo>
                <a:lnTo>
                  <a:pt x="95884" y="191897"/>
                </a:lnTo>
                <a:lnTo>
                  <a:pt x="58560" y="184362"/>
                </a:lnTo>
                <a:lnTo>
                  <a:pt x="28082" y="163814"/>
                </a:lnTo>
                <a:lnTo>
                  <a:pt x="7534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367027" y="2574035"/>
            <a:ext cx="289559" cy="28956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416303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96012" y="0"/>
                </a:moveTo>
                <a:lnTo>
                  <a:pt x="58668" y="7554"/>
                </a:lnTo>
                <a:lnTo>
                  <a:pt x="28146" y="28146"/>
                </a:lnTo>
                <a:lnTo>
                  <a:pt x="7554" y="58668"/>
                </a:lnTo>
                <a:lnTo>
                  <a:pt x="0" y="96012"/>
                </a:lnTo>
                <a:lnTo>
                  <a:pt x="7554" y="133336"/>
                </a:lnTo>
                <a:lnTo>
                  <a:pt x="28146" y="163814"/>
                </a:lnTo>
                <a:lnTo>
                  <a:pt x="58668" y="184362"/>
                </a:lnTo>
                <a:lnTo>
                  <a:pt x="96012" y="191897"/>
                </a:lnTo>
                <a:lnTo>
                  <a:pt x="133336" y="184362"/>
                </a:lnTo>
                <a:lnTo>
                  <a:pt x="163814" y="163814"/>
                </a:lnTo>
                <a:lnTo>
                  <a:pt x="184362" y="133336"/>
                </a:lnTo>
                <a:lnTo>
                  <a:pt x="191897" y="96012"/>
                </a:lnTo>
                <a:lnTo>
                  <a:pt x="184362" y="58668"/>
                </a:lnTo>
                <a:lnTo>
                  <a:pt x="163814" y="28146"/>
                </a:lnTo>
                <a:lnTo>
                  <a:pt x="133336" y="7554"/>
                </a:lnTo>
                <a:lnTo>
                  <a:pt x="96012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16303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0" y="96012"/>
                </a:moveTo>
                <a:lnTo>
                  <a:pt x="7554" y="58668"/>
                </a:lnTo>
                <a:lnTo>
                  <a:pt x="28146" y="28146"/>
                </a:lnTo>
                <a:lnTo>
                  <a:pt x="58668" y="7554"/>
                </a:lnTo>
                <a:lnTo>
                  <a:pt x="96012" y="0"/>
                </a:lnTo>
                <a:lnTo>
                  <a:pt x="133336" y="7554"/>
                </a:lnTo>
                <a:lnTo>
                  <a:pt x="163814" y="28146"/>
                </a:lnTo>
                <a:lnTo>
                  <a:pt x="184362" y="58668"/>
                </a:lnTo>
                <a:lnTo>
                  <a:pt x="191897" y="96012"/>
                </a:lnTo>
                <a:lnTo>
                  <a:pt x="184362" y="133336"/>
                </a:lnTo>
                <a:lnTo>
                  <a:pt x="163814" y="163814"/>
                </a:lnTo>
                <a:lnTo>
                  <a:pt x="133336" y="184362"/>
                </a:lnTo>
                <a:lnTo>
                  <a:pt x="96012" y="191897"/>
                </a:lnTo>
                <a:lnTo>
                  <a:pt x="58668" y="184362"/>
                </a:lnTo>
                <a:lnTo>
                  <a:pt x="28146" y="163814"/>
                </a:lnTo>
                <a:lnTo>
                  <a:pt x="7554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57072" y="2574035"/>
            <a:ext cx="289559" cy="28956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006475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95948" y="0"/>
                </a:moveTo>
                <a:lnTo>
                  <a:pt x="58598" y="7554"/>
                </a:lnTo>
                <a:lnTo>
                  <a:pt x="28100" y="28146"/>
                </a:lnTo>
                <a:lnTo>
                  <a:pt x="7539" y="58668"/>
                </a:lnTo>
                <a:lnTo>
                  <a:pt x="0" y="96012"/>
                </a:lnTo>
                <a:lnTo>
                  <a:pt x="7539" y="133336"/>
                </a:lnTo>
                <a:lnTo>
                  <a:pt x="28100" y="163814"/>
                </a:lnTo>
                <a:lnTo>
                  <a:pt x="58598" y="184362"/>
                </a:lnTo>
                <a:lnTo>
                  <a:pt x="95948" y="191897"/>
                </a:lnTo>
                <a:lnTo>
                  <a:pt x="133293" y="184362"/>
                </a:lnTo>
                <a:lnTo>
                  <a:pt x="163791" y="163814"/>
                </a:lnTo>
                <a:lnTo>
                  <a:pt x="184355" y="133336"/>
                </a:lnTo>
                <a:lnTo>
                  <a:pt x="191897" y="96012"/>
                </a:lnTo>
                <a:lnTo>
                  <a:pt x="184355" y="58668"/>
                </a:lnTo>
                <a:lnTo>
                  <a:pt x="163791" y="28146"/>
                </a:lnTo>
                <a:lnTo>
                  <a:pt x="133293" y="7554"/>
                </a:lnTo>
                <a:lnTo>
                  <a:pt x="95948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006475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5">
                <a:moveTo>
                  <a:pt x="0" y="96012"/>
                </a:moveTo>
                <a:lnTo>
                  <a:pt x="7539" y="58668"/>
                </a:lnTo>
                <a:lnTo>
                  <a:pt x="28100" y="28146"/>
                </a:lnTo>
                <a:lnTo>
                  <a:pt x="58598" y="7554"/>
                </a:lnTo>
                <a:lnTo>
                  <a:pt x="95948" y="0"/>
                </a:lnTo>
                <a:lnTo>
                  <a:pt x="133293" y="7554"/>
                </a:lnTo>
                <a:lnTo>
                  <a:pt x="163791" y="28146"/>
                </a:lnTo>
                <a:lnTo>
                  <a:pt x="184355" y="58668"/>
                </a:lnTo>
                <a:lnTo>
                  <a:pt x="191897" y="96012"/>
                </a:lnTo>
                <a:lnTo>
                  <a:pt x="184355" y="133336"/>
                </a:lnTo>
                <a:lnTo>
                  <a:pt x="163791" y="163814"/>
                </a:lnTo>
                <a:lnTo>
                  <a:pt x="133293" y="184362"/>
                </a:lnTo>
                <a:lnTo>
                  <a:pt x="95948" y="191897"/>
                </a:lnTo>
                <a:lnTo>
                  <a:pt x="58598" y="184362"/>
                </a:lnTo>
                <a:lnTo>
                  <a:pt x="28100" y="163814"/>
                </a:lnTo>
                <a:lnTo>
                  <a:pt x="7539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47116" y="2574035"/>
            <a:ext cx="289559" cy="28956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95934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5">
                <a:moveTo>
                  <a:pt x="95948" y="0"/>
                </a:moveTo>
                <a:lnTo>
                  <a:pt x="58598" y="7554"/>
                </a:lnTo>
                <a:lnTo>
                  <a:pt x="28100" y="28146"/>
                </a:lnTo>
                <a:lnTo>
                  <a:pt x="7539" y="58668"/>
                </a:lnTo>
                <a:lnTo>
                  <a:pt x="0" y="96012"/>
                </a:lnTo>
                <a:lnTo>
                  <a:pt x="7539" y="133336"/>
                </a:lnTo>
                <a:lnTo>
                  <a:pt x="28100" y="163814"/>
                </a:lnTo>
                <a:lnTo>
                  <a:pt x="58598" y="184362"/>
                </a:lnTo>
                <a:lnTo>
                  <a:pt x="95948" y="191897"/>
                </a:lnTo>
                <a:lnTo>
                  <a:pt x="133293" y="184362"/>
                </a:lnTo>
                <a:lnTo>
                  <a:pt x="163791" y="163814"/>
                </a:lnTo>
                <a:lnTo>
                  <a:pt x="184355" y="133336"/>
                </a:lnTo>
                <a:lnTo>
                  <a:pt x="191897" y="96012"/>
                </a:lnTo>
                <a:lnTo>
                  <a:pt x="184355" y="58668"/>
                </a:lnTo>
                <a:lnTo>
                  <a:pt x="163791" y="28146"/>
                </a:lnTo>
                <a:lnTo>
                  <a:pt x="133293" y="7554"/>
                </a:lnTo>
                <a:lnTo>
                  <a:pt x="95948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95934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5">
                <a:moveTo>
                  <a:pt x="0" y="96012"/>
                </a:moveTo>
                <a:lnTo>
                  <a:pt x="7539" y="58668"/>
                </a:lnTo>
                <a:lnTo>
                  <a:pt x="28100" y="28146"/>
                </a:lnTo>
                <a:lnTo>
                  <a:pt x="58598" y="7554"/>
                </a:lnTo>
                <a:lnTo>
                  <a:pt x="95948" y="0"/>
                </a:lnTo>
                <a:lnTo>
                  <a:pt x="133293" y="7554"/>
                </a:lnTo>
                <a:lnTo>
                  <a:pt x="163791" y="28146"/>
                </a:lnTo>
                <a:lnTo>
                  <a:pt x="184355" y="58668"/>
                </a:lnTo>
                <a:lnTo>
                  <a:pt x="191897" y="96012"/>
                </a:lnTo>
                <a:lnTo>
                  <a:pt x="184355" y="133336"/>
                </a:lnTo>
                <a:lnTo>
                  <a:pt x="163791" y="163814"/>
                </a:lnTo>
                <a:lnTo>
                  <a:pt x="133293" y="184362"/>
                </a:lnTo>
                <a:lnTo>
                  <a:pt x="95948" y="191897"/>
                </a:lnTo>
                <a:lnTo>
                  <a:pt x="58598" y="184362"/>
                </a:lnTo>
                <a:lnTo>
                  <a:pt x="28100" y="163814"/>
                </a:lnTo>
                <a:lnTo>
                  <a:pt x="7539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37160" y="2574035"/>
            <a:ext cx="289560" cy="289560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86054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5">
                <a:moveTo>
                  <a:pt x="95961" y="0"/>
                </a:moveTo>
                <a:lnTo>
                  <a:pt x="58609" y="7554"/>
                </a:lnTo>
                <a:lnTo>
                  <a:pt x="28106" y="28146"/>
                </a:lnTo>
                <a:lnTo>
                  <a:pt x="7541" y="58668"/>
                </a:lnTo>
                <a:lnTo>
                  <a:pt x="0" y="96012"/>
                </a:lnTo>
                <a:lnTo>
                  <a:pt x="7541" y="133336"/>
                </a:lnTo>
                <a:lnTo>
                  <a:pt x="28106" y="163814"/>
                </a:lnTo>
                <a:lnTo>
                  <a:pt x="58609" y="184362"/>
                </a:lnTo>
                <a:lnTo>
                  <a:pt x="95961" y="191897"/>
                </a:lnTo>
                <a:lnTo>
                  <a:pt x="133305" y="184362"/>
                </a:lnTo>
                <a:lnTo>
                  <a:pt x="163804" y="163814"/>
                </a:lnTo>
                <a:lnTo>
                  <a:pt x="184368" y="133336"/>
                </a:lnTo>
                <a:lnTo>
                  <a:pt x="191909" y="96012"/>
                </a:lnTo>
                <a:lnTo>
                  <a:pt x="184368" y="58668"/>
                </a:lnTo>
                <a:lnTo>
                  <a:pt x="163804" y="28146"/>
                </a:lnTo>
                <a:lnTo>
                  <a:pt x="133305" y="7554"/>
                </a:lnTo>
                <a:lnTo>
                  <a:pt x="95961" y="0"/>
                </a:lnTo>
                <a:close/>
              </a:path>
            </a:pathLst>
          </a:custGeom>
          <a:solidFill>
            <a:srgbClr val="66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86054" y="2599563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5">
                <a:moveTo>
                  <a:pt x="0" y="96012"/>
                </a:moveTo>
                <a:lnTo>
                  <a:pt x="7541" y="58668"/>
                </a:lnTo>
                <a:lnTo>
                  <a:pt x="28106" y="28146"/>
                </a:lnTo>
                <a:lnTo>
                  <a:pt x="58609" y="7554"/>
                </a:lnTo>
                <a:lnTo>
                  <a:pt x="95961" y="0"/>
                </a:lnTo>
                <a:lnTo>
                  <a:pt x="133305" y="7554"/>
                </a:lnTo>
                <a:lnTo>
                  <a:pt x="163804" y="28146"/>
                </a:lnTo>
                <a:lnTo>
                  <a:pt x="184368" y="58668"/>
                </a:lnTo>
                <a:lnTo>
                  <a:pt x="191909" y="96012"/>
                </a:lnTo>
                <a:lnTo>
                  <a:pt x="184368" y="133336"/>
                </a:lnTo>
                <a:lnTo>
                  <a:pt x="163804" y="163814"/>
                </a:lnTo>
                <a:lnTo>
                  <a:pt x="133305" y="184362"/>
                </a:lnTo>
                <a:lnTo>
                  <a:pt x="95961" y="191897"/>
                </a:lnTo>
                <a:lnTo>
                  <a:pt x="58609" y="184362"/>
                </a:lnTo>
                <a:lnTo>
                  <a:pt x="28106" y="163814"/>
                </a:lnTo>
                <a:lnTo>
                  <a:pt x="7541" y="133336"/>
                </a:lnTo>
                <a:lnTo>
                  <a:pt x="0" y="96012"/>
                </a:lnTo>
                <a:close/>
              </a:path>
            </a:pathLst>
          </a:custGeom>
          <a:ln w="12699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172008" y="1306957"/>
            <a:ext cx="1676400" cy="129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0685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Curso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90"/>
              </a:spcBef>
            </a:pPr>
            <a:r>
              <a:rPr sz="2400" spc="-20" dirty="0">
                <a:latin typeface="Calibri"/>
                <a:cs typeface="Calibri"/>
              </a:rPr>
              <a:t>Carga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horária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2034539" y="3721608"/>
            <a:ext cx="481584" cy="483107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083689" y="3747770"/>
            <a:ext cx="384175" cy="384175"/>
          </a:xfrm>
          <a:custGeom>
            <a:avLst/>
            <a:gdLst/>
            <a:ahLst/>
            <a:cxnLst/>
            <a:rect l="l" t="t" r="r" b="b"/>
            <a:pathLst>
              <a:path w="384175" h="384175">
                <a:moveTo>
                  <a:pt x="191897" y="0"/>
                </a:moveTo>
                <a:lnTo>
                  <a:pt x="147876" y="5072"/>
                </a:lnTo>
                <a:lnTo>
                  <a:pt x="107477" y="19521"/>
                </a:lnTo>
                <a:lnTo>
                  <a:pt x="71848" y="42197"/>
                </a:lnTo>
                <a:lnTo>
                  <a:pt x="42137" y="71949"/>
                </a:lnTo>
                <a:lnTo>
                  <a:pt x="19493" y="107626"/>
                </a:lnTo>
                <a:lnTo>
                  <a:pt x="5064" y="148076"/>
                </a:lnTo>
                <a:lnTo>
                  <a:pt x="0" y="192150"/>
                </a:lnTo>
                <a:lnTo>
                  <a:pt x="5064" y="236178"/>
                </a:lnTo>
                <a:lnTo>
                  <a:pt x="19493" y="276595"/>
                </a:lnTo>
                <a:lnTo>
                  <a:pt x="42137" y="312249"/>
                </a:lnTo>
                <a:lnTo>
                  <a:pt x="71848" y="341987"/>
                </a:lnTo>
                <a:lnTo>
                  <a:pt x="107477" y="364656"/>
                </a:lnTo>
                <a:lnTo>
                  <a:pt x="147876" y="379103"/>
                </a:lnTo>
                <a:lnTo>
                  <a:pt x="191897" y="384174"/>
                </a:lnTo>
                <a:lnTo>
                  <a:pt x="235877" y="379103"/>
                </a:lnTo>
                <a:lnTo>
                  <a:pt x="276260" y="364656"/>
                </a:lnTo>
                <a:lnTo>
                  <a:pt x="311892" y="341987"/>
                </a:lnTo>
                <a:lnTo>
                  <a:pt x="341616" y="312249"/>
                </a:lnTo>
                <a:lnTo>
                  <a:pt x="364278" y="276595"/>
                </a:lnTo>
                <a:lnTo>
                  <a:pt x="378722" y="236178"/>
                </a:lnTo>
                <a:lnTo>
                  <a:pt x="383794" y="192150"/>
                </a:lnTo>
                <a:lnTo>
                  <a:pt x="378722" y="148076"/>
                </a:lnTo>
                <a:lnTo>
                  <a:pt x="364278" y="107626"/>
                </a:lnTo>
                <a:lnTo>
                  <a:pt x="341616" y="71949"/>
                </a:lnTo>
                <a:lnTo>
                  <a:pt x="311892" y="42197"/>
                </a:lnTo>
                <a:lnTo>
                  <a:pt x="276260" y="19521"/>
                </a:lnTo>
                <a:lnTo>
                  <a:pt x="235877" y="5072"/>
                </a:lnTo>
                <a:lnTo>
                  <a:pt x="191897" y="0"/>
                </a:lnTo>
                <a:close/>
              </a:path>
            </a:pathLst>
          </a:custGeom>
          <a:solidFill>
            <a:srgbClr val="46F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083689" y="3747770"/>
            <a:ext cx="384175" cy="384175"/>
          </a:xfrm>
          <a:custGeom>
            <a:avLst/>
            <a:gdLst/>
            <a:ahLst/>
            <a:cxnLst/>
            <a:rect l="l" t="t" r="r" b="b"/>
            <a:pathLst>
              <a:path w="384175" h="384175">
                <a:moveTo>
                  <a:pt x="0" y="192150"/>
                </a:moveTo>
                <a:lnTo>
                  <a:pt x="5064" y="148076"/>
                </a:lnTo>
                <a:lnTo>
                  <a:pt x="19493" y="107626"/>
                </a:lnTo>
                <a:lnTo>
                  <a:pt x="42137" y="71949"/>
                </a:lnTo>
                <a:lnTo>
                  <a:pt x="71848" y="42197"/>
                </a:lnTo>
                <a:lnTo>
                  <a:pt x="107477" y="19521"/>
                </a:lnTo>
                <a:lnTo>
                  <a:pt x="147876" y="5072"/>
                </a:lnTo>
                <a:lnTo>
                  <a:pt x="191897" y="0"/>
                </a:lnTo>
                <a:lnTo>
                  <a:pt x="235877" y="5072"/>
                </a:lnTo>
                <a:lnTo>
                  <a:pt x="276260" y="19521"/>
                </a:lnTo>
                <a:lnTo>
                  <a:pt x="311892" y="42197"/>
                </a:lnTo>
                <a:lnTo>
                  <a:pt x="341616" y="71949"/>
                </a:lnTo>
                <a:lnTo>
                  <a:pt x="364278" y="107626"/>
                </a:lnTo>
                <a:lnTo>
                  <a:pt x="378722" y="148076"/>
                </a:lnTo>
                <a:lnTo>
                  <a:pt x="383794" y="192150"/>
                </a:lnTo>
                <a:lnTo>
                  <a:pt x="378722" y="236178"/>
                </a:lnTo>
                <a:lnTo>
                  <a:pt x="364278" y="276595"/>
                </a:lnTo>
                <a:lnTo>
                  <a:pt x="341616" y="312249"/>
                </a:lnTo>
                <a:lnTo>
                  <a:pt x="311892" y="341987"/>
                </a:lnTo>
                <a:lnTo>
                  <a:pt x="276260" y="364656"/>
                </a:lnTo>
                <a:lnTo>
                  <a:pt x="235877" y="379103"/>
                </a:lnTo>
                <a:lnTo>
                  <a:pt x="191897" y="384174"/>
                </a:lnTo>
                <a:lnTo>
                  <a:pt x="147876" y="379103"/>
                </a:lnTo>
                <a:lnTo>
                  <a:pt x="107477" y="364656"/>
                </a:lnTo>
                <a:lnTo>
                  <a:pt x="71848" y="341987"/>
                </a:lnTo>
                <a:lnTo>
                  <a:pt x="42137" y="312249"/>
                </a:lnTo>
                <a:lnTo>
                  <a:pt x="19493" y="276595"/>
                </a:lnTo>
                <a:lnTo>
                  <a:pt x="5064" y="236178"/>
                </a:lnTo>
                <a:lnTo>
                  <a:pt x="0" y="192150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655064" y="3817620"/>
            <a:ext cx="289560" cy="2895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703832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6012" y="0"/>
                </a:moveTo>
                <a:lnTo>
                  <a:pt x="58614" y="7536"/>
                </a:lnTo>
                <a:lnTo>
                  <a:pt x="28098" y="28098"/>
                </a:lnTo>
                <a:lnTo>
                  <a:pt x="7536" y="58614"/>
                </a:lnTo>
                <a:lnTo>
                  <a:pt x="0" y="96012"/>
                </a:lnTo>
                <a:lnTo>
                  <a:pt x="7536" y="133336"/>
                </a:lnTo>
                <a:lnTo>
                  <a:pt x="28098" y="163814"/>
                </a:lnTo>
                <a:lnTo>
                  <a:pt x="58614" y="184362"/>
                </a:lnTo>
                <a:lnTo>
                  <a:pt x="96012" y="191897"/>
                </a:lnTo>
                <a:lnTo>
                  <a:pt x="133336" y="184362"/>
                </a:lnTo>
                <a:lnTo>
                  <a:pt x="163814" y="163814"/>
                </a:lnTo>
                <a:lnTo>
                  <a:pt x="184362" y="133336"/>
                </a:lnTo>
                <a:lnTo>
                  <a:pt x="191897" y="96012"/>
                </a:lnTo>
                <a:lnTo>
                  <a:pt x="184362" y="58614"/>
                </a:lnTo>
                <a:lnTo>
                  <a:pt x="163814" y="28098"/>
                </a:lnTo>
                <a:lnTo>
                  <a:pt x="133336" y="7536"/>
                </a:lnTo>
                <a:lnTo>
                  <a:pt x="96012" y="0"/>
                </a:lnTo>
                <a:close/>
              </a:path>
            </a:pathLst>
          </a:custGeom>
          <a:solidFill>
            <a:srgbClr val="46F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703832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6012"/>
                </a:moveTo>
                <a:lnTo>
                  <a:pt x="7536" y="58614"/>
                </a:lnTo>
                <a:lnTo>
                  <a:pt x="28098" y="28098"/>
                </a:lnTo>
                <a:lnTo>
                  <a:pt x="58614" y="7536"/>
                </a:lnTo>
                <a:lnTo>
                  <a:pt x="96012" y="0"/>
                </a:lnTo>
                <a:lnTo>
                  <a:pt x="133336" y="7536"/>
                </a:lnTo>
                <a:lnTo>
                  <a:pt x="163814" y="28098"/>
                </a:lnTo>
                <a:lnTo>
                  <a:pt x="184362" y="58614"/>
                </a:lnTo>
                <a:lnTo>
                  <a:pt x="191897" y="96012"/>
                </a:lnTo>
                <a:lnTo>
                  <a:pt x="184362" y="133336"/>
                </a:lnTo>
                <a:lnTo>
                  <a:pt x="163814" y="163814"/>
                </a:lnTo>
                <a:lnTo>
                  <a:pt x="133336" y="184362"/>
                </a:lnTo>
                <a:lnTo>
                  <a:pt x="96012" y="191897"/>
                </a:lnTo>
                <a:lnTo>
                  <a:pt x="58614" y="184362"/>
                </a:lnTo>
                <a:lnTo>
                  <a:pt x="28098" y="163814"/>
                </a:lnTo>
                <a:lnTo>
                  <a:pt x="7536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275588" y="3817620"/>
            <a:ext cx="289559" cy="2895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324736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6012" y="0"/>
                </a:moveTo>
                <a:lnTo>
                  <a:pt x="58614" y="7536"/>
                </a:lnTo>
                <a:lnTo>
                  <a:pt x="28098" y="28098"/>
                </a:lnTo>
                <a:lnTo>
                  <a:pt x="7536" y="58614"/>
                </a:lnTo>
                <a:lnTo>
                  <a:pt x="0" y="96012"/>
                </a:lnTo>
                <a:lnTo>
                  <a:pt x="7536" y="133336"/>
                </a:lnTo>
                <a:lnTo>
                  <a:pt x="28098" y="163814"/>
                </a:lnTo>
                <a:lnTo>
                  <a:pt x="58614" y="184362"/>
                </a:lnTo>
                <a:lnTo>
                  <a:pt x="96012" y="191897"/>
                </a:lnTo>
                <a:lnTo>
                  <a:pt x="133336" y="184362"/>
                </a:lnTo>
                <a:lnTo>
                  <a:pt x="163814" y="163814"/>
                </a:lnTo>
                <a:lnTo>
                  <a:pt x="184362" y="133336"/>
                </a:lnTo>
                <a:lnTo>
                  <a:pt x="191897" y="96012"/>
                </a:lnTo>
                <a:lnTo>
                  <a:pt x="184362" y="58614"/>
                </a:lnTo>
                <a:lnTo>
                  <a:pt x="163814" y="28098"/>
                </a:lnTo>
                <a:lnTo>
                  <a:pt x="133336" y="7536"/>
                </a:lnTo>
                <a:lnTo>
                  <a:pt x="96012" y="0"/>
                </a:lnTo>
                <a:close/>
              </a:path>
            </a:pathLst>
          </a:custGeom>
          <a:solidFill>
            <a:srgbClr val="46F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324736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6012"/>
                </a:moveTo>
                <a:lnTo>
                  <a:pt x="7536" y="58614"/>
                </a:lnTo>
                <a:lnTo>
                  <a:pt x="28098" y="28098"/>
                </a:lnTo>
                <a:lnTo>
                  <a:pt x="58614" y="7536"/>
                </a:lnTo>
                <a:lnTo>
                  <a:pt x="96012" y="0"/>
                </a:lnTo>
                <a:lnTo>
                  <a:pt x="133336" y="7536"/>
                </a:lnTo>
                <a:lnTo>
                  <a:pt x="163814" y="28098"/>
                </a:lnTo>
                <a:lnTo>
                  <a:pt x="184362" y="58614"/>
                </a:lnTo>
                <a:lnTo>
                  <a:pt x="191897" y="96012"/>
                </a:lnTo>
                <a:lnTo>
                  <a:pt x="184362" y="133336"/>
                </a:lnTo>
                <a:lnTo>
                  <a:pt x="163814" y="163814"/>
                </a:lnTo>
                <a:lnTo>
                  <a:pt x="133336" y="184362"/>
                </a:lnTo>
                <a:lnTo>
                  <a:pt x="96012" y="191897"/>
                </a:lnTo>
                <a:lnTo>
                  <a:pt x="58614" y="184362"/>
                </a:lnTo>
                <a:lnTo>
                  <a:pt x="28098" y="163814"/>
                </a:lnTo>
                <a:lnTo>
                  <a:pt x="7536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96111" y="3817620"/>
            <a:ext cx="289559" cy="2895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944956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5948" y="0"/>
                </a:moveTo>
                <a:lnTo>
                  <a:pt x="58603" y="7536"/>
                </a:lnTo>
                <a:lnTo>
                  <a:pt x="28105" y="28098"/>
                </a:lnTo>
                <a:lnTo>
                  <a:pt x="7541" y="58614"/>
                </a:lnTo>
                <a:lnTo>
                  <a:pt x="0" y="96012"/>
                </a:lnTo>
                <a:lnTo>
                  <a:pt x="7541" y="133336"/>
                </a:lnTo>
                <a:lnTo>
                  <a:pt x="28105" y="163814"/>
                </a:lnTo>
                <a:lnTo>
                  <a:pt x="58603" y="184362"/>
                </a:lnTo>
                <a:lnTo>
                  <a:pt x="95948" y="191897"/>
                </a:lnTo>
                <a:lnTo>
                  <a:pt x="133298" y="184362"/>
                </a:lnTo>
                <a:lnTo>
                  <a:pt x="163796" y="163814"/>
                </a:lnTo>
                <a:lnTo>
                  <a:pt x="184357" y="133336"/>
                </a:lnTo>
                <a:lnTo>
                  <a:pt x="191897" y="96012"/>
                </a:lnTo>
                <a:lnTo>
                  <a:pt x="184357" y="58614"/>
                </a:lnTo>
                <a:lnTo>
                  <a:pt x="163796" y="28098"/>
                </a:lnTo>
                <a:lnTo>
                  <a:pt x="133298" y="7536"/>
                </a:lnTo>
                <a:lnTo>
                  <a:pt x="95948" y="0"/>
                </a:lnTo>
                <a:close/>
              </a:path>
            </a:pathLst>
          </a:custGeom>
          <a:solidFill>
            <a:srgbClr val="46F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944956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6012"/>
                </a:moveTo>
                <a:lnTo>
                  <a:pt x="7541" y="58614"/>
                </a:lnTo>
                <a:lnTo>
                  <a:pt x="28105" y="28098"/>
                </a:lnTo>
                <a:lnTo>
                  <a:pt x="58603" y="7536"/>
                </a:lnTo>
                <a:lnTo>
                  <a:pt x="95948" y="0"/>
                </a:lnTo>
                <a:lnTo>
                  <a:pt x="133298" y="7536"/>
                </a:lnTo>
                <a:lnTo>
                  <a:pt x="163796" y="28098"/>
                </a:lnTo>
                <a:lnTo>
                  <a:pt x="184357" y="58614"/>
                </a:lnTo>
                <a:lnTo>
                  <a:pt x="191897" y="96012"/>
                </a:lnTo>
                <a:lnTo>
                  <a:pt x="184357" y="133336"/>
                </a:lnTo>
                <a:lnTo>
                  <a:pt x="163796" y="163814"/>
                </a:lnTo>
                <a:lnTo>
                  <a:pt x="133298" y="184362"/>
                </a:lnTo>
                <a:lnTo>
                  <a:pt x="95948" y="191897"/>
                </a:lnTo>
                <a:lnTo>
                  <a:pt x="58603" y="184362"/>
                </a:lnTo>
                <a:lnTo>
                  <a:pt x="28105" y="163814"/>
                </a:lnTo>
                <a:lnTo>
                  <a:pt x="7541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16636" y="3817620"/>
            <a:ext cx="289560" cy="2895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65848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95948" y="0"/>
                </a:moveTo>
                <a:lnTo>
                  <a:pt x="58598" y="7536"/>
                </a:lnTo>
                <a:lnTo>
                  <a:pt x="28100" y="28098"/>
                </a:lnTo>
                <a:lnTo>
                  <a:pt x="7539" y="58614"/>
                </a:lnTo>
                <a:lnTo>
                  <a:pt x="0" y="96012"/>
                </a:lnTo>
                <a:lnTo>
                  <a:pt x="7539" y="133336"/>
                </a:lnTo>
                <a:lnTo>
                  <a:pt x="28100" y="163814"/>
                </a:lnTo>
                <a:lnTo>
                  <a:pt x="58598" y="184362"/>
                </a:lnTo>
                <a:lnTo>
                  <a:pt x="95948" y="191897"/>
                </a:lnTo>
                <a:lnTo>
                  <a:pt x="133293" y="184362"/>
                </a:lnTo>
                <a:lnTo>
                  <a:pt x="163791" y="163814"/>
                </a:lnTo>
                <a:lnTo>
                  <a:pt x="184355" y="133336"/>
                </a:lnTo>
                <a:lnTo>
                  <a:pt x="191897" y="96012"/>
                </a:lnTo>
                <a:lnTo>
                  <a:pt x="184355" y="58614"/>
                </a:lnTo>
                <a:lnTo>
                  <a:pt x="163791" y="28098"/>
                </a:lnTo>
                <a:lnTo>
                  <a:pt x="133293" y="7536"/>
                </a:lnTo>
                <a:lnTo>
                  <a:pt x="95948" y="0"/>
                </a:lnTo>
                <a:close/>
              </a:path>
            </a:pathLst>
          </a:custGeom>
          <a:solidFill>
            <a:srgbClr val="46F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65848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2"/>
                </a:moveTo>
                <a:lnTo>
                  <a:pt x="7539" y="58614"/>
                </a:lnTo>
                <a:lnTo>
                  <a:pt x="28100" y="28098"/>
                </a:lnTo>
                <a:lnTo>
                  <a:pt x="58598" y="7536"/>
                </a:lnTo>
                <a:lnTo>
                  <a:pt x="95948" y="0"/>
                </a:lnTo>
                <a:lnTo>
                  <a:pt x="133293" y="7536"/>
                </a:lnTo>
                <a:lnTo>
                  <a:pt x="163791" y="28098"/>
                </a:lnTo>
                <a:lnTo>
                  <a:pt x="184355" y="58614"/>
                </a:lnTo>
                <a:lnTo>
                  <a:pt x="191897" y="96012"/>
                </a:lnTo>
                <a:lnTo>
                  <a:pt x="184355" y="133336"/>
                </a:lnTo>
                <a:lnTo>
                  <a:pt x="163791" y="163814"/>
                </a:lnTo>
                <a:lnTo>
                  <a:pt x="133293" y="184362"/>
                </a:lnTo>
                <a:lnTo>
                  <a:pt x="95948" y="191897"/>
                </a:lnTo>
                <a:lnTo>
                  <a:pt x="58598" y="184362"/>
                </a:lnTo>
                <a:lnTo>
                  <a:pt x="28100" y="163814"/>
                </a:lnTo>
                <a:lnTo>
                  <a:pt x="7539" y="133336"/>
                </a:lnTo>
                <a:lnTo>
                  <a:pt x="0" y="96012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37160" y="3817620"/>
            <a:ext cx="289560" cy="2895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86054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95961" y="0"/>
                </a:moveTo>
                <a:lnTo>
                  <a:pt x="58609" y="7536"/>
                </a:lnTo>
                <a:lnTo>
                  <a:pt x="28106" y="28098"/>
                </a:lnTo>
                <a:lnTo>
                  <a:pt x="7541" y="58614"/>
                </a:lnTo>
                <a:lnTo>
                  <a:pt x="0" y="96012"/>
                </a:lnTo>
                <a:lnTo>
                  <a:pt x="7541" y="133336"/>
                </a:lnTo>
                <a:lnTo>
                  <a:pt x="28106" y="163814"/>
                </a:lnTo>
                <a:lnTo>
                  <a:pt x="58609" y="184362"/>
                </a:lnTo>
                <a:lnTo>
                  <a:pt x="95961" y="191897"/>
                </a:lnTo>
                <a:lnTo>
                  <a:pt x="133305" y="184362"/>
                </a:lnTo>
                <a:lnTo>
                  <a:pt x="163804" y="163814"/>
                </a:lnTo>
                <a:lnTo>
                  <a:pt x="184368" y="133336"/>
                </a:lnTo>
                <a:lnTo>
                  <a:pt x="191909" y="96012"/>
                </a:lnTo>
                <a:lnTo>
                  <a:pt x="184368" y="58614"/>
                </a:lnTo>
                <a:lnTo>
                  <a:pt x="163804" y="28098"/>
                </a:lnTo>
                <a:lnTo>
                  <a:pt x="133305" y="7536"/>
                </a:lnTo>
                <a:lnTo>
                  <a:pt x="95961" y="0"/>
                </a:lnTo>
                <a:close/>
              </a:path>
            </a:pathLst>
          </a:custGeom>
          <a:solidFill>
            <a:srgbClr val="46FFD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86054" y="3843909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2"/>
                </a:moveTo>
                <a:lnTo>
                  <a:pt x="7541" y="58614"/>
                </a:lnTo>
                <a:lnTo>
                  <a:pt x="28106" y="28098"/>
                </a:lnTo>
                <a:lnTo>
                  <a:pt x="58609" y="7536"/>
                </a:lnTo>
                <a:lnTo>
                  <a:pt x="95961" y="0"/>
                </a:lnTo>
                <a:lnTo>
                  <a:pt x="133305" y="7536"/>
                </a:lnTo>
                <a:lnTo>
                  <a:pt x="163804" y="28098"/>
                </a:lnTo>
                <a:lnTo>
                  <a:pt x="184368" y="58614"/>
                </a:lnTo>
                <a:lnTo>
                  <a:pt x="191909" y="96012"/>
                </a:lnTo>
                <a:lnTo>
                  <a:pt x="184368" y="133336"/>
                </a:lnTo>
                <a:lnTo>
                  <a:pt x="163804" y="163814"/>
                </a:lnTo>
                <a:lnTo>
                  <a:pt x="133305" y="184362"/>
                </a:lnTo>
                <a:lnTo>
                  <a:pt x="95961" y="191897"/>
                </a:lnTo>
                <a:lnTo>
                  <a:pt x="58609" y="184362"/>
                </a:lnTo>
                <a:lnTo>
                  <a:pt x="28106" y="163814"/>
                </a:lnTo>
                <a:lnTo>
                  <a:pt x="7541" y="133336"/>
                </a:lnTo>
                <a:lnTo>
                  <a:pt x="0" y="96012"/>
                </a:lnTo>
                <a:close/>
              </a:path>
            </a:pathLst>
          </a:custGeom>
          <a:ln w="12699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172008" y="3460750"/>
            <a:ext cx="1715135" cy="394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15" dirty="0">
                <a:latin typeface="Calibri"/>
                <a:cs typeface="Calibri"/>
              </a:rPr>
              <a:t>Data </a:t>
            </a:r>
            <a:r>
              <a:rPr sz="2400" spc="-5" dirty="0">
                <a:latin typeface="Calibri"/>
                <a:cs typeface="Calibri"/>
              </a:rPr>
              <a:t>de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Início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2433827" y="4651247"/>
            <a:ext cx="481584" cy="483107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482088" y="4677790"/>
            <a:ext cx="384175" cy="384810"/>
          </a:xfrm>
          <a:custGeom>
            <a:avLst/>
            <a:gdLst/>
            <a:ahLst/>
            <a:cxnLst/>
            <a:rect l="l" t="t" r="r" b="b"/>
            <a:pathLst>
              <a:path w="384175" h="384810">
                <a:moveTo>
                  <a:pt x="191897" y="0"/>
                </a:moveTo>
                <a:lnTo>
                  <a:pt x="147916" y="5078"/>
                </a:lnTo>
                <a:lnTo>
                  <a:pt x="107533" y="19543"/>
                </a:lnTo>
                <a:lnTo>
                  <a:pt x="71901" y="42237"/>
                </a:lnTo>
                <a:lnTo>
                  <a:pt x="42177" y="72002"/>
                </a:lnTo>
                <a:lnTo>
                  <a:pt x="19515" y="107681"/>
                </a:lnTo>
                <a:lnTo>
                  <a:pt x="5071" y="148116"/>
                </a:lnTo>
                <a:lnTo>
                  <a:pt x="0" y="192150"/>
                </a:lnTo>
                <a:lnTo>
                  <a:pt x="5071" y="236185"/>
                </a:lnTo>
                <a:lnTo>
                  <a:pt x="19515" y="276620"/>
                </a:lnTo>
                <a:lnTo>
                  <a:pt x="42177" y="312299"/>
                </a:lnTo>
                <a:lnTo>
                  <a:pt x="71901" y="342064"/>
                </a:lnTo>
                <a:lnTo>
                  <a:pt x="107533" y="364758"/>
                </a:lnTo>
                <a:lnTo>
                  <a:pt x="147916" y="379223"/>
                </a:lnTo>
                <a:lnTo>
                  <a:pt x="191897" y="384301"/>
                </a:lnTo>
                <a:lnTo>
                  <a:pt x="235917" y="379223"/>
                </a:lnTo>
                <a:lnTo>
                  <a:pt x="276316" y="364758"/>
                </a:lnTo>
                <a:lnTo>
                  <a:pt x="311945" y="342064"/>
                </a:lnTo>
                <a:lnTo>
                  <a:pt x="341656" y="312299"/>
                </a:lnTo>
                <a:lnTo>
                  <a:pt x="364300" y="276620"/>
                </a:lnTo>
                <a:lnTo>
                  <a:pt x="378729" y="236185"/>
                </a:lnTo>
                <a:lnTo>
                  <a:pt x="383794" y="192150"/>
                </a:lnTo>
                <a:lnTo>
                  <a:pt x="378729" y="148116"/>
                </a:lnTo>
                <a:lnTo>
                  <a:pt x="364300" y="107681"/>
                </a:lnTo>
                <a:lnTo>
                  <a:pt x="341656" y="72002"/>
                </a:lnTo>
                <a:lnTo>
                  <a:pt x="311945" y="42237"/>
                </a:lnTo>
                <a:lnTo>
                  <a:pt x="276316" y="19543"/>
                </a:lnTo>
                <a:lnTo>
                  <a:pt x="235917" y="5078"/>
                </a:lnTo>
                <a:lnTo>
                  <a:pt x="191897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482088" y="4677790"/>
            <a:ext cx="384175" cy="384810"/>
          </a:xfrm>
          <a:custGeom>
            <a:avLst/>
            <a:gdLst/>
            <a:ahLst/>
            <a:cxnLst/>
            <a:rect l="l" t="t" r="r" b="b"/>
            <a:pathLst>
              <a:path w="384175" h="384810">
                <a:moveTo>
                  <a:pt x="0" y="192150"/>
                </a:moveTo>
                <a:lnTo>
                  <a:pt x="5071" y="148116"/>
                </a:lnTo>
                <a:lnTo>
                  <a:pt x="19515" y="107681"/>
                </a:lnTo>
                <a:lnTo>
                  <a:pt x="42177" y="72002"/>
                </a:lnTo>
                <a:lnTo>
                  <a:pt x="71901" y="42237"/>
                </a:lnTo>
                <a:lnTo>
                  <a:pt x="107533" y="19543"/>
                </a:lnTo>
                <a:lnTo>
                  <a:pt x="147916" y="5078"/>
                </a:lnTo>
                <a:lnTo>
                  <a:pt x="191897" y="0"/>
                </a:lnTo>
                <a:lnTo>
                  <a:pt x="235917" y="5078"/>
                </a:lnTo>
                <a:lnTo>
                  <a:pt x="276316" y="19543"/>
                </a:lnTo>
                <a:lnTo>
                  <a:pt x="311945" y="42237"/>
                </a:lnTo>
                <a:lnTo>
                  <a:pt x="341656" y="72002"/>
                </a:lnTo>
                <a:lnTo>
                  <a:pt x="364300" y="107681"/>
                </a:lnTo>
                <a:lnTo>
                  <a:pt x="378729" y="148116"/>
                </a:lnTo>
                <a:lnTo>
                  <a:pt x="383794" y="192150"/>
                </a:lnTo>
                <a:lnTo>
                  <a:pt x="378729" y="236185"/>
                </a:lnTo>
                <a:lnTo>
                  <a:pt x="364300" y="276620"/>
                </a:lnTo>
                <a:lnTo>
                  <a:pt x="341656" y="312299"/>
                </a:lnTo>
                <a:lnTo>
                  <a:pt x="311945" y="342064"/>
                </a:lnTo>
                <a:lnTo>
                  <a:pt x="276316" y="364758"/>
                </a:lnTo>
                <a:lnTo>
                  <a:pt x="235917" y="379223"/>
                </a:lnTo>
                <a:lnTo>
                  <a:pt x="191897" y="384301"/>
                </a:lnTo>
                <a:lnTo>
                  <a:pt x="147916" y="379223"/>
                </a:lnTo>
                <a:lnTo>
                  <a:pt x="107533" y="364758"/>
                </a:lnTo>
                <a:lnTo>
                  <a:pt x="71901" y="342064"/>
                </a:lnTo>
                <a:lnTo>
                  <a:pt x="42177" y="312299"/>
                </a:lnTo>
                <a:lnTo>
                  <a:pt x="19515" y="276620"/>
                </a:lnTo>
                <a:lnTo>
                  <a:pt x="5071" y="236185"/>
                </a:lnTo>
                <a:lnTo>
                  <a:pt x="0" y="192150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186939" y="5042915"/>
            <a:ext cx="289560" cy="2895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236089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5885" y="0"/>
                </a:moveTo>
                <a:lnTo>
                  <a:pt x="58560" y="7536"/>
                </a:lnTo>
                <a:lnTo>
                  <a:pt x="28082" y="28098"/>
                </a:lnTo>
                <a:lnTo>
                  <a:pt x="7534" y="58614"/>
                </a:lnTo>
                <a:lnTo>
                  <a:pt x="0" y="96011"/>
                </a:lnTo>
                <a:lnTo>
                  <a:pt x="7534" y="133336"/>
                </a:lnTo>
                <a:lnTo>
                  <a:pt x="28082" y="163814"/>
                </a:lnTo>
                <a:lnTo>
                  <a:pt x="58560" y="184362"/>
                </a:lnTo>
                <a:lnTo>
                  <a:pt x="95885" y="191896"/>
                </a:lnTo>
                <a:lnTo>
                  <a:pt x="133282" y="184362"/>
                </a:lnTo>
                <a:lnTo>
                  <a:pt x="163798" y="163814"/>
                </a:lnTo>
                <a:lnTo>
                  <a:pt x="184360" y="133336"/>
                </a:lnTo>
                <a:lnTo>
                  <a:pt x="191897" y="96011"/>
                </a:lnTo>
                <a:lnTo>
                  <a:pt x="184360" y="58614"/>
                </a:lnTo>
                <a:lnTo>
                  <a:pt x="163798" y="28098"/>
                </a:lnTo>
                <a:lnTo>
                  <a:pt x="133282" y="7536"/>
                </a:lnTo>
                <a:lnTo>
                  <a:pt x="95885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236089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6011"/>
                </a:moveTo>
                <a:lnTo>
                  <a:pt x="7534" y="58614"/>
                </a:lnTo>
                <a:lnTo>
                  <a:pt x="28082" y="28098"/>
                </a:lnTo>
                <a:lnTo>
                  <a:pt x="58560" y="7536"/>
                </a:lnTo>
                <a:lnTo>
                  <a:pt x="95885" y="0"/>
                </a:lnTo>
                <a:lnTo>
                  <a:pt x="133282" y="7536"/>
                </a:lnTo>
                <a:lnTo>
                  <a:pt x="163798" y="28098"/>
                </a:lnTo>
                <a:lnTo>
                  <a:pt x="184360" y="58614"/>
                </a:lnTo>
                <a:lnTo>
                  <a:pt x="191897" y="96011"/>
                </a:lnTo>
                <a:lnTo>
                  <a:pt x="184360" y="133336"/>
                </a:lnTo>
                <a:lnTo>
                  <a:pt x="163798" y="163814"/>
                </a:lnTo>
                <a:lnTo>
                  <a:pt x="133282" y="184362"/>
                </a:lnTo>
                <a:lnTo>
                  <a:pt x="95885" y="191896"/>
                </a:lnTo>
                <a:lnTo>
                  <a:pt x="58560" y="184362"/>
                </a:lnTo>
                <a:lnTo>
                  <a:pt x="28082" y="163814"/>
                </a:lnTo>
                <a:lnTo>
                  <a:pt x="7534" y="133336"/>
                </a:lnTo>
                <a:lnTo>
                  <a:pt x="0" y="96011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776983" y="5042915"/>
            <a:ext cx="289560" cy="2895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826260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5884" y="0"/>
                </a:moveTo>
                <a:lnTo>
                  <a:pt x="58560" y="7536"/>
                </a:lnTo>
                <a:lnTo>
                  <a:pt x="28082" y="28098"/>
                </a:lnTo>
                <a:lnTo>
                  <a:pt x="7534" y="58614"/>
                </a:lnTo>
                <a:lnTo>
                  <a:pt x="0" y="96011"/>
                </a:lnTo>
                <a:lnTo>
                  <a:pt x="7534" y="133336"/>
                </a:lnTo>
                <a:lnTo>
                  <a:pt x="28082" y="163814"/>
                </a:lnTo>
                <a:lnTo>
                  <a:pt x="58560" y="184362"/>
                </a:lnTo>
                <a:lnTo>
                  <a:pt x="95884" y="191896"/>
                </a:lnTo>
                <a:lnTo>
                  <a:pt x="133228" y="184362"/>
                </a:lnTo>
                <a:lnTo>
                  <a:pt x="163750" y="163814"/>
                </a:lnTo>
                <a:lnTo>
                  <a:pt x="184342" y="133336"/>
                </a:lnTo>
                <a:lnTo>
                  <a:pt x="191896" y="96011"/>
                </a:lnTo>
                <a:lnTo>
                  <a:pt x="184342" y="58614"/>
                </a:lnTo>
                <a:lnTo>
                  <a:pt x="163750" y="28098"/>
                </a:lnTo>
                <a:lnTo>
                  <a:pt x="133228" y="7536"/>
                </a:lnTo>
                <a:lnTo>
                  <a:pt x="95884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826260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6011"/>
                </a:moveTo>
                <a:lnTo>
                  <a:pt x="7534" y="58614"/>
                </a:lnTo>
                <a:lnTo>
                  <a:pt x="28082" y="28098"/>
                </a:lnTo>
                <a:lnTo>
                  <a:pt x="58560" y="7536"/>
                </a:lnTo>
                <a:lnTo>
                  <a:pt x="95884" y="0"/>
                </a:lnTo>
                <a:lnTo>
                  <a:pt x="133228" y="7536"/>
                </a:lnTo>
                <a:lnTo>
                  <a:pt x="163750" y="28098"/>
                </a:lnTo>
                <a:lnTo>
                  <a:pt x="184342" y="58614"/>
                </a:lnTo>
                <a:lnTo>
                  <a:pt x="191896" y="96011"/>
                </a:lnTo>
                <a:lnTo>
                  <a:pt x="184342" y="133336"/>
                </a:lnTo>
                <a:lnTo>
                  <a:pt x="163750" y="163814"/>
                </a:lnTo>
                <a:lnTo>
                  <a:pt x="133228" y="184362"/>
                </a:lnTo>
                <a:lnTo>
                  <a:pt x="95884" y="191896"/>
                </a:lnTo>
                <a:lnTo>
                  <a:pt x="58560" y="184362"/>
                </a:lnTo>
                <a:lnTo>
                  <a:pt x="28082" y="163814"/>
                </a:lnTo>
                <a:lnTo>
                  <a:pt x="7534" y="133336"/>
                </a:lnTo>
                <a:lnTo>
                  <a:pt x="0" y="96011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367027" y="5042915"/>
            <a:ext cx="289559" cy="28956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416303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6012" y="0"/>
                </a:moveTo>
                <a:lnTo>
                  <a:pt x="58668" y="7536"/>
                </a:lnTo>
                <a:lnTo>
                  <a:pt x="28146" y="28098"/>
                </a:lnTo>
                <a:lnTo>
                  <a:pt x="7554" y="58614"/>
                </a:lnTo>
                <a:lnTo>
                  <a:pt x="0" y="96011"/>
                </a:lnTo>
                <a:lnTo>
                  <a:pt x="7554" y="133336"/>
                </a:lnTo>
                <a:lnTo>
                  <a:pt x="28146" y="163814"/>
                </a:lnTo>
                <a:lnTo>
                  <a:pt x="58668" y="184362"/>
                </a:lnTo>
                <a:lnTo>
                  <a:pt x="96012" y="191896"/>
                </a:lnTo>
                <a:lnTo>
                  <a:pt x="133336" y="184362"/>
                </a:lnTo>
                <a:lnTo>
                  <a:pt x="163814" y="163814"/>
                </a:lnTo>
                <a:lnTo>
                  <a:pt x="184362" y="133336"/>
                </a:lnTo>
                <a:lnTo>
                  <a:pt x="191897" y="96011"/>
                </a:lnTo>
                <a:lnTo>
                  <a:pt x="184362" y="58614"/>
                </a:lnTo>
                <a:lnTo>
                  <a:pt x="163814" y="28098"/>
                </a:lnTo>
                <a:lnTo>
                  <a:pt x="133336" y="7536"/>
                </a:lnTo>
                <a:lnTo>
                  <a:pt x="96012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416303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6011"/>
                </a:moveTo>
                <a:lnTo>
                  <a:pt x="7554" y="58614"/>
                </a:lnTo>
                <a:lnTo>
                  <a:pt x="28146" y="28098"/>
                </a:lnTo>
                <a:lnTo>
                  <a:pt x="58668" y="7536"/>
                </a:lnTo>
                <a:lnTo>
                  <a:pt x="96012" y="0"/>
                </a:lnTo>
                <a:lnTo>
                  <a:pt x="133336" y="7536"/>
                </a:lnTo>
                <a:lnTo>
                  <a:pt x="163814" y="28098"/>
                </a:lnTo>
                <a:lnTo>
                  <a:pt x="184362" y="58614"/>
                </a:lnTo>
                <a:lnTo>
                  <a:pt x="191897" y="96011"/>
                </a:lnTo>
                <a:lnTo>
                  <a:pt x="184362" y="133336"/>
                </a:lnTo>
                <a:lnTo>
                  <a:pt x="163814" y="163814"/>
                </a:lnTo>
                <a:lnTo>
                  <a:pt x="133336" y="184362"/>
                </a:lnTo>
                <a:lnTo>
                  <a:pt x="96012" y="191896"/>
                </a:lnTo>
                <a:lnTo>
                  <a:pt x="58668" y="184362"/>
                </a:lnTo>
                <a:lnTo>
                  <a:pt x="28146" y="163814"/>
                </a:lnTo>
                <a:lnTo>
                  <a:pt x="7554" y="133336"/>
                </a:lnTo>
                <a:lnTo>
                  <a:pt x="0" y="96011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957072" y="5042915"/>
            <a:ext cx="289559" cy="289560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006475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5948" y="0"/>
                </a:moveTo>
                <a:lnTo>
                  <a:pt x="58598" y="7536"/>
                </a:lnTo>
                <a:lnTo>
                  <a:pt x="28100" y="28098"/>
                </a:lnTo>
                <a:lnTo>
                  <a:pt x="7539" y="58614"/>
                </a:lnTo>
                <a:lnTo>
                  <a:pt x="0" y="96011"/>
                </a:lnTo>
                <a:lnTo>
                  <a:pt x="7539" y="133336"/>
                </a:lnTo>
                <a:lnTo>
                  <a:pt x="28100" y="163814"/>
                </a:lnTo>
                <a:lnTo>
                  <a:pt x="58598" y="184362"/>
                </a:lnTo>
                <a:lnTo>
                  <a:pt x="95948" y="191896"/>
                </a:lnTo>
                <a:lnTo>
                  <a:pt x="133293" y="184362"/>
                </a:lnTo>
                <a:lnTo>
                  <a:pt x="163791" y="163814"/>
                </a:lnTo>
                <a:lnTo>
                  <a:pt x="184355" y="133336"/>
                </a:lnTo>
                <a:lnTo>
                  <a:pt x="191897" y="96011"/>
                </a:lnTo>
                <a:lnTo>
                  <a:pt x="184355" y="58614"/>
                </a:lnTo>
                <a:lnTo>
                  <a:pt x="163791" y="28098"/>
                </a:lnTo>
                <a:lnTo>
                  <a:pt x="133293" y="7536"/>
                </a:lnTo>
                <a:lnTo>
                  <a:pt x="9594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006475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6011"/>
                </a:moveTo>
                <a:lnTo>
                  <a:pt x="7539" y="58614"/>
                </a:lnTo>
                <a:lnTo>
                  <a:pt x="28100" y="28098"/>
                </a:lnTo>
                <a:lnTo>
                  <a:pt x="58598" y="7536"/>
                </a:lnTo>
                <a:lnTo>
                  <a:pt x="95948" y="0"/>
                </a:lnTo>
                <a:lnTo>
                  <a:pt x="133293" y="7536"/>
                </a:lnTo>
                <a:lnTo>
                  <a:pt x="163791" y="28098"/>
                </a:lnTo>
                <a:lnTo>
                  <a:pt x="184355" y="58614"/>
                </a:lnTo>
                <a:lnTo>
                  <a:pt x="191897" y="96011"/>
                </a:lnTo>
                <a:lnTo>
                  <a:pt x="184355" y="133336"/>
                </a:lnTo>
                <a:lnTo>
                  <a:pt x="163791" y="163814"/>
                </a:lnTo>
                <a:lnTo>
                  <a:pt x="133293" y="184362"/>
                </a:lnTo>
                <a:lnTo>
                  <a:pt x="95948" y="191896"/>
                </a:lnTo>
                <a:lnTo>
                  <a:pt x="58598" y="184362"/>
                </a:lnTo>
                <a:lnTo>
                  <a:pt x="28100" y="163814"/>
                </a:lnTo>
                <a:lnTo>
                  <a:pt x="7539" y="133336"/>
                </a:lnTo>
                <a:lnTo>
                  <a:pt x="0" y="96011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47116" y="5042915"/>
            <a:ext cx="289559" cy="289560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95934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95948" y="0"/>
                </a:moveTo>
                <a:lnTo>
                  <a:pt x="58598" y="7536"/>
                </a:lnTo>
                <a:lnTo>
                  <a:pt x="28100" y="28098"/>
                </a:lnTo>
                <a:lnTo>
                  <a:pt x="7539" y="58614"/>
                </a:lnTo>
                <a:lnTo>
                  <a:pt x="0" y="96011"/>
                </a:lnTo>
                <a:lnTo>
                  <a:pt x="7539" y="133336"/>
                </a:lnTo>
                <a:lnTo>
                  <a:pt x="28100" y="163814"/>
                </a:lnTo>
                <a:lnTo>
                  <a:pt x="58598" y="184362"/>
                </a:lnTo>
                <a:lnTo>
                  <a:pt x="95948" y="191896"/>
                </a:lnTo>
                <a:lnTo>
                  <a:pt x="133293" y="184362"/>
                </a:lnTo>
                <a:lnTo>
                  <a:pt x="163791" y="163814"/>
                </a:lnTo>
                <a:lnTo>
                  <a:pt x="184355" y="133336"/>
                </a:lnTo>
                <a:lnTo>
                  <a:pt x="191897" y="96011"/>
                </a:lnTo>
                <a:lnTo>
                  <a:pt x="184355" y="58614"/>
                </a:lnTo>
                <a:lnTo>
                  <a:pt x="163791" y="28098"/>
                </a:lnTo>
                <a:lnTo>
                  <a:pt x="133293" y="7536"/>
                </a:lnTo>
                <a:lnTo>
                  <a:pt x="9594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95934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1"/>
                </a:moveTo>
                <a:lnTo>
                  <a:pt x="7539" y="58614"/>
                </a:lnTo>
                <a:lnTo>
                  <a:pt x="28100" y="28098"/>
                </a:lnTo>
                <a:lnTo>
                  <a:pt x="58598" y="7536"/>
                </a:lnTo>
                <a:lnTo>
                  <a:pt x="95948" y="0"/>
                </a:lnTo>
                <a:lnTo>
                  <a:pt x="133293" y="7536"/>
                </a:lnTo>
                <a:lnTo>
                  <a:pt x="163791" y="28098"/>
                </a:lnTo>
                <a:lnTo>
                  <a:pt x="184355" y="58614"/>
                </a:lnTo>
                <a:lnTo>
                  <a:pt x="191897" y="96011"/>
                </a:lnTo>
                <a:lnTo>
                  <a:pt x="184355" y="133336"/>
                </a:lnTo>
                <a:lnTo>
                  <a:pt x="163791" y="163814"/>
                </a:lnTo>
                <a:lnTo>
                  <a:pt x="133293" y="184362"/>
                </a:lnTo>
                <a:lnTo>
                  <a:pt x="95948" y="191896"/>
                </a:lnTo>
                <a:lnTo>
                  <a:pt x="58598" y="184362"/>
                </a:lnTo>
                <a:lnTo>
                  <a:pt x="28100" y="163814"/>
                </a:lnTo>
                <a:lnTo>
                  <a:pt x="7539" y="133336"/>
                </a:lnTo>
                <a:lnTo>
                  <a:pt x="0" y="96011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37160" y="5042915"/>
            <a:ext cx="289560" cy="28956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86054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95961" y="0"/>
                </a:moveTo>
                <a:lnTo>
                  <a:pt x="58609" y="7536"/>
                </a:lnTo>
                <a:lnTo>
                  <a:pt x="28106" y="28098"/>
                </a:lnTo>
                <a:lnTo>
                  <a:pt x="7541" y="58614"/>
                </a:lnTo>
                <a:lnTo>
                  <a:pt x="0" y="96011"/>
                </a:lnTo>
                <a:lnTo>
                  <a:pt x="7541" y="133336"/>
                </a:lnTo>
                <a:lnTo>
                  <a:pt x="28106" y="163814"/>
                </a:lnTo>
                <a:lnTo>
                  <a:pt x="58609" y="184362"/>
                </a:lnTo>
                <a:lnTo>
                  <a:pt x="95961" y="191896"/>
                </a:lnTo>
                <a:lnTo>
                  <a:pt x="133305" y="184362"/>
                </a:lnTo>
                <a:lnTo>
                  <a:pt x="163804" y="163814"/>
                </a:lnTo>
                <a:lnTo>
                  <a:pt x="184368" y="133336"/>
                </a:lnTo>
                <a:lnTo>
                  <a:pt x="191909" y="96011"/>
                </a:lnTo>
                <a:lnTo>
                  <a:pt x="184368" y="58614"/>
                </a:lnTo>
                <a:lnTo>
                  <a:pt x="163804" y="28098"/>
                </a:lnTo>
                <a:lnTo>
                  <a:pt x="133305" y="7536"/>
                </a:lnTo>
                <a:lnTo>
                  <a:pt x="9596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86054" y="506857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6011"/>
                </a:moveTo>
                <a:lnTo>
                  <a:pt x="7541" y="58614"/>
                </a:lnTo>
                <a:lnTo>
                  <a:pt x="28106" y="28098"/>
                </a:lnTo>
                <a:lnTo>
                  <a:pt x="58609" y="7536"/>
                </a:lnTo>
                <a:lnTo>
                  <a:pt x="95961" y="0"/>
                </a:lnTo>
                <a:lnTo>
                  <a:pt x="133305" y="7536"/>
                </a:lnTo>
                <a:lnTo>
                  <a:pt x="163804" y="28098"/>
                </a:lnTo>
                <a:lnTo>
                  <a:pt x="184368" y="58614"/>
                </a:lnTo>
                <a:lnTo>
                  <a:pt x="191909" y="96011"/>
                </a:lnTo>
                <a:lnTo>
                  <a:pt x="184368" y="133336"/>
                </a:lnTo>
                <a:lnTo>
                  <a:pt x="163804" y="163814"/>
                </a:lnTo>
                <a:lnTo>
                  <a:pt x="133305" y="184362"/>
                </a:lnTo>
                <a:lnTo>
                  <a:pt x="95961" y="191896"/>
                </a:lnTo>
                <a:lnTo>
                  <a:pt x="58609" y="184362"/>
                </a:lnTo>
                <a:lnTo>
                  <a:pt x="28106" y="163814"/>
                </a:lnTo>
                <a:lnTo>
                  <a:pt x="7541" y="133336"/>
                </a:lnTo>
                <a:lnTo>
                  <a:pt x="0" y="96011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 txBox="1"/>
          <p:nvPr/>
        </p:nvSpPr>
        <p:spPr>
          <a:xfrm>
            <a:off x="172008" y="4383658"/>
            <a:ext cx="1447800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640"/>
              </a:lnSpc>
            </a:pPr>
            <a:r>
              <a:rPr sz="2400" spc="-10" dirty="0">
                <a:latin typeface="Calibri"/>
                <a:cs typeface="Calibri"/>
              </a:rPr>
              <a:t>Previsão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  </a:t>
            </a:r>
            <a:r>
              <a:rPr sz="2400" spc="-35" dirty="0">
                <a:latin typeface="Calibri"/>
                <a:cs typeface="Calibri"/>
              </a:rPr>
              <a:t>Término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7" name="object 127"/>
          <p:cNvSpPr/>
          <p:nvPr/>
        </p:nvSpPr>
        <p:spPr>
          <a:xfrm>
            <a:off x="3357371" y="5000244"/>
            <a:ext cx="481584" cy="483108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3406902" y="5026786"/>
            <a:ext cx="384175" cy="384175"/>
          </a:xfrm>
          <a:custGeom>
            <a:avLst/>
            <a:gdLst/>
            <a:ahLst/>
            <a:cxnLst/>
            <a:rect l="l" t="t" r="r" b="b"/>
            <a:pathLst>
              <a:path w="384175" h="384175">
                <a:moveTo>
                  <a:pt x="191897" y="0"/>
                </a:moveTo>
                <a:lnTo>
                  <a:pt x="147876" y="5072"/>
                </a:lnTo>
                <a:lnTo>
                  <a:pt x="107477" y="19521"/>
                </a:lnTo>
                <a:lnTo>
                  <a:pt x="71848" y="42197"/>
                </a:lnTo>
                <a:lnTo>
                  <a:pt x="42137" y="71949"/>
                </a:lnTo>
                <a:lnTo>
                  <a:pt x="19493" y="107626"/>
                </a:lnTo>
                <a:lnTo>
                  <a:pt x="5064" y="148076"/>
                </a:lnTo>
                <a:lnTo>
                  <a:pt x="0" y="192150"/>
                </a:lnTo>
                <a:lnTo>
                  <a:pt x="5064" y="236178"/>
                </a:lnTo>
                <a:lnTo>
                  <a:pt x="19493" y="276595"/>
                </a:lnTo>
                <a:lnTo>
                  <a:pt x="42137" y="312249"/>
                </a:lnTo>
                <a:lnTo>
                  <a:pt x="71848" y="341987"/>
                </a:lnTo>
                <a:lnTo>
                  <a:pt x="107477" y="364656"/>
                </a:lnTo>
                <a:lnTo>
                  <a:pt x="147876" y="379103"/>
                </a:lnTo>
                <a:lnTo>
                  <a:pt x="191897" y="384175"/>
                </a:lnTo>
                <a:lnTo>
                  <a:pt x="235877" y="379103"/>
                </a:lnTo>
                <a:lnTo>
                  <a:pt x="276260" y="364656"/>
                </a:lnTo>
                <a:lnTo>
                  <a:pt x="311892" y="341987"/>
                </a:lnTo>
                <a:lnTo>
                  <a:pt x="341616" y="312249"/>
                </a:lnTo>
                <a:lnTo>
                  <a:pt x="364278" y="276595"/>
                </a:lnTo>
                <a:lnTo>
                  <a:pt x="378722" y="236178"/>
                </a:lnTo>
                <a:lnTo>
                  <a:pt x="383794" y="192150"/>
                </a:lnTo>
                <a:lnTo>
                  <a:pt x="378722" y="148076"/>
                </a:lnTo>
                <a:lnTo>
                  <a:pt x="364278" y="107626"/>
                </a:lnTo>
                <a:lnTo>
                  <a:pt x="341616" y="71949"/>
                </a:lnTo>
                <a:lnTo>
                  <a:pt x="311892" y="42197"/>
                </a:lnTo>
                <a:lnTo>
                  <a:pt x="276260" y="19521"/>
                </a:lnTo>
                <a:lnTo>
                  <a:pt x="235877" y="5072"/>
                </a:lnTo>
                <a:lnTo>
                  <a:pt x="191897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3406902" y="5026786"/>
            <a:ext cx="384175" cy="384175"/>
          </a:xfrm>
          <a:custGeom>
            <a:avLst/>
            <a:gdLst/>
            <a:ahLst/>
            <a:cxnLst/>
            <a:rect l="l" t="t" r="r" b="b"/>
            <a:pathLst>
              <a:path w="384175" h="384175">
                <a:moveTo>
                  <a:pt x="0" y="192150"/>
                </a:moveTo>
                <a:lnTo>
                  <a:pt x="5064" y="148076"/>
                </a:lnTo>
                <a:lnTo>
                  <a:pt x="19493" y="107626"/>
                </a:lnTo>
                <a:lnTo>
                  <a:pt x="42137" y="71949"/>
                </a:lnTo>
                <a:lnTo>
                  <a:pt x="71848" y="42197"/>
                </a:lnTo>
                <a:lnTo>
                  <a:pt x="107477" y="19521"/>
                </a:lnTo>
                <a:lnTo>
                  <a:pt x="147876" y="5072"/>
                </a:lnTo>
                <a:lnTo>
                  <a:pt x="191897" y="0"/>
                </a:lnTo>
                <a:lnTo>
                  <a:pt x="235877" y="5072"/>
                </a:lnTo>
                <a:lnTo>
                  <a:pt x="276260" y="19521"/>
                </a:lnTo>
                <a:lnTo>
                  <a:pt x="311892" y="42197"/>
                </a:lnTo>
                <a:lnTo>
                  <a:pt x="341616" y="71949"/>
                </a:lnTo>
                <a:lnTo>
                  <a:pt x="364278" y="107626"/>
                </a:lnTo>
                <a:lnTo>
                  <a:pt x="378722" y="148076"/>
                </a:lnTo>
                <a:lnTo>
                  <a:pt x="383794" y="192150"/>
                </a:lnTo>
                <a:lnTo>
                  <a:pt x="378722" y="236178"/>
                </a:lnTo>
                <a:lnTo>
                  <a:pt x="364278" y="276595"/>
                </a:lnTo>
                <a:lnTo>
                  <a:pt x="341616" y="312249"/>
                </a:lnTo>
                <a:lnTo>
                  <a:pt x="311892" y="341987"/>
                </a:lnTo>
                <a:lnTo>
                  <a:pt x="276260" y="364656"/>
                </a:lnTo>
                <a:lnTo>
                  <a:pt x="235877" y="379103"/>
                </a:lnTo>
                <a:lnTo>
                  <a:pt x="191897" y="384175"/>
                </a:lnTo>
                <a:lnTo>
                  <a:pt x="147876" y="379103"/>
                </a:lnTo>
                <a:lnTo>
                  <a:pt x="107477" y="364656"/>
                </a:lnTo>
                <a:lnTo>
                  <a:pt x="71848" y="341987"/>
                </a:lnTo>
                <a:lnTo>
                  <a:pt x="42137" y="312249"/>
                </a:lnTo>
                <a:lnTo>
                  <a:pt x="19493" y="276595"/>
                </a:lnTo>
                <a:lnTo>
                  <a:pt x="5064" y="236178"/>
                </a:lnTo>
                <a:lnTo>
                  <a:pt x="0" y="192150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3165348" y="5390388"/>
            <a:ext cx="289560" cy="2895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3213607" y="541655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96012" y="0"/>
                </a:moveTo>
                <a:lnTo>
                  <a:pt x="58614" y="7534"/>
                </a:lnTo>
                <a:lnTo>
                  <a:pt x="28098" y="28082"/>
                </a:lnTo>
                <a:lnTo>
                  <a:pt x="7536" y="58560"/>
                </a:lnTo>
                <a:lnTo>
                  <a:pt x="0" y="95884"/>
                </a:lnTo>
                <a:lnTo>
                  <a:pt x="7536" y="133278"/>
                </a:lnTo>
                <a:lnTo>
                  <a:pt x="28098" y="163785"/>
                </a:lnTo>
                <a:lnTo>
                  <a:pt x="58614" y="184338"/>
                </a:lnTo>
                <a:lnTo>
                  <a:pt x="96012" y="191871"/>
                </a:lnTo>
                <a:lnTo>
                  <a:pt x="133336" y="184338"/>
                </a:lnTo>
                <a:lnTo>
                  <a:pt x="163814" y="163785"/>
                </a:lnTo>
                <a:lnTo>
                  <a:pt x="184362" y="133278"/>
                </a:lnTo>
                <a:lnTo>
                  <a:pt x="191896" y="95884"/>
                </a:lnTo>
                <a:lnTo>
                  <a:pt x="184362" y="58560"/>
                </a:lnTo>
                <a:lnTo>
                  <a:pt x="163814" y="28082"/>
                </a:lnTo>
                <a:lnTo>
                  <a:pt x="133336" y="7534"/>
                </a:lnTo>
                <a:lnTo>
                  <a:pt x="9601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3213607" y="541655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5884"/>
                </a:moveTo>
                <a:lnTo>
                  <a:pt x="7536" y="58560"/>
                </a:lnTo>
                <a:lnTo>
                  <a:pt x="28098" y="28082"/>
                </a:lnTo>
                <a:lnTo>
                  <a:pt x="58614" y="7534"/>
                </a:lnTo>
                <a:lnTo>
                  <a:pt x="96012" y="0"/>
                </a:lnTo>
                <a:lnTo>
                  <a:pt x="133336" y="7534"/>
                </a:lnTo>
                <a:lnTo>
                  <a:pt x="163814" y="28082"/>
                </a:lnTo>
                <a:lnTo>
                  <a:pt x="184362" y="58560"/>
                </a:lnTo>
                <a:lnTo>
                  <a:pt x="191896" y="95884"/>
                </a:lnTo>
                <a:lnTo>
                  <a:pt x="184362" y="133278"/>
                </a:lnTo>
                <a:lnTo>
                  <a:pt x="163814" y="163785"/>
                </a:lnTo>
                <a:lnTo>
                  <a:pt x="133336" y="184338"/>
                </a:lnTo>
                <a:lnTo>
                  <a:pt x="96012" y="191871"/>
                </a:lnTo>
                <a:lnTo>
                  <a:pt x="58614" y="184338"/>
                </a:lnTo>
                <a:lnTo>
                  <a:pt x="28098" y="163785"/>
                </a:lnTo>
                <a:lnTo>
                  <a:pt x="7536" y="133278"/>
                </a:lnTo>
                <a:lnTo>
                  <a:pt x="0" y="95884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2889504" y="5701284"/>
            <a:ext cx="289560" cy="289559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2938145" y="5726747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6012" y="0"/>
                </a:moveTo>
                <a:lnTo>
                  <a:pt x="58614" y="7539"/>
                </a:lnTo>
                <a:lnTo>
                  <a:pt x="28098" y="28098"/>
                </a:lnTo>
                <a:lnTo>
                  <a:pt x="7536" y="58593"/>
                </a:lnTo>
                <a:lnTo>
                  <a:pt x="0" y="95935"/>
                </a:lnTo>
                <a:lnTo>
                  <a:pt x="7536" y="133276"/>
                </a:lnTo>
                <a:lnTo>
                  <a:pt x="28098" y="163766"/>
                </a:lnTo>
                <a:lnTo>
                  <a:pt x="58614" y="184321"/>
                </a:lnTo>
                <a:lnTo>
                  <a:pt x="96012" y="191858"/>
                </a:lnTo>
                <a:lnTo>
                  <a:pt x="133336" y="184321"/>
                </a:lnTo>
                <a:lnTo>
                  <a:pt x="163814" y="163766"/>
                </a:lnTo>
                <a:lnTo>
                  <a:pt x="184362" y="133276"/>
                </a:lnTo>
                <a:lnTo>
                  <a:pt x="191897" y="95935"/>
                </a:lnTo>
                <a:lnTo>
                  <a:pt x="184362" y="58593"/>
                </a:lnTo>
                <a:lnTo>
                  <a:pt x="163814" y="28098"/>
                </a:lnTo>
                <a:lnTo>
                  <a:pt x="133336" y="7539"/>
                </a:lnTo>
                <a:lnTo>
                  <a:pt x="96012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938145" y="5726747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5935"/>
                </a:moveTo>
                <a:lnTo>
                  <a:pt x="7536" y="58593"/>
                </a:lnTo>
                <a:lnTo>
                  <a:pt x="28098" y="28098"/>
                </a:lnTo>
                <a:lnTo>
                  <a:pt x="58614" y="7539"/>
                </a:lnTo>
                <a:lnTo>
                  <a:pt x="96012" y="0"/>
                </a:lnTo>
                <a:lnTo>
                  <a:pt x="133336" y="7539"/>
                </a:lnTo>
                <a:lnTo>
                  <a:pt x="163814" y="28098"/>
                </a:lnTo>
                <a:lnTo>
                  <a:pt x="184362" y="58593"/>
                </a:lnTo>
                <a:lnTo>
                  <a:pt x="191897" y="95935"/>
                </a:lnTo>
                <a:lnTo>
                  <a:pt x="184362" y="133276"/>
                </a:lnTo>
                <a:lnTo>
                  <a:pt x="163814" y="163766"/>
                </a:lnTo>
                <a:lnTo>
                  <a:pt x="133336" y="184321"/>
                </a:lnTo>
                <a:lnTo>
                  <a:pt x="96012" y="191858"/>
                </a:lnTo>
                <a:lnTo>
                  <a:pt x="58614" y="184321"/>
                </a:lnTo>
                <a:lnTo>
                  <a:pt x="28098" y="163766"/>
                </a:lnTo>
                <a:lnTo>
                  <a:pt x="7536" y="133276"/>
                </a:lnTo>
                <a:lnTo>
                  <a:pt x="0" y="9593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578607" y="6016752"/>
            <a:ext cx="289560" cy="289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627248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5884" y="0"/>
                </a:moveTo>
                <a:lnTo>
                  <a:pt x="58560" y="7539"/>
                </a:lnTo>
                <a:lnTo>
                  <a:pt x="28082" y="28098"/>
                </a:lnTo>
                <a:lnTo>
                  <a:pt x="7534" y="58593"/>
                </a:lnTo>
                <a:lnTo>
                  <a:pt x="0" y="95935"/>
                </a:lnTo>
                <a:lnTo>
                  <a:pt x="7534" y="133271"/>
                </a:lnTo>
                <a:lnTo>
                  <a:pt x="28082" y="163761"/>
                </a:lnTo>
                <a:lnTo>
                  <a:pt x="58560" y="184320"/>
                </a:lnTo>
                <a:lnTo>
                  <a:pt x="95884" y="191858"/>
                </a:lnTo>
                <a:lnTo>
                  <a:pt x="133282" y="184320"/>
                </a:lnTo>
                <a:lnTo>
                  <a:pt x="163798" y="163761"/>
                </a:lnTo>
                <a:lnTo>
                  <a:pt x="184360" y="133271"/>
                </a:lnTo>
                <a:lnTo>
                  <a:pt x="191896" y="95935"/>
                </a:lnTo>
                <a:lnTo>
                  <a:pt x="184360" y="58593"/>
                </a:lnTo>
                <a:lnTo>
                  <a:pt x="163798" y="28098"/>
                </a:lnTo>
                <a:lnTo>
                  <a:pt x="133282" y="7539"/>
                </a:lnTo>
                <a:lnTo>
                  <a:pt x="95884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627248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5935"/>
                </a:moveTo>
                <a:lnTo>
                  <a:pt x="7534" y="58593"/>
                </a:lnTo>
                <a:lnTo>
                  <a:pt x="28082" y="28098"/>
                </a:lnTo>
                <a:lnTo>
                  <a:pt x="58560" y="7539"/>
                </a:lnTo>
                <a:lnTo>
                  <a:pt x="95884" y="0"/>
                </a:lnTo>
                <a:lnTo>
                  <a:pt x="133282" y="7539"/>
                </a:lnTo>
                <a:lnTo>
                  <a:pt x="163798" y="28098"/>
                </a:lnTo>
                <a:lnTo>
                  <a:pt x="184360" y="58593"/>
                </a:lnTo>
                <a:lnTo>
                  <a:pt x="191896" y="95935"/>
                </a:lnTo>
                <a:lnTo>
                  <a:pt x="184360" y="133271"/>
                </a:lnTo>
                <a:lnTo>
                  <a:pt x="163798" y="163761"/>
                </a:lnTo>
                <a:lnTo>
                  <a:pt x="133282" y="184320"/>
                </a:lnTo>
                <a:lnTo>
                  <a:pt x="95884" y="191858"/>
                </a:lnTo>
                <a:lnTo>
                  <a:pt x="58560" y="184320"/>
                </a:lnTo>
                <a:lnTo>
                  <a:pt x="28082" y="163761"/>
                </a:lnTo>
                <a:lnTo>
                  <a:pt x="7534" y="133271"/>
                </a:lnTo>
                <a:lnTo>
                  <a:pt x="0" y="9593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168651" y="6016752"/>
            <a:ext cx="289560" cy="2895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217420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5885" y="0"/>
                </a:moveTo>
                <a:lnTo>
                  <a:pt x="58560" y="7539"/>
                </a:lnTo>
                <a:lnTo>
                  <a:pt x="28082" y="28098"/>
                </a:lnTo>
                <a:lnTo>
                  <a:pt x="7534" y="58593"/>
                </a:lnTo>
                <a:lnTo>
                  <a:pt x="0" y="95935"/>
                </a:lnTo>
                <a:lnTo>
                  <a:pt x="7534" y="133271"/>
                </a:lnTo>
                <a:lnTo>
                  <a:pt x="28082" y="163761"/>
                </a:lnTo>
                <a:lnTo>
                  <a:pt x="58560" y="184320"/>
                </a:lnTo>
                <a:lnTo>
                  <a:pt x="95885" y="191858"/>
                </a:lnTo>
                <a:lnTo>
                  <a:pt x="133228" y="184320"/>
                </a:lnTo>
                <a:lnTo>
                  <a:pt x="163750" y="163761"/>
                </a:lnTo>
                <a:lnTo>
                  <a:pt x="184342" y="133271"/>
                </a:lnTo>
                <a:lnTo>
                  <a:pt x="191897" y="95935"/>
                </a:lnTo>
                <a:lnTo>
                  <a:pt x="184342" y="58593"/>
                </a:lnTo>
                <a:lnTo>
                  <a:pt x="163750" y="28098"/>
                </a:lnTo>
                <a:lnTo>
                  <a:pt x="133228" y="7539"/>
                </a:lnTo>
                <a:lnTo>
                  <a:pt x="95885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217420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5935"/>
                </a:moveTo>
                <a:lnTo>
                  <a:pt x="7534" y="58593"/>
                </a:lnTo>
                <a:lnTo>
                  <a:pt x="28082" y="28098"/>
                </a:lnTo>
                <a:lnTo>
                  <a:pt x="58560" y="7539"/>
                </a:lnTo>
                <a:lnTo>
                  <a:pt x="95885" y="0"/>
                </a:lnTo>
                <a:lnTo>
                  <a:pt x="133228" y="7539"/>
                </a:lnTo>
                <a:lnTo>
                  <a:pt x="163750" y="28098"/>
                </a:lnTo>
                <a:lnTo>
                  <a:pt x="184342" y="58593"/>
                </a:lnTo>
                <a:lnTo>
                  <a:pt x="191897" y="95935"/>
                </a:lnTo>
                <a:lnTo>
                  <a:pt x="184342" y="133271"/>
                </a:lnTo>
                <a:lnTo>
                  <a:pt x="163750" y="163761"/>
                </a:lnTo>
                <a:lnTo>
                  <a:pt x="133228" y="184320"/>
                </a:lnTo>
                <a:lnTo>
                  <a:pt x="95885" y="191858"/>
                </a:lnTo>
                <a:lnTo>
                  <a:pt x="58560" y="184320"/>
                </a:lnTo>
                <a:lnTo>
                  <a:pt x="28082" y="163761"/>
                </a:lnTo>
                <a:lnTo>
                  <a:pt x="7534" y="133271"/>
                </a:lnTo>
                <a:lnTo>
                  <a:pt x="0" y="9593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757172" y="6016752"/>
            <a:ext cx="291084" cy="289559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806829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5884" y="0"/>
                </a:moveTo>
                <a:lnTo>
                  <a:pt x="58560" y="7539"/>
                </a:lnTo>
                <a:lnTo>
                  <a:pt x="28082" y="28098"/>
                </a:lnTo>
                <a:lnTo>
                  <a:pt x="7534" y="58593"/>
                </a:lnTo>
                <a:lnTo>
                  <a:pt x="0" y="95935"/>
                </a:lnTo>
                <a:lnTo>
                  <a:pt x="7534" y="133271"/>
                </a:lnTo>
                <a:lnTo>
                  <a:pt x="28082" y="163761"/>
                </a:lnTo>
                <a:lnTo>
                  <a:pt x="58560" y="184320"/>
                </a:lnTo>
                <a:lnTo>
                  <a:pt x="95884" y="191858"/>
                </a:lnTo>
                <a:lnTo>
                  <a:pt x="133282" y="184320"/>
                </a:lnTo>
                <a:lnTo>
                  <a:pt x="163798" y="163761"/>
                </a:lnTo>
                <a:lnTo>
                  <a:pt x="184360" y="133271"/>
                </a:lnTo>
                <a:lnTo>
                  <a:pt x="191896" y="95935"/>
                </a:lnTo>
                <a:lnTo>
                  <a:pt x="184360" y="58593"/>
                </a:lnTo>
                <a:lnTo>
                  <a:pt x="163798" y="28098"/>
                </a:lnTo>
                <a:lnTo>
                  <a:pt x="133282" y="7539"/>
                </a:lnTo>
                <a:lnTo>
                  <a:pt x="95884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806829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5935"/>
                </a:moveTo>
                <a:lnTo>
                  <a:pt x="7534" y="58593"/>
                </a:lnTo>
                <a:lnTo>
                  <a:pt x="28082" y="28098"/>
                </a:lnTo>
                <a:lnTo>
                  <a:pt x="58560" y="7539"/>
                </a:lnTo>
                <a:lnTo>
                  <a:pt x="95884" y="0"/>
                </a:lnTo>
                <a:lnTo>
                  <a:pt x="133282" y="7539"/>
                </a:lnTo>
                <a:lnTo>
                  <a:pt x="163798" y="28098"/>
                </a:lnTo>
                <a:lnTo>
                  <a:pt x="184360" y="58593"/>
                </a:lnTo>
                <a:lnTo>
                  <a:pt x="191896" y="95935"/>
                </a:lnTo>
                <a:lnTo>
                  <a:pt x="184360" y="133271"/>
                </a:lnTo>
                <a:lnTo>
                  <a:pt x="163798" y="163761"/>
                </a:lnTo>
                <a:lnTo>
                  <a:pt x="133282" y="184320"/>
                </a:lnTo>
                <a:lnTo>
                  <a:pt x="95884" y="191858"/>
                </a:lnTo>
                <a:lnTo>
                  <a:pt x="58560" y="184320"/>
                </a:lnTo>
                <a:lnTo>
                  <a:pt x="28082" y="163761"/>
                </a:lnTo>
                <a:lnTo>
                  <a:pt x="7534" y="133271"/>
                </a:lnTo>
                <a:lnTo>
                  <a:pt x="0" y="9593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347216" y="6016752"/>
            <a:ext cx="291084" cy="2895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397000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5884" y="0"/>
                </a:moveTo>
                <a:lnTo>
                  <a:pt x="58560" y="7539"/>
                </a:lnTo>
                <a:lnTo>
                  <a:pt x="28082" y="28098"/>
                </a:lnTo>
                <a:lnTo>
                  <a:pt x="7534" y="58593"/>
                </a:lnTo>
                <a:lnTo>
                  <a:pt x="0" y="95935"/>
                </a:lnTo>
                <a:lnTo>
                  <a:pt x="7534" y="133271"/>
                </a:lnTo>
                <a:lnTo>
                  <a:pt x="28082" y="163761"/>
                </a:lnTo>
                <a:lnTo>
                  <a:pt x="58560" y="184320"/>
                </a:lnTo>
                <a:lnTo>
                  <a:pt x="95884" y="191858"/>
                </a:lnTo>
                <a:lnTo>
                  <a:pt x="133228" y="184320"/>
                </a:lnTo>
                <a:lnTo>
                  <a:pt x="163750" y="163761"/>
                </a:lnTo>
                <a:lnTo>
                  <a:pt x="184342" y="133271"/>
                </a:lnTo>
                <a:lnTo>
                  <a:pt x="191897" y="95935"/>
                </a:lnTo>
                <a:lnTo>
                  <a:pt x="184342" y="58593"/>
                </a:lnTo>
                <a:lnTo>
                  <a:pt x="163750" y="28098"/>
                </a:lnTo>
                <a:lnTo>
                  <a:pt x="133228" y="7539"/>
                </a:lnTo>
                <a:lnTo>
                  <a:pt x="95884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397000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5935"/>
                </a:moveTo>
                <a:lnTo>
                  <a:pt x="7534" y="58593"/>
                </a:lnTo>
                <a:lnTo>
                  <a:pt x="28082" y="28098"/>
                </a:lnTo>
                <a:lnTo>
                  <a:pt x="58560" y="7539"/>
                </a:lnTo>
                <a:lnTo>
                  <a:pt x="95884" y="0"/>
                </a:lnTo>
                <a:lnTo>
                  <a:pt x="133228" y="7539"/>
                </a:lnTo>
                <a:lnTo>
                  <a:pt x="163750" y="28098"/>
                </a:lnTo>
                <a:lnTo>
                  <a:pt x="184342" y="58593"/>
                </a:lnTo>
                <a:lnTo>
                  <a:pt x="191897" y="95935"/>
                </a:lnTo>
                <a:lnTo>
                  <a:pt x="184342" y="133271"/>
                </a:lnTo>
                <a:lnTo>
                  <a:pt x="163750" y="163761"/>
                </a:lnTo>
                <a:lnTo>
                  <a:pt x="133228" y="184320"/>
                </a:lnTo>
                <a:lnTo>
                  <a:pt x="95884" y="191858"/>
                </a:lnTo>
                <a:lnTo>
                  <a:pt x="58560" y="184320"/>
                </a:lnTo>
                <a:lnTo>
                  <a:pt x="28082" y="163761"/>
                </a:lnTo>
                <a:lnTo>
                  <a:pt x="7534" y="133271"/>
                </a:lnTo>
                <a:lnTo>
                  <a:pt x="0" y="9593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938783" y="6016752"/>
            <a:ext cx="289559" cy="2895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987082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95948" y="0"/>
                </a:moveTo>
                <a:lnTo>
                  <a:pt x="58603" y="7539"/>
                </a:lnTo>
                <a:lnTo>
                  <a:pt x="28105" y="28098"/>
                </a:lnTo>
                <a:lnTo>
                  <a:pt x="7541" y="58593"/>
                </a:lnTo>
                <a:lnTo>
                  <a:pt x="0" y="95935"/>
                </a:lnTo>
                <a:lnTo>
                  <a:pt x="7541" y="133271"/>
                </a:lnTo>
                <a:lnTo>
                  <a:pt x="28105" y="163761"/>
                </a:lnTo>
                <a:lnTo>
                  <a:pt x="58603" y="184320"/>
                </a:lnTo>
                <a:lnTo>
                  <a:pt x="95948" y="191858"/>
                </a:lnTo>
                <a:lnTo>
                  <a:pt x="133298" y="184320"/>
                </a:lnTo>
                <a:lnTo>
                  <a:pt x="163796" y="163761"/>
                </a:lnTo>
                <a:lnTo>
                  <a:pt x="184357" y="133271"/>
                </a:lnTo>
                <a:lnTo>
                  <a:pt x="191897" y="95935"/>
                </a:lnTo>
                <a:lnTo>
                  <a:pt x="184357" y="58593"/>
                </a:lnTo>
                <a:lnTo>
                  <a:pt x="163796" y="28098"/>
                </a:lnTo>
                <a:lnTo>
                  <a:pt x="133298" y="7539"/>
                </a:lnTo>
                <a:lnTo>
                  <a:pt x="9594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987082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5" h="192404">
                <a:moveTo>
                  <a:pt x="0" y="95935"/>
                </a:moveTo>
                <a:lnTo>
                  <a:pt x="7541" y="58593"/>
                </a:lnTo>
                <a:lnTo>
                  <a:pt x="28105" y="28098"/>
                </a:lnTo>
                <a:lnTo>
                  <a:pt x="58603" y="7539"/>
                </a:lnTo>
                <a:lnTo>
                  <a:pt x="95948" y="0"/>
                </a:lnTo>
                <a:lnTo>
                  <a:pt x="133298" y="7539"/>
                </a:lnTo>
                <a:lnTo>
                  <a:pt x="163796" y="28098"/>
                </a:lnTo>
                <a:lnTo>
                  <a:pt x="184357" y="58593"/>
                </a:lnTo>
                <a:lnTo>
                  <a:pt x="191897" y="95935"/>
                </a:lnTo>
                <a:lnTo>
                  <a:pt x="184357" y="133271"/>
                </a:lnTo>
                <a:lnTo>
                  <a:pt x="163796" y="163761"/>
                </a:lnTo>
                <a:lnTo>
                  <a:pt x="133298" y="184320"/>
                </a:lnTo>
                <a:lnTo>
                  <a:pt x="95948" y="191858"/>
                </a:lnTo>
                <a:lnTo>
                  <a:pt x="58603" y="184320"/>
                </a:lnTo>
                <a:lnTo>
                  <a:pt x="28105" y="163761"/>
                </a:lnTo>
                <a:lnTo>
                  <a:pt x="7541" y="133271"/>
                </a:lnTo>
                <a:lnTo>
                  <a:pt x="0" y="9593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28827" y="6016752"/>
            <a:ext cx="289559" cy="2895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77215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95948" y="0"/>
                </a:moveTo>
                <a:lnTo>
                  <a:pt x="58598" y="7539"/>
                </a:lnTo>
                <a:lnTo>
                  <a:pt x="28100" y="28098"/>
                </a:lnTo>
                <a:lnTo>
                  <a:pt x="7539" y="58593"/>
                </a:lnTo>
                <a:lnTo>
                  <a:pt x="0" y="95935"/>
                </a:lnTo>
                <a:lnTo>
                  <a:pt x="7539" y="133271"/>
                </a:lnTo>
                <a:lnTo>
                  <a:pt x="28100" y="163761"/>
                </a:lnTo>
                <a:lnTo>
                  <a:pt x="58598" y="184320"/>
                </a:lnTo>
                <a:lnTo>
                  <a:pt x="95948" y="191858"/>
                </a:lnTo>
                <a:lnTo>
                  <a:pt x="133293" y="184320"/>
                </a:lnTo>
                <a:lnTo>
                  <a:pt x="163791" y="163761"/>
                </a:lnTo>
                <a:lnTo>
                  <a:pt x="184355" y="133271"/>
                </a:lnTo>
                <a:lnTo>
                  <a:pt x="191897" y="95935"/>
                </a:lnTo>
                <a:lnTo>
                  <a:pt x="184355" y="58593"/>
                </a:lnTo>
                <a:lnTo>
                  <a:pt x="163791" y="28098"/>
                </a:lnTo>
                <a:lnTo>
                  <a:pt x="133293" y="7539"/>
                </a:lnTo>
                <a:lnTo>
                  <a:pt x="95948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77215" y="6042990"/>
            <a:ext cx="192405" cy="192405"/>
          </a:xfrm>
          <a:custGeom>
            <a:avLst/>
            <a:gdLst/>
            <a:ahLst/>
            <a:cxnLst/>
            <a:rect l="l" t="t" r="r" b="b"/>
            <a:pathLst>
              <a:path w="192404" h="192404">
                <a:moveTo>
                  <a:pt x="0" y="95935"/>
                </a:moveTo>
                <a:lnTo>
                  <a:pt x="7539" y="58593"/>
                </a:lnTo>
                <a:lnTo>
                  <a:pt x="28100" y="28098"/>
                </a:lnTo>
                <a:lnTo>
                  <a:pt x="58598" y="7539"/>
                </a:lnTo>
                <a:lnTo>
                  <a:pt x="95948" y="0"/>
                </a:lnTo>
                <a:lnTo>
                  <a:pt x="133293" y="7539"/>
                </a:lnTo>
                <a:lnTo>
                  <a:pt x="163791" y="28098"/>
                </a:lnTo>
                <a:lnTo>
                  <a:pt x="184355" y="58593"/>
                </a:lnTo>
                <a:lnTo>
                  <a:pt x="191897" y="95935"/>
                </a:lnTo>
                <a:lnTo>
                  <a:pt x="184355" y="133271"/>
                </a:lnTo>
                <a:lnTo>
                  <a:pt x="163791" y="163761"/>
                </a:lnTo>
                <a:lnTo>
                  <a:pt x="133293" y="184320"/>
                </a:lnTo>
                <a:lnTo>
                  <a:pt x="95948" y="191858"/>
                </a:lnTo>
                <a:lnTo>
                  <a:pt x="58598" y="184320"/>
                </a:lnTo>
                <a:lnTo>
                  <a:pt x="28100" y="163761"/>
                </a:lnTo>
                <a:lnTo>
                  <a:pt x="7539" y="133271"/>
                </a:lnTo>
                <a:lnTo>
                  <a:pt x="0" y="95935"/>
                </a:lnTo>
                <a:close/>
              </a:path>
            </a:pathLst>
          </a:custGeom>
          <a:ln w="12700">
            <a:solidFill>
              <a:srgbClr val="3333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 txBox="1"/>
          <p:nvPr/>
        </p:nvSpPr>
        <p:spPr>
          <a:xfrm>
            <a:off x="418896" y="5656173"/>
            <a:ext cx="1489075" cy="394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Certificação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7101840" y="2811779"/>
            <a:ext cx="1491996" cy="228295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164323" y="2852927"/>
            <a:ext cx="1368425" cy="2160270"/>
          </a:xfrm>
          <a:custGeom>
            <a:avLst/>
            <a:gdLst/>
            <a:ahLst/>
            <a:cxnLst/>
            <a:rect l="l" t="t" r="r" b="b"/>
            <a:pathLst>
              <a:path w="1368425" h="2160270">
                <a:moveTo>
                  <a:pt x="0" y="2160270"/>
                </a:moveTo>
                <a:lnTo>
                  <a:pt x="1368171" y="2160270"/>
                </a:lnTo>
                <a:lnTo>
                  <a:pt x="1368171" y="0"/>
                </a:lnTo>
                <a:lnTo>
                  <a:pt x="0" y="0"/>
                </a:lnTo>
                <a:lnTo>
                  <a:pt x="0" y="2160270"/>
                </a:lnTo>
                <a:close/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 txBox="1"/>
          <p:nvPr/>
        </p:nvSpPr>
        <p:spPr>
          <a:xfrm>
            <a:off x="7164323" y="2852927"/>
            <a:ext cx="1368425" cy="216027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301625">
              <a:lnSpc>
                <a:spcPct val="100000"/>
              </a:lnSpc>
              <a:spcBef>
                <a:spcPts val="1535"/>
              </a:spcBef>
            </a:pPr>
            <a:r>
              <a:rPr sz="2400" dirty="0">
                <a:latin typeface="Tahoma"/>
                <a:cs typeface="Tahoma"/>
              </a:rPr>
              <a:t>Curso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30" y="2309748"/>
            <a:ext cx="3665185" cy="33287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175883" y="2309748"/>
            <a:ext cx="2618899" cy="32564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40022" y="2309748"/>
            <a:ext cx="2367153" cy="29814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Ciclo </a:t>
            </a:r>
            <a:r>
              <a:rPr spc="-5" dirty="0"/>
              <a:t>de</a:t>
            </a:r>
            <a:r>
              <a:rPr spc="-95" dirty="0"/>
              <a:t> </a:t>
            </a:r>
            <a:r>
              <a:rPr dirty="0"/>
              <a:t>Matrículas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15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1246428" y="3213100"/>
            <a:ext cx="447675" cy="100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C1  35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30932" y="3225292"/>
            <a:ext cx="1487805" cy="100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52195" algn="l"/>
              </a:tabLst>
            </a:pPr>
            <a:r>
              <a:rPr sz="3200" spc="-5" dirty="0">
                <a:latin typeface="Calibri"/>
                <a:cs typeface="Calibri"/>
              </a:rPr>
              <a:t>C</a:t>
            </a:r>
            <a:r>
              <a:rPr sz="3200" dirty="0">
                <a:latin typeface="Calibri"/>
                <a:cs typeface="Calibri"/>
              </a:rPr>
              <a:t>2	</a:t>
            </a:r>
            <a:r>
              <a:rPr sz="4800" spc="-7" baseline="1736" dirty="0">
                <a:latin typeface="Calibri"/>
                <a:cs typeface="Calibri"/>
              </a:rPr>
              <a:t>C3</a:t>
            </a:r>
            <a:endParaRPr sz="4800" baseline="1736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052195" algn="l"/>
              </a:tabLst>
            </a:pPr>
            <a:r>
              <a:rPr sz="3200" spc="-5" dirty="0">
                <a:latin typeface="Calibri"/>
                <a:cs typeface="Calibri"/>
              </a:rPr>
              <a:t>80	</a:t>
            </a:r>
            <a:r>
              <a:rPr sz="4800" spc="-7" baseline="1736" dirty="0">
                <a:latin typeface="Calibri"/>
                <a:cs typeface="Calibri"/>
              </a:rPr>
              <a:t>20</a:t>
            </a:r>
            <a:endParaRPr sz="4800" baseline="1736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88814" y="3236848"/>
            <a:ext cx="1107440" cy="100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72465" algn="l"/>
              </a:tabLst>
            </a:pPr>
            <a:r>
              <a:rPr sz="3200" spc="-5" dirty="0">
                <a:latin typeface="Calibri"/>
                <a:cs typeface="Calibri"/>
              </a:rPr>
              <a:t>C</a:t>
            </a:r>
            <a:r>
              <a:rPr sz="3200" dirty="0">
                <a:latin typeface="Calibri"/>
                <a:cs typeface="Calibri"/>
              </a:rPr>
              <a:t>4	</a:t>
            </a:r>
            <a:r>
              <a:rPr sz="3200" spc="-5" dirty="0">
                <a:latin typeface="Calibri"/>
                <a:cs typeface="Calibri"/>
              </a:rPr>
              <a:t>C5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72465" algn="l"/>
              </a:tabLst>
            </a:pPr>
            <a:r>
              <a:rPr sz="3200" spc="-5" dirty="0">
                <a:latin typeface="Calibri"/>
                <a:cs typeface="Calibri"/>
              </a:rPr>
              <a:t>30	</a:t>
            </a:r>
            <a:r>
              <a:rPr sz="3200" spc="-10" dirty="0">
                <a:latin typeface="Calibri"/>
                <a:cs typeface="Calibri"/>
              </a:rPr>
              <a:t>40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76515" y="3236848"/>
            <a:ext cx="447675" cy="100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C6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40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CaixaDeTexto 10"/>
          <p:cNvSpPr txBox="1"/>
          <p:nvPr/>
        </p:nvSpPr>
        <p:spPr>
          <a:xfrm rot="18313255">
            <a:off x="368092" y="2370097"/>
            <a:ext cx="1904577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Processo Seletivo  2016.1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 rot="18200228">
            <a:off x="4067847" y="2361243"/>
            <a:ext cx="1904577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Processo Seletivo  2016.2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 rot="18065832">
            <a:off x="6524953" y="2377965"/>
            <a:ext cx="1904577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Processo Seletivo  2017.1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Registro de Alunos no</a:t>
            </a:r>
            <a:r>
              <a:rPr spc="-90" dirty="0"/>
              <a:t> </a:t>
            </a:r>
            <a:r>
              <a:rPr spc="-10" dirty="0"/>
              <a:t>SISTEC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16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4540" y="1649476"/>
            <a:ext cx="7289165" cy="36522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libri"/>
                <a:cs typeface="Calibri"/>
              </a:rPr>
              <a:t>Os </a:t>
            </a:r>
            <a:r>
              <a:rPr sz="3200" dirty="0">
                <a:latin typeface="Calibri"/>
                <a:cs typeface="Calibri"/>
              </a:rPr>
              <a:t>alunos </a:t>
            </a:r>
            <a:r>
              <a:rPr sz="3200" spc="-5" dirty="0">
                <a:latin typeface="Calibri"/>
                <a:cs typeface="Calibri"/>
              </a:rPr>
              <a:t>são </a:t>
            </a:r>
            <a:r>
              <a:rPr sz="3200" dirty="0">
                <a:latin typeface="Calibri"/>
                <a:cs typeface="Calibri"/>
              </a:rPr>
              <a:t>registrados </a:t>
            </a:r>
            <a:r>
              <a:rPr sz="3200" spc="-5" dirty="0">
                <a:latin typeface="Calibri"/>
                <a:cs typeface="Calibri"/>
              </a:rPr>
              <a:t>no </a:t>
            </a:r>
            <a:r>
              <a:rPr sz="3200" dirty="0">
                <a:latin typeface="Calibri"/>
                <a:cs typeface="Calibri"/>
              </a:rPr>
              <a:t>SISTEC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por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meio </a:t>
            </a:r>
            <a:r>
              <a:rPr sz="3200" spc="-5" dirty="0">
                <a:latin typeface="Calibri"/>
                <a:cs typeface="Calibri"/>
              </a:rPr>
              <a:t>dos </a:t>
            </a:r>
            <a:r>
              <a:rPr sz="3200" dirty="0">
                <a:latin typeface="Calibri"/>
                <a:cs typeface="Calibri"/>
              </a:rPr>
              <a:t>ciclos de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matrículas;</a:t>
            </a:r>
            <a:endParaRPr sz="3200">
              <a:latin typeface="Calibri"/>
              <a:cs typeface="Calibri"/>
            </a:endParaRPr>
          </a:p>
          <a:p>
            <a:pPr marL="355600" marR="60960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libri"/>
                <a:cs typeface="Calibri"/>
              </a:rPr>
              <a:t>Os </a:t>
            </a:r>
            <a:r>
              <a:rPr sz="3200" dirty="0">
                <a:latin typeface="Calibri"/>
                <a:cs typeface="Calibri"/>
              </a:rPr>
              <a:t>alunos </a:t>
            </a:r>
            <a:r>
              <a:rPr sz="3200" spc="-5" dirty="0">
                <a:latin typeface="Calibri"/>
                <a:cs typeface="Calibri"/>
              </a:rPr>
              <a:t>são </a:t>
            </a:r>
            <a:r>
              <a:rPr sz="3200" dirty="0">
                <a:latin typeface="Calibri"/>
                <a:cs typeface="Calibri"/>
              </a:rPr>
              <a:t>identificados </a:t>
            </a:r>
            <a:r>
              <a:rPr sz="3200" spc="-5" dirty="0">
                <a:latin typeface="Calibri"/>
                <a:cs typeface="Calibri"/>
              </a:rPr>
              <a:t>no SISTEC</a:t>
            </a:r>
            <a:r>
              <a:rPr sz="3200" spc="-5">
                <a:latin typeface="Calibri"/>
                <a:cs typeface="Calibri"/>
              </a:rPr>
              <a:t>,  </a:t>
            </a:r>
            <a:r>
              <a:rPr sz="3200" spc="-5" smtClean="0">
                <a:latin typeface="Calibri"/>
                <a:cs typeface="Calibri"/>
              </a:rPr>
              <a:t>p</a:t>
            </a:r>
            <a:r>
              <a:rPr lang="pt-BR" sz="3200" spc="-5" dirty="0" smtClean="0">
                <a:latin typeface="Calibri"/>
                <a:cs typeface="Calibri"/>
              </a:rPr>
              <a:t>r</a:t>
            </a:r>
            <a:r>
              <a:rPr sz="3200" spc="-5" smtClean="0">
                <a:latin typeface="Calibri"/>
                <a:cs typeface="Calibri"/>
              </a:rPr>
              <a:t>ioritariamente</a:t>
            </a:r>
            <a:r>
              <a:rPr sz="3200" spc="-5" dirty="0">
                <a:latin typeface="Calibri"/>
                <a:cs typeface="Calibri"/>
              </a:rPr>
              <a:t>, </a:t>
            </a:r>
            <a:r>
              <a:rPr sz="3200" dirty="0">
                <a:latin typeface="Calibri"/>
                <a:cs typeface="Calibri"/>
              </a:rPr>
              <a:t>através </a:t>
            </a:r>
            <a:r>
              <a:rPr sz="3200" spc="-5" dirty="0">
                <a:latin typeface="Calibri"/>
                <a:cs typeface="Calibri"/>
              </a:rPr>
              <a:t>de seus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CPFs;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libri"/>
                <a:cs typeface="Calibri"/>
              </a:rPr>
              <a:t>Periodicamente, a situação do aluno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deve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ser </a:t>
            </a:r>
            <a:r>
              <a:rPr sz="3200" dirty="0">
                <a:latin typeface="Calibri"/>
                <a:cs typeface="Calibri"/>
              </a:rPr>
              <a:t>atualizada </a:t>
            </a:r>
            <a:r>
              <a:rPr sz="3200" spc="-5" dirty="0">
                <a:latin typeface="Calibri"/>
                <a:cs typeface="Calibri"/>
              </a:rPr>
              <a:t>pela unidade de</a:t>
            </a:r>
            <a:r>
              <a:rPr sz="3200" spc="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ensino.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1812" y="1551050"/>
            <a:ext cx="7142162" cy="4764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09818" y="2449166"/>
            <a:ext cx="228600" cy="95631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739"/>
              </a:lnSpc>
            </a:pPr>
            <a:r>
              <a:rPr sz="1600" spc="-5" dirty="0">
                <a:latin typeface="Verdana"/>
                <a:cs typeface="Verdana"/>
              </a:rPr>
              <a:t>CU</a:t>
            </a:r>
            <a:r>
              <a:rPr sz="1600" spc="-10" dirty="0">
                <a:latin typeface="Verdana"/>
                <a:cs typeface="Verdana"/>
              </a:rPr>
              <a:t>R</a:t>
            </a:r>
            <a:r>
              <a:rPr sz="1600" dirty="0">
                <a:latin typeface="Verdana"/>
                <a:cs typeface="Verdana"/>
              </a:rPr>
              <a:t>SO</a:t>
            </a:r>
            <a:r>
              <a:rPr sz="1600" spc="15" dirty="0">
                <a:latin typeface="Verdana"/>
                <a:cs typeface="Verdana"/>
              </a:rPr>
              <a:t> </a:t>
            </a:r>
            <a:r>
              <a:rPr sz="1600" dirty="0">
                <a:latin typeface="Verdana"/>
                <a:cs typeface="Verdana"/>
              </a:rPr>
              <a:t>1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0316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>
                <a:latin typeface="Tahoma"/>
                <a:cs typeface="Tahoma"/>
              </a:rPr>
              <a:t>Registro </a:t>
            </a:r>
            <a:r>
              <a:rPr spc="-15" dirty="0">
                <a:latin typeface="Tahoma"/>
                <a:cs typeface="Tahoma"/>
              </a:rPr>
              <a:t>de </a:t>
            </a:r>
            <a:r>
              <a:rPr spc="-5" dirty="0">
                <a:latin typeface="Tahoma"/>
                <a:cs typeface="Tahoma"/>
              </a:rPr>
              <a:t>Alunos no</a:t>
            </a:r>
            <a:r>
              <a:rPr spc="-40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SISTEC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17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2198623" y="2594736"/>
            <a:ext cx="719455" cy="55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55880" algn="ctr">
              <a:lnSpc>
                <a:spcPct val="100000"/>
              </a:lnSpc>
            </a:pPr>
            <a:r>
              <a:rPr sz="1200" spc="-5" dirty="0">
                <a:latin typeface="Verdana"/>
                <a:cs typeface="Verdana"/>
              </a:rPr>
              <a:t>Ciclo de  M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10" dirty="0">
                <a:latin typeface="Verdana"/>
                <a:cs typeface="Verdana"/>
              </a:rPr>
              <a:t>t</a:t>
            </a:r>
            <a:r>
              <a:rPr sz="1200" dirty="0">
                <a:latin typeface="Verdana"/>
                <a:cs typeface="Verdana"/>
              </a:rPr>
              <a:t>ríc</a:t>
            </a:r>
            <a:r>
              <a:rPr sz="1200" spc="-10" dirty="0">
                <a:latin typeface="Verdana"/>
                <a:cs typeface="Verdana"/>
              </a:rPr>
              <a:t>ul</a:t>
            </a:r>
            <a:r>
              <a:rPr sz="1200" dirty="0">
                <a:latin typeface="Verdana"/>
                <a:cs typeface="Verdana"/>
              </a:rPr>
              <a:t>a  1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99103" y="2596200"/>
            <a:ext cx="719455" cy="553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55880" algn="ctr">
              <a:lnSpc>
                <a:spcPct val="99200"/>
              </a:lnSpc>
            </a:pPr>
            <a:r>
              <a:rPr sz="1200" spc="-5" dirty="0">
                <a:latin typeface="Verdana"/>
                <a:cs typeface="Verdana"/>
              </a:rPr>
              <a:t>Ciclo de  M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10" dirty="0">
                <a:latin typeface="Verdana"/>
                <a:cs typeface="Verdana"/>
              </a:rPr>
              <a:t>t</a:t>
            </a:r>
            <a:r>
              <a:rPr sz="1200" dirty="0">
                <a:latin typeface="Verdana"/>
                <a:cs typeface="Verdana"/>
              </a:rPr>
              <a:t>ríc</a:t>
            </a:r>
            <a:r>
              <a:rPr sz="1200" spc="-10" dirty="0">
                <a:latin typeface="Verdana"/>
                <a:cs typeface="Verdana"/>
              </a:rPr>
              <a:t>ul</a:t>
            </a:r>
            <a:r>
              <a:rPr sz="1200" dirty="0">
                <a:latin typeface="Verdana"/>
                <a:cs typeface="Verdana"/>
              </a:rPr>
              <a:t>a  2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26684" y="2596200"/>
            <a:ext cx="719455" cy="553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-55880" algn="ctr">
              <a:lnSpc>
                <a:spcPct val="99200"/>
              </a:lnSpc>
            </a:pPr>
            <a:r>
              <a:rPr sz="1200" spc="-5" dirty="0">
                <a:latin typeface="Verdana"/>
                <a:cs typeface="Verdana"/>
              </a:rPr>
              <a:t>Ciclo de  M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10" dirty="0">
                <a:latin typeface="Verdana"/>
                <a:cs typeface="Verdana"/>
              </a:rPr>
              <a:t>t</a:t>
            </a:r>
            <a:r>
              <a:rPr sz="1200" dirty="0">
                <a:latin typeface="Verdana"/>
                <a:cs typeface="Verdana"/>
              </a:rPr>
              <a:t>ríc</a:t>
            </a:r>
            <a:r>
              <a:rPr sz="1200" spc="-10" dirty="0">
                <a:latin typeface="Verdana"/>
                <a:cs typeface="Verdana"/>
              </a:rPr>
              <a:t>ul</a:t>
            </a:r>
            <a:r>
              <a:rPr sz="1200" dirty="0">
                <a:latin typeface="Verdana"/>
                <a:cs typeface="Verdana"/>
              </a:rPr>
              <a:t>a  3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50895" y="1672335"/>
            <a:ext cx="2387600" cy="311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latin typeface="Verdana"/>
                <a:cs typeface="Verdana"/>
              </a:rPr>
              <a:t>Unidade de</a:t>
            </a:r>
            <a:r>
              <a:rPr sz="2000" spc="-10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Ensino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14270" y="4328667"/>
            <a:ext cx="1269365" cy="1715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039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001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40</a:t>
            </a:r>
            <a:r>
              <a:rPr sz="1400" spc="5" dirty="0">
                <a:latin typeface="Tahoma"/>
                <a:cs typeface="Tahoma"/>
              </a:rPr>
              <a:t>1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03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Tahoma"/>
                <a:cs typeface="Tahoma"/>
              </a:rPr>
              <a:t>031.467.811-58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040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853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93</a:t>
            </a:r>
            <a:r>
              <a:rPr sz="1400" spc="5" dirty="0">
                <a:latin typeface="Tahoma"/>
                <a:cs typeface="Tahoma"/>
              </a:rPr>
              <a:t>1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38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015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811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21</a:t>
            </a:r>
            <a:r>
              <a:rPr sz="1400" spc="5" dirty="0">
                <a:latin typeface="Tahoma"/>
                <a:cs typeface="Tahoma"/>
              </a:rPr>
              <a:t>1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30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405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211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09</a:t>
            </a:r>
            <a:r>
              <a:rPr sz="1400" spc="5" dirty="0">
                <a:latin typeface="Tahoma"/>
                <a:cs typeface="Tahoma"/>
              </a:rPr>
              <a:t>3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53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033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213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06</a:t>
            </a:r>
            <a:r>
              <a:rPr sz="1400" spc="5" dirty="0">
                <a:latin typeface="Tahoma"/>
                <a:cs typeface="Tahoma"/>
              </a:rPr>
              <a:t>1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40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036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240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10</a:t>
            </a:r>
            <a:r>
              <a:rPr sz="1400" spc="5" dirty="0">
                <a:latin typeface="Tahoma"/>
                <a:cs typeface="Tahoma"/>
              </a:rPr>
              <a:t>1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23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042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360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16</a:t>
            </a:r>
            <a:r>
              <a:rPr sz="1400" spc="5" dirty="0">
                <a:latin typeface="Tahoma"/>
                <a:cs typeface="Tahoma"/>
              </a:rPr>
              <a:t>1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09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14750" y="4682870"/>
            <a:ext cx="1269365" cy="12877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5" dirty="0">
                <a:latin typeface="Tahoma"/>
                <a:cs typeface="Tahoma"/>
              </a:rPr>
              <a:t>015.164.731-32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Tahoma"/>
                <a:cs typeface="Tahoma"/>
              </a:rPr>
              <a:t>043.417.721-04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Tahoma"/>
                <a:cs typeface="Tahoma"/>
              </a:rPr>
              <a:t>037.041.281-80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099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566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51</a:t>
            </a:r>
            <a:r>
              <a:rPr sz="1400" spc="5" dirty="0">
                <a:latin typeface="Tahoma"/>
                <a:cs typeface="Tahoma"/>
              </a:rPr>
              <a:t>6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80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026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273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17</a:t>
            </a:r>
            <a:r>
              <a:rPr sz="1400" spc="5" dirty="0">
                <a:latin typeface="Tahoma"/>
                <a:cs typeface="Tahoma"/>
              </a:rPr>
              <a:t>1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13</a:t>
            </a:r>
            <a:endParaRPr sz="1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Tahoma"/>
                <a:cs typeface="Tahoma"/>
              </a:rPr>
              <a:t>037.386.231-83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15102" y="4266819"/>
            <a:ext cx="1269365" cy="221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latin typeface="Tahoma"/>
                <a:cs typeface="Tahoma"/>
              </a:rPr>
              <a:t>026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273</a:t>
            </a:r>
            <a:r>
              <a:rPr sz="1400" spc="-10" dirty="0">
                <a:latin typeface="Tahoma"/>
                <a:cs typeface="Tahoma"/>
              </a:rPr>
              <a:t>.</a:t>
            </a:r>
            <a:r>
              <a:rPr sz="1400" dirty="0">
                <a:latin typeface="Tahoma"/>
                <a:cs typeface="Tahoma"/>
              </a:rPr>
              <a:t>17</a:t>
            </a:r>
            <a:r>
              <a:rPr sz="1400" spc="10" dirty="0">
                <a:latin typeface="Tahoma"/>
                <a:cs typeface="Tahoma"/>
              </a:rPr>
              <a:t>1</a:t>
            </a:r>
            <a:r>
              <a:rPr sz="1400" spc="-10" dirty="0">
                <a:latin typeface="Tahoma"/>
                <a:cs typeface="Tahoma"/>
              </a:rPr>
              <a:t>-</a:t>
            </a:r>
            <a:r>
              <a:rPr sz="1400" dirty="0">
                <a:latin typeface="Tahoma"/>
                <a:cs typeface="Tahoma"/>
              </a:rPr>
              <a:t>13</a:t>
            </a:r>
            <a:endParaRPr sz="14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Atualização de Situação de</a:t>
            </a:r>
            <a:r>
              <a:rPr spc="-120" dirty="0"/>
              <a:t> </a:t>
            </a:r>
            <a:r>
              <a:rPr spc="-5" dirty="0"/>
              <a:t>Aluno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18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46303" y="1289558"/>
            <a:ext cx="7727950" cy="5106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715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Novos </a:t>
            </a:r>
            <a:r>
              <a:rPr sz="3200" spc="-5" dirty="0">
                <a:latin typeface="Calibri"/>
                <a:cs typeface="Calibri"/>
              </a:rPr>
              <a:t>ciclos de matrículas </a:t>
            </a:r>
            <a:r>
              <a:rPr sz="3200" dirty="0">
                <a:latin typeface="Calibri"/>
                <a:cs typeface="Calibri"/>
              </a:rPr>
              <a:t>e </a:t>
            </a:r>
            <a:r>
              <a:rPr sz="3200" spc="-5" dirty="0">
                <a:latin typeface="Calibri"/>
                <a:cs typeface="Calibri"/>
              </a:rPr>
              <a:t>alunos, bem  </a:t>
            </a:r>
            <a:r>
              <a:rPr sz="3200" dirty="0">
                <a:latin typeface="Calibri"/>
                <a:cs typeface="Calibri"/>
              </a:rPr>
              <a:t>como as </a:t>
            </a:r>
            <a:r>
              <a:rPr sz="3200" spc="-5" dirty="0">
                <a:latin typeface="Calibri"/>
                <a:cs typeface="Calibri"/>
              </a:rPr>
              <a:t>mudanças das </a:t>
            </a:r>
            <a:r>
              <a:rPr sz="3200" dirty="0">
                <a:latin typeface="Calibri"/>
                <a:cs typeface="Calibri"/>
              </a:rPr>
              <a:t>situações </a:t>
            </a:r>
            <a:r>
              <a:rPr sz="3200" spc="-5" dirty="0">
                <a:latin typeface="Calibri"/>
                <a:cs typeface="Calibri"/>
              </a:rPr>
              <a:t>dos </a:t>
            </a:r>
            <a:r>
              <a:rPr sz="3200" dirty="0">
                <a:latin typeface="Calibri"/>
                <a:cs typeface="Calibri"/>
              </a:rPr>
              <a:t>alunos  </a:t>
            </a:r>
            <a:r>
              <a:rPr sz="3200" spc="-5" dirty="0">
                <a:latin typeface="Calibri"/>
                <a:cs typeface="Calibri"/>
              </a:rPr>
              <a:t>já </a:t>
            </a:r>
            <a:r>
              <a:rPr sz="3200" dirty="0">
                <a:latin typeface="Calibri"/>
                <a:cs typeface="Calibri"/>
              </a:rPr>
              <a:t>registrados, </a:t>
            </a:r>
            <a:r>
              <a:rPr sz="3200" spc="-5" dirty="0">
                <a:latin typeface="Calibri"/>
                <a:cs typeface="Calibri"/>
              </a:rPr>
              <a:t>deverão ser informados </a:t>
            </a:r>
            <a:r>
              <a:rPr sz="3200" dirty="0">
                <a:latin typeface="Calibri"/>
                <a:cs typeface="Calibri"/>
              </a:rPr>
              <a:t>ao  </a:t>
            </a:r>
            <a:r>
              <a:rPr sz="3200" spc="-5" dirty="0">
                <a:latin typeface="Calibri"/>
                <a:cs typeface="Calibri"/>
              </a:rPr>
              <a:t>SISTEC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mensalmente</a:t>
            </a:r>
            <a:r>
              <a:rPr sz="3200" spc="-5" dirty="0">
                <a:latin typeface="Calibri"/>
                <a:cs typeface="Calibri"/>
              </a:rPr>
              <a:t>;</a:t>
            </a:r>
            <a:endParaRPr sz="3200">
              <a:latin typeface="Calibri"/>
              <a:cs typeface="Calibri"/>
            </a:endParaRPr>
          </a:p>
          <a:p>
            <a:pPr marL="355600" marR="17018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O </a:t>
            </a:r>
            <a:r>
              <a:rPr sz="3200" spc="-5" dirty="0">
                <a:latin typeface="Calibri"/>
                <a:cs typeface="Calibri"/>
              </a:rPr>
              <a:t>prazo limite para </a:t>
            </a:r>
            <a:r>
              <a:rPr sz="3200" dirty="0">
                <a:latin typeface="Calibri"/>
                <a:cs typeface="Calibri"/>
              </a:rPr>
              <a:t>a </a:t>
            </a:r>
            <a:r>
              <a:rPr sz="3200" spc="-5" dirty="0">
                <a:latin typeface="Calibri"/>
                <a:cs typeface="Calibri"/>
              </a:rPr>
              <a:t>informação dos dados  </a:t>
            </a:r>
            <a:r>
              <a:rPr sz="3200" dirty="0">
                <a:latin typeface="Calibri"/>
                <a:cs typeface="Calibri"/>
              </a:rPr>
              <a:t>referentes a cada mês é o </a:t>
            </a:r>
            <a:r>
              <a:rPr sz="3200" spc="-5" dirty="0">
                <a:latin typeface="Calibri"/>
                <a:cs typeface="Calibri"/>
              </a:rPr>
              <a:t>dia </a:t>
            </a:r>
            <a:r>
              <a:rPr sz="3200" b="1" dirty="0">
                <a:latin typeface="Calibri"/>
                <a:cs typeface="Calibri"/>
              </a:rPr>
              <a:t>25 </a:t>
            </a:r>
            <a:r>
              <a:rPr sz="3200" b="1" spc="-5" dirty="0">
                <a:latin typeface="Calibri"/>
                <a:cs typeface="Calibri"/>
              </a:rPr>
              <a:t>do </a:t>
            </a:r>
            <a:r>
              <a:rPr sz="3200" b="1" dirty="0">
                <a:latin typeface="Calibri"/>
                <a:cs typeface="Calibri"/>
              </a:rPr>
              <a:t>mês  </a:t>
            </a:r>
            <a:r>
              <a:rPr sz="3200" b="1" spc="-5" dirty="0">
                <a:latin typeface="Calibri"/>
                <a:cs typeface="Calibri"/>
              </a:rPr>
              <a:t>subsequente</a:t>
            </a:r>
            <a:r>
              <a:rPr sz="3200" spc="-5" dirty="0">
                <a:latin typeface="Calibri"/>
                <a:cs typeface="Calibri"/>
              </a:rPr>
              <a:t>;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Char char="•"/>
              <a:tabLst>
                <a:tab pos="354965" algn="l"/>
                <a:tab pos="355600" algn="l"/>
                <a:tab pos="3315335" algn="l"/>
              </a:tabLst>
            </a:pPr>
            <a:r>
              <a:rPr sz="3200" dirty="0">
                <a:latin typeface="Calibri"/>
                <a:cs typeface="Calibri"/>
              </a:rPr>
              <a:t>O </a:t>
            </a:r>
            <a:r>
              <a:rPr sz="3200" spc="-5" dirty="0">
                <a:latin typeface="Calibri"/>
                <a:cs typeface="Calibri"/>
              </a:rPr>
              <a:t>SISTEC </a:t>
            </a:r>
            <a:r>
              <a:rPr sz="3200" dirty="0">
                <a:latin typeface="Calibri"/>
                <a:cs typeface="Calibri"/>
              </a:rPr>
              <a:t>consolida os </a:t>
            </a:r>
            <a:r>
              <a:rPr sz="3200" spc="-5" dirty="0">
                <a:latin typeface="Calibri"/>
                <a:cs typeface="Calibri"/>
              </a:rPr>
              <a:t>dados sobre educação  profissional na forma de indicadores que  serão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divulgados	</a:t>
            </a:r>
            <a:r>
              <a:rPr sz="3200" dirty="0">
                <a:latin typeface="Calibri"/>
                <a:cs typeface="Calibri"/>
              </a:rPr>
              <a:t>mensalmente.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237292"/>
            <a:ext cx="5715000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pt-BR" sz="4400" dirty="0" smtClean="0"/>
              <a:t>SITE</a:t>
            </a:r>
            <a:r>
              <a:rPr sz="4400" spc="-5" dirty="0" smtClean="0"/>
              <a:t>SISTEC</a:t>
            </a:r>
            <a:r>
              <a:rPr lang="pt-BR" sz="4400" spc="-5" dirty="0" smtClean="0"/>
              <a:t>.MEC.GOV.BR</a:t>
            </a:r>
            <a:endParaRPr sz="44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19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pic>
        <p:nvPicPr>
          <p:cNvPr id="8" name="Imagem 7"/>
          <p:cNvPicPr/>
          <p:nvPr/>
        </p:nvPicPr>
        <p:blipFill>
          <a:blip r:embed="rId2" cstate="print"/>
          <a:srcRect l="20841" t="3538" r="22053" b="4009"/>
          <a:stretch>
            <a:fillRect/>
          </a:stretch>
        </p:blipFill>
        <p:spPr bwMode="auto">
          <a:xfrm>
            <a:off x="685800" y="914400"/>
            <a:ext cx="7620000" cy="571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939" y="274701"/>
            <a:ext cx="3121661" cy="6771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Objetivos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dirty="0"/>
              <a:pPr marL="101600">
                <a:lnSpc>
                  <a:spcPts val="1235"/>
                </a:lnSpc>
              </a:pPr>
              <a:t>2</a:t>
            </a:fld>
            <a:r>
              <a:rPr spc="-5" dirty="0"/>
              <a:t>/1</a:t>
            </a:r>
            <a:r>
              <a:rPr dirty="0"/>
              <a:t>5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219200"/>
            <a:ext cx="7475220" cy="4423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80645" indent="-342900">
              <a:lnSpc>
                <a:spcPct val="90000"/>
              </a:lnSpc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Dotar o </a:t>
            </a:r>
            <a:r>
              <a:rPr sz="2400" dirty="0">
                <a:latin typeface="Calibri"/>
                <a:cs typeface="Calibri"/>
              </a:rPr>
              <a:t>Ministério </a:t>
            </a:r>
            <a:r>
              <a:rPr sz="2400" spc="-5" dirty="0">
                <a:latin typeface="Calibri"/>
                <a:cs typeface="Calibri"/>
              </a:rPr>
              <a:t>da </a:t>
            </a:r>
            <a:r>
              <a:rPr sz="2400" dirty="0">
                <a:latin typeface="Calibri"/>
                <a:cs typeface="Calibri"/>
              </a:rPr>
              <a:t>Educação </a:t>
            </a:r>
            <a:r>
              <a:rPr sz="2400" spc="-5" dirty="0">
                <a:latin typeface="Calibri"/>
                <a:cs typeface="Calibri"/>
              </a:rPr>
              <a:t>de uma base nacional </a:t>
            </a:r>
            <a:r>
              <a:rPr sz="2400" spc="-10" dirty="0">
                <a:latin typeface="Calibri"/>
                <a:cs typeface="Calibri"/>
              </a:rPr>
              <a:t>de  </a:t>
            </a:r>
            <a:r>
              <a:rPr sz="2400" spc="-5" dirty="0">
                <a:latin typeface="Calibri"/>
                <a:cs typeface="Calibri"/>
              </a:rPr>
              <a:t>dados oficial contendo informações da </a:t>
            </a:r>
            <a:r>
              <a:rPr sz="2400" dirty="0">
                <a:latin typeface="Calibri"/>
                <a:cs typeface="Calibri"/>
              </a:rPr>
              <a:t>educação  </a:t>
            </a:r>
            <a:r>
              <a:rPr sz="2400" spc="-5" dirty="0">
                <a:latin typeface="Calibri"/>
                <a:cs typeface="Calibri"/>
              </a:rPr>
              <a:t>profissional </a:t>
            </a:r>
            <a:r>
              <a:rPr sz="2400" dirty="0">
                <a:latin typeface="Calibri"/>
                <a:cs typeface="Calibri"/>
              </a:rPr>
              <a:t>e </a:t>
            </a:r>
            <a:r>
              <a:rPr sz="2400" spc="-5" dirty="0">
                <a:latin typeface="Calibri"/>
                <a:cs typeface="Calibri"/>
              </a:rPr>
              <a:t>tecnológica no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país</a:t>
            </a:r>
            <a:r>
              <a:rPr sz="2400" smtClean="0">
                <a:latin typeface="Calibri"/>
                <a:cs typeface="Calibri"/>
              </a:rPr>
              <a:t>;</a:t>
            </a:r>
            <a:endParaRPr lang="pt-BR" sz="2400" dirty="0" smtClean="0">
              <a:latin typeface="Calibri"/>
              <a:cs typeface="Calibri"/>
            </a:endParaRPr>
          </a:p>
          <a:p>
            <a:pPr marL="355600" marR="80645" indent="-342900">
              <a:lnSpc>
                <a:spcPct val="90000"/>
              </a:lnSpc>
              <a:tabLst>
                <a:tab pos="355600" algn="l"/>
                <a:tab pos="356235" algn="l"/>
              </a:tabLst>
            </a:pPr>
            <a:endParaRPr sz="500">
              <a:latin typeface="Calibri"/>
              <a:cs typeface="Calibri"/>
            </a:endParaRPr>
          </a:p>
          <a:p>
            <a:pPr marL="355600" marR="687705" indent="-342900">
              <a:lnSpc>
                <a:spcPts val="2590"/>
              </a:lnSpc>
              <a:spcBef>
                <a:spcPts val="61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5" dirty="0">
                <a:latin typeface="Calibri"/>
                <a:cs typeface="Calibri"/>
              </a:rPr>
              <a:t>Disponibilizar informações para a sociedade sobre a  oferta de cursos </a:t>
            </a:r>
            <a:r>
              <a:rPr sz="2400" dirty="0">
                <a:latin typeface="Calibri"/>
                <a:cs typeface="Calibri"/>
              </a:rPr>
              <a:t>técnicos </a:t>
            </a:r>
            <a:r>
              <a:rPr sz="2400" spc="-5" dirty="0">
                <a:latin typeface="Calibri"/>
                <a:cs typeface="Calibri"/>
              </a:rPr>
              <a:t>no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país</a:t>
            </a:r>
            <a:r>
              <a:rPr sz="2400" spc="-5" smtClean="0">
                <a:latin typeface="Calibri"/>
                <a:cs typeface="Calibri"/>
              </a:rPr>
              <a:t>;</a:t>
            </a:r>
            <a:endParaRPr lang="pt-BR" sz="1000" spc="-5" dirty="0" smtClean="0">
              <a:latin typeface="Calibri"/>
              <a:cs typeface="Calibri"/>
            </a:endParaRPr>
          </a:p>
          <a:p>
            <a:pPr marL="355600" indent="-342900">
              <a:lnSpc>
                <a:spcPts val="2735"/>
              </a:lnSpc>
              <a:spcBef>
                <a:spcPts val="250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mtClean="0">
                <a:latin typeface="Calibri"/>
                <a:cs typeface="Calibri"/>
              </a:rPr>
              <a:t>Gerar </a:t>
            </a:r>
            <a:r>
              <a:rPr sz="2400" spc="-5" dirty="0">
                <a:latin typeface="Calibri"/>
                <a:cs typeface="Calibri"/>
              </a:rPr>
              <a:t>indicadores sobre unidades de ensino,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cursos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ts val="2735"/>
              </a:lnSpc>
            </a:pPr>
            <a:r>
              <a:rPr sz="2400" spc="-5" dirty="0">
                <a:latin typeface="Calibri"/>
                <a:cs typeface="Calibri"/>
              </a:rPr>
              <a:t>técnicos </a:t>
            </a:r>
            <a:r>
              <a:rPr sz="2400" dirty="0">
                <a:latin typeface="Calibri"/>
                <a:cs typeface="Calibri"/>
              </a:rPr>
              <a:t>e alunos </a:t>
            </a:r>
            <a:r>
              <a:rPr sz="2400" spc="-5" dirty="0">
                <a:latin typeface="Calibri"/>
                <a:cs typeface="Calibri"/>
              </a:rPr>
              <a:t>da </a:t>
            </a:r>
            <a:r>
              <a:rPr sz="2400" dirty="0">
                <a:latin typeface="Calibri"/>
                <a:cs typeface="Calibri"/>
              </a:rPr>
              <a:t>educação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profissional</a:t>
            </a:r>
            <a:r>
              <a:rPr sz="2400" spc="-5" smtClean="0">
                <a:latin typeface="Calibri"/>
                <a:cs typeface="Calibri"/>
              </a:rPr>
              <a:t>;</a:t>
            </a:r>
            <a:endParaRPr lang="pt-BR" sz="2400" spc="-5" dirty="0" smtClean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spc="-5" smtClean="0">
                <a:latin typeface="Calibri"/>
                <a:cs typeface="Calibri"/>
              </a:rPr>
              <a:t>Substituir </a:t>
            </a:r>
            <a:r>
              <a:rPr sz="2400" spc="-5" dirty="0">
                <a:latin typeface="Calibri"/>
                <a:cs typeface="Calibri"/>
              </a:rPr>
              <a:t>o Cadastro </a:t>
            </a:r>
            <a:r>
              <a:rPr sz="2400" dirty="0">
                <a:latin typeface="Calibri"/>
                <a:cs typeface="Calibri"/>
              </a:rPr>
              <a:t>Nacional </a:t>
            </a:r>
            <a:r>
              <a:rPr sz="2400" spc="-5" dirty="0">
                <a:latin typeface="Calibri"/>
                <a:cs typeface="Calibri"/>
              </a:rPr>
              <a:t>de Cursos Técnicos –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CNCT</a:t>
            </a:r>
            <a:endParaRPr sz="2400">
              <a:latin typeface="Calibri"/>
              <a:cs typeface="Calibri"/>
            </a:endParaRPr>
          </a:p>
          <a:p>
            <a:pPr marL="355600" marR="201930" indent="-342900">
              <a:lnSpc>
                <a:spcPts val="2590"/>
              </a:lnSpc>
              <a:spcBef>
                <a:spcPts val="615"/>
              </a:spcBef>
              <a:buChar char="•"/>
              <a:tabLst>
                <a:tab pos="355600" algn="l"/>
                <a:tab pos="356235" algn="l"/>
              </a:tabLst>
            </a:pPr>
            <a:r>
              <a:rPr sz="2400" dirty="0">
                <a:latin typeface="Calibri"/>
                <a:cs typeface="Calibri"/>
              </a:rPr>
              <a:t>Ser </a:t>
            </a:r>
            <a:r>
              <a:rPr sz="2400" spc="-5" dirty="0">
                <a:latin typeface="Calibri"/>
                <a:cs typeface="Calibri"/>
              </a:rPr>
              <a:t>um </a:t>
            </a:r>
            <a:r>
              <a:rPr sz="2400" dirty="0">
                <a:latin typeface="Calibri"/>
                <a:cs typeface="Calibri"/>
              </a:rPr>
              <a:t>instrumento </a:t>
            </a:r>
            <a:r>
              <a:rPr sz="2400" spc="-5" dirty="0">
                <a:latin typeface="Calibri"/>
                <a:cs typeface="Calibri"/>
              </a:rPr>
              <a:t>de </a:t>
            </a:r>
            <a:r>
              <a:rPr sz="2400" dirty="0">
                <a:latin typeface="Calibri"/>
                <a:cs typeface="Calibri"/>
              </a:rPr>
              <a:t>validação </a:t>
            </a:r>
            <a:r>
              <a:rPr sz="2400" spc="-5" dirty="0">
                <a:latin typeface="Calibri"/>
                <a:cs typeface="Calibri"/>
              </a:rPr>
              <a:t>nacional dos diplomas  dos </a:t>
            </a:r>
            <a:r>
              <a:rPr sz="2400" dirty="0">
                <a:latin typeface="Calibri"/>
                <a:cs typeface="Calibri"/>
              </a:rPr>
              <a:t>cursos técnicos </a:t>
            </a:r>
            <a:r>
              <a:rPr sz="2400" spc="-5" dirty="0">
                <a:latin typeface="Calibri"/>
                <a:cs typeface="Calibri"/>
              </a:rPr>
              <a:t>de nível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médio;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ts val="2735"/>
              </a:lnSpc>
              <a:spcBef>
                <a:spcPts val="250"/>
              </a:spcBef>
              <a:buFont typeface="Calibri"/>
              <a:buChar char="•"/>
              <a:tabLst>
                <a:tab pos="355600" algn="l"/>
                <a:tab pos="356235" algn="l"/>
              </a:tabLst>
            </a:pPr>
            <a:r>
              <a:rPr sz="2400" i="1" spc="-5" dirty="0">
                <a:latin typeface="Calibri"/>
                <a:cs typeface="Calibri"/>
              </a:rPr>
              <a:t>Ser </a:t>
            </a:r>
            <a:r>
              <a:rPr sz="2400" i="1" dirty="0">
                <a:latin typeface="Calibri"/>
                <a:cs typeface="Calibri"/>
              </a:rPr>
              <a:t>o sistema de informações </a:t>
            </a:r>
            <a:r>
              <a:rPr sz="2400" i="1" spc="-5" dirty="0">
                <a:latin typeface="Calibri"/>
                <a:cs typeface="Calibri"/>
              </a:rPr>
              <a:t>do </a:t>
            </a:r>
            <a:r>
              <a:rPr sz="2400" i="1" dirty="0">
                <a:latin typeface="Calibri"/>
                <a:cs typeface="Calibri"/>
              </a:rPr>
              <a:t>Pronatec –</a:t>
            </a:r>
            <a:r>
              <a:rPr sz="2400" i="1" spc="-7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Programa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ts val="2735"/>
              </a:lnSpc>
            </a:pPr>
            <a:r>
              <a:rPr sz="2400" i="1" dirty="0">
                <a:latin typeface="Calibri"/>
                <a:cs typeface="Calibri"/>
              </a:rPr>
              <a:t>Nacional </a:t>
            </a:r>
            <a:r>
              <a:rPr sz="2400" i="1" spc="-5" dirty="0">
                <a:latin typeface="Calibri"/>
                <a:cs typeface="Calibri"/>
              </a:rPr>
              <a:t>de </a:t>
            </a:r>
            <a:r>
              <a:rPr sz="2400" i="1" dirty="0">
                <a:latin typeface="Calibri"/>
                <a:cs typeface="Calibri"/>
              </a:rPr>
              <a:t>Acesso Técnico e</a:t>
            </a:r>
            <a:r>
              <a:rPr sz="2400" i="1" spc="-7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Emprego.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763000" cy="1143000"/>
          </a:xfrm>
        </p:spPr>
        <p:txBody>
          <a:bodyPr>
            <a:normAutofit/>
          </a:bodyPr>
          <a:lstStyle/>
          <a:p>
            <a:r>
              <a:rPr lang="pt-BR" dirty="0" smtClean="0"/>
              <a:t>SISTEC.MEC.GOV.BR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/>
          </p:cNvPicPr>
          <p:nvPr>
            <p:ph idx="1"/>
          </p:nvPr>
        </p:nvPicPr>
        <p:blipFill>
          <a:blip r:embed="rId2" cstate="print"/>
          <a:srcRect t="14489" r="16779" b="5701"/>
          <a:stretch>
            <a:fillRect/>
          </a:stretch>
        </p:blipFill>
        <p:spPr bwMode="auto">
          <a:xfrm>
            <a:off x="457200" y="1143000"/>
            <a:ext cx="8229600" cy="493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Criação de ciclo</a:t>
            </a:r>
            <a:endParaRPr lang="pt-B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596" t="11869" r="40530" b="41073"/>
          <a:stretch>
            <a:fillRect/>
          </a:stretch>
        </p:blipFill>
        <p:spPr bwMode="auto">
          <a:xfrm>
            <a:off x="381000" y="1295400"/>
            <a:ext cx="824680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Explosão 2 8"/>
          <p:cNvSpPr/>
          <p:nvPr/>
        </p:nvSpPr>
        <p:spPr>
          <a:xfrm>
            <a:off x="228600" y="4953000"/>
            <a:ext cx="2514600" cy="1219200"/>
          </a:xfrm>
          <a:prstGeom prst="irregularSeal2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Atenção!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Alunos RIP (Regime de Internato Pleno)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pt-BR" dirty="0" smtClean="0"/>
              <a:t>São os alunos que residem na instituição, geralmente os</a:t>
            </a:r>
          </a:p>
          <a:p>
            <a:pPr algn="just">
              <a:buNone/>
            </a:pPr>
            <a:r>
              <a:rPr lang="pt-BR" dirty="0" smtClean="0"/>
              <a:t>egressos em escolas </a:t>
            </a:r>
            <a:r>
              <a:rPr lang="pt-BR" dirty="0" err="1" smtClean="0"/>
              <a:t>agrotécnicas</a:t>
            </a:r>
            <a:r>
              <a:rPr lang="pt-BR" dirty="0" smtClean="0"/>
              <a:t>; </a:t>
            </a:r>
          </a:p>
          <a:p>
            <a:pPr>
              <a:buNone/>
            </a:pPr>
            <a:endParaRPr lang="pt-BR" sz="2400" dirty="0" smtClean="0"/>
          </a:p>
          <a:p>
            <a:pPr>
              <a:buNone/>
            </a:pPr>
            <a:r>
              <a:rPr lang="pt-BR" dirty="0" smtClean="0"/>
              <a:t>Eles devem ser identificados como tal para compor a Matriz</a:t>
            </a:r>
          </a:p>
          <a:p>
            <a:pPr>
              <a:buNone/>
            </a:pPr>
            <a:r>
              <a:rPr lang="pt-BR" dirty="0" smtClean="0"/>
              <a:t>orçamentária da Unidade de ensino. </a:t>
            </a:r>
          </a:p>
          <a:p>
            <a:pPr>
              <a:buNone/>
            </a:pPr>
            <a:endParaRPr lang="pt-BR" sz="2400" dirty="0" smtClean="0"/>
          </a:p>
          <a:p>
            <a:pPr>
              <a:buNone/>
            </a:pPr>
            <a:r>
              <a:rPr lang="pt-BR" dirty="0" smtClean="0"/>
              <a:t>Para identificá-los, é necessário cadastrá-los previamente no ciclo de</a:t>
            </a:r>
          </a:p>
          <a:p>
            <a:pPr>
              <a:buNone/>
            </a:pPr>
            <a:r>
              <a:rPr lang="pt-BR" dirty="0" smtClean="0"/>
              <a:t>matricula.</a:t>
            </a:r>
          </a:p>
          <a:p>
            <a:pPr>
              <a:buNone/>
            </a:pPr>
            <a:endParaRPr lang="pt-BR" sz="2400" dirty="0" smtClean="0"/>
          </a:p>
          <a:p>
            <a:pPr>
              <a:buNone/>
            </a:pPr>
            <a:r>
              <a:rPr lang="pt-BR" b="1" dirty="0" smtClean="0"/>
              <a:t>Prazo: Até 30/06/2017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Cadastro de alunos </a:t>
            </a:r>
            <a:r>
              <a:rPr lang="pt-BR" dirty="0" err="1" smtClean="0"/>
              <a:t>R.I.</a:t>
            </a:r>
            <a:r>
              <a:rPr lang="pt-BR" dirty="0" smtClean="0"/>
              <a:t>P</a:t>
            </a:r>
            <a:endParaRPr lang="pt-B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44" t="11785" r="39477" b="47808"/>
          <a:stretch>
            <a:fillRect/>
          </a:stretch>
        </p:blipFill>
        <p:spPr bwMode="auto">
          <a:xfrm>
            <a:off x="609601" y="1600200"/>
            <a:ext cx="8162924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120" r="2888" b="28968"/>
          <a:stretch/>
        </p:blipFill>
        <p:spPr bwMode="auto">
          <a:xfrm>
            <a:off x="381000" y="1295400"/>
            <a:ext cx="84582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926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Relatórios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993" b="7541"/>
          <a:stretch/>
        </p:blipFill>
        <p:spPr bwMode="auto">
          <a:xfrm>
            <a:off x="457200" y="1394085"/>
            <a:ext cx="8382000" cy="4452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332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http://mec.cube.call.inf.br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515350" cy="478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47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515350" cy="478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2837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1524000" y="2438400"/>
            <a:ext cx="4906962" cy="2819400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324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447800" y="2667000"/>
            <a:ext cx="5202237" cy="234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69840" rIns="90000" bIns="45000"/>
          <a:lstStyle/>
          <a:p>
            <a:pPr indent="-342900"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dirty="0" smtClean="0">
                <a:latin typeface="Arial" charset="0"/>
                <a:cs typeface="Arial" charset="0"/>
              </a:rPr>
              <a:t>Repositório de Informações</a:t>
            </a:r>
          </a:p>
          <a:p>
            <a:pPr algn="ctr">
              <a:lnSpc>
                <a:spcPct val="93000"/>
              </a:lnSpc>
              <a:spcBef>
                <a:spcPts val="69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dirty="0" smtClean="0">
                <a:solidFill>
                  <a:srgbClr val="0000FF"/>
                </a:solidFill>
                <a:latin typeface="Arial" charset="0"/>
                <a:cs typeface="Arial" charset="0"/>
                <a:hlinkClick r:id="rId2"/>
              </a:rPr>
              <a:t>http://sitesistec.mec.gov.br</a:t>
            </a:r>
            <a:endParaRPr lang="pt-BR" sz="2800" dirty="0" smtClean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indent="-342900" algn="ctr">
              <a:lnSpc>
                <a:spcPct val="93000"/>
              </a:lnSpc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dirty="0" smtClean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indent="-342900" algn="ctr">
              <a:lnSpc>
                <a:spcPct val="93000"/>
              </a:lnSpc>
              <a:spcBef>
                <a:spcPts val="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dirty="0" smtClean="0">
                <a:latin typeface="Arial" charset="0"/>
                <a:cs typeface="Arial" charset="0"/>
              </a:rPr>
              <a:t>Acesso ao Sistema</a:t>
            </a:r>
          </a:p>
          <a:p>
            <a:pPr algn="ctr">
              <a:lnSpc>
                <a:spcPct val="93000"/>
              </a:lnSpc>
              <a:spcBef>
                <a:spcPts val="68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800" dirty="0" smtClean="0">
                <a:solidFill>
                  <a:srgbClr val="0000FF"/>
                </a:solidFill>
                <a:latin typeface="Arial" charset="0"/>
                <a:cs typeface="Arial" charset="0"/>
                <a:hlinkClick r:id="rId3"/>
              </a:rPr>
              <a:t>http://sistec.mec.gov.br</a:t>
            </a:r>
            <a:endParaRPr lang="pt-BR" sz="2800" dirty="0" smtClean="0">
              <a:solidFill>
                <a:srgbClr val="0000FF"/>
              </a:solidFill>
              <a:latin typeface="Arial" charset="0"/>
              <a:cs typeface="Arial" charset="0"/>
            </a:endParaRPr>
          </a:p>
          <a:p>
            <a:pPr marL="469900">
              <a:lnSpc>
                <a:spcPct val="100000"/>
              </a:lnSpc>
              <a:spcBef>
                <a:spcPts val="690"/>
              </a:spcBef>
            </a:pPr>
            <a:endParaRPr lang="pt-BR" sz="2800" u="sng" dirty="0" smtClean="0">
              <a:cs typeface="Calibri"/>
            </a:endParaRPr>
          </a:p>
          <a:p>
            <a:pPr algn="ctr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2800" dirty="0">
              <a:latin typeface="Arial" charset="0"/>
              <a:cs typeface="Arial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6200" y="609600"/>
            <a:ext cx="8915400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t-BR" sz="3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Arial Unicode MS" pitchFamily="32" charset="0"/>
              </a:rPr>
              <a:t>Contatos</a:t>
            </a:r>
            <a:r>
              <a:rPr lang="pt-BR" sz="3400" dirty="0">
                <a:solidFill>
                  <a:srgbClr val="77777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Arial Unicode MS" pitchFamily="32" charset="0"/>
              </a:rPr>
              <a:t> </a:t>
            </a:r>
            <a:r>
              <a:rPr lang="pt-BR" sz="34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2" charset="0"/>
                <a:cs typeface="Arial Unicode MS" pitchFamily="32" charset="0"/>
              </a:rPr>
              <a:t>SISTEC</a:t>
            </a:r>
          </a:p>
        </p:txBody>
      </p:sp>
      <p:sp>
        <p:nvSpPr>
          <p:cNvPr id="9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629400" y="655320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28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5389" t="23571" r="41481" b="36022"/>
          <a:stretch/>
        </p:blipFill>
        <p:spPr>
          <a:xfrm>
            <a:off x="1676400" y="677093"/>
            <a:ext cx="5568946" cy="381870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752520" y="4481946"/>
            <a:ext cx="37497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Mª </a:t>
            </a:r>
            <a:r>
              <a:rPr lang="pt-BR" sz="2000" dirty="0" err="1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Betiane</a:t>
            </a:r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 Moreira Cavalcante</a:t>
            </a:r>
          </a:p>
          <a:p>
            <a:pPr algn="ctr"/>
            <a:endParaRPr lang="pt-BR" sz="2000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  <a:p>
            <a:pPr algn="ctr"/>
            <a:r>
              <a:rPr lang="pt-BR" sz="2000" dirty="0" smtClean="0">
                <a:solidFill>
                  <a:schemeClr val="tx2">
                    <a:lumMod val="75000"/>
                  </a:schemeClr>
                </a:solidFill>
                <a:latin typeface="Georgia" panose="02040502050405020303" pitchFamily="18" charset="0"/>
              </a:rPr>
              <a:t>PI/PROEN</a:t>
            </a:r>
            <a:endParaRPr lang="pt-BR" sz="2000" dirty="0">
              <a:solidFill>
                <a:schemeClr val="tx2">
                  <a:lumMod val="7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4365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Indicadores</a:t>
            </a:r>
            <a:r>
              <a:rPr spc="-85" dirty="0"/>
              <a:t> </a:t>
            </a:r>
            <a:r>
              <a:rPr spc="-10" dirty="0"/>
              <a:t>SISTEC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1600">
              <a:lnSpc>
                <a:spcPts val="1235"/>
              </a:lnSpc>
            </a:pPr>
            <a:fld id="{81D60167-4931-47E6-BA6A-407CBD079E47}" type="slidenum">
              <a:rPr smtClean="0"/>
              <a:pPr marL="101600">
                <a:lnSpc>
                  <a:spcPts val="1235"/>
                </a:lnSpc>
              </a:pPr>
              <a:t>3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4540" y="1600708"/>
            <a:ext cx="7374890" cy="4326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3650"/>
              </a:lnSpc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libri"/>
                <a:cs typeface="Calibri"/>
              </a:rPr>
              <a:t>Unidades </a:t>
            </a:r>
            <a:r>
              <a:rPr sz="3200" spc="-5" dirty="0">
                <a:latin typeface="Calibri"/>
                <a:cs typeface="Calibri"/>
              </a:rPr>
              <a:t>de </a:t>
            </a:r>
            <a:r>
              <a:rPr sz="3200" dirty="0">
                <a:latin typeface="Calibri"/>
                <a:cs typeface="Calibri"/>
              </a:rPr>
              <a:t>ensino </a:t>
            </a:r>
            <a:r>
              <a:rPr sz="3200" spc="-5" dirty="0">
                <a:latin typeface="Calibri"/>
                <a:cs typeface="Calibri"/>
              </a:rPr>
              <a:t>que ofertam </a:t>
            </a:r>
            <a:r>
              <a:rPr sz="3200" dirty="0">
                <a:latin typeface="Calibri"/>
                <a:cs typeface="Calibri"/>
              </a:rPr>
              <a:t>cursos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ts val="3650"/>
              </a:lnSpc>
            </a:pPr>
            <a:r>
              <a:rPr sz="3200" dirty="0">
                <a:latin typeface="Calibri"/>
                <a:cs typeface="Calibri"/>
              </a:rPr>
              <a:t>técnicos no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país;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ts val="3460"/>
              </a:lnSpc>
              <a:spcBef>
                <a:spcPts val="81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libri"/>
                <a:cs typeface="Calibri"/>
              </a:rPr>
              <a:t>Cursos </a:t>
            </a:r>
            <a:r>
              <a:rPr sz="3200" dirty="0">
                <a:latin typeface="Calibri"/>
                <a:cs typeface="Calibri"/>
              </a:rPr>
              <a:t>técnicos </a:t>
            </a:r>
            <a:r>
              <a:rPr sz="3200" spc="-5" dirty="0">
                <a:latin typeface="Calibri"/>
                <a:cs typeface="Calibri"/>
              </a:rPr>
              <a:t>ofertados, </a:t>
            </a:r>
            <a:r>
              <a:rPr sz="3200" dirty="0">
                <a:latin typeface="Calibri"/>
                <a:cs typeface="Calibri"/>
              </a:rPr>
              <a:t>por municípios,  estados e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regiões;</a:t>
            </a:r>
            <a:endParaRPr sz="3200">
              <a:latin typeface="Calibri"/>
              <a:cs typeface="Calibri"/>
            </a:endParaRPr>
          </a:p>
          <a:p>
            <a:pPr marL="355600" marR="302895" indent="-342900">
              <a:lnSpc>
                <a:spcPct val="90000"/>
              </a:lnSpc>
              <a:spcBef>
                <a:spcPts val="715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libri"/>
                <a:cs typeface="Calibri"/>
              </a:rPr>
              <a:t>Caracterização das ofertas de </a:t>
            </a:r>
            <a:r>
              <a:rPr sz="3200" dirty="0">
                <a:latin typeface="Calibri"/>
                <a:cs typeface="Calibri"/>
              </a:rPr>
              <a:t>vagas </a:t>
            </a:r>
            <a:r>
              <a:rPr sz="3200" spc="5" dirty="0">
                <a:latin typeface="Calibri"/>
                <a:cs typeface="Calibri"/>
              </a:rPr>
              <a:t>em  </a:t>
            </a:r>
            <a:r>
              <a:rPr sz="3200" dirty="0">
                <a:latin typeface="Calibri"/>
                <a:cs typeface="Calibri"/>
              </a:rPr>
              <a:t>cursos técnicos </a:t>
            </a:r>
            <a:r>
              <a:rPr sz="3200" spc="-5" dirty="0">
                <a:latin typeface="Calibri"/>
                <a:cs typeface="Calibri"/>
              </a:rPr>
              <a:t>(principais </a:t>
            </a:r>
            <a:r>
              <a:rPr sz="3200" dirty="0">
                <a:latin typeface="Calibri"/>
                <a:cs typeface="Calibri"/>
              </a:rPr>
              <a:t>cursos e eixos  tecnológicos);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ts val="3650"/>
              </a:lnSpc>
              <a:spcBef>
                <a:spcPts val="384"/>
              </a:spcBef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libri"/>
                <a:cs typeface="Calibri"/>
              </a:rPr>
              <a:t>Alunos </a:t>
            </a:r>
            <a:r>
              <a:rPr sz="3200" dirty="0">
                <a:latin typeface="Calibri"/>
                <a:cs typeface="Calibri"/>
              </a:rPr>
              <a:t>matriculados em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cursos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ts val="3650"/>
              </a:lnSpc>
            </a:pPr>
            <a:r>
              <a:rPr sz="3200" spc="-5" dirty="0">
                <a:latin typeface="Calibri"/>
                <a:cs typeface="Calibri"/>
              </a:rPr>
              <a:t>profissionais.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Base </a:t>
            </a:r>
            <a:r>
              <a:rPr spc="-10" dirty="0"/>
              <a:t>Legal</a:t>
            </a:r>
            <a:r>
              <a:rPr spc="-85" dirty="0"/>
              <a:t> </a:t>
            </a:r>
            <a:r>
              <a:rPr spc="-10" dirty="0"/>
              <a:t>SISTEC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4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29590" y="1433321"/>
            <a:ext cx="8448040" cy="284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Art.36-D, da Lei 9.394 de 20 de dezembro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1996:</a:t>
            </a:r>
            <a:endParaRPr sz="3200">
              <a:latin typeface="Calibri"/>
              <a:cs typeface="Calibri"/>
            </a:endParaRPr>
          </a:p>
          <a:p>
            <a:pPr marL="763905" marR="120014" indent="-605790">
              <a:lnSpc>
                <a:spcPct val="100000"/>
              </a:lnSpc>
              <a:spcBef>
                <a:spcPts val="685"/>
              </a:spcBef>
            </a:pP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“ Os diplomas de cursos de educação profissional técnica  de </a:t>
            </a:r>
            <a:r>
              <a:rPr sz="2800" i="1" spc="-10" dirty="0">
                <a:solidFill>
                  <a:srgbClr val="C00000"/>
                </a:solidFill>
                <a:latin typeface="Calibri"/>
                <a:cs typeface="Calibri"/>
              </a:rPr>
              <a:t>nível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médio, quando registrados, terão</a:t>
            </a:r>
            <a:r>
              <a:rPr sz="2800" i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validade</a:t>
            </a:r>
            <a:endParaRPr sz="2800">
              <a:latin typeface="Calibri"/>
              <a:cs typeface="Calibri"/>
            </a:endParaRPr>
          </a:p>
          <a:p>
            <a:pPr marL="2974340" indent="-2585720">
              <a:lnSpc>
                <a:spcPct val="100000"/>
              </a:lnSpc>
            </a:pP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nacional e </a:t>
            </a:r>
            <a:r>
              <a:rPr sz="2800" i="1" spc="-10" dirty="0">
                <a:solidFill>
                  <a:srgbClr val="C00000"/>
                </a:solidFill>
                <a:latin typeface="Calibri"/>
                <a:cs typeface="Calibri"/>
              </a:rPr>
              <a:t>habilitarão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ao prosseguimento de estudos</a:t>
            </a:r>
            <a:r>
              <a:rPr sz="2800" i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C00000"/>
                </a:solidFill>
                <a:latin typeface="Calibri"/>
                <a:cs typeface="Calibri"/>
              </a:rPr>
              <a:t>na</a:t>
            </a:r>
            <a:endParaRPr sz="2800">
              <a:latin typeface="Calibri"/>
              <a:cs typeface="Calibri"/>
            </a:endParaRPr>
          </a:p>
          <a:p>
            <a:pPr marL="376555" algn="ctr">
              <a:lnSpc>
                <a:spcPct val="100000"/>
              </a:lnSpc>
              <a:spcBef>
                <a:spcPts val="384"/>
              </a:spcBef>
            </a:pP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educação</a:t>
            </a:r>
            <a:r>
              <a:rPr sz="2800" i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superior.”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Base </a:t>
            </a:r>
            <a:r>
              <a:rPr spc="-10" dirty="0"/>
              <a:t>Legal</a:t>
            </a:r>
            <a:r>
              <a:rPr spc="-85" dirty="0"/>
              <a:t> </a:t>
            </a:r>
            <a:r>
              <a:rPr spc="-10" dirty="0"/>
              <a:t>SISTEC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5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29590" y="1433321"/>
            <a:ext cx="8396605" cy="3654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Art 2º. </a:t>
            </a:r>
            <a:r>
              <a:rPr sz="3200" spc="-5" dirty="0">
                <a:latin typeface="Calibri"/>
                <a:cs typeface="Calibri"/>
              </a:rPr>
              <a:t>Da </a:t>
            </a:r>
            <a:r>
              <a:rPr sz="3200" dirty="0">
                <a:latin typeface="Calibri"/>
                <a:cs typeface="Calibri"/>
              </a:rPr>
              <a:t>Resolução </a:t>
            </a:r>
            <a:r>
              <a:rPr sz="3200" spc="-5" dirty="0">
                <a:latin typeface="Calibri"/>
                <a:cs typeface="Calibri"/>
              </a:rPr>
              <a:t>CNE/CEB nº 03, de </a:t>
            </a:r>
            <a:r>
              <a:rPr sz="3200" dirty="0">
                <a:latin typeface="Calibri"/>
                <a:cs typeface="Calibri"/>
              </a:rPr>
              <a:t>30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setembro </a:t>
            </a:r>
            <a:r>
              <a:rPr sz="3200" dirty="0">
                <a:latin typeface="Calibri"/>
                <a:cs typeface="Calibri"/>
              </a:rPr>
              <a:t>de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2009</a:t>
            </a:r>
            <a:endParaRPr sz="3200">
              <a:latin typeface="Calibri"/>
              <a:cs typeface="Calibri"/>
            </a:endParaRPr>
          </a:p>
          <a:p>
            <a:pPr marL="454659" marR="17780" indent="-208915" algn="just">
              <a:lnSpc>
                <a:spcPct val="100000"/>
              </a:lnSpc>
              <a:spcBef>
                <a:spcPts val="685"/>
              </a:spcBef>
            </a:pP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“ O cadastramento, </a:t>
            </a:r>
            <a:r>
              <a:rPr sz="2800" i="1" dirty="0">
                <a:solidFill>
                  <a:srgbClr val="C00000"/>
                </a:solidFill>
                <a:latin typeface="Calibri"/>
                <a:cs typeface="Calibri"/>
              </a:rPr>
              <a:t>no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SISTEC, de dados das escolas, de  </a:t>
            </a:r>
            <a:r>
              <a:rPr sz="2800" i="1" spc="-10" dirty="0">
                <a:solidFill>
                  <a:srgbClr val="C00000"/>
                </a:solidFill>
                <a:latin typeface="Calibri"/>
                <a:cs typeface="Calibri"/>
              </a:rPr>
              <a:t>seus </a:t>
            </a:r>
            <a:r>
              <a:rPr sz="2800" i="1" dirty="0">
                <a:solidFill>
                  <a:srgbClr val="C00000"/>
                </a:solidFill>
                <a:latin typeface="Calibri"/>
                <a:cs typeface="Calibri"/>
              </a:rPr>
              <a:t>cursos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técnicos de </a:t>
            </a:r>
            <a:r>
              <a:rPr sz="2800" i="1" spc="-10" dirty="0">
                <a:solidFill>
                  <a:srgbClr val="C00000"/>
                </a:solidFill>
                <a:latin typeface="Calibri"/>
                <a:cs typeface="Calibri"/>
              </a:rPr>
              <a:t>nível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médio e correspondentes  alunos matriculados e concluintes é uma das</a:t>
            </a:r>
            <a:r>
              <a:rPr sz="2800" i="1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condições</a:t>
            </a:r>
            <a:endParaRPr sz="2800">
              <a:latin typeface="Calibri"/>
              <a:cs typeface="Calibri"/>
            </a:endParaRPr>
          </a:p>
          <a:p>
            <a:pPr marL="439420" marR="5080" indent="-635" algn="ctr">
              <a:lnSpc>
                <a:spcPct val="100000"/>
              </a:lnSpc>
            </a:pP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essenciais </a:t>
            </a:r>
            <a:r>
              <a:rPr sz="2800" i="1" spc="-10" dirty="0">
                <a:solidFill>
                  <a:srgbClr val="C00000"/>
                </a:solidFill>
                <a:latin typeface="Calibri"/>
                <a:cs typeface="Calibri"/>
              </a:rPr>
              <a:t>para garantir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a validade nacional </a:t>
            </a:r>
            <a:r>
              <a:rPr sz="2800" i="1" spc="-10" dirty="0">
                <a:solidFill>
                  <a:srgbClr val="C00000"/>
                </a:solidFill>
                <a:latin typeface="Calibri"/>
                <a:cs typeface="Calibri"/>
              </a:rPr>
              <a:t>dos  diplomas expedidos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e registrados na própria </a:t>
            </a:r>
            <a:r>
              <a:rPr sz="2800" i="1" spc="-10" dirty="0">
                <a:solidFill>
                  <a:srgbClr val="C00000"/>
                </a:solidFill>
                <a:latin typeface="Calibri"/>
                <a:cs typeface="Calibri"/>
              </a:rPr>
              <a:t>instituição 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de Educação Profissional e Tecnológica</a:t>
            </a:r>
            <a:r>
              <a:rPr sz="2800" i="1" spc="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C00000"/>
                </a:solidFill>
                <a:latin typeface="Calibri"/>
                <a:cs typeface="Calibri"/>
              </a:rPr>
              <a:t>...”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408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Base </a:t>
            </a:r>
            <a:r>
              <a:rPr spc="-10" dirty="0"/>
              <a:t>Legal</a:t>
            </a:r>
            <a:r>
              <a:rPr spc="-85" dirty="0"/>
              <a:t> </a:t>
            </a:r>
            <a:r>
              <a:rPr spc="-10" dirty="0"/>
              <a:t>SISTEC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6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29590" y="1433321"/>
            <a:ext cx="8261984" cy="452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alibri"/>
                <a:cs typeface="Calibri"/>
              </a:rPr>
              <a:t>Art. </a:t>
            </a:r>
            <a:r>
              <a:rPr sz="3200" dirty="0">
                <a:latin typeface="Calibri"/>
                <a:cs typeface="Calibri"/>
              </a:rPr>
              <a:t>22 </a:t>
            </a:r>
            <a:r>
              <a:rPr sz="3200" spc="-5" dirty="0">
                <a:latin typeface="Calibri"/>
                <a:cs typeface="Calibri"/>
              </a:rPr>
              <a:t>da </a:t>
            </a:r>
            <a:r>
              <a:rPr sz="3200" dirty="0">
                <a:latin typeface="Calibri"/>
                <a:cs typeface="Calibri"/>
              </a:rPr>
              <a:t>Resolução </a:t>
            </a:r>
            <a:r>
              <a:rPr sz="3200" spc="-5" dirty="0">
                <a:latin typeface="Calibri"/>
                <a:cs typeface="Calibri"/>
              </a:rPr>
              <a:t>CNE/CEB nº 06, de 20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3200" spc="-5" dirty="0">
                <a:latin typeface="Calibri"/>
                <a:cs typeface="Calibri"/>
              </a:rPr>
              <a:t>setembro </a:t>
            </a:r>
            <a:r>
              <a:rPr sz="3200" dirty="0">
                <a:latin typeface="Calibri"/>
                <a:cs typeface="Calibri"/>
              </a:rPr>
              <a:t>de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2012</a:t>
            </a:r>
            <a:endParaRPr sz="3200">
              <a:latin typeface="Calibri"/>
              <a:cs typeface="Calibri"/>
            </a:endParaRPr>
          </a:p>
          <a:p>
            <a:pPr marL="231775" marR="5080" algn="ctr">
              <a:lnSpc>
                <a:spcPct val="100000"/>
              </a:lnSpc>
              <a:spcBef>
                <a:spcPts val="765"/>
              </a:spcBef>
            </a:pPr>
            <a:r>
              <a:rPr sz="3200" i="1" dirty="0">
                <a:solidFill>
                  <a:srgbClr val="C00000"/>
                </a:solidFill>
                <a:latin typeface="Calibri"/>
                <a:cs typeface="Calibri"/>
              </a:rPr>
              <a:t>“É </a:t>
            </a:r>
            <a:r>
              <a:rPr sz="3200" i="1" spc="-5" dirty="0">
                <a:solidFill>
                  <a:srgbClr val="C00000"/>
                </a:solidFill>
                <a:latin typeface="Calibri"/>
                <a:cs typeface="Calibri"/>
              </a:rPr>
              <a:t>obrigatória </a:t>
            </a:r>
            <a:r>
              <a:rPr sz="3200" i="1" dirty="0">
                <a:solidFill>
                  <a:srgbClr val="C00000"/>
                </a:solidFill>
                <a:latin typeface="Calibri"/>
                <a:cs typeface="Calibri"/>
              </a:rPr>
              <a:t>a inserção </a:t>
            </a:r>
            <a:r>
              <a:rPr sz="3200" i="1" spc="-5" dirty="0">
                <a:solidFill>
                  <a:srgbClr val="C00000"/>
                </a:solidFill>
                <a:latin typeface="Calibri"/>
                <a:cs typeface="Calibri"/>
              </a:rPr>
              <a:t>do número do cadastro  do SISTEC nos diplomas </a:t>
            </a:r>
            <a:r>
              <a:rPr sz="3200" i="1" dirty="0">
                <a:solidFill>
                  <a:srgbClr val="C00000"/>
                </a:solidFill>
                <a:latin typeface="Calibri"/>
                <a:cs typeface="Calibri"/>
              </a:rPr>
              <a:t>e </a:t>
            </a:r>
            <a:r>
              <a:rPr sz="3200" i="1" spc="-5" dirty="0">
                <a:solidFill>
                  <a:srgbClr val="C00000"/>
                </a:solidFill>
                <a:latin typeface="Calibri"/>
                <a:cs typeface="Calibri"/>
              </a:rPr>
              <a:t>certificados dos  concluintes </a:t>
            </a:r>
            <a:r>
              <a:rPr sz="3200" i="1" dirty="0">
                <a:solidFill>
                  <a:srgbClr val="C00000"/>
                </a:solidFill>
                <a:latin typeface="Calibri"/>
                <a:cs typeface="Calibri"/>
              </a:rPr>
              <a:t>de </a:t>
            </a:r>
            <a:r>
              <a:rPr sz="3200" i="1" spc="-5" dirty="0">
                <a:solidFill>
                  <a:srgbClr val="C00000"/>
                </a:solidFill>
                <a:latin typeface="Calibri"/>
                <a:cs typeface="Calibri"/>
              </a:rPr>
              <a:t>curso técnico </a:t>
            </a:r>
            <a:r>
              <a:rPr sz="3200" i="1" dirty="0">
                <a:solidFill>
                  <a:srgbClr val="C00000"/>
                </a:solidFill>
                <a:latin typeface="Calibri"/>
                <a:cs typeface="Calibri"/>
              </a:rPr>
              <a:t>de </a:t>
            </a:r>
            <a:r>
              <a:rPr sz="3200" i="1" spc="-5" dirty="0">
                <a:solidFill>
                  <a:srgbClr val="C00000"/>
                </a:solidFill>
                <a:latin typeface="Calibri"/>
                <a:cs typeface="Calibri"/>
              </a:rPr>
              <a:t>nível médio ou  correspondentes qualificações </a:t>
            </a:r>
            <a:r>
              <a:rPr sz="3200" i="1" dirty="0">
                <a:solidFill>
                  <a:srgbClr val="C00000"/>
                </a:solidFill>
                <a:latin typeface="Calibri"/>
                <a:cs typeface="Calibri"/>
              </a:rPr>
              <a:t>e </a:t>
            </a:r>
            <a:r>
              <a:rPr sz="3200" i="1" spc="-5" dirty="0">
                <a:solidFill>
                  <a:srgbClr val="C00000"/>
                </a:solidFill>
                <a:latin typeface="Calibri"/>
                <a:cs typeface="Calibri"/>
              </a:rPr>
              <a:t>especializações  técnicas de nível médio, para que os </a:t>
            </a:r>
            <a:r>
              <a:rPr sz="3200" i="1" dirty="0">
                <a:solidFill>
                  <a:srgbClr val="C00000"/>
                </a:solidFill>
                <a:latin typeface="Calibri"/>
                <a:cs typeface="Calibri"/>
              </a:rPr>
              <a:t>mesmos  tenham </a:t>
            </a:r>
            <a:r>
              <a:rPr sz="3200" i="1" spc="-5" dirty="0">
                <a:solidFill>
                  <a:srgbClr val="C00000"/>
                </a:solidFill>
                <a:latin typeface="Calibri"/>
                <a:cs typeface="Calibri"/>
              </a:rPr>
              <a:t>validade nacional para fins </a:t>
            </a:r>
            <a:r>
              <a:rPr sz="3200" i="1" dirty="0">
                <a:solidFill>
                  <a:srgbClr val="C00000"/>
                </a:solidFill>
                <a:latin typeface="Calibri"/>
                <a:cs typeface="Calibri"/>
              </a:rPr>
              <a:t>de exercício  </a:t>
            </a:r>
            <a:r>
              <a:rPr sz="3200" i="1" spc="-5" dirty="0">
                <a:solidFill>
                  <a:srgbClr val="C00000"/>
                </a:solidFill>
                <a:latin typeface="Calibri"/>
                <a:cs typeface="Calibri"/>
              </a:rPr>
              <a:t>profissional.”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0316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>
                <a:latin typeface="Tahoma"/>
                <a:cs typeface="Tahoma"/>
              </a:rPr>
              <a:t>Relevância do</a:t>
            </a:r>
            <a:r>
              <a:rPr spc="-80" dirty="0">
                <a:latin typeface="Tahoma"/>
                <a:cs typeface="Tahoma"/>
              </a:rPr>
              <a:t> </a:t>
            </a:r>
            <a:r>
              <a:rPr spc="-5" dirty="0">
                <a:latin typeface="Tahoma"/>
                <a:cs typeface="Tahoma"/>
              </a:rPr>
              <a:t>SISTEC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7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74370" y="1803400"/>
            <a:ext cx="8118475" cy="3530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3025"/>
              </a:lnSpc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Geração de informações precisas </a:t>
            </a:r>
            <a:r>
              <a:rPr sz="2800" spc="-10" dirty="0">
                <a:latin typeface="Calibri"/>
                <a:cs typeface="Calibri"/>
              </a:rPr>
              <a:t>sobre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Educação</a:t>
            </a:r>
            <a:endParaRPr sz="2800" dirty="0">
              <a:latin typeface="Calibri"/>
              <a:cs typeface="Calibri"/>
            </a:endParaRPr>
          </a:p>
          <a:p>
            <a:pPr marL="355600">
              <a:lnSpc>
                <a:spcPts val="3025"/>
              </a:lnSpc>
            </a:pPr>
            <a:r>
              <a:rPr sz="2800" spc="-10" dirty="0">
                <a:latin typeface="Calibri"/>
                <a:cs typeface="Calibri"/>
              </a:rPr>
              <a:t>Profissional;</a:t>
            </a:r>
            <a:endParaRPr sz="2800" dirty="0">
              <a:latin typeface="Calibri"/>
              <a:cs typeface="Calibri"/>
            </a:endParaRPr>
          </a:p>
          <a:p>
            <a:pPr marL="355600" marR="5080" indent="-342900">
              <a:lnSpc>
                <a:spcPts val="2690"/>
              </a:lnSpc>
              <a:spcBef>
                <a:spcPts val="64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alibri"/>
                <a:cs typeface="Calibri"/>
              </a:rPr>
              <a:t>Disponibilização </a:t>
            </a:r>
            <a:r>
              <a:rPr sz="2800" spc="-5" dirty="0">
                <a:latin typeface="Calibri"/>
                <a:cs typeface="Calibri"/>
              </a:rPr>
              <a:t>de mecanismos de </a:t>
            </a:r>
            <a:r>
              <a:rPr sz="2800" spc="-10" dirty="0">
                <a:latin typeface="Calibri"/>
                <a:cs typeface="Calibri"/>
              </a:rPr>
              <a:t>pesquisas sobre </a:t>
            </a:r>
            <a:r>
              <a:rPr sz="2800" spc="-5" dirty="0">
                <a:latin typeface="Calibri"/>
                <a:cs typeface="Calibri"/>
              </a:rPr>
              <a:t>o  </a:t>
            </a:r>
            <a:r>
              <a:rPr sz="2800" spc="-10" dirty="0">
                <a:latin typeface="Calibri"/>
                <a:cs typeface="Calibri"/>
              </a:rPr>
              <a:t>número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10" dirty="0">
                <a:latin typeface="Calibri"/>
                <a:cs typeface="Calibri"/>
              </a:rPr>
              <a:t>unidades </a:t>
            </a:r>
            <a:r>
              <a:rPr sz="2800" spc="-5" dirty="0">
                <a:latin typeface="Calibri"/>
                <a:cs typeface="Calibri"/>
              </a:rPr>
              <a:t>de </a:t>
            </a:r>
            <a:r>
              <a:rPr sz="2800" spc="-10" dirty="0">
                <a:latin typeface="Calibri"/>
                <a:cs typeface="Calibri"/>
              </a:rPr>
              <a:t>ensino </a:t>
            </a:r>
            <a:r>
              <a:rPr sz="2800" spc="-5" dirty="0">
                <a:latin typeface="Calibri"/>
                <a:cs typeface="Calibri"/>
              </a:rPr>
              <a:t>e vagas</a:t>
            </a:r>
            <a:r>
              <a:rPr sz="2800" spc="1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disponíveis;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ts val="3025"/>
              </a:lnSpc>
              <a:spcBef>
                <a:spcPts val="2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Criação do currículo do trabalhador – </a:t>
            </a:r>
            <a:r>
              <a:rPr sz="2800" spc="-10" dirty="0">
                <a:latin typeface="Calibri"/>
                <a:cs typeface="Calibri"/>
              </a:rPr>
              <a:t>histórico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dos</a:t>
            </a:r>
            <a:endParaRPr sz="2800" dirty="0">
              <a:latin typeface="Calibri"/>
              <a:cs typeface="Calibri"/>
            </a:endParaRPr>
          </a:p>
          <a:p>
            <a:pPr marL="355600">
              <a:lnSpc>
                <a:spcPts val="3025"/>
              </a:lnSpc>
            </a:pPr>
            <a:r>
              <a:rPr sz="2800" spc="-5" dirty="0">
                <a:latin typeface="Calibri"/>
                <a:cs typeface="Calibri"/>
              </a:rPr>
              <a:t>cursos </a:t>
            </a:r>
            <a:r>
              <a:rPr sz="2800" spc="-10" dirty="0">
                <a:latin typeface="Calibri"/>
                <a:cs typeface="Calibri"/>
              </a:rPr>
              <a:t>realizados pelo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aluno;</a:t>
            </a:r>
            <a:endParaRPr sz="2800" dirty="0">
              <a:latin typeface="Calibri"/>
              <a:cs typeface="Calibri"/>
            </a:endParaRPr>
          </a:p>
          <a:p>
            <a:pPr marL="355600" marR="1368425" indent="-342900">
              <a:lnSpc>
                <a:spcPts val="2690"/>
              </a:lnSpc>
              <a:spcBef>
                <a:spcPts val="64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Registro de </a:t>
            </a:r>
            <a:r>
              <a:rPr sz="2800" spc="-10" dirty="0">
                <a:latin typeface="Calibri"/>
                <a:cs typeface="Calibri"/>
              </a:rPr>
              <a:t>diplomas </a:t>
            </a:r>
            <a:r>
              <a:rPr sz="2800" spc="-5" dirty="0">
                <a:latin typeface="Calibri"/>
                <a:cs typeface="Calibri"/>
              </a:rPr>
              <a:t>de cursos de educação  </a:t>
            </a:r>
            <a:r>
              <a:rPr sz="2800" spc="-10" dirty="0">
                <a:latin typeface="Calibri"/>
                <a:cs typeface="Calibri"/>
              </a:rPr>
              <a:t>profissional </a:t>
            </a:r>
            <a:r>
              <a:rPr sz="2800" spc="-5" dirty="0">
                <a:latin typeface="Calibri"/>
                <a:cs typeface="Calibri"/>
              </a:rPr>
              <a:t>técnica de nível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médio;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Calibri"/>
                <a:cs typeface="Calibri"/>
              </a:rPr>
              <a:t>Valorização da Educação </a:t>
            </a:r>
            <a:r>
              <a:rPr sz="2800" spc="-10" dirty="0">
                <a:latin typeface="Calibri"/>
                <a:cs typeface="Calibri"/>
              </a:rPr>
              <a:t>Profissional </a:t>
            </a:r>
            <a:r>
              <a:rPr sz="2800" spc="-5" dirty="0">
                <a:latin typeface="Calibri"/>
                <a:cs typeface="Calibri"/>
              </a:rPr>
              <a:t>no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país.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3762" y="1693926"/>
            <a:ext cx="6421437" cy="41179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550"/>
              </a:lnSpc>
            </a:pPr>
            <a:r>
              <a:rPr sz="3000" dirty="0">
                <a:latin typeface="Tahoma"/>
                <a:cs typeface="Tahoma"/>
              </a:rPr>
              <a:t>Como</a:t>
            </a:r>
            <a:r>
              <a:rPr sz="3000" spc="-120" dirty="0">
                <a:latin typeface="Tahoma"/>
                <a:cs typeface="Tahoma"/>
              </a:rPr>
              <a:t> </a:t>
            </a:r>
            <a:r>
              <a:rPr sz="3000" spc="-5" dirty="0">
                <a:latin typeface="Tahoma"/>
                <a:cs typeface="Tahoma"/>
              </a:rPr>
              <a:t>Funciona?</a:t>
            </a:r>
            <a:endParaRPr sz="3000">
              <a:latin typeface="Tahoma"/>
              <a:cs typeface="Tahoma"/>
            </a:endParaRPr>
          </a:p>
          <a:p>
            <a:pPr marL="12700">
              <a:lnSpc>
                <a:spcPts val="2590"/>
              </a:lnSpc>
            </a:pPr>
            <a:r>
              <a:rPr sz="2200" i="1" spc="-45" dirty="0">
                <a:latin typeface="Tahoma"/>
                <a:cs typeface="Tahoma"/>
              </a:rPr>
              <a:t>Instituições </a:t>
            </a:r>
            <a:r>
              <a:rPr sz="2200" i="1" spc="-65" dirty="0">
                <a:solidFill>
                  <a:srgbClr val="C00000"/>
                </a:solidFill>
                <a:latin typeface="Tahoma"/>
                <a:cs typeface="Tahoma"/>
              </a:rPr>
              <a:t>sem </a:t>
            </a:r>
            <a:r>
              <a:rPr sz="2200" i="1" spc="-55" dirty="0">
                <a:latin typeface="Tahoma"/>
                <a:cs typeface="Tahoma"/>
              </a:rPr>
              <a:t>autonomia </a:t>
            </a:r>
            <a:r>
              <a:rPr sz="2200" i="1" spc="-50" dirty="0">
                <a:latin typeface="Tahoma"/>
                <a:cs typeface="Tahoma"/>
              </a:rPr>
              <a:t>para criação </a:t>
            </a:r>
            <a:r>
              <a:rPr sz="2200" i="1" spc="-55" dirty="0">
                <a:latin typeface="Tahoma"/>
                <a:cs typeface="Tahoma"/>
              </a:rPr>
              <a:t>de </a:t>
            </a:r>
            <a:r>
              <a:rPr sz="2200" i="1" spc="-50" dirty="0">
                <a:latin typeface="Tahoma"/>
                <a:cs typeface="Tahoma"/>
              </a:rPr>
              <a:t>cursos</a:t>
            </a:r>
            <a:r>
              <a:rPr sz="2200" i="1" spc="105" dirty="0">
                <a:latin typeface="Tahoma"/>
                <a:cs typeface="Tahoma"/>
              </a:rPr>
              <a:t> </a:t>
            </a:r>
            <a:r>
              <a:rPr sz="2200" i="1" spc="-50" dirty="0">
                <a:latin typeface="Tahoma"/>
                <a:cs typeface="Tahoma"/>
              </a:rPr>
              <a:t>técnicos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1560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8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966892" y="4297929"/>
            <a:ext cx="472440" cy="12465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R="5080" algn="ctr">
              <a:lnSpc>
                <a:spcPts val="1739"/>
              </a:lnSpc>
            </a:pPr>
            <a:r>
              <a:rPr sz="1600" spc="-5" dirty="0">
                <a:latin typeface="Verdana"/>
                <a:cs typeface="Verdana"/>
              </a:rPr>
              <a:t>ÓRGÃO</a:t>
            </a:r>
            <a:endParaRPr sz="16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600" spc="-50" dirty="0">
                <a:latin typeface="Verdana"/>
                <a:cs typeface="Verdana"/>
              </a:rPr>
              <a:t>V</a:t>
            </a:r>
            <a:r>
              <a:rPr sz="1600" dirty="0">
                <a:latin typeface="Verdana"/>
                <a:cs typeface="Verdana"/>
              </a:rPr>
              <a:t>ALI</a:t>
            </a:r>
            <a:r>
              <a:rPr sz="1600" spc="-10" dirty="0">
                <a:latin typeface="Verdana"/>
                <a:cs typeface="Verdana"/>
              </a:rPr>
              <a:t>D</a:t>
            </a:r>
            <a:r>
              <a:rPr sz="1600" dirty="0">
                <a:latin typeface="Verdana"/>
                <a:cs typeface="Verdana"/>
              </a:rPr>
              <a:t>A</a:t>
            </a:r>
            <a:r>
              <a:rPr sz="1600" spc="5" dirty="0">
                <a:latin typeface="Verdana"/>
                <a:cs typeface="Verdana"/>
              </a:rPr>
              <a:t>D</a:t>
            </a:r>
            <a:r>
              <a:rPr sz="1600" spc="-5" dirty="0">
                <a:latin typeface="Verdana"/>
                <a:cs typeface="Verdana"/>
              </a:rPr>
              <a:t>OR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2015" y="1966494"/>
            <a:ext cx="472440" cy="11969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739"/>
              </a:lnSpc>
            </a:pPr>
            <a:r>
              <a:rPr sz="1600" dirty="0">
                <a:latin typeface="Verdana"/>
                <a:cs typeface="Verdana"/>
              </a:rPr>
              <a:t>U</a:t>
            </a:r>
            <a:r>
              <a:rPr sz="1600" spc="-5" dirty="0">
                <a:latin typeface="Verdana"/>
                <a:cs typeface="Verdana"/>
              </a:rPr>
              <a:t>N</a:t>
            </a:r>
            <a:r>
              <a:rPr sz="1600" dirty="0">
                <a:latin typeface="Verdana"/>
                <a:cs typeface="Verdana"/>
              </a:rPr>
              <a:t>IDADE</a:t>
            </a:r>
            <a:endParaRPr sz="16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600" dirty="0">
                <a:latin typeface="Verdana"/>
                <a:cs typeface="Verdana"/>
              </a:rPr>
              <a:t>DE</a:t>
            </a:r>
            <a:r>
              <a:rPr sz="1600" spc="-5" dirty="0">
                <a:latin typeface="Verdana"/>
                <a:cs typeface="Verdana"/>
              </a:rPr>
              <a:t> ENS</a:t>
            </a:r>
            <a:r>
              <a:rPr sz="1600" spc="5" dirty="0">
                <a:latin typeface="Verdana"/>
                <a:cs typeface="Verdana"/>
              </a:rPr>
              <a:t>I</a:t>
            </a:r>
            <a:r>
              <a:rPr sz="1600" dirty="0">
                <a:latin typeface="Verdana"/>
                <a:cs typeface="Verdana"/>
              </a:rPr>
              <a:t>NO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32507" y="2325623"/>
            <a:ext cx="995680" cy="374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08279">
              <a:lnSpc>
                <a:spcPct val="100000"/>
              </a:lnSpc>
            </a:pPr>
            <a:r>
              <a:rPr sz="1200" spc="-5" dirty="0">
                <a:latin typeface="Verdana"/>
                <a:cs typeface="Verdana"/>
              </a:rPr>
              <a:t>Solicita  P</a:t>
            </a:r>
            <a:r>
              <a:rPr sz="1200" dirty="0">
                <a:latin typeface="Verdana"/>
                <a:cs typeface="Verdana"/>
              </a:rPr>
              <a:t>r</a:t>
            </a:r>
            <a:r>
              <a:rPr sz="1200" spc="5" dirty="0">
                <a:latin typeface="Verdana"/>
                <a:cs typeface="Verdana"/>
              </a:rPr>
              <a:t>é</a:t>
            </a:r>
            <a:r>
              <a:rPr sz="1200" spc="-5" dirty="0">
                <a:latin typeface="Verdana"/>
                <a:cs typeface="Verdana"/>
              </a:rPr>
              <a:t>-</a:t>
            </a:r>
            <a:r>
              <a:rPr sz="1200" dirty="0">
                <a:latin typeface="Verdana"/>
                <a:cs typeface="Verdana"/>
              </a:rPr>
              <a:t>ca</a:t>
            </a:r>
            <a:r>
              <a:rPr sz="1200" spc="-10" dirty="0">
                <a:latin typeface="Verdana"/>
                <a:cs typeface="Verdana"/>
              </a:rPr>
              <a:t>d</a:t>
            </a:r>
            <a:r>
              <a:rPr sz="1200" dirty="0">
                <a:latin typeface="Verdana"/>
                <a:cs typeface="Verdana"/>
              </a:rPr>
              <a:t>as</a:t>
            </a:r>
            <a:r>
              <a:rPr sz="1200" spc="-10" dirty="0">
                <a:latin typeface="Verdana"/>
                <a:cs typeface="Verdana"/>
              </a:rPr>
              <a:t>t</a:t>
            </a:r>
            <a:r>
              <a:rPr sz="1200" dirty="0">
                <a:latin typeface="Verdana"/>
                <a:cs typeface="Verdana"/>
              </a:rPr>
              <a:t>ro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32507" y="4701285"/>
            <a:ext cx="995680" cy="557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55904">
              <a:lnSpc>
                <a:spcPct val="100000"/>
              </a:lnSpc>
            </a:pPr>
            <a:r>
              <a:rPr sz="1200" spc="-15" dirty="0">
                <a:latin typeface="Verdana"/>
                <a:cs typeface="Verdana"/>
              </a:rPr>
              <a:t>Valida  </a:t>
            </a:r>
            <a:r>
              <a:rPr sz="1200" spc="-5" dirty="0">
                <a:latin typeface="Verdana"/>
                <a:cs typeface="Verdana"/>
              </a:rPr>
              <a:t>P</a:t>
            </a:r>
            <a:r>
              <a:rPr sz="1200" dirty="0">
                <a:latin typeface="Verdana"/>
                <a:cs typeface="Verdana"/>
              </a:rPr>
              <a:t>r</a:t>
            </a:r>
            <a:r>
              <a:rPr sz="1200" spc="5" dirty="0">
                <a:latin typeface="Verdana"/>
                <a:cs typeface="Verdana"/>
              </a:rPr>
              <a:t>é</a:t>
            </a:r>
            <a:r>
              <a:rPr sz="1200" spc="-5" dirty="0">
                <a:latin typeface="Verdana"/>
                <a:cs typeface="Verdana"/>
              </a:rPr>
              <a:t>-</a:t>
            </a:r>
            <a:r>
              <a:rPr sz="1200" dirty="0">
                <a:latin typeface="Verdana"/>
                <a:cs typeface="Verdana"/>
              </a:rPr>
              <a:t>ca</a:t>
            </a:r>
            <a:r>
              <a:rPr sz="1200" spc="-10" dirty="0">
                <a:latin typeface="Verdana"/>
                <a:cs typeface="Verdana"/>
              </a:rPr>
              <a:t>d</a:t>
            </a:r>
            <a:r>
              <a:rPr sz="1200" dirty="0">
                <a:latin typeface="Verdana"/>
                <a:cs typeface="Verdana"/>
              </a:rPr>
              <a:t>as</a:t>
            </a:r>
            <a:r>
              <a:rPr sz="1200" spc="-10" dirty="0">
                <a:latin typeface="Verdana"/>
                <a:cs typeface="Verdana"/>
              </a:rPr>
              <a:t>t</a:t>
            </a:r>
            <a:r>
              <a:rPr sz="1200" dirty="0">
                <a:latin typeface="Verdana"/>
                <a:cs typeface="Verdana"/>
              </a:rPr>
              <a:t>ro</a:t>
            </a:r>
            <a:endParaRPr sz="1200">
              <a:latin typeface="Verdana"/>
              <a:cs typeface="Verdana"/>
            </a:endParaRPr>
          </a:p>
          <a:p>
            <a:pPr marL="300355">
              <a:lnSpc>
                <a:spcPct val="100000"/>
              </a:lnSpc>
            </a:pPr>
            <a:r>
              <a:rPr sz="1200" spc="-5" dirty="0">
                <a:latin typeface="Verdana"/>
                <a:cs typeface="Verdana"/>
              </a:rPr>
              <a:t>da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dirty="0">
                <a:latin typeface="Verdana"/>
                <a:cs typeface="Verdana"/>
              </a:rPr>
              <a:t>UE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2986" y="2234184"/>
            <a:ext cx="995680" cy="740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0979">
              <a:lnSpc>
                <a:spcPct val="100000"/>
              </a:lnSpc>
            </a:pPr>
            <a:r>
              <a:rPr sz="1200" spc="-5" dirty="0">
                <a:latin typeface="Verdana"/>
                <a:cs typeface="Verdana"/>
              </a:rPr>
              <a:t>Solicita</a:t>
            </a:r>
            <a:endParaRPr sz="1200">
              <a:latin typeface="Verdana"/>
              <a:cs typeface="Verdana"/>
            </a:endParaRPr>
          </a:p>
          <a:p>
            <a:pPr marL="186055" marR="5080" indent="-173990">
              <a:lnSpc>
                <a:spcPct val="100000"/>
              </a:lnSpc>
            </a:pPr>
            <a:r>
              <a:rPr sz="1200" spc="-5" dirty="0">
                <a:latin typeface="Verdana"/>
                <a:cs typeface="Verdana"/>
              </a:rPr>
              <a:t>P</a:t>
            </a:r>
            <a:r>
              <a:rPr sz="1200" dirty="0">
                <a:latin typeface="Verdana"/>
                <a:cs typeface="Verdana"/>
              </a:rPr>
              <a:t>r</a:t>
            </a:r>
            <a:r>
              <a:rPr sz="1200" spc="5" dirty="0">
                <a:latin typeface="Verdana"/>
                <a:cs typeface="Verdana"/>
              </a:rPr>
              <a:t>é</a:t>
            </a:r>
            <a:r>
              <a:rPr sz="1200" spc="-10" dirty="0">
                <a:latin typeface="Verdana"/>
                <a:cs typeface="Verdana"/>
              </a:rPr>
              <a:t>-</a:t>
            </a:r>
            <a:r>
              <a:rPr sz="1200" dirty="0">
                <a:latin typeface="Verdana"/>
                <a:cs typeface="Verdana"/>
              </a:rPr>
              <a:t>c</a:t>
            </a:r>
            <a:r>
              <a:rPr sz="1200" spc="-5" dirty="0">
                <a:latin typeface="Verdana"/>
                <a:cs typeface="Verdana"/>
              </a:rPr>
              <a:t>ad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5" dirty="0">
                <a:latin typeface="Verdana"/>
                <a:cs typeface="Verdana"/>
              </a:rPr>
              <a:t>s</a:t>
            </a:r>
            <a:r>
              <a:rPr sz="1200" spc="-10" dirty="0">
                <a:latin typeface="Verdana"/>
                <a:cs typeface="Verdana"/>
              </a:rPr>
              <a:t>t</a:t>
            </a:r>
            <a:r>
              <a:rPr sz="1200" dirty="0">
                <a:latin typeface="Verdana"/>
                <a:cs typeface="Verdana"/>
              </a:rPr>
              <a:t>ro  </a:t>
            </a:r>
            <a:r>
              <a:rPr sz="1200" spc="-5" dirty="0">
                <a:latin typeface="Verdana"/>
                <a:cs typeface="Verdana"/>
              </a:rPr>
              <a:t>de Curso  Técnico</a:t>
            </a:r>
            <a:r>
              <a:rPr sz="1200" spc="-5" dirty="0">
                <a:solidFill>
                  <a:srgbClr val="FF3300"/>
                </a:solidFill>
                <a:latin typeface="Verdana"/>
                <a:cs typeface="Verdana"/>
              </a:rPr>
              <a:t>*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2986" y="4609845"/>
            <a:ext cx="995680" cy="740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55904">
              <a:lnSpc>
                <a:spcPct val="100000"/>
              </a:lnSpc>
            </a:pPr>
            <a:r>
              <a:rPr sz="1200" spc="-15" dirty="0">
                <a:latin typeface="Verdana"/>
                <a:cs typeface="Verdana"/>
              </a:rPr>
              <a:t>Valida  </a:t>
            </a:r>
            <a:r>
              <a:rPr sz="1200" spc="-5" dirty="0">
                <a:latin typeface="Verdana"/>
                <a:cs typeface="Verdana"/>
              </a:rPr>
              <a:t>P</a:t>
            </a:r>
            <a:r>
              <a:rPr sz="1200" dirty="0">
                <a:latin typeface="Verdana"/>
                <a:cs typeface="Verdana"/>
              </a:rPr>
              <a:t>r</a:t>
            </a:r>
            <a:r>
              <a:rPr sz="1200" spc="5" dirty="0">
                <a:latin typeface="Verdana"/>
                <a:cs typeface="Verdana"/>
              </a:rPr>
              <a:t>é</a:t>
            </a:r>
            <a:r>
              <a:rPr sz="1200" spc="-5" dirty="0">
                <a:latin typeface="Verdana"/>
                <a:cs typeface="Verdana"/>
              </a:rPr>
              <a:t>-</a:t>
            </a:r>
            <a:r>
              <a:rPr sz="1200" dirty="0">
                <a:latin typeface="Verdana"/>
                <a:cs typeface="Verdana"/>
              </a:rPr>
              <a:t>ca</a:t>
            </a:r>
            <a:r>
              <a:rPr sz="1200" spc="-10" dirty="0">
                <a:latin typeface="Verdana"/>
                <a:cs typeface="Verdana"/>
              </a:rPr>
              <a:t>d</a:t>
            </a:r>
            <a:r>
              <a:rPr sz="1200" dirty="0">
                <a:latin typeface="Verdana"/>
                <a:cs typeface="Verdana"/>
              </a:rPr>
              <a:t>as</a:t>
            </a:r>
            <a:r>
              <a:rPr sz="1200" spc="-10" dirty="0">
                <a:latin typeface="Verdana"/>
                <a:cs typeface="Verdana"/>
              </a:rPr>
              <a:t>t</a:t>
            </a:r>
            <a:r>
              <a:rPr sz="1200" dirty="0">
                <a:latin typeface="Verdana"/>
                <a:cs typeface="Verdana"/>
              </a:rPr>
              <a:t>ro</a:t>
            </a:r>
            <a:endParaRPr sz="1200">
              <a:latin typeface="Verdana"/>
              <a:cs typeface="Verdana"/>
            </a:endParaRPr>
          </a:p>
          <a:p>
            <a:pPr marL="254635" marR="123825" indent="-68580">
              <a:lnSpc>
                <a:spcPct val="100000"/>
              </a:lnSpc>
            </a:pPr>
            <a:r>
              <a:rPr sz="1200" spc="-5" dirty="0">
                <a:latin typeface="Verdana"/>
                <a:cs typeface="Verdana"/>
              </a:rPr>
              <a:t>de</a:t>
            </a:r>
            <a:r>
              <a:rPr sz="1200" spc="-10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Curso  técnico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11800" y="2142744"/>
            <a:ext cx="1005840" cy="740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6680" marR="157480" indent="2540" algn="ctr">
              <a:lnSpc>
                <a:spcPct val="100000"/>
              </a:lnSpc>
            </a:pPr>
            <a:r>
              <a:rPr sz="1200" spc="-10" dirty="0">
                <a:latin typeface="Verdana"/>
                <a:cs typeface="Verdana"/>
              </a:rPr>
              <a:t>Registra  </a:t>
            </a:r>
            <a:r>
              <a:rPr sz="1200" dirty="0">
                <a:latin typeface="Verdana"/>
                <a:cs typeface="Verdana"/>
              </a:rPr>
              <a:t>os</a:t>
            </a:r>
            <a:r>
              <a:rPr sz="1200" spc="-11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Alunos</a:t>
            </a:r>
            <a:endParaRPr sz="1200">
              <a:latin typeface="Verdana"/>
              <a:cs typeface="Verdana"/>
            </a:endParaRPr>
          </a:p>
          <a:p>
            <a:pPr marL="12700" marR="5080" algn="ctr">
              <a:lnSpc>
                <a:spcPct val="100000"/>
              </a:lnSpc>
            </a:pPr>
            <a:r>
              <a:rPr sz="1200" dirty="0">
                <a:latin typeface="Verdana"/>
                <a:cs typeface="Verdana"/>
              </a:rPr>
              <a:t>m</a:t>
            </a:r>
            <a:r>
              <a:rPr sz="1200" spc="-5" dirty="0">
                <a:latin typeface="Verdana"/>
                <a:cs typeface="Verdana"/>
              </a:rPr>
              <a:t>at</a:t>
            </a:r>
            <a:r>
              <a:rPr sz="1200" dirty="0">
                <a:latin typeface="Verdana"/>
                <a:cs typeface="Verdana"/>
              </a:rPr>
              <a:t>ric</a:t>
            </a:r>
            <a:r>
              <a:rPr sz="1200" spc="-10" dirty="0">
                <a:latin typeface="Verdana"/>
                <a:cs typeface="Verdana"/>
              </a:rPr>
              <a:t>ul</a:t>
            </a:r>
            <a:r>
              <a:rPr sz="1200" dirty="0">
                <a:latin typeface="Verdana"/>
                <a:cs typeface="Verdana"/>
              </a:rPr>
              <a:t>a</a:t>
            </a:r>
            <a:r>
              <a:rPr sz="1200" spc="-5" dirty="0">
                <a:latin typeface="Verdana"/>
                <a:cs typeface="Verdana"/>
              </a:rPr>
              <a:t>d</a:t>
            </a:r>
            <a:r>
              <a:rPr sz="1200" dirty="0">
                <a:latin typeface="Verdana"/>
                <a:cs typeface="Verdana"/>
              </a:rPr>
              <a:t>os  </a:t>
            </a:r>
            <a:r>
              <a:rPr sz="1200" spc="-5" dirty="0">
                <a:latin typeface="Verdana"/>
                <a:cs typeface="Verdana"/>
              </a:rPr>
              <a:t>nos</a:t>
            </a:r>
            <a:r>
              <a:rPr sz="1200" spc="-90" dirty="0">
                <a:latin typeface="Verdana"/>
                <a:cs typeface="Verdana"/>
              </a:rPr>
              <a:t> </a:t>
            </a:r>
            <a:r>
              <a:rPr sz="1200" spc="-5" dirty="0">
                <a:latin typeface="Verdana"/>
                <a:cs typeface="Verdana"/>
              </a:rPr>
              <a:t>Cursos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2406" y="5923584"/>
            <a:ext cx="6124575" cy="495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3300"/>
                </a:solidFill>
                <a:latin typeface="Tahoma"/>
                <a:cs typeface="Tahoma"/>
              </a:rPr>
              <a:t>* </a:t>
            </a:r>
            <a:r>
              <a:rPr sz="1600" spc="-5" dirty="0">
                <a:latin typeface="Tahoma"/>
                <a:cs typeface="Tahoma"/>
              </a:rPr>
              <a:t>Os </a:t>
            </a:r>
            <a:r>
              <a:rPr sz="1600" spc="-10" dirty="0">
                <a:latin typeface="Tahoma"/>
                <a:cs typeface="Tahoma"/>
              </a:rPr>
              <a:t>cursos FIC </a:t>
            </a:r>
            <a:r>
              <a:rPr sz="1600" spc="-5" dirty="0">
                <a:latin typeface="Tahoma"/>
                <a:cs typeface="Tahoma"/>
              </a:rPr>
              <a:t>ou </a:t>
            </a:r>
            <a:r>
              <a:rPr sz="1600" dirty="0">
                <a:latin typeface="Tahoma"/>
                <a:cs typeface="Tahoma"/>
              </a:rPr>
              <a:t>de </a:t>
            </a:r>
            <a:r>
              <a:rPr sz="1600" spc="-10" dirty="0">
                <a:latin typeface="Tahoma"/>
                <a:cs typeface="Tahoma"/>
              </a:rPr>
              <a:t>qualificação profissional são cadastrados</a:t>
            </a:r>
            <a:r>
              <a:rPr sz="1600" spc="30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sem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1600" spc="-10" dirty="0">
                <a:latin typeface="Tahoma"/>
                <a:cs typeface="Tahoma"/>
              </a:rPr>
              <a:t>necessidade </a:t>
            </a:r>
            <a:r>
              <a:rPr sz="1600" spc="-5" dirty="0">
                <a:latin typeface="Tahoma"/>
                <a:cs typeface="Tahoma"/>
              </a:rPr>
              <a:t>de</a:t>
            </a:r>
            <a:r>
              <a:rPr sz="1600" spc="-2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validação</a:t>
            </a:r>
            <a:endParaRPr sz="160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000" spc="-5" dirty="0"/>
              <a:t>Como</a:t>
            </a:r>
            <a:r>
              <a:rPr sz="3000" spc="-60" dirty="0"/>
              <a:t> </a:t>
            </a:r>
            <a:r>
              <a:rPr sz="3000" spc="-5" dirty="0"/>
              <a:t>Funciona?</a:t>
            </a:r>
            <a:endParaRPr sz="3000"/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2200" i="1" spc="-45" dirty="0">
                <a:latin typeface="Tahoma"/>
                <a:cs typeface="Tahoma"/>
              </a:rPr>
              <a:t>Instituições </a:t>
            </a:r>
            <a:r>
              <a:rPr sz="2200" i="1" spc="-65" dirty="0">
                <a:solidFill>
                  <a:srgbClr val="CC0000"/>
                </a:solidFill>
                <a:latin typeface="Tahoma"/>
                <a:cs typeface="Tahoma"/>
              </a:rPr>
              <a:t>com </a:t>
            </a:r>
            <a:r>
              <a:rPr sz="2200" i="1" spc="-55" dirty="0">
                <a:latin typeface="Tahoma"/>
                <a:cs typeface="Tahoma"/>
              </a:rPr>
              <a:t>autonomia </a:t>
            </a:r>
            <a:r>
              <a:rPr sz="2200" i="1" spc="-50" dirty="0">
                <a:latin typeface="Tahoma"/>
                <a:cs typeface="Tahoma"/>
              </a:rPr>
              <a:t>para criação </a:t>
            </a:r>
            <a:r>
              <a:rPr sz="2200" i="1" spc="-55" dirty="0">
                <a:latin typeface="Tahoma"/>
                <a:cs typeface="Tahoma"/>
              </a:rPr>
              <a:t>de </a:t>
            </a:r>
            <a:r>
              <a:rPr sz="2200" i="1" spc="-50" dirty="0">
                <a:latin typeface="Tahoma"/>
                <a:cs typeface="Tahoma"/>
              </a:rPr>
              <a:t>cursos</a:t>
            </a:r>
            <a:r>
              <a:rPr sz="2200" i="1" spc="110" dirty="0">
                <a:latin typeface="Tahoma"/>
                <a:cs typeface="Tahoma"/>
              </a:rPr>
              <a:t> </a:t>
            </a:r>
            <a:r>
              <a:rPr sz="2200" i="1" spc="-50" dirty="0">
                <a:latin typeface="Tahoma"/>
                <a:cs typeface="Tahoma"/>
              </a:rPr>
              <a:t>técnicos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xfrm>
            <a:off x="6553200" y="6356350"/>
            <a:ext cx="213360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35"/>
              </a:lnSpc>
            </a:pPr>
            <a:fld id="{81D60167-4931-47E6-BA6A-407CBD079E47}" type="slidenum">
              <a:rPr smtClean="0"/>
              <a:pPr marL="25400">
                <a:lnSpc>
                  <a:spcPts val="1235"/>
                </a:lnSpc>
              </a:pPr>
              <a:t>9</a:t>
            </a:fld>
            <a:r>
              <a:rPr spc="-5" smtClean="0"/>
              <a:t>/</a:t>
            </a:r>
            <a:r>
              <a:rPr lang="pt-BR" spc="-5" dirty="0" smtClean="0"/>
              <a:t>24</a:t>
            </a:r>
            <a:endParaRPr dirty="0"/>
          </a:p>
        </p:txBody>
      </p:sp>
      <p:sp>
        <p:nvSpPr>
          <p:cNvPr id="38" name="AutoShape 4"/>
          <p:cNvSpPr>
            <a:spLocks noChangeArrowheads="1"/>
          </p:cNvSpPr>
          <p:nvPr/>
        </p:nvSpPr>
        <p:spPr bwMode="auto">
          <a:xfrm>
            <a:off x="900113" y="4149725"/>
            <a:ext cx="6408737" cy="172878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24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auto">
          <a:xfrm>
            <a:off x="900113" y="1773238"/>
            <a:ext cx="6337300" cy="172878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3240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40" name="Text Box 8"/>
          <p:cNvSpPr txBox="1">
            <a:spLocks noChangeArrowheads="1"/>
          </p:cNvSpPr>
          <p:nvPr/>
        </p:nvSpPr>
        <p:spPr bwMode="auto">
          <a:xfrm rot="16200000">
            <a:off x="440532" y="4617244"/>
            <a:ext cx="1757362" cy="83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ÓRGÃO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 VALIDADOR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600">
              <a:solidFill>
                <a:srgbClr val="000000"/>
              </a:solidFill>
              <a:latin typeface="Verdana" pitchFamily="32" charset="0"/>
              <a:cs typeface="Arial Unicode MS" pitchFamily="32" charset="0"/>
            </a:endParaRPr>
          </a:p>
        </p:txBody>
      </p:sp>
      <p:sp>
        <p:nvSpPr>
          <p:cNvPr id="41" name="Text Box 10"/>
          <p:cNvSpPr txBox="1">
            <a:spLocks noChangeArrowheads="1"/>
          </p:cNvSpPr>
          <p:nvPr/>
        </p:nvSpPr>
        <p:spPr bwMode="auto">
          <a:xfrm rot="16200000">
            <a:off x="470694" y="2350294"/>
            <a:ext cx="1439862" cy="590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6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UNIDADE DE ENSINO</a:t>
            </a:r>
          </a:p>
        </p:txBody>
      </p:sp>
      <p:sp>
        <p:nvSpPr>
          <p:cNvPr id="42" name="Oval 11"/>
          <p:cNvSpPr>
            <a:spLocks noChangeArrowheads="1"/>
          </p:cNvSpPr>
          <p:nvPr/>
        </p:nvSpPr>
        <p:spPr bwMode="auto">
          <a:xfrm>
            <a:off x="1981200" y="2062163"/>
            <a:ext cx="1150938" cy="1223962"/>
          </a:xfrm>
          <a:prstGeom prst="ellipse">
            <a:avLst/>
          </a:prstGeom>
          <a:solidFill>
            <a:srgbClr val="FF99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Solicita 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Pré-cadastro 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200">
              <a:solidFill>
                <a:srgbClr val="000000"/>
              </a:solidFill>
              <a:latin typeface="Verdana" pitchFamily="32" charset="0"/>
              <a:cs typeface="Arial Unicode MS" pitchFamily="32" charset="0"/>
            </a:endParaRPr>
          </a:p>
        </p:txBody>
      </p:sp>
      <p:sp>
        <p:nvSpPr>
          <p:cNvPr id="43" name="Oval 12"/>
          <p:cNvSpPr>
            <a:spLocks noChangeArrowheads="1"/>
          </p:cNvSpPr>
          <p:nvPr/>
        </p:nvSpPr>
        <p:spPr bwMode="auto">
          <a:xfrm>
            <a:off x="1981200" y="4437063"/>
            <a:ext cx="1150938" cy="1223962"/>
          </a:xfrm>
          <a:prstGeom prst="ellipse">
            <a:avLst/>
          </a:prstGeom>
          <a:solidFill>
            <a:srgbClr val="FF990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Valida 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Pré-cadastro 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da UE</a:t>
            </a:r>
          </a:p>
        </p:txBody>
      </p:sp>
      <p:sp>
        <p:nvSpPr>
          <p:cNvPr id="44" name="Line 13"/>
          <p:cNvSpPr>
            <a:spLocks noChangeShapeType="1"/>
          </p:cNvSpPr>
          <p:nvPr/>
        </p:nvSpPr>
        <p:spPr bwMode="auto">
          <a:xfrm>
            <a:off x="2557463" y="3286125"/>
            <a:ext cx="1587" cy="1150938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45" name="Oval 14"/>
          <p:cNvSpPr>
            <a:spLocks noChangeArrowheads="1"/>
          </p:cNvSpPr>
          <p:nvPr/>
        </p:nvSpPr>
        <p:spPr bwMode="auto">
          <a:xfrm>
            <a:off x="3781425" y="2062163"/>
            <a:ext cx="1150938" cy="1223962"/>
          </a:xfrm>
          <a:prstGeom prst="ellipse">
            <a:avLst/>
          </a:prstGeom>
          <a:solidFill>
            <a:srgbClr val="00CC99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Cadastra 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Cursos 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Técnicos e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FIC</a:t>
            </a:r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 flipV="1">
            <a:off x="2628900" y="2989263"/>
            <a:ext cx="1223963" cy="145573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47" name="Oval 16"/>
          <p:cNvSpPr>
            <a:spLocks noChangeArrowheads="1"/>
          </p:cNvSpPr>
          <p:nvPr/>
        </p:nvSpPr>
        <p:spPr bwMode="auto">
          <a:xfrm>
            <a:off x="5437188" y="2062163"/>
            <a:ext cx="1150937" cy="1223962"/>
          </a:xfrm>
          <a:prstGeom prst="ellipse">
            <a:avLst/>
          </a:prstGeom>
          <a:solidFill>
            <a:srgbClr val="99CC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Registra 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os Alunos 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matriculados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1200">
                <a:solidFill>
                  <a:srgbClr val="000000"/>
                </a:solidFill>
                <a:latin typeface="Verdana" pitchFamily="32" charset="0"/>
                <a:cs typeface="Arial Unicode MS" pitchFamily="32" charset="0"/>
              </a:rPr>
              <a:t>nos Cursos</a:t>
            </a:r>
          </a:p>
          <a:p>
            <a:pPr algn="ctr">
              <a:lnSpc>
                <a:spcPct val="10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1200">
              <a:solidFill>
                <a:srgbClr val="000000"/>
              </a:solidFill>
              <a:latin typeface="Verdana" pitchFamily="32" charset="0"/>
              <a:cs typeface="Arial Unicode MS" pitchFamily="32" charset="0"/>
            </a:endParaRPr>
          </a:p>
        </p:txBody>
      </p:sp>
      <p:cxnSp>
        <p:nvCxnSpPr>
          <p:cNvPr id="48" name="AutoShape 17"/>
          <p:cNvCxnSpPr>
            <a:cxnSpLocks noChangeShapeType="1"/>
            <a:stCxn id="47" idx="7"/>
          </p:cNvCxnSpPr>
          <p:nvPr/>
        </p:nvCxnSpPr>
        <p:spPr bwMode="auto">
          <a:xfrm rot="16200000" flipH="1">
            <a:off x="6387891" y="2273091"/>
            <a:ext cx="273192" cy="209826"/>
          </a:xfrm>
          <a:prstGeom prst="curvedConnector3">
            <a:avLst>
              <a:gd name="adj1" fmla="val -65612"/>
            </a:avLst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</p:cxnSp>
      <p:cxnSp>
        <p:nvCxnSpPr>
          <p:cNvPr id="16" name="Conector de seta reta 15"/>
          <p:cNvCxnSpPr>
            <a:stCxn id="45" idx="6"/>
            <a:endCxn id="47" idx="2"/>
          </p:cNvCxnSpPr>
          <p:nvPr/>
        </p:nvCxnSpPr>
        <p:spPr>
          <a:xfrm>
            <a:off x="4932363" y="2674144"/>
            <a:ext cx="504825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</TotalTime>
  <Words>1007</Words>
  <Application>Microsoft Office PowerPoint</Application>
  <PresentationFormat>Apresentação na tela (4:3)</PresentationFormat>
  <Paragraphs>205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0" baseType="lpstr">
      <vt:lpstr>Tema do Office</vt:lpstr>
      <vt:lpstr>SISTEC</vt:lpstr>
      <vt:lpstr>Objetivos</vt:lpstr>
      <vt:lpstr>Indicadores SISTEC</vt:lpstr>
      <vt:lpstr>Base Legal SISTEC</vt:lpstr>
      <vt:lpstr>Base Legal SISTEC</vt:lpstr>
      <vt:lpstr>Base Legal SISTEC</vt:lpstr>
      <vt:lpstr>Relevância do SISTEC</vt:lpstr>
      <vt:lpstr>Como Funciona? Instituições sem autonomia para criação de cursos técnicos</vt:lpstr>
      <vt:lpstr>Como Funciona? Instituições com autonomia para criação de cursos técnicos</vt:lpstr>
      <vt:lpstr>Usuários do SISTEC</vt:lpstr>
      <vt:lpstr>Perfis de Usuários no SISTEC</vt:lpstr>
      <vt:lpstr> </vt:lpstr>
      <vt:lpstr>Ciclo de Matrícula</vt:lpstr>
      <vt:lpstr>Compartilham um mesmo ciclo de  matrícula alunos matriculados em um curso  com mesmo:</vt:lpstr>
      <vt:lpstr>Ciclo de Matrículas</vt:lpstr>
      <vt:lpstr>Registro de Alunos no SISTEC</vt:lpstr>
      <vt:lpstr>Registro de Alunos no SISTEC</vt:lpstr>
      <vt:lpstr>Atualização de Situação de Aluno</vt:lpstr>
      <vt:lpstr>SITESISTEC.MEC.GOV.BR</vt:lpstr>
      <vt:lpstr>SISTEC.MEC.GOV.BR</vt:lpstr>
      <vt:lpstr>Criação de ciclo</vt:lpstr>
      <vt:lpstr>Alunos RIP (Regime de Internato Pleno) </vt:lpstr>
      <vt:lpstr>Cadastro de alunos R.I.P</vt:lpstr>
      <vt:lpstr>Slide 24</vt:lpstr>
      <vt:lpstr>Relatórios</vt:lpstr>
      <vt:lpstr>http://mec.cube.call.inf.br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marceloferes</dc:creator>
  <cp:lastModifiedBy>Betiane</cp:lastModifiedBy>
  <cp:revision>59</cp:revision>
  <dcterms:created xsi:type="dcterms:W3CDTF">2016-06-03T16:59:16Z</dcterms:created>
  <dcterms:modified xsi:type="dcterms:W3CDTF">2017-06-08T14:38:48Z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2013-07-12T00:00:00Z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2016-06-03T00:00:00Z</vt:filetime>
  </property>
</Properties>
</file>