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75" r:id="rId2"/>
    <p:sldId id="340" r:id="rId3"/>
    <p:sldId id="385" r:id="rId4"/>
    <p:sldId id="395" r:id="rId5"/>
    <p:sldId id="341" r:id="rId6"/>
    <p:sldId id="344" r:id="rId7"/>
    <p:sldId id="345" r:id="rId8"/>
    <p:sldId id="399" r:id="rId9"/>
    <p:sldId id="348" r:id="rId10"/>
    <p:sldId id="376" r:id="rId11"/>
    <p:sldId id="377" r:id="rId12"/>
    <p:sldId id="398" r:id="rId13"/>
    <p:sldId id="275" r:id="rId14"/>
    <p:sldId id="273" r:id="rId15"/>
    <p:sldId id="396" r:id="rId16"/>
    <p:sldId id="397" r:id="rId17"/>
    <p:sldId id="412" r:id="rId18"/>
    <p:sldId id="413" r:id="rId19"/>
    <p:sldId id="378" r:id="rId2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EB3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 varScale="1">
        <p:scale>
          <a:sx n="102" d="100"/>
          <a:sy n="102" d="100"/>
        </p:scale>
        <p:origin x="-116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3513A6-7EB9-42DB-97E5-95C01849E91C}" type="doc">
      <dgm:prSet loTypeId="urn:microsoft.com/office/officeart/2005/8/layout/venn2" loCatId="relationship" qsTypeId="urn:microsoft.com/office/officeart/2005/8/quickstyle/3d2" qsCatId="3D" csTypeId="urn:microsoft.com/office/officeart/2005/8/colors/colorful2" csCatId="colorful" phldr="1"/>
      <dgm:spPr/>
    </dgm:pt>
    <dgm:pt modelId="{84A217CD-53B1-48FB-B1E4-59C327A430D7}">
      <dgm:prSet phldrT="[Texto]" custT="1"/>
      <dgm:spPr>
        <a:xfrm>
          <a:off x="1300711" y="65780"/>
          <a:ext cx="1360977" cy="1360977"/>
        </a:xfrm>
      </dgm:spPr>
      <dgm:t>
        <a:bodyPr/>
        <a:lstStyle/>
        <a:p>
          <a:pPr algn="ctr"/>
          <a:r>
            <a:rPr lang="pt-BR" sz="2000" cap="small" baseline="0" dirty="0" smtClean="0">
              <a:latin typeface="Arial Narrow" pitchFamily="34" charset="0"/>
              <a:ea typeface="+mn-ea"/>
              <a:cs typeface="Arial" pitchFamily="34" charset="0"/>
            </a:rPr>
            <a:t>GESTÃO</a:t>
          </a:r>
          <a:endParaRPr lang="pt-BR" sz="2000" cap="small" baseline="0" dirty="0">
            <a:latin typeface="Arial Narrow" pitchFamily="34" charset="0"/>
            <a:ea typeface="+mn-ea"/>
            <a:cs typeface="Arial" pitchFamily="34" charset="0"/>
          </a:endParaRPr>
        </a:p>
      </dgm:t>
    </dgm:pt>
    <dgm:pt modelId="{11345CE3-50EC-4263-A2AB-36512A1EA6A3}" type="parTrans" cxnId="{57E01912-0093-4FBD-B130-4EDBBA2ED450}">
      <dgm:prSet/>
      <dgm:spPr/>
      <dgm:t>
        <a:bodyPr/>
        <a:lstStyle/>
        <a:p>
          <a:pPr algn="ctr"/>
          <a:endParaRPr lang="pt-BR" sz="1000" cap="small" baseline="0">
            <a:latin typeface="Arial Narrow" pitchFamily="34" charset="0"/>
            <a:cs typeface="Arial" pitchFamily="34" charset="0"/>
          </a:endParaRPr>
        </a:p>
      </dgm:t>
    </dgm:pt>
    <dgm:pt modelId="{3117989C-A357-4181-8BBE-77A7F664B82C}" type="sibTrans" cxnId="{57E01912-0093-4FBD-B130-4EDBBA2ED450}">
      <dgm:prSet/>
      <dgm:spPr/>
      <dgm:t>
        <a:bodyPr/>
        <a:lstStyle/>
        <a:p>
          <a:pPr algn="ctr"/>
          <a:endParaRPr lang="pt-BR" sz="1000" cap="small" baseline="0">
            <a:latin typeface="Arial Narrow" pitchFamily="34" charset="0"/>
            <a:cs typeface="Arial" pitchFamily="34" charset="0"/>
          </a:endParaRPr>
        </a:p>
      </dgm:t>
    </dgm:pt>
    <dgm:pt modelId="{D713EFD8-CEF3-417B-9BBE-15B960BC5C8E}">
      <dgm:prSet phldrT="[Texto]" custT="1"/>
      <dgm:spPr>
        <a:xfrm>
          <a:off x="1778296" y="944740"/>
          <a:ext cx="1360977" cy="1360977"/>
        </a:xfrm>
      </dgm:spPr>
      <dgm:t>
        <a:bodyPr/>
        <a:lstStyle/>
        <a:p>
          <a:pPr algn="ctr"/>
          <a:r>
            <a:rPr lang="pt-BR" sz="1600" cap="small" baseline="0" dirty="0" smtClean="0">
              <a:latin typeface="Arial Narrow" pitchFamily="34" charset="0"/>
              <a:ea typeface="+mn-ea"/>
              <a:cs typeface="Arial" pitchFamily="34" charset="0"/>
            </a:rPr>
            <a:t>DOCENTES </a:t>
          </a:r>
          <a:endParaRPr lang="pt-BR" sz="1600" cap="small" baseline="0" dirty="0">
            <a:latin typeface="Arial Narrow" pitchFamily="34" charset="0"/>
            <a:ea typeface="+mn-ea"/>
            <a:cs typeface="Arial" pitchFamily="34" charset="0"/>
          </a:endParaRPr>
        </a:p>
      </dgm:t>
    </dgm:pt>
    <dgm:pt modelId="{F9D1E5DF-1686-4E5A-AC23-AFEED312BFB9}" type="parTrans" cxnId="{5879FCD7-7097-426A-BCA2-29F92FD55F8C}">
      <dgm:prSet/>
      <dgm:spPr/>
      <dgm:t>
        <a:bodyPr/>
        <a:lstStyle/>
        <a:p>
          <a:pPr algn="ctr"/>
          <a:endParaRPr lang="pt-BR" sz="1000" cap="small" baseline="0">
            <a:latin typeface="Arial Narrow" pitchFamily="34" charset="0"/>
            <a:cs typeface="Arial" pitchFamily="34" charset="0"/>
          </a:endParaRPr>
        </a:p>
      </dgm:t>
    </dgm:pt>
    <dgm:pt modelId="{EDB8DBF4-ADD3-4BED-A69F-DC09CC29DECF}" type="sibTrans" cxnId="{5879FCD7-7097-426A-BCA2-29F92FD55F8C}">
      <dgm:prSet/>
      <dgm:spPr/>
      <dgm:t>
        <a:bodyPr/>
        <a:lstStyle/>
        <a:p>
          <a:pPr algn="ctr"/>
          <a:endParaRPr lang="pt-BR" sz="1000" cap="small" baseline="0">
            <a:latin typeface="Arial Narrow" pitchFamily="34" charset="0"/>
            <a:cs typeface="Arial" pitchFamily="34" charset="0"/>
          </a:endParaRPr>
        </a:p>
      </dgm:t>
    </dgm:pt>
    <dgm:pt modelId="{76E35F8D-24B6-44D7-8DD0-62B102C61678}">
      <dgm:prSet phldrT="[Texto]" custT="1"/>
      <dgm:spPr>
        <a:xfrm>
          <a:off x="809624" y="916391"/>
          <a:ext cx="1360977" cy="1360977"/>
        </a:xfrm>
      </dgm:spPr>
      <dgm:t>
        <a:bodyPr/>
        <a:lstStyle/>
        <a:p>
          <a:pPr algn="ctr"/>
          <a:r>
            <a:rPr lang="pt-BR" sz="2000" cap="small" baseline="0" dirty="0" smtClean="0">
              <a:latin typeface="Arial Narrow" pitchFamily="34" charset="0"/>
              <a:ea typeface="+mn-ea"/>
              <a:cs typeface="Arial" pitchFamily="34" charset="0"/>
            </a:rPr>
            <a:t>CPE </a:t>
          </a:r>
          <a:endParaRPr lang="pt-BR" sz="2000" cap="small" baseline="0" dirty="0">
            <a:latin typeface="Arial Narrow" pitchFamily="34" charset="0"/>
            <a:ea typeface="+mn-ea"/>
            <a:cs typeface="Arial" pitchFamily="34" charset="0"/>
          </a:endParaRPr>
        </a:p>
      </dgm:t>
    </dgm:pt>
    <dgm:pt modelId="{4BDB9A6A-093F-4A5B-B6EF-E5EB7C7527A6}" type="parTrans" cxnId="{F896248C-CE70-4919-A949-E321F39E38AC}">
      <dgm:prSet/>
      <dgm:spPr/>
      <dgm:t>
        <a:bodyPr/>
        <a:lstStyle/>
        <a:p>
          <a:pPr algn="ctr"/>
          <a:endParaRPr lang="pt-BR" sz="1000" cap="small" baseline="0">
            <a:latin typeface="Arial Narrow" pitchFamily="34" charset="0"/>
            <a:cs typeface="Arial" pitchFamily="34" charset="0"/>
          </a:endParaRPr>
        </a:p>
      </dgm:t>
    </dgm:pt>
    <dgm:pt modelId="{A36C8659-59A7-4E5A-9342-DC99B774AD04}" type="sibTrans" cxnId="{F896248C-CE70-4919-A949-E321F39E38AC}">
      <dgm:prSet/>
      <dgm:spPr/>
      <dgm:t>
        <a:bodyPr/>
        <a:lstStyle/>
        <a:p>
          <a:pPr algn="ctr"/>
          <a:endParaRPr lang="pt-BR" sz="1000" cap="small" baseline="0">
            <a:latin typeface="Arial Narrow" pitchFamily="34" charset="0"/>
            <a:cs typeface="Arial" pitchFamily="34" charset="0"/>
          </a:endParaRPr>
        </a:p>
      </dgm:t>
    </dgm:pt>
    <dgm:pt modelId="{D99F1F08-D592-43A5-8D4B-4B12CC91F26B}">
      <dgm:prSet phldrT="[Texto]" custT="1"/>
      <dgm:spPr>
        <a:xfrm>
          <a:off x="809624" y="916391"/>
          <a:ext cx="1360977" cy="1360977"/>
        </a:xfrm>
      </dgm:spPr>
      <dgm:t>
        <a:bodyPr/>
        <a:lstStyle/>
        <a:p>
          <a:r>
            <a:rPr lang="pt-BR" sz="1600" b="1" cap="small" baseline="0" dirty="0" smtClean="0">
              <a:latin typeface="Arial Narrow" pitchFamily="34" charset="0"/>
              <a:ea typeface="+mn-ea"/>
              <a:cs typeface="Arial" pitchFamily="34" charset="0"/>
            </a:rPr>
            <a:t>DISCENTE</a:t>
          </a:r>
          <a:endParaRPr lang="pt-BR" sz="1600" b="1" cap="small" baseline="0" dirty="0">
            <a:latin typeface="Arial Narrow" pitchFamily="34" charset="0"/>
            <a:ea typeface="+mn-ea"/>
            <a:cs typeface="Arial" pitchFamily="34" charset="0"/>
          </a:endParaRPr>
        </a:p>
      </dgm:t>
    </dgm:pt>
    <dgm:pt modelId="{67625DCA-1BF6-40CB-A8FC-9770CFCD8330}" type="parTrans" cxnId="{1E4F4B6B-BB5F-4BE1-902A-4B37992EA92F}">
      <dgm:prSet/>
      <dgm:spPr/>
      <dgm:t>
        <a:bodyPr/>
        <a:lstStyle/>
        <a:p>
          <a:endParaRPr lang="pt-BR"/>
        </a:p>
      </dgm:t>
    </dgm:pt>
    <dgm:pt modelId="{CD13F7D3-5F81-4A6F-9E39-74FD37A2222F}" type="sibTrans" cxnId="{1E4F4B6B-BB5F-4BE1-902A-4B37992EA92F}">
      <dgm:prSet/>
      <dgm:spPr/>
      <dgm:t>
        <a:bodyPr/>
        <a:lstStyle/>
        <a:p>
          <a:endParaRPr lang="pt-BR"/>
        </a:p>
      </dgm:t>
    </dgm:pt>
    <dgm:pt modelId="{6C3D04E1-6CDB-4904-BDA9-45A7F426459D}" type="pres">
      <dgm:prSet presAssocID="{B83513A6-7EB9-42DB-97E5-95C01849E91C}" presName="Name0" presStyleCnt="0">
        <dgm:presLayoutVars>
          <dgm:chMax val="7"/>
          <dgm:resizeHandles val="exact"/>
        </dgm:presLayoutVars>
      </dgm:prSet>
      <dgm:spPr/>
    </dgm:pt>
    <dgm:pt modelId="{849737C8-AF62-474C-80BF-D49D55E92090}" type="pres">
      <dgm:prSet presAssocID="{B83513A6-7EB9-42DB-97E5-95C01849E91C}" presName="comp1" presStyleCnt="0"/>
      <dgm:spPr/>
    </dgm:pt>
    <dgm:pt modelId="{044E69E5-3D75-40AA-B3F4-F19882481AFF}" type="pres">
      <dgm:prSet presAssocID="{B83513A6-7EB9-42DB-97E5-95C01849E91C}" presName="circle1" presStyleLbl="node1" presStyleIdx="0" presStyleCnt="4"/>
      <dgm:spPr/>
      <dgm:t>
        <a:bodyPr/>
        <a:lstStyle/>
        <a:p>
          <a:endParaRPr lang="pt-BR"/>
        </a:p>
      </dgm:t>
    </dgm:pt>
    <dgm:pt modelId="{02EA1EAA-C5EB-4FB5-92F5-887FE1032DA5}" type="pres">
      <dgm:prSet presAssocID="{B83513A6-7EB9-42DB-97E5-95C01849E91C}" presName="c1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FD4754D-6303-4719-976E-172F51492A43}" type="pres">
      <dgm:prSet presAssocID="{B83513A6-7EB9-42DB-97E5-95C01849E91C}" presName="comp2" presStyleCnt="0"/>
      <dgm:spPr/>
    </dgm:pt>
    <dgm:pt modelId="{261E41BC-7C26-4048-824D-1D455FF051F3}" type="pres">
      <dgm:prSet presAssocID="{B83513A6-7EB9-42DB-97E5-95C01849E91C}" presName="circle2" presStyleLbl="node1" presStyleIdx="1" presStyleCnt="4"/>
      <dgm:spPr/>
      <dgm:t>
        <a:bodyPr/>
        <a:lstStyle/>
        <a:p>
          <a:endParaRPr lang="pt-BR"/>
        </a:p>
      </dgm:t>
    </dgm:pt>
    <dgm:pt modelId="{9EE1D325-9BF4-4D4B-B511-D2CE4D428D3F}" type="pres">
      <dgm:prSet presAssocID="{B83513A6-7EB9-42DB-97E5-95C01849E91C}" presName="c2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DB89AC-70AD-4C18-925E-6C73BE97F791}" type="pres">
      <dgm:prSet presAssocID="{B83513A6-7EB9-42DB-97E5-95C01849E91C}" presName="comp3" presStyleCnt="0"/>
      <dgm:spPr/>
    </dgm:pt>
    <dgm:pt modelId="{01F4F5CE-1529-4538-82F1-FEC95FE6473E}" type="pres">
      <dgm:prSet presAssocID="{B83513A6-7EB9-42DB-97E5-95C01849E91C}" presName="circle3" presStyleLbl="node1" presStyleIdx="2" presStyleCnt="4"/>
      <dgm:spPr/>
      <dgm:t>
        <a:bodyPr/>
        <a:lstStyle/>
        <a:p>
          <a:endParaRPr lang="pt-BR"/>
        </a:p>
      </dgm:t>
    </dgm:pt>
    <dgm:pt modelId="{20D23465-DDB0-4459-8B02-68CC1F4C495C}" type="pres">
      <dgm:prSet presAssocID="{B83513A6-7EB9-42DB-97E5-95C01849E91C}" presName="c3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AA423E-7488-47CE-A627-3203D5BF6700}" type="pres">
      <dgm:prSet presAssocID="{B83513A6-7EB9-42DB-97E5-95C01849E91C}" presName="comp4" presStyleCnt="0"/>
      <dgm:spPr/>
    </dgm:pt>
    <dgm:pt modelId="{1B93A5CC-7B68-4ACB-A0F3-46EE51B67A17}" type="pres">
      <dgm:prSet presAssocID="{B83513A6-7EB9-42DB-97E5-95C01849E91C}" presName="circle4" presStyleLbl="node1" presStyleIdx="3" presStyleCnt="4" custLinFactNeighborX="2612" custLinFactNeighborY="-806"/>
      <dgm:spPr/>
      <dgm:t>
        <a:bodyPr/>
        <a:lstStyle/>
        <a:p>
          <a:endParaRPr lang="pt-BR"/>
        </a:p>
      </dgm:t>
    </dgm:pt>
    <dgm:pt modelId="{B9ECAF7C-F798-482F-B664-201AE8AF3493}" type="pres">
      <dgm:prSet presAssocID="{B83513A6-7EB9-42DB-97E5-95C01849E91C}" presName="c4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F5F639B-0F1E-4A2D-83D8-EF630B6BD6D9}" type="presOf" srcId="{D99F1F08-D592-43A5-8D4B-4B12CC91F26B}" destId="{B9ECAF7C-F798-482F-B664-201AE8AF3493}" srcOrd="1" destOrd="0" presId="urn:microsoft.com/office/officeart/2005/8/layout/venn2"/>
    <dgm:cxn modelId="{1E4F4B6B-BB5F-4BE1-902A-4B37992EA92F}" srcId="{B83513A6-7EB9-42DB-97E5-95C01849E91C}" destId="{D99F1F08-D592-43A5-8D4B-4B12CC91F26B}" srcOrd="3" destOrd="0" parTransId="{67625DCA-1BF6-40CB-A8FC-9770CFCD8330}" sibTransId="{CD13F7D3-5F81-4A6F-9E39-74FD37A2222F}"/>
    <dgm:cxn modelId="{F896248C-CE70-4919-A949-E321F39E38AC}" srcId="{B83513A6-7EB9-42DB-97E5-95C01849E91C}" destId="{76E35F8D-24B6-44D7-8DD0-62B102C61678}" srcOrd="2" destOrd="0" parTransId="{4BDB9A6A-093F-4A5B-B6EF-E5EB7C7527A6}" sibTransId="{A36C8659-59A7-4E5A-9342-DC99B774AD04}"/>
    <dgm:cxn modelId="{A122ED38-C2E0-49E2-90F7-018A0A4BCAA9}" type="presOf" srcId="{D713EFD8-CEF3-417B-9BBE-15B960BC5C8E}" destId="{9EE1D325-9BF4-4D4B-B511-D2CE4D428D3F}" srcOrd="1" destOrd="0" presId="urn:microsoft.com/office/officeart/2005/8/layout/venn2"/>
    <dgm:cxn modelId="{EA128862-DC57-4AF8-942A-52DDBE5F1AD1}" type="presOf" srcId="{D713EFD8-CEF3-417B-9BBE-15B960BC5C8E}" destId="{261E41BC-7C26-4048-824D-1D455FF051F3}" srcOrd="0" destOrd="0" presId="urn:microsoft.com/office/officeart/2005/8/layout/venn2"/>
    <dgm:cxn modelId="{90578508-7F05-4ABB-BCA3-9074781B5994}" type="presOf" srcId="{84A217CD-53B1-48FB-B1E4-59C327A430D7}" destId="{044E69E5-3D75-40AA-B3F4-F19882481AFF}" srcOrd="0" destOrd="0" presId="urn:microsoft.com/office/officeart/2005/8/layout/venn2"/>
    <dgm:cxn modelId="{57E01912-0093-4FBD-B130-4EDBBA2ED450}" srcId="{B83513A6-7EB9-42DB-97E5-95C01849E91C}" destId="{84A217CD-53B1-48FB-B1E4-59C327A430D7}" srcOrd="0" destOrd="0" parTransId="{11345CE3-50EC-4263-A2AB-36512A1EA6A3}" sibTransId="{3117989C-A357-4181-8BBE-77A7F664B82C}"/>
    <dgm:cxn modelId="{8CAAFE2A-C816-4FA5-BB47-0B08F8064185}" type="presOf" srcId="{76E35F8D-24B6-44D7-8DD0-62B102C61678}" destId="{20D23465-DDB0-4459-8B02-68CC1F4C495C}" srcOrd="1" destOrd="0" presId="urn:microsoft.com/office/officeart/2005/8/layout/venn2"/>
    <dgm:cxn modelId="{F0BC7226-5454-4030-BFB2-67D5F68C556A}" type="presOf" srcId="{B83513A6-7EB9-42DB-97E5-95C01849E91C}" destId="{6C3D04E1-6CDB-4904-BDA9-45A7F426459D}" srcOrd="0" destOrd="0" presId="urn:microsoft.com/office/officeart/2005/8/layout/venn2"/>
    <dgm:cxn modelId="{5879FCD7-7097-426A-BCA2-29F92FD55F8C}" srcId="{B83513A6-7EB9-42DB-97E5-95C01849E91C}" destId="{D713EFD8-CEF3-417B-9BBE-15B960BC5C8E}" srcOrd="1" destOrd="0" parTransId="{F9D1E5DF-1686-4E5A-AC23-AFEED312BFB9}" sibTransId="{EDB8DBF4-ADD3-4BED-A69F-DC09CC29DECF}"/>
    <dgm:cxn modelId="{D510FD24-040E-437E-8CCA-C086B337AE61}" type="presOf" srcId="{76E35F8D-24B6-44D7-8DD0-62B102C61678}" destId="{01F4F5CE-1529-4538-82F1-FEC95FE6473E}" srcOrd="0" destOrd="0" presId="urn:microsoft.com/office/officeart/2005/8/layout/venn2"/>
    <dgm:cxn modelId="{842D61B1-7C1B-4C97-80F6-605AB66F53CE}" type="presOf" srcId="{D99F1F08-D592-43A5-8D4B-4B12CC91F26B}" destId="{1B93A5CC-7B68-4ACB-A0F3-46EE51B67A17}" srcOrd="0" destOrd="0" presId="urn:microsoft.com/office/officeart/2005/8/layout/venn2"/>
    <dgm:cxn modelId="{E7F7358F-A861-42D3-B16E-ED8E287FF856}" type="presOf" srcId="{84A217CD-53B1-48FB-B1E4-59C327A430D7}" destId="{02EA1EAA-C5EB-4FB5-92F5-887FE1032DA5}" srcOrd="1" destOrd="0" presId="urn:microsoft.com/office/officeart/2005/8/layout/venn2"/>
    <dgm:cxn modelId="{DA534420-8676-4695-AB93-245DC97F05BB}" type="presParOf" srcId="{6C3D04E1-6CDB-4904-BDA9-45A7F426459D}" destId="{849737C8-AF62-474C-80BF-D49D55E92090}" srcOrd="0" destOrd="0" presId="urn:microsoft.com/office/officeart/2005/8/layout/venn2"/>
    <dgm:cxn modelId="{6B23991F-35CE-4996-ADB7-B2F24A2F3A77}" type="presParOf" srcId="{849737C8-AF62-474C-80BF-D49D55E92090}" destId="{044E69E5-3D75-40AA-B3F4-F19882481AFF}" srcOrd="0" destOrd="0" presId="urn:microsoft.com/office/officeart/2005/8/layout/venn2"/>
    <dgm:cxn modelId="{478ECE80-7793-483F-A918-B5077E7BD611}" type="presParOf" srcId="{849737C8-AF62-474C-80BF-D49D55E92090}" destId="{02EA1EAA-C5EB-4FB5-92F5-887FE1032DA5}" srcOrd="1" destOrd="0" presId="urn:microsoft.com/office/officeart/2005/8/layout/venn2"/>
    <dgm:cxn modelId="{8F36F454-4C67-4F72-BACC-F6189D6FC493}" type="presParOf" srcId="{6C3D04E1-6CDB-4904-BDA9-45A7F426459D}" destId="{1FD4754D-6303-4719-976E-172F51492A43}" srcOrd="1" destOrd="0" presId="urn:microsoft.com/office/officeart/2005/8/layout/venn2"/>
    <dgm:cxn modelId="{275B1EB8-B424-4863-A674-851BF83B66CB}" type="presParOf" srcId="{1FD4754D-6303-4719-976E-172F51492A43}" destId="{261E41BC-7C26-4048-824D-1D455FF051F3}" srcOrd="0" destOrd="0" presId="urn:microsoft.com/office/officeart/2005/8/layout/venn2"/>
    <dgm:cxn modelId="{5C4E8555-FEAB-4BD6-A23D-56A0C11BFF32}" type="presParOf" srcId="{1FD4754D-6303-4719-976E-172F51492A43}" destId="{9EE1D325-9BF4-4D4B-B511-D2CE4D428D3F}" srcOrd="1" destOrd="0" presId="urn:microsoft.com/office/officeart/2005/8/layout/venn2"/>
    <dgm:cxn modelId="{2B99EB38-0FAA-4742-8816-3C807797570A}" type="presParOf" srcId="{6C3D04E1-6CDB-4904-BDA9-45A7F426459D}" destId="{EDDB89AC-70AD-4C18-925E-6C73BE97F791}" srcOrd="2" destOrd="0" presId="urn:microsoft.com/office/officeart/2005/8/layout/venn2"/>
    <dgm:cxn modelId="{BAD37027-F754-497E-8965-32FE9C7F21B5}" type="presParOf" srcId="{EDDB89AC-70AD-4C18-925E-6C73BE97F791}" destId="{01F4F5CE-1529-4538-82F1-FEC95FE6473E}" srcOrd="0" destOrd="0" presId="urn:microsoft.com/office/officeart/2005/8/layout/venn2"/>
    <dgm:cxn modelId="{39B6DB0F-B798-49C4-A23F-91A32BFB8E57}" type="presParOf" srcId="{EDDB89AC-70AD-4C18-925E-6C73BE97F791}" destId="{20D23465-DDB0-4459-8B02-68CC1F4C495C}" srcOrd="1" destOrd="0" presId="urn:microsoft.com/office/officeart/2005/8/layout/venn2"/>
    <dgm:cxn modelId="{6A5013EF-F84D-48D3-94D8-01FD153603C0}" type="presParOf" srcId="{6C3D04E1-6CDB-4904-BDA9-45A7F426459D}" destId="{91AA423E-7488-47CE-A627-3203D5BF6700}" srcOrd="3" destOrd="0" presId="urn:microsoft.com/office/officeart/2005/8/layout/venn2"/>
    <dgm:cxn modelId="{A0C68F8D-BFEA-4C27-BCA7-A0EF6A69F168}" type="presParOf" srcId="{91AA423E-7488-47CE-A627-3203D5BF6700}" destId="{1B93A5CC-7B68-4ACB-A0F3-46EE51B67A17}" srcOrd="0" destOrd="0" presId="urn:microsoft.com/office/officeart/2005/8/layout/venn2"/>
    <dgm:cxn modelId="{5B278F7E-7AE4-4D11-AE6F-C0200EE4B2FD}" type="presParOf" srcId="{91AA423E-7488-47CE-A627-3203D5BF6700}" destId="{B9ECAF7C-F798-482F-B664-201AE8AF3493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6469853-C906-4606-A903-6E47BF3D3AAF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BB673213-857F-4386-A650-A6D4C51AAA91}">
      <dgm:prSet phldrT="[Texto]" custT="1"/>
      <dgm:spPr/>
      <dgm:t>
        <a:bodyPr/>
        <a:lstStyle/>
        <a:p>
          <a:pPr algn="ctr"/>
          <a:r>
            <a:rPr lang="pt-BR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MATRÍCULA</a:t>
          </a:r>
          <a:endParaRPr lang="pt-BR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221BAF-45A8-4124-8C69-3F1CD25D9B65}" type="parTrans" cxnId="{D782639B-E9ED-4964-BB2A-F2264552FA08}">
      <dgm:prSet/>
      <dgm:spPr/>
      <dgm:t>
        <a:bodyPr/>
        <a:lstStyle/>
        <a:p>
          <a:endParaRPr lang="pt-BR"/>
        </a:p>
      </dgm:t>
    </dgm:pt>
    <dgm:pt modelId="{FA3251CD-1931-4826-9A6D-0A89DECF7CEB}" type="sibTrans" cxnId="{D782639B-E9ED-4964-BB2A-F2264552FA08}">
      <dgm:prSet/>
      <dgm:spPr/>
      <dgm:t>
        <a:bodyPr/>
        <a:lstStyle/>
        <a:p>
          <a:endParaRPr lang="pt-BR"/>
        </a:p>
      </dgm:t>
    </dgm:pt>
    <dgm:pt modelId="{83070C28-5517-4898-BB7F-F8CED2798CB8}">
      <dgm:prSet phldrT="[Texto]" custT="1"/>
      <dgm:spPr/>
      <dgm:t>
        <a:bodyPr/>
        <a:lstStyle/>
        <a:p>
          <a:pPr algn="ctr"/>
          <a:r>
            <a:rPr lang="pt-BR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REMATRÍCULA</a:t>
          </a:r>
          <a:endParaRPr lang="pt-BR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DA56B1-E274-4C9C-91DE-E526203FE77D}" type="parTrans" cxnId="{2FC7DCB9-7F8A-4319-B9D2-730181CEC257}">
      <dgm:prSet/>
      <dgm:spPr/>
      <dgm:t>
        <a:bodyPr/>
        <a:lstStyle/>
        <a:p>
          <a:endParaRPr lang="pt-BR"/>
        </a:p>
      </dgm:t>
    </dgm:pt>
    <dgm:pt modelId="{3FDF4F44-EE8E-4782-8151-A7D61BDE3BCC}" type="sibTrans" cxnId="{2FC7DCB9-7F8A-4319-B9D2-730181CEC257}">
      <dgm:prSet/>
      <dgm:spPr/>
      <dgm:t>
        <a:bodyPr/>
        <a:lstStyle/>
        <a:p>
          <a:endParaRPr lang="pt-BR"/>
        </a:p>
      </dgm:t>
    </dgm:pt>
    <dgm:pt modelId="{7A03ECD0-3785-421C-8E2D-92373E6899DF}">
      <dgm:prSet phldrT="[Texto]" custT="1"/>
      <dgm:spPr/>
      <dgm:t>
        <a:bodyPr/>
        <a:lstStyle/>
        <a:p>
          <a:pPr algn="ctr"/>
          <a:r>
            <a:rPr lang="pt-BR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INTEGRALIZAÇÃO</a:t>
          </a:r>
          <a:endParaRPr lang="pt-BR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937E25D-B201-47E7-A5BE-94DF191D7569}" type="parTrans" cxnId="{1822E72C-2F4E-4AB0-8336-076C23159793}">
      <dgm:prSet/>
      <dgm:spPr/>
      <dgm:t>
        <a:bodyPr/>
        <a:lstStyle/>
        <a:p>
          <a:endParaRPr lang="pt-BR"/>
        </a:p>
      </dgm:t>
    </dgm:pt>
    <dgm:pt modelId="{DB50431E-755E-469D-BB60-A92D7C0D0D9D}" type="sibTrans" cxnId="{1822E72C-2F4E-4AB0-8336-076C23159793}">
      <dgm:prSet/>
      <dgm:spPr/>
      <dgm:t>
        <a:bodyPr/>
        <a:lstStyle/>
        <a:p>
          <a:endParaRPr lang="pt-BR"/>
        </a:p>
      </dgm:t>
    </dgm:pt>
    <dgm:pt modelId="{9AE2CB46-2FEE-4DAE-82F0-D32E05F9011B}">
      <dgm:prSet custT="1"/>
      <dgm:spPr/>
      <dgm:t>
        <a:bodyPr/>
        <a:lstStyle/>
        <a:p>
          <a:pPr algn="ctr"/>
          <a:r>
            <a:rPr lang="pt-BR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OUTORGA DE GRAU</a:t>
          </a:r>
          <a:endParaRPr lang="pt-BR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090053-87DE-4F32-A932-A99710D2889D}" type="parTrans" cxnId="{73F268FB-33EB-4DF1-80C4-C70CC0C30DDF}">
      <dgm:prSet/>
      <dgm:spPr/>
      <dgm:t>
        <a:bodyPr/>
        <a:lstStyle/>
        <a:p>
          <a:endParaRPr lang="pt-BR"/>
        </a:p>
      </dgm:t>
    </dgm:pt>
    <dgm:pt modelId="{7AED181A-30EF-4195-B095-E271A9699715}" type="sibTrans" cxnId="{73F268FB-33EB-4DF1-80C4-C70CC0C30DDF}">
      <dgm:prSet/>
      <dgm:spPr/>
      <dgm:t>
        <a:bodyPr/>
        <a:lstStyle/>
        <a:p>
          <a:endParaRPr lang="pt-BR"/>
        </a:p>
      </dgm:t>
    </dgm:pt>
    <dgm:pt modelId="{C0F3A454-A49A-4181-99CB-ED6687A31035}" type="pres">
      <dgm:prSet presAssocID="{16469853-C906-4606-A903-6E47BF3D3AAF}" presName="arrowDiagram" presStyleCnt="0">
        <dgm:presLayoutVars>
          <dgm:chMax val="5"/>
          <dgm:dir/>
          <dgm:resizeHandles val="exact"/>
        </dgm:presLayoutVars>
      </dgm:prSet>
      <dgm:spPr/>
    </dgm:pt>
    <dgm:pt modelId="{5311A33A-49A0-4099-A2CD-87D44B8413AC}" type="pres">
      <dgm:prSet presAssocID="{16469853-C906-4606-A903-6E47BF3D3AAF}" presName="arrow" presStyleLbl="bgShp" presStyleIdx="0" presStyleCnt="1" custScaleX="65068" custScaleY="42466" custLinFactNeighborX="-445" custLinFactNeighborY="-20574"/>
      <dgm:spPr>
        <a:solidFill>
          <a:schemeClr val="accent2">
            <a:lumMod val="60000"/>
            <a:lumOff val="40000"/>
          </a:schemeClr>
        </a:solidFill>
      </dgm:spPr>
    </dgm:pt>
    <dgm:pt modelId="{DB6753C4-D847-4703-A8F5-CEC21EBB84F8}" type="pres">
      <dgm:prSet presAssocID="{16469853-C906-4606-A903-6E47BF3D3AAF}" presName="arrowDiagram4" presStyleCnt="0"/>
      <dgm:spPr/>
    </dgm:pt>
    <dgm:pt modelId="{2941E4EA-F4D7-4190-9873-89507183E0F4}" type="pres">
      <dgm:prSet presAssocID="{BB673213-857F-4386-A650-A6D4C51AAA91}" presName="bullet4a" presStyleLbl="node1" presStyleIdx="0" presStyleCnt="4" custLinFactX="358462" custLinFactY="-479081" custLinFactNeighborX="400000" custLinFactNeighborY="-500000"/>
      <dgm:spPr>
        <a:solidFill>
          <a:srgbClr val="FF3300"/>
        </a:solidFill>
      </dgm:spPr>
    </dgm:pt>
    <dgm:pt modelId="{942C3C06-E17A-464F-8A11-ECB5CF2B994C}" type="pres">
      <dgm:prSet presAssocID="{BB673213-857F-4386-A650-A6D4C51AAA91}" presName="textBox4a" presStyleLbl="revTx" presStyleIdx="0" presStyleCnt="4" custScaleX="123548" custScaleY="67263" custLinFactY="-69731" custLinFactNeighborX="87037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7F2896-8852-4444-AA20-A7C0ED5591F2}" type="pres">
      <dgm:prSet presAssocID="{83070C28-5517-4898-BB7F-F8CED2798CB8}" presName="bullet4b" presStyleLbl="node1" presStyleIdx="1" presStyleCnt="4" custScaleX="71233" custScaleY="71234" custLinFactX="100000" custLinFactY="-149363" custLinFactNeighborX="186715" custLinFactNeighborY="-200000"/>
      <dgm:spPr>
        <a:solidFill>
          <a:srgbClr val="00B0F0"/>
        </a:solidFill>
      </dgm:spPr>
    </dgm:pt>
    <dgm:pt modelId="{F063AB9C-DC41-47A9-B9FC-E983F2619028}" type="pres">
      <dgm:prSet presAssocID="{83070C28-5517-4898-BB7F-F8CED2798CB8}" presName="textBox4b" presStyleLbl="revTx" presStyleIdx="1" presStyleCnt="4" custScaleX="120165" custScaleY="60217" custLinFactNeighborX="38863" custLinFactNeighborY="-6682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877D7E3-4537-4484-98D9-214E0277D4DD}" type="pres">
      <dgm:prSet presAssocID="{7A03ECD0-3785-421C-8E2D-92373E6899DF}" presName="bullet4c" presStyleLbl="node1" presStyleIdx="2" presStyleCnt="4" custScaleX="61542" custScaleY="61541" custLinFactY="-45393" custLinFactNeighborX="96423" custLinFactNeighborY="-100000"/>
      <dgm:spPr>
        <a:solidFill>
          <a:srgbClr val="00B050"/>
        </a:solidFill>
      </dgm:spPr>
    </dgm:pt>
    <dgm:pt modelId="{3C404D6E-C392-4B66-85C8-29406D88A08B}" type="pres">
      <dgm:prSet presAssocID="{7A03ECD0-3785-421C-8E2D-92373E6899DF}" presName="textBox4c" presStyleLbl="revTx" presStyleIdx="2" presStyleCnt="4" custScaleX="111388" custScaleY="45363" custLinFactNeighborX="10032" custLinFactNeighborY="-470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CF51585-F79C-4F2C-95DC-1E9B194EB742}" type="pres">
      <dgm:prSet presAssocID="{9AE2CB46-2FEE-4DAE-82F0-D32E05F9011B}" presName="bullet4d" presStyleLbl="node1" presStyleIdx="3" presStyleCnt="4" custScaleX="44705" custScaleY="44704" custLinFactNeighborX="29782" custLinFactNeighborY="-70237"/>
      <dgm:spPr>
        <a:solidFill>
          <a:srgbClr val="FFC000"/>
        </a:solidFill>
      </dgm:spPr>
    </dgm:pt>
    <dgm:pt modelId="{13FBA94F-7368-47E3-B225-7DED2896C57E}" type="pres">
      <dgm:prSet presAssocID="{9AE2CB46-2FEE-4DAE-82F0-D32E05F9011B}" presName="textBox4d" presStyleLbl="revTx" presStyleIdx="3" presStyleCnt="4" custScaleX="160925" custScaleY="34035" custLinFactNeighborX="-7795" custLinFactNeighborY="-4192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E8C1371A-A207-4270-A842-28619C4790D2}" type="presOf" srcId="{9AE2CB46-2FEE-4DAE-82F0-D32E05F9011B}" destId="{13FBA94F-7368-47E3-B225-7DED2896C57E}" srcOrd="0" destOrd="0" presId="urn:microsoft.com/office/officeart/2005/8/layout/arrow2"/>
    <dgm:cxn modelId="{73F268FB-33EB-4DF1-80C4-C70CC0C30DDF}" srcId="{16469853-C906-4606-A903-6E47BF3D3AAF}" destId="{9AE2CB46-2FEE-4DAE-82F0-D32E05F9011B}" srcOrd="3" destOrd="0" parTransId="{23090053-87DE-4F32-A932-A99710D2889D}" sibTransId="{7AED181A-30EF-4195-B095-E271A9699715}"/>
    <dgm:cxn modelId="{A4FD45B4-1DBE-463B-9D5E-D3A5E5D2371B}" type="presOf" srcId="{7A03ECD0-3785-421C-8E2D-92373E6899DF}" destId="{3C404D6E-C392-4B66-85C8-29406D88A08B}" srcOrd="0" destOrd="0" presId="urn:microsoft.com/office/officeart/2005/8/layout/arrow2"/>
    <dgm:cxn modelId="{B272D3D7-CB70-4FCC-A429-E066D5BC2BA6}" type="presOf" srcId="{83070C28-5517-4898-BB7F-F8CED2798CB8}" destId="{F063AB9C-DC41-47A9-B9FC-E983F2619028}" srcOrd="0" destOrd="0" presId="urn:microsoft.com/office/officeart/2005/8/layout/arrow2"/>
    <dgm:cxn modelId="{E6D08D26-D7B4-4294-9564-93A298375458}" type="presOf" srcId="{16469853-C906-4606-A903-6E47BF3D3AAF}" destId="{C0F3A454-A49A-4181-99CB-ED6687A31035}" srcOrd="0" destOrd="0" presId="urn:microsoft.com/office/officeart/2005/8/layout/arrow2"/>
    <dgm:cxn modelId="{1822E72C-2F4E-4AB0-8336-076C23159793}" srcId="{16469853-C906-4606-A903-6E47BF3D3AAF}" destId="{7A03ECD0-3785-421C-8E2D-92373E6899DF}" srcOrd="2" destOrd="0" parTransId="{9937E25D-B201-47E7-A5BE-94DF191D7569}" sibTransId="{DB50431E-755E-469D-BB60-A92D7C0D0D9D}"/>
    <dgm:cxn modelId="{84B80C2E-2979-49B1-A27B-29C0691CFF7D}" type="presOf" srcId="{BB673213-857F-4386-A650-A6D4C51AAA91}" destId="{942C3C06-E17A-464F-8A11-ECB5CF2B994C}" srcOrd="0" destOrd="0" presId="urn:microsoft.com/office/officeart/2005/8/layout/arrow2"/>
    <dgm:cxn modelId="{2FC7DCB9-7F8A-4319-B9D2-730181CEC257}" srcId="{16469853-C906-4606-A903-6E47BF3D3AAF}" destId="{83070C28-5517-4898-BB7F-F8CED2798CB8}" srcOrd="1" destOrd="0" parTransId="{E4DA56B1-E274-4C9C-91DE-E526203FE77D}" sibTransId="{3FDF4F44-EE8E-4782-8151-A7D61BDE3BCC}"/>
    <dgm:cxn modelId="{D782639B-E9ED-4964-BB2A-F2264552FA08}" srcId="{16469853-C906-4606-A903-6E47BF3D3AAF}" destId="{BB673213-857F-4386-A650-A6D4C51AAA91}" srcOrd="0" destOrd="0" parTransId="{03221BAF-45A8-4124-8C69-3F1CD25D9B65}" sibTransId="{FA3251CD-1931-4826-9A6D-0A89DECF7CEB}"/>
    <dgm:cxn modelId="{653907D4-ACE8-42F7-9899-089680D34769}" type="presParOf" srcId="{C0F3A454-A49A-4181-99CB-ED6687A31035}" destId="{5311A33A-49A0-4099-A2CD-87D44B8413AC}" srcOrd="0" destOrd="0" presId="urn:microsoft.com/office/officeart/2005/8/layout/arrow2"/>
    <dgm:cxn modelId="{3E40970B-9835-4FD5-8B13-10B37DCA177F}" type="presParOf" srcId="{C0F3A454-A49A-4181-99CB-ED6687A31035}" destId="{DB6753C4-D847-4703-A8F5-CEC21EBB84F8}" srcOrd="1" destOrd="0" presId="urn:microsoft.com/office/officeart/2005/8/layout/arrow2"/>
    <dgm:cxn modelId="{671B9666-B78C-4267-A246-B4B85713766F}" type="presParOf" srcId="{DB6753C4-D847-4703-A8F5-CEC21EBB84F8}" destId="{2941E4EA-F4D7-4190-9873-89507183E0F4}" srcOrd="0" destOrd="0" presId="urn:microsoft.com/office/officeart/2005/8/layout/arrow2"/>
    <dgm:cxn modelId="{4537CDF5-BC11-42BB-8ACD-DD8AEB9C8AE2}" type="presParOf" srcId="{DB6753C4-D847-4703-A8F5-CEC21EBB84F8}" destId="{942C3C06-E17A-464F-8A11-ECB5CF2B994C}" srcOrd="1" destOrd="0" presId="urn:microsoft.com/office/officeart/2005/8/layout/arrow2"/>
    <dgm:cxn modelId="{2D792729-F274-44DF-A66B-AC26FECB7DC2}" type="presParOf" srcId="{DB6753C4-D847-4703-A8F5-CEC21EBB84F8}" destId="{EC7F2896-8852-4444-AA20-A7C0ED5591F2}" srcOrd="2" destOrd="0" presId="urn:microsoft.com/office/officeart/2005/8/layout/arrow2"/>
    <dgm:cxn modelId="{3A32AE62-5D67-4678-94D8-E6F2154E8F56}" type="presParOf" srcId="{DB6753C4-D847-4703-A8F5-CEC21EBB84F8}" destId="{F063AB9C-DC41-47A9-B9FC-E983F2619028}" srcOrd="3" destOrd="0" presId="urn:microsoft.com/office/officeart/2005/8/layout/arrow2"/>
    <dgm:cxn modelId="{D29BB7E6-63C3-4096-815E-E705C100ED03}" type="presParOf" srcId="{DB6753C4-D847-4703-A8F5-CEC21EBB84F8}" destId="{5877D7E3-4537-4484-98D9-214E0277D4DD}" srcOrd="4" destOrd="0" presId="urn:microsoft.com/office/officeart/2005/8/layout/arrow2"/>
    <dgm:cxn modelId="{A64EFD76-E48B-407C-8FAC-C684A98D2E96}" type="presParOf" srcId="{DB6753C4-D847-4703-A8F5-CEC21EBB84F8}" destId="{3C404D6E-C392-4B66-85C8-29406D88A08B}" srcOrd="5" destOrd="0" presId="urn:microsoft.com/office/officeart/2005/8/layout/arrow2"/>
    <dgm:cxn modelId="{7D19A31C-B525-4D59-98DF-460241C80114}" type="presParOf" srcId="{DB6753C4-D847-4703-A8F5-CEC21EBB84F8}" destId="{3CF51585-F79C-4F2C-95DC-1E9B194EB742}" srcOrd="6" destOrd="0" presId="urn:microsoft.com/office/officeart/2005/8/layout/arrow2"/>
    <dgm:cxn modelId="{886B54DA-3917-4EEA-8370-A68E5AEDEBB3}" type="presParOf" srcId="{DB6753C4-D847-4703-A8F5-CEC21EBB84F8}" destId="{13FBA94F-7368-47E3-B225-7DED2896C57E}" srcOrd="7" destOrd="0" presId="urn:microsoft.com/office/officeart/2005/8/layout/arrow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6469853-C906-4606-A903-6E47BF3D3AAF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BB673213-857F-4386-A650-A6D4C51AAA91}">
      <dgm:prSet phldrT="[Texto]" custT="1"/>
      <dgm:spPr/>
      <dgm:t>
        <a:bodyPr/>
        <a:lstStyle/>
        <a:p>
          <a:pPr algn="ctr"/>
          <a:r>
            <a:rPr lang="pt-BR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PLANO FASE 2</a:t>
          </a:r>
          <a:endParaRPr lang="pt-BR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221BAF-45A8-4124-8C69-3F1CD25D9B65}" type="parTrans" cxnId="{D782639B-E9ED-4964-BB2A-F2264552FA08}">
      <dgm:prSet/>
      <dgm:spPr/>
      <dgm:t>
        <a:bodyPr/>
        <a:lstStyle/>
        <a:p>
          <a:endParaRPr lang="pt-BR"/>
        </a:p>
      </dgm:t>
    </dgm:pt>
    <dgm:pt modelId="{FA3251CD-1931-4826-9A6D-0A89DECF7CEB}" type="sibTrans" cxnId="{D782639B-E9ED-4964-BB2A-F2264552FA08}">
      <dgm:prSet/>
      <dgm:spPr/>
      <dgm:t>
        <a:bodyPr/>
        <a:lstStyle/>
        <a:p>
          <a:endParaRPr lang="pt-BR"/>
        </a:p>
      </dgm:t>
    </dgm:pt>
    <dgm:pt modelId="{83070C28-5517-4898-BB7F-F8CED2798CB8}">
      <dgm:prSet phldrT="[Texto]" custT="1"/>
      <dgm:spPr/>
      <dgm:t>
        <a:bodyPr/>
        <a:lstStyle/>
        <a:p>
          <a:pPr algn="ctr"/>
          <a:r>
            <a:rPr lang="pt-BR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RELATÓRIOS SETORES EDUCACIONAIS = reformulação do Plano ATUALIZADO  com os indicadores do SISTEC</a:t>
          </a:r>
          <a:endParaRPr lang="pt-BR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DA56B1-E274-4C9C-91DE-E526203FE77D}" type="parTrans" cxnId="{2FC7DCB9-7F8A-4319-B9D2-730181CEC257}">
      <dgm:prSet/>
      <dgm:spPr/>
      <dgm:t>
        <a:bodyPr/>
        <a:lstStyle/>
        <a:p>
          <a:endParaRPr lang="pt-BR"/>
        </a:p>
      </dgm:t>
    </dgm:pt>
    <dgm:pt modelId="{3FDF4F44-EE8E-4782-8151-A7D61BDE3BCC}" type="sibTrans" cxnId="{2FC7DCB9-7F8A-4319-B9D2-730181CEC257}">
      <dgm:prSet/>
      <dgm:spPr/>
      <dgm:t>
        <a:bodyPr/>
        <a:lstStyle/>
        <a:p>
          <a:endParaRPr lang="pt-BR"/>
        </a:p>
      </dgm:t>
    </dgm:pt>
    <dgm:pt modelId="{7A03ECD0-3785-421C-8E2D-92373E6899DF}">
      <dgm:prSet phldrT="[Texto]" custT="1"/>
      <dgm:spPr/>
      <dgm:t>
        <a:bodyPr/>
        <a:lstStyle/>
        <a:p>
          <a:pPr algn="ctr"/>
          <a:r>
            <a:rPr lang="pt-BR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INFORMAÇÕES</a:t>
          </a:r>
        </a:p>
        <a:p>
          <a:pPr algn="ctr"/>
          <a:r>
            <a:rPr lang="pt-BR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GERAL DOS CAMPI</a:t>
          </a:r>
          <a:endParaRPr lang="pt-BR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937E25D-B201-47E7-A5BE-94DF191D7569}" type="parTrans" cxnId="{1822E72C-2F4E-4AB0-8336-076C23159793}">
      <dgm:prSet/>
      <dgm:spPr/>
      <dgm:t>
        <a:bodyPr/>
        <a:lstStyle/>
        <a:p>
          <a:endParaRPr lang="pt-BR"/>
        </a:p>
      </dgm:t>
    </dgm:pt>
    <dgm:pt modelId="{DB50431E-755E-469D-BB60-A92D7C0D0D9D}" type="sibTrans" cxnId="{1822E72C-2F4E-4AB0-8336-076C23159793}">
      <dgm:prSet/>
      <dgm:spPr/>
      <dgm:t>
        <a:bodyPr/>
        <a:lstStyle/>
        <a:p>
          <a:endParaRPr lang="pt-BR"/>
        </a:p>
      </dgm:t>
    </dgm:pt>
    <dgm:pt modelId="{9AE2CB46-2FEE-4DAE-82F0-D32E05F9011B}">
      <dgm:prSet custT="1"/>
      <dgm:spPr/>
      <dgm:t>
        <a:bodyPr/>
        <a:lstStyle/>
        <a:p>
          <a:pPr algn="ctr"/>
          <a:r>
            <a:rPr lang="pt-BR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PLANEJAMENTO E EXECUÇÃO DO PLANO ANO 2017</a:t>
          </a:r>
          <a:endParaRPr lang="pt-BR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090053-87DE-4F32-A932-A99710D2889D}" type="parTrans" cxnId="{73F268FB-33EB-4DF1-80C4-C70CC0C30DDF}">
      <dgm:prSet/>
      <dgm:spPr/>
      <dgm:t>
        <a:bodyPr/>
        <a:lstStyle/>
        <a:p>
          <a:endParaRPr lang="pt-BR"/>
        </a:p>
      </dgm:t>
    </dgm:pt>
    <dgm:pt modelId="{7AED181A-30EF-4195-B095-E271A9699715}" type="sibTrans" cxnId="{73F268FB-33EB-4DF1-80C4-C70CC0C30DDF}">
      <dgm:prSet/>
      <dgm:spPr/>
      <dgm:t>
        <a:bodyPr/>
        <a:lstStyle/>
        <a:p>
          <a:endParaRPr lang="pt-BR"/>
        </a:p>
      </dgm:t>
    </dgm:pt>
    <dgm:pt modelId="{C0F3A454-A49A-4181-99CB-ED6687A31035}" type="pres">
      <dgm:prSet presAssocID="{16469853-C906-4606-A903-6E47BF3D3AAF}" presName="arrowDiagram" presStyleCnt="0">
        <dgm:presLayoutVars>
          <dgm:chMax val="5"/>
          <dgm:dir/>
          <dgm:resizeHandles val="exact"/>
        </dgm:presLayoutVars>
      </dgm:prSet>
      <dgm:spPr/>
    </dgm:pt>
    <dgm:pt modelId="{5311A33A-49A0-4099-A2CD-87D44B8413AC}" type="pres">
      <dgm:prSet presAssocID="{16469853-C906-4606-A903-6E47BF3D3AAF}" presName="arrow" presStyleLbl="bgShp" presStyleIdx="0" presStyleCnt="1" custScaleX="65068" custScaleY="42466" custLinFactNeighborX="-445" custLinFactNeighborY="-20574"/>
      <dgm:spPr>
        <a:solidFill>
          <a:schemeClr val="accent2">
            <a:lumMod val="60000"/>
            <a:lumOff val="40000"/>
          </a:schemeClr>
        </a:solidFill>
      </dgm:spPr>
    </dgm:pt>
    <dgm:pt modelId="{DB6753C4-D847-4703-A8F5-CEC21EBB84F8}" type="pres">
      <dgm:prSet presAssocID="{16469853-C906-4606-A903-6E47BF3D3AAF}" presName="arrowDiagram4" presStyleCnt="0"/>
      <dgm:spPr/>
    </dgm:pt>
    <dgm:pt modelId="{2941E4EA-F4D7-4190-9873-89507183E0F4}" type="pres">
      <dgm:prSet presAssocID="{BB673213-857F-4386-A650-A6D4C51AAA91}" presName="bullet4a" presStyleLbl="node1" presStyleIdx="0" presStyleCnt="4" custLinFactX="358462" custLinFactY="-479081" custLinFactNeighborX="400000" custLinFactNeighborY="-500000"/>
      <dgm:spPr>
        <a:solidFill>
          <a:srgbClr val="FF3300"/>
        </a:solidFill>
      </dgm:spPr>
    </dgm:pt>
    <dgm:pt modelId="{942C3C06-E17A-464F-8A11-ECB5CF2B994C}" type="pres">
      <dgm:prSet presAssocID="{BB673213-857F-4386-A650-A6D4C51AAA91}" presName="textBox4a" presStyleLbl="revTx" presStyleIdx="0" presStyleCnt="4" custScaleX="123548" custScaleY="67263" custLinFactY="-46708" custLinFactNeighborX="56996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7F2896-8852-4444-AA20-A7C0ED5591F2}" type="pres">
      <dgm:prSet presAssocID="{83070C28-5517-4898-BB7F-F8CED2798CB8}" presName="bullet4b" presStyleLbl="node1" presStyleIdx="1" presStyleCnt="4" custScaleX="71233" custScaleY="71234" custLinFactX="100000" custLinFactY="-149363" custLinFactNeighborX="186715" custLinFactNeighborY="-200000"/>
      <dgm:spPr>
        <a:solidFill>
          <a:srgbClr val="00B0F0"/>
        </a:solidFill>
      </dgm:spPr>
    </dgm:pt>
    <dgm:pt modelId="{F063AB9C-DC41-47A9-B9FC-E983F2619028}" type="pres">
      <dgm:prSet presAssocID="{83070C28-5517-4898-BB7F-F8CED2798CB8}" presName="textBox4b" presStyleLbl="revTx" presStyleIdx="1" presStyleCnt="4" custScaleX="120165" custScaleY="60217" custLinFactNeighborX="47017" custLinFactNeighborY="-6682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877D7E3-4537-4484-98D9-214E0277D4DD}" type="pres">
      <dgm:prSet presAssocID="{7A03ECD0-3785-421C-8E2D-92373E6899DF}" presName="bullet4c" presStyleLbl="node1" presStyleIdx="2" presStyleCnt="4" custScaleX="61542" custScaleY="61541" custLinFactY="-45393" custLinFactNeighborX="96423" custLinFactNeighborY="-100000"/>
      <dgm:spPr>
        <a:solidFill>
          <a:srgbClr val="00B050"/>
        </a:solidFill>
      </dgm:spPr>
    </dgm:pt>
    <dgm:pt modelId="{3C404D6E-C392-4B66-85C8-29406D88A08B}" type="pres">
      <dgm:prSet presAssocID="{7A03ECD0-3785-421C-8E2D-92373E6899DF}" presName="textBox4c" presStyleLbl="revTx" presStyleIdx="2" presStyleCnt="4" custScaleX="111388" custScaleY="45363" custLinFactNeighborX="10032" custLinFactNeighborY="-47058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CF51585-F79C-4F2C-95DC-1E9B194EB742}" type="pres">
      <dgm:prSet presAssocID="{9AE2CB46-2FEE-4DAE-82F0-D32E05F9011B}" presName="bullet4d" presStyleLbl="node1" presStyleIdx="3" presStyleCnt="4" custScaleX="44705" custScaleY="44704" custLinFactNeighborX="29782" custLinFactNeighborY="-70237"/>
      <dgm:spPr>
        <a:solidFill>
          <a:srgbClr val="FFC000"/>
        </a:solidFill>
      </dgm:spPr>
    </dgm:pt>
    <dgm:pt modelId="{13FBA94F-7368-47E3-B225-7DED2896C57E}" type="pres">
      <dgm:prSet presAssocID="{9AE2CB46-2FEE-4DAE-82F0-D32E05F9011B}" presName="textBox4d" presStyleLbl="revTx" presStyleIdx="3" presStyleCnt="4" custScaleX="160925" custScaleY="34035" custLinFactNeighborX="359" custLinFactNeighborY="-4001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FA17412-4363-41C4-9A65-328ACD0F7C6C}" type="presOf" srcId="{9AE2CB46-2FEE-4DAE-82F0-D32E05F9011B}" destId="{13FBA94F-7368-47E3-B225-7DED2896C57E}" srcOrd="0" destOrd="0" presId="urn:microsoft.com/office/officeart/2005/8/layout/arrow2"/>
    <dgm:cxn modelId="{19E44650-C485-458D-9FEA-BFCEF6123908}" type="presOf" srcId="{7A03ECD0-3785-421C-8E2D-92373E6899DF}" destId="{3C404D6E-C392-4B66-85C8-29406D88A08B}" srcOrd="0" destOrd="0" presId="urn:microsoft.com/office/officeart/2005/8/layout/arrow2"/>
    <dgm:cxn modelId="{73F268FB-33EB-4DF1-80C4-C70CC0C30DDF}" srcId="{16469853-C906-4606-A903-6E47BF3D3AAF}" destId="{9AE2CB46-2FEE-4DAE-82F0-D32E05F9011B}" srcOrd="3" destOrd="0" parTransId="{23090053-87DE-4F32-A932-A99710D2889D}" sibTransId="{7AED181A-30EF-4195-B095-E271A9699715}"/>
    <dgm:cxn modelId="{1822E72C-2F4E-4AB0-8336-076C23159793}" srcId="{16469853-C906-4606-A903-6E47BF3D3AAF}" destId="{7A03ECD0-3785-421C-8E2D-92373E6899DF}" srcOrd="2" destOrd="0" parTransId="{9937E25D-B201-47E7-A5BE-94DF191D7569}" sibTransId="{DB50431E-755E-469D-BB60-A92D7C0D0D9D}"/>
    <dgm:cxn modelId="{136FA7EB-2E5E-4DB2-9D06-6776976C7DCB}" type="presOf" srcId="{83070C28-5517-4898-BB7F-F8CED2798CB8}" destId="{F063AB9C-DC41-47A9-B9FC-E983F2619028}" srcOrd="0" destOrd="0" presId="urn:microsoft.com/office/officeart/2005/8/layout/arrow2"/>
    <dgm:cxn modelId="{2FC7DCB9-7F8A-4319-B9D2-730181CEC257}" srcId="{16469853-C906-4606-A903-6E47BF3D3AAF}" destId="{83070C28-5517-4898-BB7F-F8CED2798CB8}" srcOrd="1" destOrd="0" parTransId="{E4DA56B1-E274-4C9C-91DE-E526203FE77D}" sibTransId="{3FDF4F44-EE8E-4782-8151-A7D61BDE3BCC}"/>
    <dgm:cxn modelId="{A1F00113-61A1-47CE-AA4F-EB7EB7AFAFB9}" type="presOf" srcId="{BB673213-857F-4386-A650-A6D4C51AAA91}" destId="{942C3C06-E17A-464F-8A11-ECB5CF2B994C}" srcOrd="0" destOrd="0" presId="urn:microsoft.com/office/officeart/2005/8/layout/arrow2"/>
    <dgm:cxn modelId="{D3032E8A-C335-4C29-B312-2CC618442B08}" type="presOf" srcId="{16469853-C906-4606-A903-6E47BF3D3AAF}" destId="{C0F3A454-A49A-4181-99CB-ED6687A31035}" srcOrd="0" destOrd="0" presId="urn:microsoft.com/office/officeart/2005/8/layout/arrow2"/>
    <dgm:cxn modelId="{D782639B-E9ED-4964-BB2A-F2264552FA08}" srcId="{16469853-C906-4606-A903-6E47BF3D3AAF}" destId="{BB673213-857F-4386-A650-A6D4C51AAA91}" srcOrd="0" destOrd="0" parTransId="{03221BAF-45A8-4124-8C69-3F1CD25D9B65}" sibTransId="{FA3251CD-1931-4826-9A6D-0A89DECF7CEB}"/>
    <dgm:cxn modelId="{89D03128-8303-449C-81AE-B702651B8876}" type="presParOf" srcId="{C0F3A454-A49A-4181-99CB-ED6687A31035}" destId="{5311A33A-49A0-4099-A2CD-87D44B8413AC}" srcOrd="0" destOrd="0" presId="urn:microsoft.com/office/officeart/2005/8/layout/arrow2"/>
    <dgm:cxn modelId="{B31E60A6-939F-4B5A-9129-8A705D852BA7}" type="presParOf" srcId="{C0F3A454-A49A-4181-99CB-ED6687A31035}" destId="{DB6753C4-D847-4703-A8F5-CEC21EBB84F8}" srcOrd="1" destOrd="0" presId="urn:microsoft.com/office/officeart/2005/8/layout/arrow2"/>
    <dgm:cxn modelId="{324093F4-5AD0-4348-9844-937E5F4340A4}" type="presParOf" srcId="{DB6753C4-D847-4703-A8F5-CEC21EBB84F8}" destId="{2941E4EA-F4D7-4190-9873-89507183E0F4}" srcOrd="0" destOrd="0" presId="urn:microsoft.com/office/officeart/2005/8/layout/arrow2"/>
    <dgm:cxn modelId="{2E0A593F-7459-49FE-A386-E6A01FEC03F9}" type="presParOf" srcId="{DB6753C4-D847-4703-A8F5-CEC21EBB84F8}" destId="{942C3C06-E17A-464F-8A11-ECB5CF2B994C}" srcOrd="1" destOrd="0" presId="urn:microsoft.com/office/officeart/2005/8/layout/arrow2"/>
    <dgm:cxn modelId="{B794F4F5-87E5-4073-AFA3-6D06AA7B65B5}" type="presParOf" srcId="{DB6753C4-D847-4703-A8F5-CEC21EBB84F8}" destId="{EC7F2896-8852-4444-AA20-A7C0ED5591F2}" srcOrd="2" destOrd="0" presId="urn:microsoft.com/office/officeart/2005/8/layout/arrow2"/>
    <dgm:cxn modelId="{EF7207A0-3FE0-4E5E-BA37-FF2FF2F859F6}" type="presParOf" srcId="{DB6753C4-D847-4703-A8F5-CEC21EBB84F8}" destId="{F063AB9C-DC41-47A9-B9FC-E983F2619028}" srcOrd="3" destOrd="0" presId="urn:microsoft.com/office/officeart/2005/8/layout/arrow2"/>
    <dgm:cxn modelId="{06C2BA51-CA59-44D4-83DE-C48F2DC21D78}" type="presParOf" srcId="{DB6753C4-D847-4703-A8F5-CEC21EBB84F8}" destId="{5877D7E3-4537-4484-98D9-214E0277D4DD}" srcOrd="4" destOrd="0" presId="urn:microsoft.com/office/officeart/2005/8/layout/arrow2"/>
    <dgm:cxn modelId="{1EA99174-0757-4478-8ACF-61934D5DDDE1}" type="presParOf" srcId="{DB6753C4-D847-4703-A8F5-CEC21EBB84F8}" destId="{3C404D6E-C392-4B66-85C8-29406D88A08B}" srcOrd="5" destOrd="0" presId="urn:microsoft.com/office/officeart/2005/8/layout/arrow2"/>
    <dgm:cxn modelId="{AA818220-7BB7-46DB-8B07-3503D0A77549}" type="presParOf" srcId="{DB6753C4-D847-4703-A8F5-CEC21EBB84F8}" destId="{3CF51585-F79C-4F2C-95DC-1E9B194EB742}" srcOrd="6" destOrd="0" presId="urn:microsoft.com/office/officeart/2005/8/layout/arrow2"/>
    <dgm:cxn modelId="{87D75B55-1713-4DB3-9250-CE7B3902F742}" type="presParOf" srcId="{DB6753C4-D847-4703-A8F5-CEC21EBB84F8}" destId="{13FBA94F-7368-47E3-B225-7DED2896C57E}" srcOrd="7" destOrd="0" presId="urn:microsoft.com/office/officeart/2005/8/layout/arrow2"/>
  </dgm:cxnLst>
  <dgm:bg/>
  <dgm:whole/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44E69E5-3D75-40AA-B3F4-F19882481AFF}">
      <dsp:nvSpPr>
        <dsp:cNvPr id="0" name=""/>
        <dsp:cNvSpPr/>
      </dsp:nvSpPr>
      <dsp:spPr>
        <a:xfrm>
          <a:off x="1278309" y="0"/>
          <a:ext cx="4464496" cy="446449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cap="small" baseline="0" dirty="0" smtClean="0">
              <a:latin typeface="Arial Narrow" pitchFamily="34" charset="0"/>
              <a:ea typeface="+mn-ea"/>
              <a:cs typeface="Arial" pitchFamily="34" charset="0"/>
            </a:rPr>
            <a:t>GESTÃO</a:t>
          </a:r>
          <a:endParaRPr lang="pt-BR" sz="2000" kern="1200" cap="small" baseline="0" dirty="0">
            <a:latin typeface="Arial Narrow" pitchFamily="34" charset="0"/>
            <a:ea typeface="+mn-ea"/>
            <a:cs typeface="Arial" pitchFamily="34" charset="0"/>
          </a:endParaRPr>
        </a:p>
      </dsp:txBody>
      <dsp:txXfrm>
        <a:off x="2886420" y="223224"/>
        <a:ext cx="1248273" cy="669674"/>
      </dsp:txXfrm>
    </dsp:sp>
    <dsp:sp modelId="{261E41BC-7C26-4048-824D-1D455FF051F3}">
      <dsp:nvSpPr>
        <dsp:cNvPr id="0" name=""/>
        <dsp:cNvSpPr/>
      </dsp:nvSpPr>
      <dsp:spPr>
        <a:xfrm>
          <a:off x="1724759" y="892899"/>
          <a:ext cx="3571596" cy="3571596"/>
        </a:xfrm>
        <a:prstGeom prst="ellipse">
          <a:avLst/>
        </a:prstGeom>
        <a:gradFill rotWithShape="0">
          <a:gsLst>
            <a:gs pos="0">
              <a:schemeClr val="accent2">
                <a:hueOff val="1560506"/>
                <a:satOff val="-1946"/>
                <a:lumOff val="458"/>
                <a:alphaOff val="0"/>
                <a:shade val="51000"/>
                <a:satMod val="130000"/>
              </a:schemeClr>
            </a:gs>
            <a:gs pos="80000">
              <a:schemeClr val="accent2">
                <a:hueOff val="1560506"/>
                <a:satOff val="-1946"/>
                <a:lumOff val="458"/>
                <a:alphaOff val="0"/>
                <a:shade val="93000"/>
                <a:satMod val="130000"/>
              </a:schemeClr>
            </a:gs>
            <a:gs pos="100000">
              <a:schemeClr val="accent2">
                <a:hueOff val="1560506"/>
                <a:satOff val="-1946"/>
                <a:lumOff val="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cap="small" baseline="0" dirty="0" smtClean="0">
              <a:latin typeface="Arial Narrow" pitchFamily="34" charset="0"/>
              <a:ea typeface="+mn-ea"/>
              <a:cs typeface="Arial" pitchFamily="34" charset="0"/>
            </a:rPr>
            <a:t>DOCENTES </a:t>
          </a:r>
          <a:endParaRPr lang="pt-BR" sz="1600" kern="1200" cap="small" baseline="0" dirty="0">
            <a:latin typeface="Arial Narrow" pitchFamily="34" charset="0"/>
            <a:ea typeface="+mn-ea"/>
            <a:cs typeface="Arial" pitchFamily="34" charset="0"/>
          </a:endParaRPr>
        </a:p>
      </dsp:txBody>
      <dsp:txXfrm>
        <a:off x="2886420" y="1107195"/>
        <a:ext cx="1248273" cy="642887"/>
      </dsp:txXfrm>
    </dsp:sp>
    <dsp:sp modelId="{01F4F5CE-1529-4538-82F1-FEC95FE6473E}">
      <dsp:nvSpPr>
        <dsp:cNvPr id="0" name=""/>
        <dsp:cNvSpPr/>
      </dsp:nvSpPr>
      <dsp:spPr>
        <a:xfrm>
          <a:off x="2171208" y="1785798"/>
          <a:ext cx="2678697" cy="2678697"/>
        </a:xfrm>
        <a:prstGeom prst="ellipse">
          <a:avLst/>
        </a:prstGeom>
        <a:gradFill rotWithShape="0">
          <a:gsLst>
            <a:gs pos="0">
              <a:schemeClr val="accent2">
                <a:hueOff val="3121013"/>
                <a:satOff val="-3893"/>
                <a:lumOff val="915"/>
                <a:alphaOff val="0"/>
                <a:shade val="51000"/>
                <a:satMod val="130000"/>
              </a:schemeClr>
            </a:gs>
            <a:gs pos="80000">
              <a:schemeClr val="accent2">
                <a:hueOff val="3121013"/>
                <a:satOff val="-3893"/>
                <a:lumOff val="915"/>
                <a:alphaOff val="0"/>
                <a:shade val="93000"/>
                <a:satMod val="130000"/>
              </a:schemeClr>
            </a:gs>
            <a:gs pos="100000">
              <a:schemeClr val="accent2">
                <a:hueOff val="3121013"/>
                <a:satOff val="-3893"/>
                <a:lumOff val="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cap="small" baseline="0" dirty="0" smtClean="0">
              <a:latin typeface="Arial Narrow" pitchFamily="34" charset="0"/>
              <a:ea typeface="+mn-ea"/>
              <a:cs typeface="Arial" pitchFamily="34" charset="0"/>
            </a:rPr>
            <a:t>CPE </a:t>
          </a:r>
          <a:endParaRPr lang="pt-BR" sz="2000" kern="1200" cap="small" baseline="0" dirty="0">
            <a:latin typeface="Arial Narrow" pitchFamily="34" charset="0"/>
            <a:ea typeface="+mn-ea"/>
            <a:cs typeface="Arial" pitchFamily="34" charset="0"/>
          </a:endParaRPr>
        </a:p>
      </dsp:txBody>
      <dsp:txXfrm>
        <a:off x="2886420" y="1986700"/>
        <a:ext cx="1248273" cy="602706"/>
      </dsp:txXfrm>
    </dsp:sp>
    <dsp:sp modelId="{1B93A5CC-7B68-4ACB-A0F3-46EE51B67A17}">
      <dsp:nvSpPr>
        <dsp:cNvPr id="0" name=""/>
        <dsp:cNvSpPr/>
      </dsp:nvSpPr>
      <dsp:spPr>
        <a:xfrm>
          <a:off x="2664303" y="2664304"/>
          <a:ext cx="1785798" cy="1785798"/>
        </a:xfrm>
        <a:prstGeom prst="ellipse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cap="small" baseline="0" dirty="0" smtClean="0">
              <a:latin typeface="Arial Narrow" pitchFamily="34" charset="0"/>
              <a:ea typeface="+mn-ea"/>
              <a:cs typeface="Arial" pitchFamily="34" charset="0"/>
            </a:rPr>
            <a:t>DISCENTE</a:t>
          </a:r>
          <a:endParaRPr lang="pt-BR" sz="1600" b="1" kern="1200" cap="small" baseline="0" dirty="0">
            <a:latin typeface="Arial Narrow" pitchFamily="34" charset="0"/>
            <a:ea typeface="+mn-ea"/>
            <a:cs typeface="Arial" pitchFamily="34" charset="0"/>
          </a:endParaRPr>
        </a:p>
      </dsp:txBody>
      <dsp:txXfrm>
        <a:off x="2925827" y="3110753"/>
        <a:ext cx="1262750" cy="8928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7D1BF9-9360-41F6-BEC9-A79F61F8DB8B}" type="datetimeFigureOut">
              <a:rPr lang="pt-BR" smtClean="0"/>
              <a:pPr/>
              <a:t>08/06/2017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EB36A-3BAC-44FD-BB1A-3882FF846737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08/06/2017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08/06/2017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08/06/2017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08/06/2017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08/06/2017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pPr/>
              <a:t>08/06/2017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pPr/>
              <a:t>08/06/2017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 descr="C:\Users\MARTINHA\AppData\Local\Temp\Logo P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8340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4"/>
          <p:cNvSpPr txBox="1">
            <a:spLocks noChangeArrowheads="1"/>
          </p:cNvSpPr>
          <p:nvPr/>
        </p:nvSpPr>
        <p:spPr bwMode="auto">
          <a:xfrm>
            <a:off x="0" y="3933825"/>
            <a:ext cx="9144000" cy="5222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988171" y="4037002"/>
            <a:ext cx="2951981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PERMANÊNCIA E ÊXITO EDUCACIONAL</a:t>
            </a:r>
            <a:endParaRPr lang="pt-BR" sz="20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5127" name="CaixaDeTexto 10"/>
          <p:cNvSpPr txBox="1">
            <a:spLocks noChangeArrowheads="1"/>
          </p:cNvSpPr>
          <p:nvPr/>
        </p:nvSpPr>
        <p:spPr bwMode="auto">
          <a:xfrm>
            <a:off x="971550" y="1196975"/>
            <a:ext cx="7488238" cy="5222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pt-BR" altLang="pt-BR" sz="2800" b="1" dirty="0" smtClean="0">
                <a:sym typeface="Wingdings" pitchFamily="2" charset="2"/>
              </a:rPr>
              <a:t>AÇÕES CPE IFPA</a:t>
            </a:r>
            <a:endParaRPr lang="pt-BR" altLang="pt-BR" sz="2800" b="1" dirty="0"/>
          </a:p>
        </p:txBody>
      </p:sp>
      <p:sp>
        <p:nvSpPr>
          <p:cNvPr id="9" name="Retângulo 8"/>
          <p:cNvSpPr/>
          <p:nvPr/>
        </p:nvSpPr>
        <p:spPr>
          <a:xfrm>
            <a:off x="5724128" y="2492896"/>
            <a:ext cx="2951981" cy="400110"/>
          </a:xfrm>
          <a:prstGeom prst="rect">
            <a:avLst/>
          </a:prstGeom>
        </p:spPr>
        <p:style>
          <a:lnRef idx="1">
            <a:schemeClr val="accent3"/>
          </a:lnRef>
          <a:fillRef idx="1001">
            <a:schemeClr val="lt2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CPE CAMPUS</a:t>
            </a:r>
            <a:endParaRPr lang="pt-BR" sz="20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467544" y="2564904"/>
            <a:ext cx="2951981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000" b="1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CPE INSTITUCIONAL</a:t>
            </a:r>
            <a:endParaRPr lang="pt-BR" sz="20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1" name="Seta para a esquerda e para a direita 10"/>
          <p:cNvSpPr/>
          <p:nvPr/>
        </p:nvSpPr>
        <p:spPr>
          <a:xfrm>
            <a:off x="3923928" y="2636912"/>
            <a:ext cx="1296144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5" name="Conector de seta reta 14"/>
          <p:cNvCxnSpPr/>
          <p:nvPr/>
        </p:nvCxnSpPr>
        <p:spPr>
          <a:xfrm flipH="1">
            <a:off x="6156176" y="3140968"/>
            <a:ext cx="792088" cy="93610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de seta reta 15"/>
          <p:cNvCxnSpPr/>
          <p:nvPr/>
        </p:nvCxnSpPr>
        <p:spPr>
          <a:xfrm flipH="1" flipV="1">
            <a:off x="1691680" y="3284984"/>
            <a:ext cx="1080120" cy="86409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4"/>
          <p:cNvSpPr txBox="1">
            <a:spLocks noChangeArrowheads="1"/>
          </p:cNvSpPr>
          <p:nvPr/>
        </p:nvSpPr>
        <p:spPr bwMode="auto">
          <a:xfrm>
            <a:off x="0" y="3933825"/>
            <a:ext cx="9144000" cy="5222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graphicFrame>
        <p:nvGraphicFramePr>
          <p:cNvPr id="6" name="Diagrama 5"/>
          <p:cNvGraphicFramePr/>
          <p:nvPr/>
        </p:nvGraphicFramePr>
        <p:xfrm>
          <a:off x="971600" y="1052736"/>
          <a:ext cx="7021115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o explicativo em seta para baixo 7"/>
          <p:cNvSpPr/>
          <p:nvPr/>
        </p:nvSpPr>
        <p:spPr>
          <a:xfrm>
            <a:off x="2411413" y="476250"/>
            <a:ext cx="4321175" cy="720725"/>
          </a:xfrm>
          <a:prstGeom prst="down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Nos campi do IFPA</a:t>
            </a:r>
            <a:endParaRPr lang="pt-BR" sz="24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3203848" y="2852936"/>
            <a:ext cx="2448272" cy="43088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PLANO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2" name="Text Box 14"/>
          <p:cNvSpPr txBox="1">
            <a:spLocks noChangeArrowheads="1"/>
          </p:cNvSpPr>
          <p:nvPr/>
        </p:nvSpPr>
        <p:spPr bwMode="auto">
          <a:xfrm>
            <a:off x="285720" y="2348880"/>
            <a:ext cx="1806575" cy="338554"/>
          </a:xfrm>
          <a:prstGeom prst="rect">
            <a:avLst/>
          </a:prstGeom>
          <a:gradFill rotWithShape="0">
            <a:gsLst>
              <a:gs pos="0">
                <a:srgbClr val="FABF8F"/>
              </a:gs>
              <a:gs pos="50000">
                <a:srgbClr val="FDE9D9"/>
              </a:gs>
              <a:gs pos="100000">
                <a:srgbClr val="FABF8F"/>
              </a:gs>
            </a:gsLst>
            <a:lin ang="18900000" scaled="1"/>
          </a:gradFill>
          <a:ln w="12700">
            <a:solidFill>
              <a:srgbClr val="FABF8F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PROFESSORES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6300192" y="1916832"/>
            <a:ext cx="2160240" cy="709820"/>
          </a:xfrm>
          <a:prstGeom prst="rect">
            <a:avLst/>
          </a:prstGeom>
          <a:gradFill rotWithShape="0">
            <a:gsLst>
              <a:gs pos="0">
                <a:srgbClr val="FABF8F"/>
              </a:gs>
              <a:gs pos="50000">
                <a:srgbClr val="FDE9D9"/>
              </a:gs>
              <a:gs pos="100000">
                <a:srgbClr val="FABF8F"/>
              </a:gs>
            </a:gsLst>
            <a:lin ang="18900000" scaled="1"/>
          </a:gradFill>
          <a:ln w="12700">
            <a:solidFill>
              <a:srgbClr val="FABF8F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COORDENAÇÕES</a:t>
            </a: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3707904" y="4149080"/>
            <a:ext cx="1500198" cy="285751"/>
          </a:xfrm>
          <a:prstGeom prst="rect">
            <a:avLst/>
          </a:prstGeom>
          <a:gradFill rotWithShape="0">
            <a:gsLst>
              <a:gs pos="0">
                <a:srgbClr val="C2D69B"/>
              </a:gs>
              <a:gs pos="50000">
                <a:srgbClr val="EAF1DD"/>
              </a:gs>
              <a:gs pos="100000">
                <a:srgbClr val="C2D69B"/>
              </a:gs>
            </a:gsLst>
            <a:lin ang="18900000" scaled="1"/>
          </a:gradFill>
          <a:ln w="12700">
            <a:solidFill>
              <a:srgbClr val="C2D69B"/>
            </a:solidFill>
            <a:miter lim="800000"/>
            <a:headEnd/>
            <a:tailEnd/>
          </a:ln>
          <a:effectLst>
            <a:outerShdw dist="28398" dir="3806097" algn="ctr" rotWithShape="0">
              <a:srgbClr val="4E6128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dirty="0" smtClean="0">
                <a:latin typeface="Times New Roman" pitchFamily="18" charset="0"/>
                <a:cs typeface="Times New Roman" pitchFamily="18" charset="0"/>
              </a:rPr>
              <a:t>Alunos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179512" y="3861048"/>
            <a:ext cx="1912866" cy="720080"/>
          </a:xfrm>
          <a:prstGeom prst="rect">
            <a:avLst/>
          </a:prstGeom>
          <a:gradFill rotWithShape="0">
            <a:gsLst>
              <a:gs pos="0">
                <a:srgbClr val="B2A1C7"/>
              </a:gs>
              <a:gs pos="50000">
                <a:srgbClr val="E5DFEC"/>
              </a:gs>
              <a:gs pos="100000">
                <a:srgbClr val="B2A1C7"/>
              </a:gs>
            </a:gsLst>
            <a:lin ang="18900000" scaled="1"/>
          </a:gradFill>
          <a:ln w="12700">
            <a:solidFill>
              <a:srgbClr val="B2A1C7"/>
            </a:solidFill>
            <a:miter lim="800000"/>
            <a:headEnd/>
            <a:tailEnd/>
          </a:ln>
          <a:effectLst>
            <a:outerShdw dist="28398" dir="3806097" algn="ctr" rotWithShape="0">
              <a:srgbClr val="3F3151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dirty="0" smtClean="0">
                <a:latin typeface="Times New Roman" pitchFamily="18" charset="0"/>
                <a:cs typeface="Times New Roman" pitchFamily="18" charset="0"/>
              </a:rPr>
              <a:t>Setor Pedagógico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3635896" y="5229200"/>
            <a:ext cx="2016224" cy="72008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E5B8B7"/>
              </a:gs>
            </a:gsLst>
            <a:lin ang="5400000" scaled="1"/>
          </a:gradFill>
          <a:ln w="12700">
            <a:solidFill>
              <a:srgbClr val="D99594"/>
            </a:solidFill>
            <a:miter lim="800000"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dirty="0" smtClean="0">
                <a:latin typeface="Times New Roman" pitchFamily="18" charset="0"/>
                <a:cs typeface="Times New Roman" pitchFamily="18" charset="0"/>
              </a:rPr>
              <a:t>Gestão de Ensino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7429520" y="5572140"/>
            <a:ext cx="1357322" cy="357190"/>
          </a:xfrm>
          <a:prstGeom prst="rect">
            <a:avLst/>
          </a:prstGeom>
          <a:gradFill rotWithShape="0">
            <a:gsLst>
              <a:gs pos="0">
                <a:srgbClr val="FFFFFF"/>
              </a:gs>
              <a:gs pos="100000">
                <a:srgbClr val="B8CCE4"/>
              </a:gs>
            </a:gsLst>
            <a:lin ang="5400000" scaled="1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Direção Geral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4" name="Rectangle 2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34" name="Conector de seta reta 33"/>
          <p:cNvCxnSpPr/>
          <p:nvPr/>
        </p:nvCxnSpPr>
        <p:spPr>
          <a:xfrm>
            <a:off x="2483768" y="5589240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de seta reta 37"/>
          <p:cNvCxnSpPr/>
          <p:nvPr/>
        </p:nvCxnSpPr>
        <p:spPr>
          <a:xfrm>
            <a:off x="6012160" y="5589240"/>
            <a:ext cx="120931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ector de seta reta 38"/>
          <p:cNvCxnSpPr/>
          <p:nvPr/>
        </p:nvCxnSpPr>
        <p:spPr>
          <a:xfrm flipH="1" flipV="1">
            <a:off x="5148064" y="4581128"/>
            <a:ext cx="2281456" cy="9894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ector de seta reta 41"/>
          <p:cNvCxnSpPr/>
          <p:nvPr/>
        </p:nvCxnSpPr>
        <p:spPr>
          <a:xfrm>
            <a:off x="1115616" y="2708920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to 45"/>
          <p:cNvCxnSpPr/>
          <p:nvPr/>
        </p:nvCxnSpPr>
        <p:spPr>
          <a:xfrm>
            <a:off x="4572000" y="1772816"/>
            <a:ext cx="0" cy="10801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reto 46"/>
          <p:cNvCxnSpPr/>
          <p:nvPr/>
        </p:nvCxnSpPr>
        <p:spPr>
          <a:xfrm rot="5400000">
            <a:off x="4250753" y="3822255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o explicativo em seta para baixo 18"/>
          <p:cNvSpPr/>
          <p:nvPr/>
        </p:nvSpPr>
        <p:spPr>
          <a:xfrm>
            <a:off x="2411760" y="692696"/>
            <a:ext cx="4321175" cy="1008335"/>
          </a:xfrm>
          <a:prstGeom prst="downArrowCallou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b="1" dirty="0" smtClean="0">
                <a:solidFill>
                  <a:schemeClr val="tx1"/>
                </a:solidFill>
              </a:rPr>
              <a:t>AÇÕES CPE CAMPUS</a:t>
            </a:r>
            <a:endParaRPr lang="pt-BR" sz="2400" b="1" dirty="0">
              <a:solidFill>
                <a:schemeClr val="tx1"/>
              </a:solidFill>
            </a:endParaRPr>
          </a:p>
        </p:txBody>
      </p:sp>
      <p:cxnSp>
        <p:nvCxnSpPr>
          <p:cNvPr id="27" name="Conector de seta reta 26"/>
          <p:cNvCxnSpPr/>
          <p:nvPr/>
        </p:nvCxnSpPr>
        <p:spPr>
          <a:xfrm flipH="1">
            <a:off x="2411760" y="4509120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de seta reta 29"/>
          <p:cNvCxnSpPr/>
          <p:nvPr/>
        </p:nvCxnSpPr>
        <p:spPr>
          <a:xfrm>
            <a:off x="7812360" y="4293096"/>
            <a:ext cx="0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ector de seta reta 40"/>
          <p:cNvCxnSpPr/>
          <p:nvPr/>
        </p:nvCxnSpPr>
        <p:spPr>
          <a:xfrm flipH="1">
            <a:off x="4716016" y="2996952"/>
            <a:ext cx="1872208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Box 13"/>
          <p:cNvSpPr txBox="1">
            <a:spLocks noChangeArrowheads="1"/>
          </p:cNvSpPr>
          <p:nvPr/>
        </p:nvSpPr>
        <p:spPr bwMode="auto">
          <a:xfrm>
            <a:off x="6732240" y="3501008"/>
            <a:ext cx="2160240" cy="709820"/>
          </a:xfrm>
          <a:prstGeom prst="rect">
            <a:avLst/>
          </a:prstGeom>
          <a:gradFill rotWithShape="0">
            <a:gsLst>
              <a:gs pos="0">
                <a:srgbClr val="FABF8F"/>
              </a:gs>
              <a:gs pos="50000">
                <a:srgbClr val="FDE9D9"/>
              </a:gs>
              <a:gs pos="100000">
                <a:srgbClr val="FABF8F"/>
              </a:gs>
            </a:gsLst>
            <a:lin ang="18900000" scaled="1"/>
          </a:gradFill>
          <a:ln w="12700">
            <a:solidFill>
              <a:srgbClr val="FABF8F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Assistência</a:t>
            </a:r>
            <a:r>
              <a:rPr kumimoji="0" lang="pt-BR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Estudantil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13"/>
          <p:cNvSpPr txBox="1">
            <a:spLocks noChangeArrowheads="1"/>
          </p:cNvSpPr>
          <p:nvPr/>
        </p:nvSpPr>
        <p:spPr bwMode="auto">
          <a:xfrm>
            <a:off x="251520" y="5157192"/>
            <a:ext cx="2160240" cy="709820"/>
          </a:xfrm>
          <a:prstGeom prst="rect">
            <a:avLst/>
          </a:prstGeom>
          <a:gradFill rotWithShape="0">
            <a:gsLst>
              <a:gs pos="0">
                <a:srgbClr val="FABF8F"/>
              </a:gs>
              <a:gs pos="50000">
                <a:srgbClr val="FDE9D9"/>
              </a:gs>
              <a:gs pos="100000">
                <a:srgbClr val="FABF8F"/>
              </a:gs>
            </a:gsLst>
            <a:lin ang="18900000" scaled="1"/>
          </a:gradFill>
          <a:ln w="12700">
            <a:solidFill>
              <a:srgbClr val="FABF8F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Secretaria Acadêmica</a:t>
            </a:r>
          </a:p>
        </p:txBody>
      </p:sp>
      <p:cxnSp>
        <p:nvCxnSpPr>
          <p:cNvPr id="53" name="Conector reto 52"/>
          <p:cNvCxnSpPr/>
          <p:nvPr/>
        </p:nvCxnSpPr>
        <p:spPr>
          <a:xfrm rot="5400000">
            <a:off x="4250753" y="4830367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ector reto 53"/>
          <p:cNvCxnSpPr/>
          <p:nvPr/>
        </p:nvCxnSpPr>
        <p:spPr>
          <a:xfrm rot="5400000">
            <a:off x="1010393" y="4974383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de seta reta 54"/>
          <p:cNvCxnSpPr/>
          <p:nvPr/>
        </p:nvCxnSpPr>
        <p:spPr>
          <a:xfrm>
            <a:off x="2411760" y="4221088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ector de seta reta 56"/>
          <p:cNvCxnSpPr/>
          <p:nvPr/>
        </p:nvCxnSpPr>
        <p:spPr>
          <a:xfrm flipH="1">
            <a:off x="5580112" y="4365104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de seta reta 58"/>
          <p:cNvCxnSpPr/>
          <p:nvPr/>
        </p:nvCxnSpPr>
        <p:spPr>
          <a:xfrm>
            <a:off x="1547664" y="2852936"/>
            <a:ext cx="252028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ector de seta reta 63"/>
          <p:cNvCxnSpPr/>
          <p:nvPr/>
        </p:nvCxnSpPr>
        <p:spPr>
          <a:xfrm>
            <a:off x="7668344" y="2708920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de seta reta 66"/>
          <p:cNvCxnSpPr/>
          <p:nvPr/>
        </p:nvCxnSpPr>
        <p:spPr>
          <a:xfrm flipV="1">
            <a:off x="2214546" y="2428868"/>
            <a:ext cx="3857652" cy="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ector de seta reta 74"/>
          <p:cNvCxnSpPr/>
          <p:nvPr/>
        </p:nvCxnSpPr>
        <p:spPr>
          <a:xfrm flipH="1" flipV="1">
            <a:off x="2051720" y="4581128"/>
            <a:ext cx="1575792" cy="6396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ector de seta reta 76"/>
          <p:cNvCxnSpPr/>
          <p:nvPr/>
        </p:nvCxnSpPr>
        <p:spPr>
          <a:xfrm flipV="1">
            <a:off x="5076056" y="4509120"/>
            <a:ext cx="216024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ector de seta reta 79"/>
          <p:cNvCxnSpPr/>
          <p:nvPr/>
        </p:nvCxnSpPr>
        <p:spPr>
          <a:xfrm flipV="1">
            <a:off x="2627784" y="4653136"/>
            <a:ext cx="108012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ector de seta reta 85"/>
          <p:cNvCxnSpPr/>
          <p:nvPr/>
        </p:nvCxnSpPr>
        <p:spPr>
          <a:xfrm>
            <a:off x="5580112" y="4077072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9720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6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6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05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0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05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0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05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5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3" grpId="0" build="p" animBg="1"/>
      <p:bldP spid="2062" grpId="0" build="p" animBg="1"/>
      <p:bldP spid="2061" grpId="0" build="p" animBg="1"/>
      <p:bldP spid="2057" grpId="0" build="p" animBg="1"/>
      <p:bldP spid="2056" grpId="0" build="p" animBg="1"/>
      <p:bldP spid="2055" grpId="0" build="p" animBg="1"/>
      <p:bldP spid="2054" grpId="0" build="p" animBg="1"/>
      <p:bldP spid="43" grpId="0" build="p" animBg="1"/>
      <p:bldP spid="50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sultado de imagem para coraçã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4357694"/>
            <a:ext cx="2071702" cy="2071702"/>
          </a:xfrm>
          <a:prstGeom prst="rect">
            <a:avLst/>
          </a:prstGeom>
          <a:noFill/>
        </p:spPr>
      </p:pic>
      <p:sp>
        <p:nvSpPr>
          <p:cNvPr id="2063" name="Text Box 15"/>
          <p:cNvSpPr txBox="1">
            <a:spLocks noChangeArrowheads="1"/>
          </p:cNvSpPr>
          <p:nvPr/>
        </p:nvSpPr>
        <p:spPr bwMode="auto">
          <a:xfrm>
            <a:off x="3286116" y="2071678"/>
            <a:ext cx="2230438" cy="430887"/>
          </a:xfrm>
          <a:prstGeom prst="rect">
            <a:avLst/>
          </a:prstGeom>
          <a:gradFill rotWithShape="0">
            <a:gsLst>
              <a:gs pos="0">
                <a:srgbClr val="FABF8F"/>
              </a:gs>
              <a:gs pos="50000">
                <a:srgbClr val="FDE9D9"/>
              </a:gs>
              <a:gs pos="100000">
                <a:srgbClr val="FABF8F"/>
              </a:gs>
            </a:gsLst>
            <a:lin ang="18900000" scaled="1"/>
          </a:gradFill>
          <a:ln w="12700">
            <a:solidFill>
              <a:srgbClr val="FABF8F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2200" dirty="0" smtClean="0">
                <a:latin typeface="Times New Roman" pitchFamily="18" charset="0"/>
                <a:cs typeface="Times New Roman" pitchFamily="18" charset="0"/>
              </a:rPr>
              <a:t>PLANO</a:t>
            </a: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061" name="Text Box 13"/>
          <p:cNvSpPr txBox="1">
            <a:spLocks noChangeArrowheads="1"/>
          </p:cNvSpPr>
          <p:nvPr/>
        </p:nvSpPr>
        <p:spPr bwMode="auto">
          <a:xfrm>
            <a:off x="3357554" y="571480"/>
            <a:ext cx="1806575" cy="716660"/>
          </a:xfrm>
          <a:prstGeom prst="rect">
            <a:avLst/>
          </a:prstGeom>
          <a:gradFill rotWithShape="0">
            <a:gsLst>
              <a:gs pos="0">
                <a:srgbClr val="FABF8F"/>
              </a:gs>
              <a:gs pos="50000">
                <a:srgbClr val="FDE9D9"/>
              </a:gs>
              <a:gs pos="100000">
                <a:srgbClr val="FABF8F"/>
              </a:gs>
            </a:gsLst>
            <a:lin ang="18900000" scaled="1"/>
          </a:gradFill>
          <a:ln w="12700">
            <a:solidFill>
              <a:srgbClr val="FABF8F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CPE</a:t>
            </a:r>
            <a:r>
              <a:rPr kumimoji="0" lang="pt-BR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INSTITUCIONAL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1071538" y="4857760"/>
            <a:ext cx="1357322" cy="642942"/>
          </a:xfrm>
          <a:prstGeom prst="rect">
            <a:avLst/>
          </a:prstGeom>
          <a:gradFill rotWithShape="0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dirty="0" smtClean="0">
                <a:latin typeface="Times New Roman" pitchFamily="18" charset="0"/>
                <a:cs typeface="Times New Roman" pitchFamily="18" charset="0"/>
              </a:rPr>
              <a:t>Sec. Acadêmica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74" name="Rectangle 26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26" name="Conector reto 25"/>
          <p:cNvCxnSpPr/>
          <p:nvPr/>
        </p:nvCxnSpPr>
        <p:spPr>
          <a:xfrm rot="5400000">
            <a:off x="4179091" y="2893215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ector de seta reta 48"/>
          <p:cNvCxnSpPr/>
          <p:nvPr/>
        </p:nvCxnSpPr>
        <p:spPr>
          <a:xfrm rot="5400000" flipH="1" flipV="1">
            <a:off x="2160968" y="3482578"/>
            <a:ext cx="928693" cy="1107289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ector de seta reta 52"/>
          <p:cNvCxnSpPr/>
          <p:nvPr/>
        </p:nvCxnSpPr>
        <p:spPr>
          <a:xfrm rot="10800000">
            <a:off x="5715008" y="3643314"/>
            <a:ext cx="1071570" cy="64294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ector de seta reta 58"/>
          <p:cNvCxnSpPr/>
          <p:nvPr/>
        </p:nvCxnSpPr>
        <p:spPr>
          <a:xfrm rot="16200000" flipH="1">
            <a:off x="4135107" y="1777661"/>
            <a:ext cx="443448" cy="171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4" name="Picture 4" descr="Resultado de imagem para coraçã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4357694"/>
            <a:ext cx="2871700" cy="1928826"/>
          </a:xfrm>
          <a:prstGeom prst="rect">
            <a:avLst/>
          </a:prstGeom>
          <a:noFill/>
        </p:spPr>
      </p:pic>
      <p:pic>
        <p:nvPicPr>
          <p:cNvPr id="5126" name="Picture 6" descr="Resultado de imagem para coraçã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388" y="4500570"/>
            <a:ext cx="2032135" cy="1883112"/>
          </a:xfrm>
          <a:prstGeom prst="rect">
            <a:avLst/>
          </a:prstGeom>
          <a:noFill/>
        </p:spPr>
      </p:pic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3786182" y="4929198"/>
            <a:ext cx="1357322" cy="642942"/>
          </a:xfrm>
          <a:prstGeom prst="rect">
            <a:avLst/>
          </a:prstGeom>
          <a:gradFill rotWithShape="0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600" dirty="0" smtClean="0">
                <a:latin typeface="Times New Roman" pitchFamily="18" charset="0"/>
                <a:cs typeface="Times New Roman" pitchFamily="18" charset="0"/>
              </a:rPr>
              <a:t>Auxiliar Institucional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 Box 6"/>
          <p:cNvSpPr txBox="1">
            <a:spLocks noChangeArrowheads="1"/>
          </p:cNvSpPr>
          <p:nvPr/>
        </p:nvSpPr>
        <p:spPr bwMode="auto">
          <a:xfrm>
            <a:off x="6858016" y="5000636"/>
            <a:ext cx="1214446" cy="642942"/>
          </a:xfrm>
          <a:prstGeom prst="rect">
            <a:avLst/>
          </a:prstGeom>
          <a:gradFill rotWithShape="0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5400000" scaled="0"/>
          </a:gradFill>
          <a:ln w="12700">
            <a:solidFill>
              <a:srgbClr val="95B3D7"/>
            </a:solidFill>
            <a:miter lim="800000"/>
            <a:headEnd/>
            <a:tailEnd/>
          </a:ln>
          <a:effectLst>
            <a:outerShdw dist="28398" dir="3806097" algn="ctr" rotWithShape="0">
              <a:srgbClr val="243F60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INDICADORES</a:t>
            </a:r>
            <a:r>
              <a:rPr kumimoji="0" lang="pt-BR" sz="1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EDUCACIONAIS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pt-BR" sz="10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kumimoji="0" lang="pt-BR" sz="10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PPE CAMPUS</a:t>
            </a:r>
            <a:endParaRPr kumimoji="0" lang="pt-BR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 Box 13"/>
          <p:cNvSpPr txBox="1">
            <a:spLocks noChangeArrowheads="1"/>
          </p:cNvSpPr>
          <p:nvPr/>
        </p:nvSpPr>
        <p:spPr bwMode="auto">
          <a:xfrm>
            <a:off x="3500430" y="3214686"/>
            <a:ext cx="1806575" cy="716660"/>
          </a:xfrm>
          <a:prstGeom prst="rect">
            <a:avLst/>
          </a:prstGeom>
          <a:gradFill rotWithShape="0">
            <a:gsLst>
              <a:gs pos="0">
                <a:srgbClr val="FABF8F"/>
              </a:gs>
              <a:gs pos="50000">
                <a:srgbClr val="FDE9D9"/>
              </a:gs>
              <a:gs pos="100000">
                <a:srgbClr val="FABF8F"/>
              </a:gs>
            </a:gsLst>
            <a:lin ang="18900000" scaled="1"/>
          </a:gradFill>
          <a:ln w="12700">
            <a:solidFill>
              <a:srgbClr val="FABF8F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CPE</a:t>
            </a:r>
            <a:r>
              <a:rPr kumimoji="0" lang="pt-BR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CAMPI</a:t>
            </a:r>
            <a:endParaRPr kumimoji="0" lang="pt-BR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Conector reto 50"/>
          <p:cNvCxnSpPr/>
          <p:nvPr/>
        </p:nvCxnSpPr>
        <p:spPr>
          <a:xfrm rot="5400000">
            <a:off x="4180450" y="4320616"/>
            <a:ext cx="49893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ector reto 54"/>
          <p:cNvCxnSpPr/>
          <p:nvPr/>
        </p:nvCxnSpPr>
        <p:spPr>
          <a:xfrm rot="10800000">
            <a:off x="2928926" y="5143512"/>
            <a:ext cx="42862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ector reto 55"/>
          <p:cNvCxnSpPr/>
          <p:nvPr/>
        </p:nvCxnSpPr>
        <p:spPr>
          <a:xfrm rot="10800000">
            <a:off x="5715008" y="5214950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9720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6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5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3" grpId="0" build="p" animBg="1"/>
      <p:bldP spid="2061" grpId="0" build="p" animBg="1"/>
      <p:bldP spid="2054" grpId="0" build="p" animBg="1"/>
      <p:bldP spid="30" grpId="0" build="p" animBg="1"/>
      <p:bldP spid="31" grpId="0" build="p" animBg="1"/>
      <p:bldP spid="39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Pq preciso dos dados do SISTEC E SIGAA?</a:t>
            </a:r>
            <a:endParaRPr lang="en-US" sz="2000" dirty="0"/>
          </a:p>
        </p:txBody>
      </p:sp>
      <p:cxnSp>
        <p:nvCxnSpPr>
          <p:cNvPr id="4" name="Conector de seta reta 34"/>
          <p:cNvCxnSpPr/>
          <p:nvPr/>
        </p:nvCxnSpPr>
        <p:spPr>
          <a:xfrm>
            <a:off x="2339752" y="2636912"/>
            <a:ext cx="504056" cy="86409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Conector de seta reta 35"/>
          <p:cNvCxnSpPr/>
          <p:nvPr/>
        </p:nvCxnSpPr>
        <p:spPr>
          <a:xfrm>
            <a:off x="3923928" y="2420888"/>
            <a:ext cx="0" cy="91578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de seta reta 36"/>
          <p:cNvCxnSpPr/>
          <p:nvPr/>
        </p:nvCxnSpPr>
        <p:spPr>
          <a:xfrm flipH="1">
            <a:off x="6300192" y="2636912"/>
            <a:ext cx="504056" cy="7920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ector de seta reta 37"/>
          <p:cNvCxnSpPr/>
          <p:nvPr/>
        </p:nvCxnSpPr>
        <p:spPr>
          <a:xfrm>
            <a:off x="5364088" y="2492896"/>
            <a:ext cx="0" cy="915789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upo 30"/>
          <p:cNvGrpSpPr>
            <a:grpSpLocks/>
          </p:cNvGrpSpPr>
          <p:nvPr/>
        </p:nvGrpSpPr>
        <p:grpSpPr bwMode="auto">
          <a:xfrm>
            <a:off x="1331640" y="4077072"/>
            <a:ext cx="6161212" cy="1015663"/>
            <a:chOff x="2507836" y="4881563"/>
            <a:chExt cx="3905912" cy="928962"/>
          </a:xfrm>
        </p:grpSpPr>
        <p:sp>
          <p:nvSpPr>
            <p:cNvPr id="24" name="CaixaDeTexto 3"/>
            <p:cNvSpPr txBox="1">
              <a:spLocks noChangeArrowheads="1"/>
            </p:cNvSpPr>
            <p:nvPr/>
          </p:nvSpPr>
          <p:spPr bwMode="auto">
            <a:xfrm>
              <a:off x="2507836" y="4881563"/>
              <a:ext cx="3788919" cy="928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accent3">
                      <a:lumMod val="50000"/>
                    </a:schemeClr>
                  </a:solidFill>
                </a:rPr>
                <a:t>DADOS SISTEC SETEC/ PESQUISA COM ALUNOS=</a:t>
              </a:r>
            </a:p>
            <a:p>
              <a:pPr algn="ctr"/>
              <a:r>
                <a:rPr lang="pt-BR" sz="2000" b="1" dirty="0" smtClean="0">
                  <a:solidFill>
                    <a:srgbClr val="FF0000"/>
                  </a:solidFill>
                </a:rPr>
                <a:t>INDICADORES </a:t>
              </a:r>
            </a:p>
            <a:p>
              <a:pPr algn="ctr"/>
              <a:r>
                <a:rPr lang="pt-BR" sz="2000" b="1" dirty="0" smtClean="0"/>
                <a:t>PLANO DE PERMANÊNCIA E ÊXITO DO CAMPUS</a:t>
              </a:r>
              <a:endParaRPr lang="pt-BR" sz="2000" b="1" dirty="0"/>
            </a:p>
          </p:txBody>
        </p:sp>
        <p:sp>
          <p:nvSpPr>
            <p:cNvPr id="22" name="CaixaDeTexto 15"/>
            <p:cNvSpPr txBox="1">
              <a:spLocks noChangeArrowheads="1"/>
            </p:cNvSpPr>
            <p:nvPr/>
          </p:nvSpPr>
          <p:spPr bwMode="auto">
            <a:xfrm>
              <a:off x="2550116" y="4947421"/>
              <a:ext cx="3863632" cy="2392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pt-BR" sz="11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sp>
        <p:nvSpPr>
          <p:cNvPr id="30" name="Retângulo de cantos arredondados 46"/>
          <p:cNvSpPr/>
          <p:nvPr/>
        </p:nvSpPr>
        <p:spPr>
          <a:xfrm>
            <a:off x="7675364" y="1334962"/>
            <a:ext cx="1368000" cy="927100"/>
          </a:xfrm>
          <a:prstGeom prst="roundRect">
            <a:avLst>
              <a:gd name="adj" fmla="val 0"/>
            </a:avLst>
          </a:prstGeom>
          <a:solidFill>
            <a:srgbClr val="3366FF"/>
          </a:solidFill>
          <a:ln>
            <a:noFill/>
          </a:ln>
          <a:effectLst>
            <a:outerShdw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 smtClean="0"/>
              <a:t>INFORMES CPE CAMPUS</a:t>
            </a:r>
            <a:endParaRPr lang="pt-BR" sz="1100" dirty="0"/>
          </a:p>
        </p:txBody>
      </p:sp>
      <p:sp>
        <p:nvSpPr>
          <p:cNvPr id="31" name="Retângulo de cantos arredondados 60"/>
          <p:cNvSpPr/>
          <p:nvPr/>
        </p:nvSpPr>
        <p:spPr>
          <a:xfrm>
            <a:off x="6169115" y="1334962"/>
            <a:ext cx="1368000" cy="927100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  <a:effectLst>
            <a:outerShdw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 smtClean="0"/>
              <a:t>ASSISTÊNCIA ESTUDANTIL</a:t>
            </a:r>
            <a:endParaRPr lang="pt-BR" sz="1100" dirty="0"/>
          </a:p>
        </p:txBody>
      </p:sp>
      <p:sp>
        <p:nvSpPr>
          <p:cNvPr id="32" name="Retângulo de cantos arredondados 61"/>
          <p:cNvSpPr/>
          <p:nvPr/>
        </p:nvSpPr>
        <p:spPr>
          <a:xfrm>
            <a:off x="4662866" y="1334962"/>
            <a:ext cx="1368000" cy="927100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  <a:effectLst>
            <a:outerShdw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 smtClean="0"/>
              <a:t>REGISTRO NO SITEC</a:t>
            </a:r>
            <a:endParaRPr lang="pt-BR" sz="1100" dirty="0"/>
          </a:p>
        </p:txBody>
      </p:sp>
      <p:sp>
        <p:nvSpPr>
          <p:cNvPr id="33" name="Retângulo de cantos arredondados 62"/>
          <p:cNvSpPr/>
          <p:nvPr/>
        </p:nvSpPr>
        <p:spPr>
          <a:xfrm>
            <a:off x="3156192" y="1323848"/>
            <a:ext cx="1368425" cy="928688"/>
          </a:xfrm>
          <a:prstGeom prst="roundRect">
            <a:avLst>
              <a:gd name="adj" fmla="val 0"/>
            </a:avLst>
          </a:prstGeom>
          <a:solidFill>
            <a:schemeClr val="accent3"/>
          </a:solidFill>
          <a:ln>
            <a:noFill/>
          </a:ln>
          <a:effectLst>
            <a:outerShdw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 smtClean="0"/>
              <a:t>REGISTRO NO SIGAA</a:t>
            </a:r>
            <a:endParaRPr lang="pt-BR" sz="1100" dirty="0"/>
          </a:p>
        </p:txBody>
      </p:sp>
      <p:sp>
        <p:nvSpPr>
          <p:cNvPr id="34" name="Retângulo de cantos arredondados 63"/>
          <p:cNvSpPr/>
          <p:nvPr/>
        </p:nvSpPr>
        <p:spPr>
          <a:xfrm>
            <a:off x="1649518" y="1323848"/>
            <a:ext cx="1368425" cy="928688"/>
          </a:xfrm>
          <a:prstGeom prst="roundRect">
            <a:avLst>
              <a:gd name="adj" fmla="val 0"/>
            </a:avLst>
          </a:prstGeom>
          <a:solidFill>
            <a:schemeClr val="accent6"/>
          </a:solidFill>
          <a:ln>
            <a:noFill/>
          </a:ln>
          <a:effectLst>
            <a:outerShdw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 smtClean="0"/>
              <a:t>Acompanhamento Pedagógico</a:t>
            </a:r>
            <a:endParaRPr lang="pt-BR" sz="1100" dirty="0"/>
          </a:p>
        </p:txBody>
      </p:sp>
      <p:sp>
        <p:nvSpPr>
          <p:cNvPr id="35" name="Retângulo de cantos arredondados 64"/>
          <p:cNvSpPr/>
          <p:nvPr/>
        </p:nvSpPr>
        <p:spPr>
          <a:xfrm>
            <a:off x="142844" y="1342898"/>
            <a:ext cx="1368425" cy="927100"/>
          </a:xfrm>
          <a:prstGeom prst="roundRect">
            <a:avLst>
              <a:gd name="adj" fmla="val 0"/>
            </a:avLst>
          </a:prstGeom>
          <a:solidFill>
            <a:srgbClr val="3366FF"/>
          </a:solidFill>
          <a:ln>
            <a:noFill/>
          </a:ln>
          <a:effectLst>
            <a:outerShdw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100" dirty="0" smtClean="0"/>
              <a:t>ALUNOS REAIS</a:t>
            </a:r>
            <a:endParaRPr lang="pt-BR" sz="1100" dirty="0"/>
          </a:p>
        </p:txBody>
      </p:sp>
      <p:cxnSp>
        <p:nvCxnSpPr>
          <p:cNvPr id="44" name="Conector de seta reta 34"/>
          <p:cNvCxnSpPr/>
          <p:nvPr/>
        </p:nvCxnSpPr>
        <p:spPr>
          <a:xfrm>
            <a:off x="539552" y="2348880"/>
            <a:ext cx="1080120" cy="151216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de seta reta 36"/>
          <p:cNvCxnSpPr/>
          <p:nvPr/>
        </p:nvCxnSpPr>
        <p:spPr>
          <a:xfrm flipH="1">
            <a:off x="7020272" y="2708920"/>
            <a:ext cx="1431776" cy="122413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48710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50862" y="1058092"/>
            <a:ext cx="8085932" cy="5411896"/>
          </a:xfrm>
        </p:spPr>
        <p:txBody>
          <a:bodyPr/>
          <a:lstStyle/>
          <a:p>
            <a:pPr algn="just"/>
            <a:r>
              <a:rPr lang="pt-BR" sz="2400" dirty="0" smtClean="0"/>
              <a:t>Estrutura documento Orientador</a:t>
            </a:r>
          </a:p>
          <a:p>
            <a:r>
              <a:rPr lang="pt-BR" sz="2400" dirty="0" smtClean="0"/>
              <a:t>Políticas Educacionais IFPA - </a:t>
            </a:r>
          </a:p>
          <a:p>
            <a:r>
              <a:rPr lang="pt-BR" sz="2400" dirty="0" smtClean="0"/>
              <a:t>Problemas no Planejamento das Comissões</a:t>
            </a:r>
          </a:p>
          <a:p>
            <a:r>
              <a:rPr lang="pt-BR" sz="2400" dirty="0" smtClean="0"/>
              <a:t>Falta de Comunicação</a:t>
            </a:r>
          </a:p>
          <a:p>
            <a:endParaRPr lang="pt-BR" sz="2400" dirty="0" smtClean="0"/>
          </a:p>
          <a:p>
            <a:pPr>
              <a:buNone/>
            </a:pPr>
            <a:endParaRPr lang="pt-BR" sz="3200" dirty="0" smtClean="0"/>
          </a:p>
          <a:p>
            <a:endParaRPr lang="pt-BR" sz="4400" dirty="0" smtClean="0"/>
          </a:p>
          <a:p>
            <a:endParaRPr lang="pt-BR" sz="4400" dirty="0" smtClean="0"/>
          </a:p>
        </p:txBody>
      </p:sp>
      <p:sp>
        <p:nvSpPr>
          <p:cNvPr id="8" name="Seta para cima e para baixo 7"/>
          <p:cNvSpPr/>
          <p:nvPr/>
        </p:nvSpPr>
        <p:spPr>
          <a:xfrm>
            <a:off x="4221670" y="4843463"/>
            <a:ext cx="268193" cy="741397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00076" y="5952456"/>
            <a:ext cx="7961709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tx1"/>
                </a:solidFill>
              </a:rPr>
              <a:t>PPE INSTITUCIONAL- IFPA</a:t>
            </a:r>
            <a:endParaRPr lang="pt-BR" sz="2400" dirty="0">
              <a:solidFill>
                <a:schemeClr val="tx1"/>
              </a:solidFill>
            </a:endParaRPr>
          </a:p>
        </p:txBody>
      </p:sp>
      <p:pic>
        <p:nvPicPr>
          <p:cNvPr id="7" name="Imagem 6" descr="estrutura plano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7363" y="-33842"/>
            <a:ext cx="9016637" cy="689184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170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50862" y="1058092"/>
            <a:ext cx="8085932" cy="5411896"/>
          </a:xfrm>
        </p:spPr>
        <p:txBody>
          <a:bodyPr/>
          <a:lstStyle/>
          <a:p>
            <a:pPr>
              <a:buNone/>
            </a:pPr>
            <a:endParaRPr lang="pt-BR" sz="3200" dirty="0" smtClean="0"/>
          </a:p>
          <a:p>
            <a:endParaRPr lang="pt-BR" sz="4400" dirty="0" smtClean="0"/>
          </a:p>
          <a:p>
            <a:endParaRPr lang="pt-BR" sz="4400" dirty="0" smtClean="0"/>
          </a:p>
        </p:txBody>
      </p:sp>
      <p:pic>
        <p:nvPicPr>
          <p:cNvPr id="6" name="Imagem 5" descr="estrutura plano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702781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9170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Permanência e Êxito Acadêmico - IFPA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214282" y="1357298"/>
          <a:ext cx="8715436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have direita 3"/>
          <p:cNvSpPr/>
          <p:nvPr/>
        </p:nvSpPr>
        <p:spPr>
          <a:xfrm rot="5400000">
            <a:off x="4393405" y="1464455"/>
            <a:ext cx="1143008" cy="4929222"/>
          </a:xfrm>
          <a:prstGeom prst="rightBrace">
            <a:avLst>
              <a:gd name="adj1" fmla="val 8333"/>
              <a:gd name="adj2" fmla="val 5202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857224" y="4572008"/>
            <a:ext cx="8001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Acompanhamento Pedagógico, Psicossocial do Educando</a:t>
            </a:r>
            <a:r>
              <a:rPr lang="pt-BR" dirty="0" smtClean="0"/>
              <a:t>= </a:t>
            </a:r>
            <a:r>
              <a:rPr lang="pt-BR" b="1" dirty="0" smtClean="0"/>
              <a:t>Permanência e Êxito</a:t>
            </a:r>
            <a:endParaRPr lang="pt-BR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000100" y="364331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EDUCANDO</a:t>
            </a:r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 DE PERMANÊNCIA E ÊXITO - IFPA</a:t>
            </a: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214282" y="1357298"/>
          <a:ext cx="8715436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have direita 3"/>
          <p:cNvSpPr/>
          <p:nvPr/>
        </p:nvSpPr>
        <p:spPr>
          <a:xfrm rot="5400000">
            <a:off x="4393405" y="1464455"/>
            <a:ext cx="1143008" cy="4929222"/>
          </a:xfrm>
          <a:prstGeom prst="rightBrace">
            <a:avLst>
              <a:gd name="adj1" fmla="val 8333"/>
              <a:gd name="adj2" fmla="val 5202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857224" y="4572008"/>
            <a:ext cx="8001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Acompanhamento Pedagógico, Psicossocial do Educando</a:t>
            </a:r>
            <a:r>
              <a:rPr lang="pt-BR" dirty="0" smtClean="0"/>
              <a:t>= </a:t>
            </a:r>
            <a:r>
              <a:rPr lang="pt-BR" b="1" dirty="0" smtClean="0"/>
              <a:t>Permanência e Êxito</a:t>
            </a:r>
            <a:endParaRPr lang="pt-BR" b="1" dirty="0"/>
          </a:p>
        </p:txBody>
      </p:sp>
      <p:sp>
        <p:nvSpPr>
          <p:cNvPr id="7" name="CaixaDeTexto 6"/>
          <p:cNvSpPr txBox="1"/>
          <p:nvPr/>
        </p:nvSpPr>
        <p:spPr>
          <a:xfrm>
            <a:off x="1000100" y="3643314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EDUCANDO</a:t>
            </a:r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ixaDeTexto 4"/>
          <p:cNvSpPr txBox="1">
            <a:spLocks noChangeArrowheads="1"/>
          </p:cNvSpPr>
          <p:nvPr/>
        </p:nvSpPr>
        <p:spPr bwMode="auto">
          <a:xfrm>
            <a:off x="0" y="3933825"/>
            <a:ext cx="9144000" cy="522288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defRPr/>
            </a:pPr>
            <a:endParaRPr lang="pt-BR" sz="28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179512" y="692696"/>
            <a:ext cx="8501062" cy="50783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54013" indent="-354013" algn="just">
              <a:defRPr/>
            </a:pPr>
            <a:r>
              <a:rPr lang="pt-BR" b="1" dirty="0" smtClean="0"/>
              <a:t>Questões </a:t>
            </a:r>
            <a:r>
              <a:rPr lang="pt-BR" b="1" dirty="0"/>
              <a:t>para </a:t>
            </a:r>
            <a:r>
              <a:rPr lang="pt-BR" b="1" dirty="0" smtClean="0"/>
              <a:t>reflexão: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4013" indent="-354013" algn="just">
              <a:defRPr/>
            </a:pPr>
            <a:endParaRPr lang="pt-B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54013" indent="-354013" algn="just">
              <a:buFont typeface="Wingdings" pitchFamily="2" charset="2"/>
              <a:buChar char="Ø"/>
              <a:defRPr/>
            </a:pPr>
            <a:r>
              <a:rPr lang="pt-BR" dirty="0" smtClean="0"/>
              <a:t>Quais ações existem na escola para rematrícula semestral?</a:t>
            </a:r>
            <a:endParaRPr lang="pt-BR" dirty="0"/>
          </a:p>
          <a:p>
            <a:pPr algn="just">
              <a:defRPr/>
            </a:pPr>
            <a:endParaRPr lang="pt-BR" dirty="0"/>
          </a:p>
          <a:p>
            <a:pPr marL="354013" indent="-354013" algn="just">
              <a:buFont typeface="Wingdings" pitchFamily="2" charset="2"/>
              <a:buChar char="Ø"/>
              <a:defRPr/>
            </a:pPr>
            <a:r>
              <a:rPr lang="pt-BR" dirty="0" smtClean="0"/>
              <a:t>Há ações de combate a evasão na escola?</a:t>
            </a:r>
            <a:endParaRPr lang="pt-BR" dirty="0"/>
          </a:p>
          <a:p>
            <a:pPr algn="just">
              <a:defRPr/>
            </a:pPr>
            <a:endParaRPr lang="pt-BR" dirty="0"/>
          </a:p>
          <a:p>
            <a:pPr marL="354013" indent="-354013" algn="just">
              <a:buFont typeface="Wingdings" pitchFamily="2" charset="2"/>
              <a:buChar char="Ø"/>
              <a:defRPr/>
            </a:pPr>
            <a:r>
              <a:rPr lang="pt-BR" dirty="0" smtClean="0"/>
              <a:t>Quais ações fazem a diferença  no acompanhamento educacional? </a:t>
            </a:r>
            <a:endParaRPr lang="pt-BR" dirty="0"/>
          </a:p>
          <a:p>
            <a:pPr algn="just">
              <a:defRPr/>
            </a:pPr>
            <a:endParaRPr lang="pt-BR" dirty="0"/>
          </a:p>
          <a:p>
            <a:pPr marL="354013" indent="-354013" algn="just">
              <a:buFont typeface="Wingdings" pitchFamily="2" charset="2"/>
              <a:buChar char="Ø"/>
              <a:defRPr/>
            </a:pPr>
            <a:r>
              <a:rPr lang="pt-BR" dirty="0" smtClean="0"/>
              <a:t>É importante atualizar os dados cadastrais dos educandos ? </a:t>
            </a:r>
            <a:r>
              <a:rPr lang="pt-BR" dirty="0" smtClean="0"/>
              <a:t>Porquê?</a:t>
            </a:r>
            <a:endParaRPr lang="pt-BR" dirty="0"/>
          </a:p>
          <a:p>
            <a:pPr algn="just">
              <a:defRPr/>
            </a:pPr>
            <a:endParaRPr lang="pt-BR" dirty="0"/>
          </a:p>
          <a:p>
            <a:pPr marL="354013" indent="-354013" algn="just">
              <a:buFont typeface="Wingdings" pitchFamily="2" charset="2"/>
              <a:buChar char="Ø"/>
              <a:defRPr/>
            </a:pPr>
            <a:r>
              <a:rPr lang="pt-BR" dirty="0" smtClean="0"/>
              <a:t>Quais fatores da afetam o educando e  o fazem deixar a sala de aula?</a:t>
            </a:r>
          </a:p>
          <a:p>
            <a:pPr marL="354013" indent="-354013" algn="just">
              <a:defRPr/>
            </a:pPr>
            <a:endParaRPr lang="pt-BR" dirty="0" smtClean="0"/>
          </a:p>
          <a:p>
            <a:pPr marL="354013" indent="-354013" algn="just">
              <a:buFont typeface="Wingdings" pitchFamily="2" charset="2"/>
              <a:buChar char="Ø"/>
              <a:defRPr/>
            </a:pPr>
            <a:r>
              <a:rPr lang="pt-BR" dirty="0" smtClean="0"/>
              <a:t>Quais fatores externos ao educando afetam seu rendimento escolar e o levam a evadir?</a:t>
            </a:r>
          </a:p>
          <a:p>
            <a:pPr marL="354013" indent="-354013" algn="just">
              <a:buFont typeface="Wingdings" pitchFamily="2" charset="2"/>
              <a:buChar char="Ø"/>
              <a:defRPr/>
            </a:pPr>
            <a:r>
              <a:rPr lang="pt-BR" dirty="0" smtClean="0"/>
              <a:t>Quais fatores internos ao educando afetam seu rendimento escolar e o levam a evadir?</a:t>
            </a:r>
          </a:p>
          <a:p>
            <a:pPr marL="354013" indent="-354013" algn="just">
              <a:buFont typeface="Wingdings" pitchFamily="2" charset="2"/>
              <a:buChar char="Ø"/>
              <a:defRPr/>
            </a:pPr>
            <a:endParaRPr lang="pt-BR" dirty="0" smtClean="0"/>
          </a:p>
          <a:p>
            <a:pPr marL="354013" indent="-354013" algn="just">
              <a:defRPr/>
            </a:pPr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78607" y="2160588"/>
            <a:ext cx="8679656" cy="4254500"/>
          </a:xfrm>
          <a:solidFill>
            <a:schemeClr val="bg1"/>
          </a:solidFill>
        </p:spPr>
        <p:txBody>
          <a:bodyPr>
            <a:normAutofit lnSpcReduction="10000"/>
          </a:bodyPr>
          <a:lstStyle/>
          <a:p>
            <a:pPr algn="just"/>
            <a:r>
              <a:rPr lang="pt-BR" sz="2400" dirty="0" smtClean="0"/>
              <a:t>Nota informativa n.138/2015/dpe/ddr/setec/mec</a:t>
            </a:r>
          </a:p>
          <a:p>
            <a:pPr algn="just">
              <a:buNone/>
            </a:pPr>
            <a:endParaRPr lang="pt-BR" sz="2400" dirty="0" smtClean="0"/>
          </a:p>
          <a:p>
            <a:pPr algn="just"/>
            <a:r>
              <a:rPr lang="pt-BR" sz="2400" dirty="0" smtClean="0"/>
              <a:t>Comissão Geral- Portaria 1448.GAB.10/09/2015 (PROEN/PRODIN/PROEX/DAI/ PROPPG/ ASSISTÊNCIA ESTUDANTIL/PI)</a:t>
            </a:r>
          </a:p>
          <a:p>
            <a:pPr algn="just">
              <a:buNone/>
            </a:pPr>
            <a:endParaRPr lang="pt-BR" sz="2400" dirty="0" smtClean="0"/>
          </a:p>
          <a:p>
            <a:pPr algn="just"/>
            <a:r>
              <a:rPr lang="pt-BR" sz="2400" dirty="0" smtClean="0"/>
              <a:t>O Ofício Circular 60 DDR- SETEC-MEC, </a:t>
            </a:r>
            <a:r>
              <a:rPr lang="pt-BR" sz="2400" b="1" dirty="0" smtClean="0">
                <a:solidFill>
                  <a:srgbClr val="FF0000"/>
                </a:solidFill>
              </a:rPr>
              <a:t>direciona “em atenção às medidas pactuadas com o Tribunal de contas da União (TCU), no âmbito do Plano de Ação do Acórdão nº 506/2013 TCU </a:t>
            </a:r>
            <a:r>
              <a:rPr lang="pt-BR" sz="2400" dirty="0" smtClean="0"/>
              <a:t>- Plenário, encaminha a nota 138-2015-DPE-DDR-SETEC-MEC, sobre a orientação dos planos  estratégicos”</a:t>
            </a:r>
          </a:p>
          <a:p>
            <a:endParaRPr lang="pt-BR" sz="3200" dirty="0" smtClean="0"/>
          </a:p>
          <a:p>
            <a:endParaRPr lang="pt-BR" sz="3200" dirty="0" smtClean="0"/>
          </a:p>
          <a:p>
            <a:pPr>
              <a:buNone/>
            </a:pPr>
            <a:endParaRPr lang="pt-BR" sz="3200" dirty="0" smtClean="0"/>
          </a:p>
          <a:p>
            <a:endParaRPr lang="pt-BR" sz="4400" dirty="0" smtClean="0"/>
          </a:p>
          <a:p>
            <a:endParaRPr lang="pt-BR" sz="4400" dirty="0" smtClean="0"/>
          </a:p>
        </p:txBody>
      </p:sp>
      <p:sp>
        <p:nvSpPr>
          <p:cNvPr id="7" name="Título 3"/>
          <p:cNvSpPr txBox="1">
            <a:spLocks/>
          </p:cNvSpPr>
          <p:nvPr/>
        </p:nvSpPr>
        <p:spPr>
          <a:xfrm>
            <a:off x="203597" y="561447"/>
            <a:ext cx="8940403" cy="16463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ahoma" pitchFamily="34" charset="0"/>
                <a:ea typeface="Tahoma" pitchFamily="34" charset="0"/>
                <a:cs typeface="Tahoma" pitchFamily="34" charset="0"/>
              </a:rPr>
              <a:t>PLANO INSTITUCIONAL ESTRATÉGICO PARA PERMANÊNCIA E O ÊXITO DOS ESTUDANTES- IFPA </a:t>
            </a:r>
            <a:endParaRPr kumimoji="0" lang="pt-BR" sz="3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170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4294967295"/>
          </p:nvPr>
        </p:nvSpPr>
        <p:spPr>
          <a:xfrm>
            <a:off x="545307" y="155575"/>
            <a:ext cx="8275165" cy="6440488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latin typeface="Arial" charset="0"/>
                <a:cs typeface="Arial" charset="0"/>
              </a:rPr>
              <a:t>Cronologia</a:t>
            </a:r>
          </a:p>
          <a:p>
            <a:endParaRPr lang="pt-BR" sz="1600" b="1" dirty="0" smtClean="0">
              <a:latin typeface="Arial" charset="0"/>
              <a:cs typeface="Arial" charset="0"/>
            </a:endParaRPr>
          </a:p>
          <a:p>
            <a:pPr algn="just">
              <a:lnSpc>
                <a:spcPct val="150000"/>
              </a:lnSpc>
            </a:pPr>
            <a:r>
              <a:rPr lang="pt-BR" sz="2400" b="1" dirty="0" smtClean="0">
                <a:latin typeface="Arial" charset="0"/>
                <a:cs typeface="Arial" charset="0"/>
              </a:rPr>
              <a:t>2015 – Portaria 138/ SETEC –MEC- AGOSTO A DEZEMBRO CRIAÇÃO DOS PLANOS, FINALIZANDO  AÇÕES DE 2013</a:t>
            </a:r>
          </a:p>
          <a:p>
            <a:pPr>
              <a:lnSpc>
                <a:spcPct val="150000"/>
              </a:lnSpc>
            </a:pPr>
            <a:r>
              <a:rPr lang="pt-BR" sz="2400" b="1" dirty="0" smtClean="0">
                <a:latin typeface="Arial" charset="0"/>
                <a:cs typeface="Arial" charset="0"/>
              </a:rPr>
              <a:t>2016 – PESQUISA EDUCACIONAL SOBRE EVADIDOS E RETIDOS- FASE 1 PLANO</a:t>
            </a:r>
          </a:p>
          <a:p>
            <a:pPr algn="just">
              <a:lnSpc>
                <a:spcPct val="150000"/>
              </a:lnSpc>
            </a:pPr>
            <a:r>
              <a:rPr lang="pt-BR" sz="2400" b="1" dirty="0" smtClean="0">
                <a:latin typeface="Arial" charset="0"/>
                <a:cs typeface="Arial" charset="0"/>
              </a:rPr>
              <a:t>2017 – EDITAL PPE- REFORMULAÇÃO DOS PLANOS BASEADOS EM DOCUMENTOS INSTITUCIONAIS E EXECUÇÃO DO PLANO (PLANEJAMENTO E RELATÓRIO)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ARTINHA\AppData\Local\Temp\IFPA Camp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2" y="-391884"/>
            <a:ext cx="8092440" cy="8347171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1734095" y="6609813"/>
            <a:ext cx="477120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0" y="6581002"/>
            <a:ext cx="19790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FRARE, JÚLIO 2016</a:t>
            </a:r>
            <a:endParaRPr lang="pt-BR" sz="1200" dirty="0"/>
          </a:p>
        </p:txBody>
      </p:sp>
      <p:sp>
        <p:nvSpPr>
          <p:cNvPr id="8" name="CaixaDeTexto 7"/>
          <p:cNvSpPr txBox="1"/>
          <p:nvPr/>
        </p:nvSpPr>
        <p:spPr>
          <a:xfrm>
            <a:off x="3404512" y="509451"/>
            <a:ext cx="2860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IFPA NO ESTADO DO PARÁ</a:t>
            </a:r>
            <a:endParaRPr lang="pt-BR" dirty="0"/>
          </a:p>
        </p:txBody>
      </p:sp>
    </p:spTree>
    <p:extLst>
      <p:ext uri="{BB962C8B-B14F-4D97-AF65-F5344CB8AC3E}">
        <p14:creationId xmlns="" xmlns:p14="http://schemas.microsoft.com/office/powerpoint/2010/main" val="2688470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508001" y="609601"/>
            <a:ext cx="6447501" cy="755561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OBJETIVO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514351" y="1455312"/>
            <a:ext cx="8465343" cy="4688313"/>
          </a:xfrm>
          <a:solidFill>
            <a:schemeClr val="bg1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32500" lnSpcReduction="20000"/>
          </a:bodyPr>
          <a:lstStyle/>
          <a:p>
            <a:pPr algn="just">
              <a:buNone/>
            </a:pPr>
            <a:r>
              <a:rPr lang="pt-BR" sz="5500" dirty="0" smtClean="0">
                <a:latin typeface="Arial" pitchFamily="34" charset="0"/>
                <a:cs typeface="Arial" pitchFamily="34" charset="0"/>
              </a:rPr>
              <a:t>Construir , alinhar e acompanhar o Plano Estratégico Institucional para Permanência e Êxito nos campi às estratégias e políticas gerais SETEC/MEC</a:t>
            </a:r>
          </a:p>
          <a:p>
            <a:pPr algn="just">
              <a:buNone/>
            </a:pPr>
            <a:endParaRPr lang="pt-BR" sz="55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pt-BR" sz="5500" dirty="0" smtClean="0">
                <a:latin typeface="Arial" pitchFamily="34" charset="0"/>
                <a:cs typeface="Arial" pitchFamily="34" charset="0"/>
              </a:rPr>
              <a:t> Construir o Plano Estratégico Institucional para Permanência e Êxito do IFPA com base no PPE de cada campi e em políticas educacionais.</a:t>
            </a:r>
          </a:p>
          <a:p>
            <a:pPr algn="just">
              <a:buNone/>
            </a:pPr>
            <a:endParaRPr lang="pt-BR" sz="55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pt-BR" sz="5500" dirty="0" smtClean="0">
                <a:latin typeface="Arial" pitchFamily="34" charset="0"/>
                <a:cs typeface="Arial" pitchFamily="34" charset="0"/>
              </a:rPr>
              <a:t>Promover diagnose dos fenômenos responsáveis pelos problemas de evasão e retenção no âmbito do IFPA, com apoio das subcomissões por campus;</a:t>
            </a:r>
          </a:p>
          <a:p>
            <a:pPr lvl="0" algn="just">
              <a:buNone/>
            </a:pPr>
            <a:endParaRPr lang="pt-BR" sz="55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pt-BR" sz="5500" dirty="0" smtClean="0">
                <a:latin typeface="Arial" pitchFamily="34" charset="0"/>
                <a:cs typeface="Arial" pitchFamily="34" charset="0"/>
              </a:rPr>
              <a:t>Construir instrumentos, indicadores complementares e metodologias para o trabalho</a:t>
            </a:r>
          </a:p>
          <a:p>
            <a:pPr lvl="0" algn="just"/>
            <a:endParaRPr lang="pt-BR" sz="55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pt-BR" sz="5500" dirty="0" smtClean="0">
                <a:latin typeface="Arial" pitchFamily="34" charset="0"/>
                <a:cs typeface="Arial" pitchFamily="34" charset="0"/>
              </a:rPr>
              <a:t>Propor mecanismos de acompanhamento permanente;</a:t>
            </a:r>
          </a:p>
          <a:p>
            <a:pPr lvl="0" algn="just">
              <a:buNone/>
            </a:pPr>
            <a:endParaRPr lang="pt-BR" sz="5500" dirty="0" smtClean="0"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pt-BR" sz="5500" dirty="0" smtClean="0">
                <a:latin typeface="Arial" pitchFamily="34" charset="0"/>
                <a:cs typeface="Arial" pitchFamily="34" charset="0"/>
              </a:rPr>
              <a:t>Implantar o Plano Estratégico Institucional para a Permanência e Êxito dos Estudantes para o IFPA, conforme Ofício Circular nº 77/ 2015/ CGPC/DDDR/ SETEC/MEC/20.08.2015</a:t>
            </a:r>
          </a:p>
          <a:p>
            <a:pPr algn="just">
              <a:buNone/>
            </a:pPr>
            <a:endParaRPr lang="pt-BR" sz="2700" dirty="0" smtClean="0"/>
          </a:p>
          <a:p>
            <a:pPr algn="just">
              <a:buNone/>
            </a:pPr>
            <a:endParaRPr lang="pt-BR" sz="2700" dirty="0" smtClean="0"/>
          </a:p>
        </p:txBody>
      </p:sp>
    </p:spTree>
    <p:extLst>
      <p:ext uri="{BB962C8B-B14F-4D97-AF65-F5344CB8AC3E}">
        <p14:creationId xmlns="" xmlns:p14="http://schemas.microsoft.com/office/powerpoint/2010/main" val="3710133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8428831" cy="1320800"/>
          </a:xfrm>
        </p:spPr>
        <p:txBody>
          <a:bodyPr>
            <a:normAutofit/>
          </a:bodyPr>
          <a:lstStyle/>
          <a:p>
            <a:pPr algn="just"/>
            <a:r>
              <a:rPr lang="pt-BR" sz="3200" dirty="0" smtClean="0">
                <a:solidFill>
                  <a:schemeClr val="tx1"/>
                </a:solidFill>
              </a:rPr>
              <a:t>DOCUMENTOS NORTEADORES PARA CONSTRUÇÃO DO PLANO NOS CAMPI</a:t>
            </a: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000" y="2160590"/>
            <a:ext cx="8085932" cy="3880773"/>
          </a:xfrm>
        </p:spPr>
        <p:txBody>
          <a:bodyPr/>
          <a:lstStyle/>
          <a:p>
            <a:r>
              <a:rPr lang="pt-BR" sz="2400" dirty="0" smtClean="0"/>
              <a:t>Nota informativa n.138/2015/dpe/ddr/setec/mec</a:t>
            </a:r>
          </a:p>
          <a:p>
            <a:pPr>
              <a:buNone/>
            </a:pPr>
            <a:endParaRPr lang="pt-BR" sz="3200" dirty="0" smtClean="0"/>
          </a:p>
          <a:p>
            <a:pPr>
              <a:buNone/>
            </a:pPr>
            <a:endParaRPr lang="pt-BR" sz="3200" dirty="0" smtClean="0"/>
          </a:p>
          <a:p>
            <a:endParaRPr lang="pt-BR" sz="4400" dirty="0" smtClean="0"/>
          </a:p>
          <a:p>
            <a:endParaRPr lang="pt-BR" sz="4400" dirty="0" smtClean="0"/>
          </a:p>
        </p:txBody>
      </p:sp>
      <p:sp>
        <p:nvSpPr>
          <p:cNvPr id="8" name="Seta para cima e para baixo 7"/>
          <p:cNvSpPr/>
          <p:nvPr/>
        </p:nvSpPr>
        <p:spPr>
          <a:xfrm>
            <a:off x="4253816" y="3400425"/>
            <a:ext cx="268193" cy="741397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10792" y="5152356"/>
            <a:ext cx="7961709" cy="83099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tx1"/>
                </a:solidFill>
              </a:rPr>
              <a:t>Memorando Circular 10.2016</a:t>
            </a:r>
          </a:p>
          <a:p>
            <a:pPr algn="ctr"/>
            <a:r>
              <a:rPr lang="pt-BR" sz="2400" dirty="0" smtClean="0">
                <a:solidFill>
                  <a:schemeClr val="tx1"/>
                </a:solidFill>
              </a:rPr>
              <a:t>Memorando Circular 12.2016</a:t>
            </a:r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170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8000" y="609600"/>
            <a:ext cx="8428831" cy="1320800"/>
          </a:xfrm>
        </p:spPr>
        <p:txBody>
          <a:bodyPr>
            <a:normAutofit/>
          </a:bodyPr>
          <a:lstStyle/>
          <a:p>
            <a:pPr algn="ctr"/>
            <a:r>
              <a:rPr lang="pt-BR" sz="32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METODOLOGIA PARA CONSTRUÇÃO DOS PLANOS</a:t>
            </a:r>
            <a:endParaRPr lang="pt-BR" sz="3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08000" y="1700214"/>
            <a:ext cx="8085932" cy="4341149"/>
          </a:xfrm>
        </p:spPr>
        <p:txBody>
          <a:bodyPr/>
          <a:lstStyle/>
          <a:p>
            <a:r>
              <a:rPr lang="pt-BR" sz="2000" dirty="0" smtClean="0">
                <a:latin typeface="Arial" pitchFamily="34" charset="0"/>
                <a:cs typeface="Arial" pitchFamily="34" charset="0"/>
              </a:rPr>
              <a:t>Nota informativa n.138/2015</a:t>
            </a:r>
          </a:p>
          <a:p>
            <a:endParaRPr lang="pt-BR" sz="3200" dirty="0" smtClean="0"/>
          </a:p>
          <a:p>
            <a:endParaRPr lang="pt-BR" sz="3200" dirty="0" smtClean="0"/>
          </a:p>
          <a:p>
            <a:endParaRPr lang="pt-BR" sz="3200" dirty="0" smtClean="0"/>
          </a:p>
          <a:p>
            <a:endParaRPr lang="pt-BR" sz="3200" dirty="0" smtClean="0"/>
          </a:p>
          <a:p>
            <a:pPr>
              <a:buNone/>
            </a:pPr>
            <a:endParaRPr lang="pt-BR" sz="3200" dirty="0" smtClean="0"/>
          </a:p>
          <a:p>
            <a:endParaRPr lang="pt-BR" sz="4400" dirty="0" smtClean="0"/>
          </a:p>
          <a:p>
            <a:endParaRPr lang="pt-BR" sz="4400" dirty="0" smtClean="0"/>
          </a:p>
        </p:txBody>
      </p:sp>
      <p:sp>
        <p:nvSpPr>
          <p:cNvPr id="8" name="Seta para cima e para baixo 7"/>
          <p:cNvSpPr/>
          <p:nvPr/>
        </p:nvSpPr>
        <p:spPr>
          <a:xfrm>
            <a:off x="4232385" y="4300538"/>
            <a:ext cx="268193" cy="741397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615156" y="1573839"/>
            <a:ext cx="7417888" cy="46246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pt-BR" sz="2800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22276" y="1845300"/>
            <a:ext cx="8278813" cy="462468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lang="pt-BR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pt-BR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Construção de Instrumentos para</a:t>
            </a:r>
            <a:r>
              <a:rPr kumimoji="0" lang="pt-BR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análise</a:t>
            </a:r>
            <a:r>
              <a:rPr kumimoji="0" lang="pt-BR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Interdisciplinar qualitativa</a:t>
            </a:r>
            <a:r>
              <a:rPr kumimoji="0" lang="pt-BR" i="0" u="none" strike="noStrike" kern="1200" cap="none" spc="0" normalizeH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quantitativa do Plano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pt-BR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Cálculo dos Indicadores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pt-BR" i="0" u="none" strike="noStrike" kern="1200" cap="none" spc="0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Geração</a:t>
            </a:r>
            <a:r>
              <a:rPr kumimoji="0" lang="pt-BR" i="0" u="none" strike="noStrike" kern="1200" cap="none" spc="0" normalizeH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de questionários semi-estruturados de Evadidos e Retidos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Planilhas Organizadas e Enviadas individualmente aos campi </a:t>
            </a:r>
            <a:endParaRPr kumimoji="0" lang="pt-BR" i="0" u="none" strike="noStrike" kern="1200" cap="none" spc="0" normalizeH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lang="pt-BR" b="1" baseline="0" noProof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pt-BR" b="1" i="0" u="none" strike="noStrike" kern="1200" cap="none" spc="0" normalizeH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lang="pt-BR" b="1" baseline="0" noProof="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pt-BR" b="1" i="0" u="none" strike="noStrike" kern="1200" cap="none" spc="0" normalizeH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pt-BR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tabLst/>
              <a:defRPr/>
            </a:pPr>
            <a:endParaRPr kumimoji="0" lang="pt-BR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lang="pt-BR" b="1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Diagnóstico </a:t>
            </a:r>
            <a:r>
              <a:rPr lang="pt-BR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Real </a:t>
            </a:r>
            <a:r>
              <a:rPr lang="pt-BR" b="1" noProof="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sobre as causas de Evas</a:t>
            </a:r>
            <a:r>
              <a:rPr lang="pt-BR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ão</a:t>
            </a:r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e Retenção  dos Alunos do IFPA</a:t>
            </a:r>
            <a:endParaRPr kumimoji="0" lang="pt-BR" b="1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tabLst/>
              <a:defRPr/>
            </a:pPr>
            <a:endParaRPr kumimoji="0" lang="pt-BR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170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PPE INSTITUCIONAL</a:t>
            </a:r>
            <a:endParaRPr lang="en-US" dirty="0"/>
          </a:p>
        </p:txBody>
      </p:sp>
      <p:sp>
        <p:nvSpPr>
          <p:cNvPr id="4" name="Elipse 3"/>
          <p:cNvSpPr/>
          <p:nvPr/>
        </p:nvSpPr>
        <p:spPr>
          <a:xfrm>
            <a:off x="467544" y="1412776"/>
            <a:ext cx="4104456" cy="1028286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rgbClr val="FFFFFF"/>
                </a:solidFill>
              </a:rPr>
              <a:t>SETEC - MEC</a:t>
            </a:r>
            <a:endParaRPr lang="pt-BR" b="1" dirty="0">
              <a:solidFill>
                <a:srgbClr val="FFFFFF"/>
              </a:solidFill>
            </a:endParaRPr>
          </a:p>
        </p:txBody>
      </p:sp>
      <p:sp>
        <p:nvSpPr>
          <p:cNvPr id="5" name="Elipse 4"/>
          <p:cNvSpPr/>
          <p:nvPr/>
        </p:nvSpPr>
        <p:spPr>
          <a:xfrm>
            <a:off x="323528" y="4437112"/>
            <a:ext cx="1739148" cy="905763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 smtClean="0">
                <a:solidFill>
                  <a:schemeClr val="bg1">
                    <a:lumMod val="95000"/>
                  </a:schemeClr>
                </a:solidFill>
              </a:rPr>
              <a:t>PRÓ-REITORIAS</a:t>
            </a:r>
            <a:endParaRPr lang="pt-BR" sz="1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539552" y="2564904"/>
            <a:ext cx="1728192" cy="9295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 smtClean="0">
                <a:solidFill>
                  <a:schemeClr val="bg1">
                    <a:lumMod val="95000"/>
                  </a:schemeClr>
                </a:solidFill>
              </a:rPr>
              <a:t>REITORIA</a:t>
            </a:r>
            <a:endParaRPr lang="pt-BR" sz="1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Elipse 6"/>
          <p:cNvSpPr/>
          <p:nvPr/>
        </p:nvSpPr>
        <p:spPr>
          <a:xfrm>
            <a:off x="4067944" y="2780928"/>
            <a:ext cx="2492424" cy="1055687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dirty="0" smtClean="0">
                <a:solidFill>
                  <a:schemeClr val="tx1"/>
                </a:solidFill>
              </a:rPr>
              <a:t>INSTITUTOS FEDERAIS= IFPA </a:t>
            </a:r>
            <a:endParaRPr lang="pt-BR" dirty="0">
              <a:solidFill>
                <a:schemeClr val="tx1"/>
              </a:solidFill>
            </a:endParaRPr>
          </a:p>
        </p:txBody>
      </p:sp>
      <p:cxnSp>
        <p:nvCxnSpPr>
          <p:cNvPr id="8" name="Conector de seta reta 7"/>
          <p:cNvCxnSpPr/>
          <p:nvPr/>
        </p:nvCxnSpPr>
        <p:spPr>
          <a:xfrm flipH="1">
            <a:off x="6660232" y="2492896"/>
            <a:ext cx="648072" cy="504056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>
            <a:off x="1115616" y="3717032"/>
            <a:ext cx="0" cy="576064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de seta reta 9"/>
          <p:cNvCxnSpPr/>
          <p:nvPr/>
        </p:nvCxnSpPr>
        <p:spPr>
          <a:xfrm flipH="1" flipV="1">
            <a:off x="2771800" y="2996952"/>
            <a:ext cx="1080120" cy="18539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lipse 10"/>
          <p:cNvSpPr/>
          <p:nvPr/>
        </p:nvSpPr>
        <p:spPr>
          <a:xfrm>
            <a:off x="5508104" y="1412776"/>
            <a:ext cx="3240360" cy="943071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 smtClean="0">
                <a:solidFill>
                  <a:schemeClr val="bg1">
                    <a:lumMod val="95000"/>
                  </a:schemeClr>
                </a:solidFill>
              </a:rPr>
              <a:t>DOCUMENTO ORIENTADOR</a:t>
            </a:r>
            <a:endParaRPr lang="pt-BR" sz="1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12" name="Conector de seta reta 11"/>
          <p:cNvCxnSpPr/>
          <p:nvPr/>
        </p:nvCxnSpPr>
        <p:spPr>
          <a:xfrm flipV="1">
            <a:off x="4211960" y="2060848"/>
            <a:ext cx="1224136" cy="72008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5508104" y="5301208"/>
            <a:ext cx="1643074" cy="114300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300" dirty="0" smtClean="0">
                <a:solidFill>
                  <a:srgbClr val="FFFFFF"/>
                </a:solidFill>
              </a:rPr>
              <a:t>PPE  INSTITUCIONAL</a:t>
            </a:r>
            <a:endParaRPr lang="pt-BR" sz="1300" dirty="0">
              <a:solidFill>
                <a:srgbClr val="FFFFFF"/>
              </a:solidFill>
            </a:endParaRPr>
          </a:p>
        </p:txBody>
      </p:sp>
      <p:sp>
        <p:nvSpPr>
          <p:cNvPr id="40" name="Elipse 39"/>
          <p:cNvSpPr/>
          <p:nvPr/>
        </p:nvSpPr>
        <p:spPr>
          <a:xfrm>
            <a:off x="2987824" y="4365104"/>
            <a:ext cx="1271604" cy="905763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b="1" dirty="0" smtClean="0">
                <a:solidFill>
                  <a:schemeClr val="bg1">
                    <a:lumMod val="95000"/>
                  </a:schemeClr>
                </a:solidFill>
              </a:rPr>
              <a:t>CAMPI</a:t>
            </a:r>
            <a:endParaRPr lang="pt-BR" sz="1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cxnSp>
        <p:nvCxnSpPr>
          <p:cNvPr id="41" name="Conector de seta reta 40"/>
          <p:cNvCxnSpPr/>
          <p:nvPr/>
        </p:nvCxnSpPr>
        <p:spPr>
          <a:xfrm>
            <a:off x="2051720" y="4941168"/>
            <a:ext cx="648072" cy="0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de seta reta 45"/>
          <p:cNvCxnSpPr/>
          <p:nvPr/>
        </p:nvCxnSpPr>
        <p:spPr>
          <a:xfrm>
            <a:off x="4283968" y="5085184"/>
            <a:ext cx="1008112" cy="360040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ector de seta reta 46"/>
          <p:cNvCxnSpPr/>
          <p:nvPr/>
        </p:nvCxnSpPr>
        <p:spPr>
          <a:xfrm flipV="1">
            <a:off x="6012160" y="4005064"/>
            <a:ext cx="0" cy="1008112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0550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8588" y="609600"/>
            <a:ext cx="9015412" cy="98407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PPE - IFPA</a:t>
            </a:r>
            <a:r>
              <a:rPr lang="pt-BR" sz="3200" dirty="0" smtClean="0">
                <a:solidFill>
                  <a:schemeClr val="tx1"/>
                </a:solidFill>
              </a:rPr>
              <a:t/>
            </a:r>
            <a:br>
              <a:rPr lang="pt-BR" sz="3200" dirty="0" smtClean="0">
                <a:solidFill>
                  <a:schemeClr val="tx1"/>
                </a:solidFill>
              </a:rPr>
            </a:br>
            <a:endParaRPr lang="pt-BR" sz="3200" dirty="0">
              <a:solidFill>
                <a:schemeClr val="tx1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82282" y="1361306"/>
            <a:ext cx="8085932" cy="388077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sz="2400" dirty="0" smtClean="0"/>
              <a:t>Estrutura documento Orientador</a:t>
            </a:r>
          </a:p>
          <a:p>
            <a:pPr algn="just"/>
            <a:r>
              <a:rPr lang="pt-BR" sz="2400" dirty="0" smtClean="0"/>
              <a:t>Introdução</a:t>
            </a:r>
          </a:p>
          <a:p>
            <a:pPr algn="just"/>
            <a:r>
              <a:rPr lang="pt-BR" sz="2400" dirty="0" smtClean="0"/>
              <a:t>Justificativa</a:t>
            </a:r>
          </a:p>
          <a:p>
            <a:pPr algn="just"/>
            <a:r>
              <a:rPr lang="pt-BR" sz="2400" dirty="0" smtClean="0"/>
              <a:t>Bases Conceituais</a:t>
            </a:r>
          </a:p>
          <a:p>
            <a:pPr algn="just"/>
            <a:r>
              <a:rPr lang="pt-BR" sz="2400" dirty="0" smtClean="0"/>
              <a:t>Metodologia</a:t>
            </a:r>
          </a:p>
          <a:p>
            <a:pPr algn="just"/>
            <a:r>
              <a:rPr lang="pt-BR" sz="2400" dirty="0" smtClean="0"/>
              <a:t>Resultados GERAIS </a:t>
            </a:r>
          </a:p>
          <a:p>
            <a:pPr algn="just"/>
            <a:r>
              <a:rPr lang="pt-BR" sz="2400" dirty="0" smtClean="0"/>
              <a:t>Fatores Individuais</a:t>
            </a:r>
          </a:p>
          <a:p>
            <a:pPr algn="just"/>
            <a:r>
              <a:rPr lang="pt-BR" sz="2400" dirty="0" smtClean="0"/>
              <a:t>Fatores Externos</a:t>
            </a:r>
          </a:p>
          <a:p>
            <a:pPr algn="just">
              <a:buNone/>
            </a:pPr>
            <a:r>
              <a:rPr lang="pt-BR" sz="2400" dirty="0" smtClean="0"/>
              <a:t>Estratégias e Metas de Acompanhamento: 2016.2 e 2017.1</a:t>
            </a:r>
          </a:p>
          <a:p>
            <a:r>
              <a:rPr lang="pt-BR" sz="2400" dirty="0" smtClean="0"/>
              <a:t>Políticas Educacionais IFPA – Triangulação entre resultados e  Políticas Internas  do IFPA</a:t>
            </a:r>
          </a:p>
          <a:p>
            <a:r>
              <a:rPr lang="pt-BR" sz="2400" dirty="0" smtClean="0"/>
              <a:t>Avaliação</a:t>
            </a:r>
          </a:p>
          <a:p>
            <a:endParaRPr lang="pt-BR" sz="2400" dirty="0" smtClean="0"/>
          </a:p>
          <a:p>
            <a:pPr>
              <a:buNone/>
            </a:pPr>
            <a:endParaRPr lang="pt-BR" sz="3200" dirty="0" smtClean="0"/>
          </a:p>
          <a:p>
            <a:endParaRPr lang="pt-BR" sz="4400" dirty="0" smtClean="0"/>
          </a:p>
          <a:p>
            <a:endParaRPr lang="pt-BR" sz="4400" dirty="0" smtClean="0"/>
          </a:p>
        </p:txBody>
      </p:sp>
      <p:sp>
        <p:nvSpPr>
          <p:cNvPr id="8" name="Seta para cima e para baixo 7"/>
          <p:cNvSpPr/>
          <p:nvPr/>
        </p:nvSpPr>
        <p:spPr>
          <a:xfrm>
            <a:off x="4221670" y="4908778"/>
            <a:ext cx="268193" cy="741397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00076" y="5952456"/>
            <a:ext cx="7961709" cy="461665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 smtClean="0">
                <a:solidFill>
                  <a:schemeClr val="tx1"/>
                </a:solidFill>
              </a:rPr>
              <a:t>PPE INSTITUCIONAL- IFPA</a:t>
            </a:r>
            <a:endParaRPr lang="pt-B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9170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620</TotalTime>
  <Words>640</Words>
  <Application>Microsoft Office PowerPoint</Application>
  <PresentationFormat>Apresentação na tela (4:3)</PresentationFormat>
  <Paragraphs>150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Tema do Office</vt:lpstr>
      <vt:lpstr>Slide 1</vt:lpstr>
      <vt:lpstr>Slide 2</vt:lpstr>
      <vt:lpstr>Slide 3</vt:lpstr>
      <vt:lpstr>Slide 4</vt:lpstr>
      <vt:lpstr>OBJETIVO </vt:lpstr>
      <vt:lpstr>DOCUMENTOS NORTEADORES PARA CONSTRUÇÃO DO PLANO NOS CAMPI</vt:lpstr>
      <vt:lpstr>METODOLOGIA PARA CONSTRUÇÃO DOS PLANOS</vt:lpstr>
      <vt:lpstr>PPE INSTITUCIONAL</vt:lpstr>
      <vt:lpstr>PPE - IFPA </vt:lpstr>
      <vt:lpstr>Slide 10</vt:lpstr>
      <vt:lpstr>Slide 11</vt:lpstr>
      <vt:lpstr>Slide 12</vt:lpstr>
      <vt:lpstr>Slide 13</vt:lpstr>
      <vt:lpstr>Pq preciso dos dados do SISTEC E SIGAA?</vt:lpstr>
      <vt:lpstr>Slide 15</vt:lpstr>
      <vt:lpstr>Slide 16</vt:lpstr>
      <vt:lpstr>Permanência e Êxito Acadêmico - IFPA</vt:lpstr>
      <vt:lpstr>PLANO DE PERMANÊNCIA E ÊXITO - IFPA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MARTINHA</dc:creator>
  <cp:lastModifiedBy>direcao.proen</cp:lastModifiedBy>
  <cp:revision>38</cp:revision>
  <dcterms:created xsi:type="dcterms:W3CDTF">2017-04-10T00:15:31Z</dcterms:created>
  <dcterms:modified xsi:type="dcterms:W3CDTF">2017-06-08T16:54:13Z</dcterms:modified>
</cp:coreProperties>
</file>