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8"/>
  </p:notesMasterIdLst>
  <p:handoutMasterIdLst>
    <p:handoutMasterId r:id="rId9"/>
  </p:handoutMasterIdLst>
  <p:sldIdLst>
    <p:sldId id="259" r:id="rId2"/>
    <p:sldId id="256" r:id="rId3"/>
    <p:sldId id="278" r:id="rId4"/>
    <p:sldId id="279" r:id="rId5"/>
    <p:sldId id="289" r:id="rId6"/>
    <p:sldId id="292" r:id="rId7"/>
  </p:sldIdLst>
  <p:sldSz cx="12192000" cy="6858000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43" autoAdjust="0"/>
    <p:restoredTop sz="94660"/>
  </p:normalViewPr>
  <p:slideViewPr>
    <p:cSldViewPr snapToGrid="0">
      <p:cViewPr>
        <p:scale>
          <a:sx n="90" d="100"/>
          <a:sy n="90" d="100"/>
        </p:scale>
        <p:origin x="-528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POLÍTICA DE INGRESSO NOS CURSOS OFERTADOS NO IFPA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176592-9408-47AF-9E6F-A6B5C4C18FD1}" type="datetimeFigureOut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F1B853-96A5-44AC-B957-8337829148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POLÍTICA DE INGRESSO NOS CURSOS OFERTADOS NO IFPA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E24EDB-C015-4935-BFA2-AB82F51A0B42}" type="datetimeFigureOut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9561FF-4A79-4E17-83E4-246007F68D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5A51-8FF5-44E9-A0FE-C76F5CD40CCC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83FBE-8CD7-4446-B9BF-43280F52BC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5B30A-9041-459C-9700-F6CAC1631504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D21AC-0161-47D4-BEC4-E0ED242DA3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DA2FA-5923-4D13-BD18-B0CAB26D28F3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E46A1-D305-44AA-8B0D-F9D641306B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8BCB2-F518-4D6C-BA01-FBBF544E7260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A85B0-1122-49A2-8211-5A5E8F2BEC8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2F1CE-0186-4AAC-81D6-2D397F9D7B80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21CB0-657C-4C87-AFC8-753BAAC13D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D9715-F76D-4C9F-86F1-C69F12BEC688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1E252-740F-4243-9D32-646BDF4DD4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AC684-F143-40C4-99D6-48E8B9C46DA6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2DE6F-A00A-4308-990B-135AF5BFB6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E0395-2461-4146-8BC2-0FA2CF810AF7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43619-93DF-4176-B66A-480ED563E5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88AF7-765F-4BF8-8BFF-FFF144C1C7B0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05232-A530-477A-B14E-CE9362E64A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6E5E5-B7CB-4638-B7AC-F4D994F127F8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5E9EF-CCA0-4325-9A58-6033ACB400F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BF46B-D81F-4386-BD88-610735ACE0F6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0E4B-E0B0-450D-BCFB-BA36A9C481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DC6A0-5C56-4EFB-A903-7709D798991A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46DA7-69EE-48CF-B993-27B4A8F40A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00B40-DA41-487B-A7BC-6225B104438A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40C78-938D-400A-879F-48D65A997B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A5722-3D6E-499D-A4FE-E8FBA0F7452C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A22F2-76F7-4B46-9232-BB809D3DDF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BD350-374F-497E-A398-F0057DB6FA44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C94AB-A06A-4E39-BFC5-A063B81E38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A2BB2-41C3-4F1A-9FAD-1EFDFDA72E78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451BB-D1D3-4A9A-A02B-5DCCB7C10D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D8DC07-11C7-470A-883C-26715BF6C16B}" type="datetime1">
              <a:rPr lang="pt-BR"/>
              <a:pPr>
                <a:defRPr/>
              </a:pPr>
              <a:t>06/06/2017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CADBBB-8829-4148-9B01-F68AEA578A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42" r:id="rId11"/>
    <p:sldLayoutId id="2147483737" r:id="rId12"/>
    <p:sldLayoutId id="2147483743" r:id="rId13"/>
    <p:sldLayoutId id="2147483738" r:id="rId14"/>
    <p:sldLayoutId id="2147483739" r:id="rId15"/>
    <p:sldLayoutId id="2147483740" r:id="rId16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Para o cadastro de equivalência observamos os seguintes fatores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2"/>
          </p:nvPr>
        </p:nvSpPr>
        <p:spPr>
          <a:xfrm>
            <a:off x="428596" y="1571612"/>
            <a:ext cx="8229600" cy="4857784"/>
          </a:xfrm>
        </p:spPr>
        <p:txBody>
          <a:bodyPr>
            <a:normAutofit fontScale="40000" lnSpcReduction="20000"/>
          </a:bodyPr>
          <a:lstStyle/>
          <a:p>
            <a:endParaRPr lang="pt-BR" sz="4200" dirty="0" smtClean="0"/>
          </a:p>
          <a:p>
            <a:r>
              <a:rPr lang="pt-BR" sz="5800" dirty="0" smtClean="0"/>
              <a:t>A ≤ B	</a:t>
            </a:r>
            <a:endParaRPr lang="pt-BR" sz="5800" dirty="0"/>
          </a:p>
          <a:p>
            <a:pPr>
              <a:buNone/>
            </a:pPr>
            <a:endParaRPr lang="pt-BR" sz="5800" dirty="0" smtClean="0"/>
          </a:p>
          <a:p>
            <a:r>
              <a:rPr lang="pt-BR" sz="5800" dirty="0" smtClean="0"/>
              <a:t>A </a:t>
            </a:r>
            <a:r>
              <a:rPr lang="pt-BR" sz="5800" dirty="0"/>
              <a:t>= </a:t>
            </a:r>
            <a:r>
              <a:rPr lang="pt-BR" sz="5800" dirty="0" smtClean="0"/>
              <a:t>B</a:t>
            </a:r>
          </a:p>
          <a:p>
            <a:endParaRPr lang="pt-BR" sz="5800" dirty="0" smtClean="0"/>
          </a:p>
          <a:p>
            <a:r>
              <a:rPr lang="pt-BR" sz="5800" dirty="0"/>
              <a:t>A &gt; </a:t>
            </a:r>
            <a:r>
              <a:rPr lang="pt-BR" sz="5800" dirty="0" smtClean="0"/>
              <a:t>B</a:t>
            </a:r>
          </a:p>
          <a:p>
            <a:endParaRPr lang="pt-BR" sz="5800" dirty="0"/>
          </a:p>
          <a:p>
            <a:r>
              <a:rPr lang="pt-BR" sz="5800" dirty="0" smtClean="0"/>
              <a:t>A </a:t>
            </a:r>
            <a:r>
              <a:rPr lang="el-GR" sz="5800" dirty="0" smtClean="0"/>
              <a:t>≡</a:t>
            </a:r>
            <a:r>
              <a:rPr lang="pt-BR" sz="5800" dirty="0" smtClean="0"/>
              <a:t> B</a:t>
            </a:r>
          </a:p>
          <a:p>
            <a:endParaRPr lang="pt-BR" sz="5800" dirty="0"/>
          </a:p>
          <a:p>
            <a:r>
              <a:rPr lang="pt-BR" sz="5800" dirty="0" smtClean="0"/>
              <a:t>B ≡ C</a:t>
            </a:r>
          </a:p>
          <a:p>
            <a:endParaRPr lang="pt-BR" dirty="0"/>
          </a:p>
          <a:p>
            <a:pPr>
              <a:buNone/>
            </a:pPr>
            <a:r>
              <a:rPr lang="pt-BR" dirty="0" smtClean="0"/>
              <a:t>	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143108" y="1895394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componente A é equivalente </a:t>
            </a:r>
            <a:r>
              <a:rPr lang="pt-BR" dirty="0" smtClean="0"/>
              <a:t>ao componente </a:t>
            </a:r>
            <a:r>
              <a:rPr lang="pt-BR" dirty="0" smtClean="0"/>
              <a:t>B</a:t>
            </a:r>
            <a:r>
              <a:rPr lang="pt-BR" dirty="0" smtClean="0"/>
              <a:t>, sua CH é suprida pela CH de B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143108" y="2710118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Componente A é equivalente </a:t>
            </a:r>
            <a:r>
              <a:rPr lang="pt-BR" dirty="0" smtClean="0"/>
              <a:t>ao componente </a:t>
            </a:r>
            <a:r>
              <a:rPr lang="pt-BR" dirty="0" smtClean="0"/>
              <a:t>B e vice-versa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143108" y="3524842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componente A não pode ser equivalente </a:t>
            </a:r>
            <a:r>
              <a:rPr lang="pt-BR" dirty="0" smtClean="0"/>
              <a:t>ao componente </a:t>
            </a:r>
            <a:r>
              <a:rPr lang="pt-BR" dirty="0" smtClean="0"/>
              <a:t>B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143108" y="4759070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componente A pode não ser equivalente ao componente C</a:t>
            </a:r>
            <a:endParaRPr lang="pt-BR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 l="39781" t="27963" r="37863" b="24352"/>
          <a:stretch>
            <a:fillRect/>
          </a:stretch>
        </p:blipFill>
        <p:spPr bwMode="auto">
          <a:xfrm>
            <a:off x="10963499" y="5468680"/>
            <a:ext cx="1083192" cy="125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 bwMode="auto">
          <a:xfrm>
            <a:off x="956930" y="274638"/>
            <a:ext cx="69678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SITUAÇÃO I</a:t>
            </a:r>
            <a:endParaRPr lang="pt-BR" sz="3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229064" y="1214422"/>
            <a:ext cx="842533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	</a:t>
            </a:r>
          </a:p>
          <a:p>
            <a:pPr algn="just"/>
            <a:r>
              <a:rPr lang="pt-BR" dirty="0"/>
              <a:t>Se o discente cursar o componente B com aprovação e tiver o componente A como obrigatório, terá cumprido A.</a:t>
            </a:r>
          </a:p>
          <a:p>
            <a:endParaRPr lang="pt-BR" sz="2800" dirty="0" smtClean="0"/>
          </a:p>
          <a:p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Ex: </a:t>
            </a: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≤ B</a:t>
            </a:r>
          </a:p>
          <a:p>
            <a:pPr algn="ctr"/>
            <a:endParaRPr lang="pt-BR" sz="2300" dirty="0">
              <a:solidFill>
                <a:srgbClr val="404040"/>
              </a:solidFill>
              <a:latin typeface="+mn-lt"/>
              <a:cs typeface="+mn-cs"/>
            </a:endParaRP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= 40h	 B = 50h</a:t>
            </a:r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 l="39781" t="27963" r="37863" b="24352"/>
          <a:stretch>
            <a:fillRect/>
          </a:stretch>
        </p:blipFill>
        <p:spPr bwMode="auto">
          <a:xfrm>
            <a:off x="10963499" y="5468680"/>
            <a:ext cx="1083192" cy="125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893153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SITUAÇÃO II</a:t>
            </a:r>
            <a:endParaRPr lang="pt-BR" sz="3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122734" y="1161898"/>
            <a:ext cx="850112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	</a:t>
            </a:r>
          </a:p>
          <a:p>
            <a:pPr algn="just"/>
            <a:r>
              <a:rPr lang="pt-BR" dirty="0" smtClean="0"/>
              <a:t>O discente que cursar com aprovação o componente B e tiver como obrigatório o componente A, terá cumprido A. Se cumprir o componente A com aprovação e tiver como obrigatório o componente B, terá cumprido B. </a:t>
            </a:r>
          </a:p>
          <a:p>
            <a:endParaRPr lang="pt-BR" sz="2800" dirty="0" smtClean="0"/>
          </a:p>
          <a:p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Ex: </a:t>
            </a: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= B</a:t>
            </a:r>
          </a:p>
          <a:p>
            <a:pPr algn="ctr"/>
            <a:endParaRPr lang="pt-BR" sz="2300" dirty="0">
              <a:solidFill>
                <a:srgbClr val="404040"/>
              </a:solidFill>
              <a:latin typeface="+mn-lt"/>
              <a:cs typeface="+mn-cs"/>
            </a:endParaRP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= 40h	 B = 40h</a:t>
            </a:r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39781" t="27963" r="37863" b="24352"/>
          <a:stretch>
            <a:fillRect/>
          </a:stretch>
        </p:blipFill>
        <p:spPr bwMode="auto">
          <a:xfrm>
            <a:off x="10963499" y="5468680"/>
            <a:ext cx="1083192" cy="125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880719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SITUAÇÃO III</a:t>
            </a:r>
            <a:endParaRPr lang="pt-BR" sz="3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76148" y="1214422"/>
            <a:ext cx="850112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	</a:t>
            </a:r>
          </a:p>
          <a:p>
            <a:pPr algn="just"/>
            <a:r>
              <a:rPr lang="pt-BR" dirty="0" smtClean="0"/>
              <a:t>Se o discente cursar o componente B com aprovação e tiver A como componente obrigatório, não terá cumprido o componente A.</a:t>
            </a:r>
          </a:p>
          <a:p>
            <a:endParaRPr lang="pt-BR" sz="2800" dirty="0" smtClean="0"/>
          </a:p>
          <a:p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Ex: </a:t>
            </a: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&gt; B</a:t>
            </a:r>
          </a:p>
          <a:p>
            <a:pPr algn="ctr"/>
            <a:endParaRPr lang="pt-BR" sz="2300" dirty="0">
              <a:solidFill>
                <a:srgbClr val="404040"/>
              </a:solidFill>
              <a:latin typeface="+mn-lt"/>
              <a:cs typeface="+mn-cs"/>
            </a:endParaRP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= 50h	 B = 40h</a:t>
            </a:r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l="39781" t="27963" r="37863" b="24352"/>
          <a:stretch>
            <a:fillRect/>
          </a:stretch>
        </p:blipFill>
        <p:spPr bwMode="auto">
          <a:xfrm>
            <a:off x="10963499" y="5468680"/>
            <a:ext cx="1083192" cy="125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880719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SITUAÇÃO IV</a:t>
            </a:r>
            <a:endParaRPr lang="pt-BR" sz="3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76148" y="1214422"/>
            <a:ext cx="850112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	</a:t>
            </a:r>
          </a:p>
          <a:p>
            <a:pPr algn="just"/>
            <a:r>
              <a:rPr lang="pt-BR" dirty="0" smtClean="0"/>
              <a:t>O componente A é equivalente ao componente B, mas por ter CH maior, A não é equivalente ao componente C.</a:t>
            </a:r>
          </a:p>
          <a:p>
            <a:endParaRPr lang="pt-BR" sz="2800" dirty="0" smtClean="0"/>
          </a:p>
          <a:p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Ex: </a:t>
            </a: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≡ B</a:t>
            </a:r>
          </a:p>
          <a:p>
            <a:pPr algn="ctr"/>
            <a:endParaRPr lang="pt-BR" sz="2300" dirty="0">
              <a:solidFill>
                <a:srgbClr val="404040"/>
              </a:solidFill>
              <a:latin typeface="+mn-lt"/>
              <a:cs typeface="+mn-cs"/>
            </a:endParaRP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= 40h B = 50h C = 30h </a:t>
            </a:r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l="39781" t="27963" r="37863" b="24352"/>
          <a:stretch>
            <a:fillRect/>
          </a:stretch>
        </p:blipFill>
        <p:spPr bwMode="auto">
          <a:xfrm>
            <a:off x="10963499" y="5468680"/>
            <a:ext cx="1083192" cy="125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880719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r>
              <a:rPr lang="pt-BR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SITUAÇÃO V</a:t>
            </a:r>
            <a:endParaRPr lang="pt-BR" sz="3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54882" y="1214422"/>
            <a:ext cx="850112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/>
              <a:t>	</a:t>
            </a:r>
          </a:p>
          <a:p>
            <a:pPr algn="just"/>
            <a:r>
              <a:rPr lang="pt-BR" dirty="0" smtClean="0"/>
              <a:t>O componente B é equivalente ao componente C, mas por ter CH maior, o componente A não é equivalente ao componente C.</a:t>
            </a:r>
          </a:p>
          <a:p>
            <a:endParaRPr lang="pt-BR" sz="2800" dirty="0" smtClean="0"/>
          </a:p>
          <a:p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Ex: </a:t>
            </a:r>
          </a:p>
          <a:p>
            <a:pPr algn="ctr"/>
            <a:r>
              <a:rPr lang="pt-BR" sz="2300" dirty="0" smtClean="0">
                <a:solidFill>
                  <a:srgbClr val="404040"/>
                </a:solidFill>
                <a:latin typeface="+mn-lt"/>
                <a:cs typeface="+mn-cs"/>
              </a:rPr>
              <a:t>B </a:t>
            </a:r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≡ </a:t>
            </a:r>
            <a:r>
              <a:rPr lang="pt-BR" sz="2300" dirty="0" smtClean="0">
                <a:solidFill>
                  <a:srgbClr val="404040"/>
                </a:solidFill>
                <a:latin typeface="+mn-lt"/>
                <a:cs typeface="+mn-cs"/>
              </a:rPr>
              <a:t>C</a:t>
            </a:r>
            <a:endParaRPr lang="pt-BR" sz="2300" dirty="0">
              <a:solidFill>
                <a:srgbClr val="404040"/>
              </a:solidFill>
              <a:latin typeface="+mn-lt"/>
              <a:cs typeface="+mn-cs"/>
            </a:endParaRPr>
          </a:p>
          <a:p>
            <a:pPr algn="ctr"/>
            <a:endParaRPr lang="pt-BR" sz="2300" dirty="0">
              <a:solidFill>
                <a:srgbClr val="404040"/>
              </a:solidFill>
              <a:latin typeface="+mn-lt"/>
              <a:cs typeface="+mn-cs"/>
            </a:endParaRPr>
          </a:p>
          <a:p>
            <a:pPr algn="ctr"/>
            <a:r>
              <a:rPr lang="pt-BR" sz="2300" dirty="0">
                <a:solidFill>
                  <a:srgbClr val="404040"/>
                </a:solidFill>
                <a:latin typeface="+mn-lt"/>
                <a:cs typeface="+mn-cs"/>
              </a:rPr>
              <a:t>A = 60h	 B = 40h	C = 50h </a:t>
            </a:r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l="39781" t="27963" r="37863" b="24352"/>
          <a:stretch>
            <a:fillRect/>
          </a:stretch>
        </p:blipFill>
        <p:spPr bwMode="auto">
          <a:xfrm>
            <a:off x="10963499" y="5468680"/>
            <a:ext cx="1083192" cy="125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I Encontro das Secraetarias Acadêmicas e AIs_Edital de ingress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69</Words>
  <Application>Microsoft Office PowerPoint</Application>
  <PresentationFormat>Personalizar</PresentationFormat>
  <Paragraphs>67</Paragraphs>
  <Slides>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Trebuchet MS</vt:lpstr>
      <vt:lpstr>Wingdings 3</vt:lpstr>
      <vt:lpstr>Calibri</vt:lpstr>
      <vt:lpstr>II Encontro das Secraetarias Acadêmicas e AIs_Edital de ingresso</vt:lpstr>
      <vt:lpstr>Para o cadastro de equivalência observamos os seguintes fatores</vt:lpstr>
      <vt:lpstr>Slide 2</vt:lpstr>
      <vt:lpstr>Slide 3</vt:lpstr>
      <vt:lpstr>Slide 4</vt:lpstr>
      <vt:lpstr>Slide 5</vt:lpstr>
      <vt:lpstr>Slide 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o cadastro de equivalência observamos os seguintes fatores</dc:title>
  <dc:creator>hugo.farias</dc:creator>
  <cp:lastModifiedBy>hugo.farias</cp:lastModifiedBy>
  <cp:revision>17</cp:revision>
  <dcterms:created xsi:type="dcterms:W3CDTF">2017-06-06T18:51:09Z</dcterms:created>
  <dcterms:modified xsi:type="dcterms:W3CDTF">2017-06-06T22:44:50Z</dcterms:modified>
</cp:coreProperties>
</file>