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0E4B-7E88-422B-8A4F-1412BBA578D5}" type="datetimeFigureOut">
              <a:rPr lang="pt-BR" smtClean="0"/>
              <a:pPr/>
              <a:t>06/06/2017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9EC2B-B3F2-4B23-A5B2-3D54C5D5857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0E4B-7E88-422B-8A4F-1412BBA578D5}" type="datetimeFigureOut">
              <a:rPr lang="pt-BR" smtClean="0"/>
              <a:pPr/>
              <a:t>06/06/2017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9EC2B-B3F2-4B23-A5B2-3D54C5D5857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0E4B-7E88-422B-8A4F-1412BBA578D5}" type="datetimeFigureOut">
              <a:rPr lang="pt-BR" smtClean="0"/>
              <a:pPr/>
              <a:t>06/06/2017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9EC2B-B3F2-4B23-A5B2-3D54C5D5857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0E4B-7E88-422B-8A4F-1412BBA578D5}" type="datetimeFigureOut">
              <a:rPr lang="pt-BR" smtClean="0"/>
              <a:pPr/>
              <a:t>06/06/2017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9EC2B-B3F2-4B23-A5B2-3D54C5D5857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0E4B-7E88-422B-8A4F-1412BBA578D5}" type="datetimeFigureOut">
              <a:rPr lang="pt-BR" smtClean="0"/>
              <a:pPr/>
              <a:t>06/06/2017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9EC2B-B3F2-4B23-A5B2-3D54C5D5857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0E4B-7E88-422B-8A4F-1412BBA578D5}" type="datetimeFigureOut">
              <a:rPr lang="pt-BR" smtClean="0"/>
              <a:pPr/>
              <a:t>06/06/2017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9EC2B-B3F2-4B23-A5B2-3D54C5D5857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0E4B-7E88-422B-8A4F-1412BBA578D5}" type="datetimeFigureOut">
              <a:rPr lang="pt-BR" smtClean="0"/>
              <a:pPr/>
              <a:t>06/06/2017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9EC2B-B3F2-4B23-A5B2-3D54C5D5857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0E4B-7E88-422B-8A4F-1412BBA578D5}" type="datetimeFigureOut">
              <a:rPr lang="pt-BR" smtClean="0"/>
              <a:pPr/>
              <a:t>06/06/2017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9EC2B-B3F2-4B23-A5B2-3D54C5D5857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0E4B-7E88-422B-8A4F-1412BBA578D5}" type="datetimeFigureOut">
              <a:rPr lang="pt-BR" smtClean="0"/>
              <a:pPr/>
              <a:t>06/06/2017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9EC2B-B3F2-4B23-A5B2-3D54C5D5857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0E4B-7E88-422B-8A4F-1412BBA578D5}" type="datetimeFigureOut">
              <a:rPr lang="pt-BR" smtClean="0"/>
              <a:pPr/>
              <a:t>06/06/2017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9EC2B-B3F2-4B23-A5B2-3D54C5D5857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0E4B-7E88-422B-8A4F-1412BBA578D5}" type="datetimeFigureOut">
              <a:rPr lang="pt-BR" smtClean="0"/>
              <a:pPr/>
              <a:t>06/06/2017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9EC2B-B3F2-4B23-A5B2-3D54C5D5857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40E4B-7E88-422B-8A4F-1412BBA578D5}" type="datetimeFigureOut">
              <a:rPr lang="pt-BR" smtClean="0"/>
              <a:pPr/>
              <a:t>06/06/2017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59EC2B-B3F2-4B23-A5B2-3D54C5D5857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ifparoma.org/wp-content/uploads/2015/05/IFPA-Logo-Lar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785951" cy="1068044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43608" y="357167"/>
            <a:ext cx="7488832" cy="911594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PROSEL UNIFICADO TÉCNICO</a:t>
            </a:r>
            <a:br>
              <a:rPr lang="pt-BR" dirty="0" smtClean="0"/>
            </a:br>
            <a:r>
              <a:rPr lang="pt-BR" dirty="0" smtClean="0"/>
              <a:t>2018.1</a:t>
            </a:r>
            <a:endParaRPr lang="pt-BR" dirty="0"/>
          </a:p>
        </p:txBody>
      </p:sp>
      <p:sp>
        <p:nvSpPr>
          <p:cNvPr id="4" name="Elipse 3"/>
          <p:cNvSpPr/>
          <p:nvPr/>
        </p:nvSpPr>
        <p:spPr>
          <a:xfrm>
            <a:off x="3857620" y="2357430"/>
            <a:ext cx="1785950" cy="17859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latin typeface="Cooper Black" pitchFamily="18" charset="0"/>
              </a:rPr>
              <a:t>CCPS</a:t>
            </a:r>
            <a:endParaRPr lang="pt-BR" sz="2800" b="1" dirty="0">
              <a:latin typeface="Cooper Black" pitchFamily="18" charset="0"/>
            </a:endParaRPr>
          </a:p>
        </p:txBody>
      </p:sp>
      <p:cxnSp>
        <p:nvCxnSpPr>
          <p:cNvPr id="6" name="Conector de seta reta 5"/>
          <p:cNvCxnSpPr/>
          <p:nvPr/>
        </p:nvCxnSpPr>
        <p:spPr>
          <a:xfrm>
            <a:off x="2357422" y="2143116"/>
            <a:ext cx="1428760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/>
          <p:cNvCxnSpPr/>
          <p:nvPr/>
        </p:nvCxnSpPr>
        <p:spPr>
          <a:xfrm rot="10800000" flipV="1">
            <a:off x="5643570" y="2000240"/>
            <a:ext cx="1214446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angulado 12"/>
          <p:cNvCxnSpPr/>
          <p:nvPr/>
        </p:nvCxnSpPr>
        <p:spPr>
          <a:xfrm rot="10800000">
            <a:off x="5643570" y="3714752"/>
            <a:ext cx="1143008" cy="50006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ângulo 14"/>
          <p:cNvSpPr/>
          <p:nvPr/>
        </p:nvSpPr>
        <p:spPr>
          <a:xfrm>
            <a:off x="1000100" y="1714488"/>
            <a:ext cx="128588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PROEN</a:t>
            </a:r>
            <a:endParaRPr lang="pt-BR" b="1" dirty="0"/>
          </a:p>
        </p:txBody>
      </p:sp>
      <p:sp>
        <p:nvSpPr>
          <p:cNvPr id="16" name="Retângulo 15"/>
          <p:cNvSpPr/>
          <p:nvPr/>
        </p:nvSpPr>
        <p:spPr>
          <a:xfrm>
            <a:off x="6500826" y="1500174"/>
            <a:ext cx="128588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DTI</a:t>
            </a:r>
            <a:endParaRPr lang="pt-BR" b="1" dirty="0"/>
          </a:p>
        </p:txBody>
      </p:sp>
      <p:sp>
        <p:nvSpPr>
          <p:cNvPr id="17" name="Retângulo 16"/>
          <p:cNvSpPr/>
          <p:nvPr/>
        </p:nvSpPr>
        <p:spPr>
          <a:xfrm>
            <a:off x="6858016" y="3857628"/>
            <a:ext cx="128588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Docentes</a:t>
            </a:r>
            <a:endParaRPr lang="pt-BR" b="1" dirty="0"/>
          </a:p>
        </p:txBody>
      </p:sp>
      <p:cxnSp>
        <p:nvCxnSpPr>
          <p:cNvPr id="19" name="Conector de seta reta 18"/>
          <p:cNvCxnSpPr/>
          <p:nvPr/>
        </p:nvCxnSpPr>
        <p:spPr>
          <a:xfrm rot="5400000">
            <a:off x="4572000" y="2070884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tângulo 19"/>
          <p:cNvSpPr/>
          <p:nvPr/>
        </p:nvSpPr>
        <p:spPr>
          <a:xfrm>
            <a:off x="4143372" y="1428736"/>
            <a:ext cx="128588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DCOM</a:t>
            </a:r>
            <a:endParaRPr lang="pt-BR" b="1" dirty="0"/>
          </a:p>
        </p:txBody>
      </p:sp>
      <p:cxnSp>
        <p:nvCxnSpPr>
          <p:cNvPr id="22" name="Conector reto 21"/>
          <p:cNvCxnSpPr/>
          <p:nvPr/>
        </p:nvCxnSpPr>
        <p:spPr>
          <a:xfrm>
            <a:off x="1071538" y="4714884"/>
            <a:ext cx="6572296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de seta reta 23"/>
          <p:cNvCxnSpPr/>
          <p:nvPr/>
        </p:nvCxnSpPr>
        <p:spPr>
          <a:xfrm rot="5400000">
            <a:off x="822299" y="4964917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de seta reta 24"/>
          <p:cNvCxnSpPr/>
          <p:nvPr/>
        </p:nvCxnSpPr>
        <p:spPr>
          <a:xfrm rot="5400000">
            <a:off x="2106595" y="4964123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/>
          <p:cNvCxnSpPr/>
          <p:nvPr/>
        </p:nvCxnSpPr>
        <p:spPr>
          <a:xfrm rot="5400000">
            <a:off x="3321041" y="4964123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de seta reta 26"/>
          <p:cNvCxnSpPr/>
          <p:nvPr/>
        </p:nvCxnSpPr>
        <p:spPr>
          <a:xfrm rot="5400000">
            <a:off x="4749801" y="5035561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de seta reta 27"/>
          <p:cNvCxnSpPr/>
          <p:nvPr/>
        </p:nvCxnSpPr>
        <p:spPr>
          <a:xfrm rot="5400000">
            <a:off x="6180149" y="5035561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de seta reta 28"/>
          <p:cNvCxnSpPr/>
          <p:nvPr/>
        </p:nvCxnSpPr>
        <p:spPr>
          <a:xfrm rot="5400000">
            <a:off x="7393006" y="5035561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Elipse 29"/>
          <p:cNvSpPr/>
          <p:nvPr/>
        </p:nvSpPr>
        <p:spPr>
          <a:xfrm>
            <a:off x="539552" y="5373216"/>
            <a:ext cx="1071570" cy="10715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CLPS</a:t>
            </a:r>
            <a:endParaRPr lang="pt-BR" b="1" dirty="0"/>
          </a:p>
        </p:txBody>
      </p:sp>
      <p:sp>
        <p:nvSpPr>
          <p:cNvPr id="31" name="Elipse 30"/>
          <p:cNvSpPr/>
          <p:nvPr/>
        </p:nvSpPr>
        <p:spPr>
          <a:xfrm>
            <a:off x="3071802" y="5357826"/>
            <a:ext cx="1071570" cy="10715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CLPS</a:t>
            </a:r>
            <a:endParaRPr lang="pt-BR" b="1" dirty="0"/>
          </a:p>
        </p:txBody>
      </p:sp>
      <p:sp>
        <p:nvSpPr>
          <p:cNvPr id="32" name="Elipse 31"/>
          <p:cNvSpPr/>
          <p:nvPr/>
        </p:nvSpPr>
        <p:spPr>
          <a:xfrm>
            <a:off x="4500562" y="5357826"/>
            <a:ext cx="1071570" cy="10715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CLPS</a:t>
            </a:r>
            <a:endParaRPr lang="pt-BR" b="1" dirty="0"/>
          </a:p>
        </p:txBody>
      </p:sp>
      <p:sp>
        <p:nvSpPr>
          <p:cNvPr id="33" name="Elipse 32"/>
          <p:cNvSpPr/>
          <p:nvPr/>
        </p:nvSpPr>
        <p:spPr>
          <a:xfrm>
            <a:off x="1785918" y="5357826"/>
            <a:ext cx="1071570" cy="10715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CLPS</a:t>
            </a:r>
            <a:endParaRPr lang="pt-BR" b="1" dirty="0"/>
          </a:p>
        </p:txBody>
      </p:sp>
      <p:sp>
        <p:nvSpPr>
          <p:cNvPr id="34" name="Elipse 33"/>
          <p:cNvSpPr/>
          <p:nvPr/>
        </p:nvSpPr>
        <p:spPr>
          <a:xfrm>
            <a:off x="5929322" y="5357826"/>
            <a:ext cx="1071570" cy="10715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CLPS</a:t>
            </a:r>
            <a:endParaRPr lang="pt-BR" b="1" dirty="0"/>
          </a:p>
        </p:txBody>
      </p:sp>
      <p:sp>
        <p:nvSpPr>
          <p:cNvPr id="35" name="Elipse 34"/>
          <p:cNvSpPr/>
          <p:nvPr/>
        </p:nvSpPr>
        <p:spPr>
          <a:xfrm>
            <a:off x="7143768" y="5357826"/>
            <a:ext cx="1071570" cy="10715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CLPS</a:t>
            </a:r>
            <a:endParaRPr lang="pt-BR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ifparoma.org/wp-content/uploads/2015/05/IFPA-Logo-Lar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785951" cy="1068044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71600" y="357166"/>
            <a:ext cx="7515148" cy="928693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PROSEL UNIFICADO TÉCNICO</a:t>
            </a:r>
            <a:br>
              <a:rPr lang="pt-BR" dirty="0" smtClean="0"/>
            </a:br>
            <a:r>
              <a:rPr lang="pt-BR" dirty="0" smtClean="0"/>
              <a:t>2018.1</a:t>
            </a:r>
            <a:endParaRPr lang="pt-BR" dirty="0"/>
          </a:p>
        </p:txBody>
      </p:sp>
      <p:sp>
        <p:nvSpPr>
          <p:cNvPr id="4" name="Elipse 3"/>
          <p:cNvSpPr/>
          <p:nvPr/>
        </p:nvSpPr>
        <p:spPr>
          <a:xfrm>
            <a:off x="3347864" y="3789040"/>
            <a:ext cx="2214578" cy="21431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latin typeface="Cooper Black" pitchFamily="18" charset="0"/>
              </a:rPr>
              <a:t>CCPS</a:t>
            </a:r>
            <a:endParaRPr lang="pt-BR" sz="2800" b="1" dirty="0">
              <a:latin typeface="Cooper Black" pitchFamily="18" charset="0"/>
            </a:endParaRPr>
          </a:p>
        </p:txBody>
      </p:sp>
      <p:sp>
        <p:nvSpPr>
          <p:cNvPr id="38" name="Retângulo 37"/>
          <p:cNvSpPr/>
          <p:nvPr/>
        </p:nvSpPr>
        <p:spPr>
          <a:xfrm>
            <a:off x="285720" y="2285992"/>
            <a:ext cx="864399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2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Comissão Central de Processo Seletivo</a:t>
            </a:r>
            <a:endParaRPr lang="pt-BR" sz="32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9" name="CaixaDeTexto 38"/>
          <p:cNvSpPr txBox="1"/>
          <p:nvPr/>
        </p:nvSpPr>
        <p:spPr>
          <a:xfrm>
            <a:off x="3428992" y="1558341"/>
            <a:ext cx="264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ATRIBUIÇÕES</a:t>
            </a:r>
            <a:endParaRPr lang="pt-B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909852" y="4437112"/>
            <a:ext cx="128588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PROEN</a:t>
            </a:r>
            <a:endParaRPr lang="pt-BR" b="1" dirty="0"/>
          </a:p>
        </p:txBody>
      </p:sp>
      <p:sp>
        <p:nvSpPr>
          <p:cNvPr id="11" name="Retângulo 10"/>
          <p:cNvSpPr/>
          <p:nvPr/>
        </p:nvSpPr>
        <p:spPr>
          <a:xfrm>
            <a:off x="3779912" y="2924944"/>
            <a:ext cx="128588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DCOM</a:t>
            </a:r>
            <a:endParaRPr lang="pt-BR" b="1" dirty="0"/>
          </a:p>
        </p:txBody>
      </p:sp>
      <p:sp>
        <p:nvSpPr>
          <p:cNvPr id="12" name="Retângulo 11"/>
          <p:cNvSpPr/>
          <p:nvPr/>
        </p:nvSpPr>
        <p:spPr>
          <a:xfrm>
            <a:off x="6444208" y="4437112"/>
            <a:ext cx="128588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DTI</a:t>
            </a:r>
            <a:endParaRPr lang="pt-BR" b="1" dirty="0"/>
          </a:p>
        </p:txBody>
      </p:sp>
      <p:sp>
        <p:nvSpPr>
          <p:cNvPr id="13" name="Retângulo 12"/>
          <p:cNvSpPr/>
          <p:nvPr/>
        </p:nvSpPr>
        <p:spPr>
          <a:xfrm>
            <a:off x="6660232" y="5877272"/>
            <a:ext cx="128588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Docentes</a:t>
            </a:r>
            <a:endParaRPr lang="pt-BR" b="1" dirty="0"/>
          </a:p>
        </p:txBody>
      </p:sp>
      <p:cxnSp>
        <p:nvCxnSpPr>
          <p:cNvPr id="14" name="Conector angulado 13"/>
          <p:cNvCxnSpPr/>
          <p:nvPr/>
        </p:nvCxnSpPr>
        <p:spPr>
          <a:xfrm rot="10800000">
            <a:off x="5508104" y="5373216"/>
            <a:ext cx="1143008" cy="71609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/>
          <p:nvPr/>
        </p:nvCxnSpPr>
        <p:spPr>
          <a:xfrm>
            <a:off x="2195736" y="4653136"/>
            <a:ext cx="86409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e seta reta 17"/>
          <p:cNvCxnSpPr/>
          <p:nvPr/>
        </p:nvCxnSpPr>
        <p:spPr>
          <a:xfrm flipH="1">
            <a:off x="5580112" y="4653136"/>
            <a:ext cx="86409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e seta reta 21"/>
          <p:cNvCxnSpPr>
            <a:stCxn id="11" idx="2"/>
          </p:cNvCxnSpPr>
          <p:nvPr/>
        </p:nvCxnSpPr>
        <p:spPr>
          <a:xfrm>
            <a:off x="4422854" y="3353572"/>
            <a:ext cx="5130" cy="3634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ifparoma.org/wp-content/uploads/2015/05/IFPA-Logo-Lar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785951" cy="1068044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14414" y="214291"/>
            <a:ext cx="7772400" cy="928693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PROSEL UNIFICADO TÉCNICO 2018.1</a:t>
            </a:r>
            <a:br>
              <a:rPr lang="pt-BR" dirty="0" smtClean="0"/>
            </a:br>
            <a:r>
              <a:rPr lang="pt-BR" dirty="0" smtClean="0"/>
              <a:t>ATRIBUIÇÕES</a:t>
            </a:r>
            <a:endParaRPr lang="pt-BR" dirty="0"/>
          </a:p>
        </p:txBody>
      </p:sp>
      <p:sp>
        <p:nvSpPr>
          <p:cNvPr id="15" name="Retângulo 14"/>
          <p:cNvSpPr/>
          <p:nvPr/>
        </p:nvSpPr>
        <p:spPr>
          <a:xfrm>
            <a:off x="642910" y="1643050"/>
            <a:ext cx="128588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PROEN</a:t>
            </a:r>
            <a:endParaRPr lang="pt-BR" b="1" dirty="0"/>
          </a:p>
        </p:txBody>
      </p:sp>
      <p:sp>
        <p:nvSpPr>
          <p:cNvPr id="16" name="Retângulo 15"/>
          <p:cNvSpPr/>
          <p:nvPr/>
        </p:nvSpPr>
        <p:spPr>
          <a:xfrm>
            <a:off x="5286380" y="1643050"/>
            <a:ext cx="128588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DTI</a:t>
            </a:r>
            <a:endParaRPr lang="pt-BR" b="1" dirty="0"/>
          </a:p>
        </p:txBody>
      </p:sp>
      <p:sp>
        <p:nvSpPr>
          <p:cNvPr id="20" name="Retângulo 19"/>
          <p:cNvSpPr/>
          <p:nvPr/>
        </p:nvSpPr>
        <p:spPr>
          <a:xfrm>
            <a:off x="3286116" y="1643050"/>
            <a:ext cx="128588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DCON</a:t>
            </a:r>
            <a:endParaRPr lang="pt-BR" b="1" dirty="0"/>
          </a:p>
        </p:txBody>
      </p:sp>
      <p:sp>
        <p:nvSpPr>
          <p:cNvPr id="37" name="Seta para baixo 36"/>
          <p:cNvSpPr/>
          <p:nvPr/>
        </p:nvSpPr>
        <p:spPr>
          <a:xfrm>
            <a:off x="1071538" y="2071678"/>
            <a:ext cx="285752" cy="5652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CaixaDeTexto 37"/>
          <p:cNvSpPr txBox="1"/>
          <p:nvPr/>
        </p:nvSpPr>
        <p:spPr>
          <a:xfrm>
            <a:off x="285720" y="2714620"/>
            <a:ext cx="271464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/>
              <a:t>Elaborar edital; </a:t>
            </a:r>
          </a:p>
          <a:p>
            <a:r>
              <a:rPr lang="pt-BR" sz="2200" b="1" dirty="0" smtClean="0"/>
              <a:t>Receber ADESÃO do campi;</a:t>
            </a:r>
          </a:p>
          <a:p>
            <a:r>
              <a:rPr lang="pt-BR" sz="2200" b="1" dirty="0" smtClean="0"/>
              <a:t>Coordenação Geral do </a:t>
            </a:r>
            <a:r>
              <a:rPr lang="pt-BR" sz="2200" b="1" dirty="0" err="1" smtClean="0"/>
              <a:t>Prosel</a:t>
            </a:r>
            <a:r>
              <a:rPr lang="pt-BR" sz="2200" b="1" dirty="0" smtClean="0"/>
              <a:t>; </a:t>
            </a:r>
          </a:p>
          <a:p>
            <a:r>
              <a:rPr lang="pt-BR" sz="2200" b="1" dirty="0" smtClean="0"/>
              <a:t>Elaboração da prova; </a:t>
            </a:r>
          </a:p>
          <a:p>
            <a:r>
              <a:rPr lang="pt-BR" sz="2200" b="1" dirty="0" smtClean="0"/>
              <a:t>Divulgação de resultado; </a:t>
            </a:r>
          </a:p>
          <a:p>
            <a:r>
              <a:rPr lang="pt-BR" sz="2200" b="1" dirty="0" smtClean="0"/>
              <a:t>Chamada da Lista de espera. </a:t>
            </a:r>
            <a:endParaRPr lang="pt-BR" sz="2200" b="1" dirty="0"/>
          </a:p>
        </p:txBody>
      </p:sp>
      <p:sp>
        <p:nvSpPr>
          <p:cNvPr id="39" name="Seta para baixo 38"/>
          <p:cNvSpPr/>
          <p:nvPr/>
        </p:nvSpPr>
        <p:spPr>
          <a:xfrm>
            <a:off x="3786182" y="2071678"/>
            <a:ext cx="285752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CaixaDeTexto 39"/>
          <p:cNvSpPr txBox="1"/>
          <p:nvPr/>
        </p:nvSpPr>
        <p:spPr>
          <a:xfrm>
            <a:off x="2928926" y="2734102"/>
            <a:ext cx="200026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/>
              <a:t>Promover divulgação, marketing, logomarca, layout e atualização das informações.</a:t>
            </a:r>
            <a:endParaRPr lang="pt-BR" sz="2200" b="1" dirty="0"/>
          </a:p>
        </p:txBody>
      </p:sp>
      <p:sp>
        <p:nvSpPr>
          <p:cNvPr id="41" name="Seta para baixo 40"/>
          <p:cNvSpPr/>
          <p:nvPr/>
        </p:nvSpPr>
        <p:spPr>
          <a:xfrm>
            <a:off x="5786446" y="2071678"/>
            <a:ext cx="285752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CaixaDeTexto 41"/>
          <p:cNvSpPr txBox="1"/>
          <p:nvPr/>
        </p:nvSpPr>
        <p:spPr>
          <a:xfrm>
            <a:off x="5143504" y="2752737"/>
            <a:ext cx="200026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/>
              <a:t>Construir sistema de inscrição; </a:t>
            </a:r>
          </a:p>
          <a:p>
            <a:r>
              <a:rPr lang="pt-BR" sz="2200" b="1" dirty="0" smtClean="0"/>
              <a:t>Criar Repositório para o Banco de Questões; e Sistema de correção de prova.</a:t>
            </a:r>
            <a:endParaRPr lang="pt-BR" sz="2200" b="1" dirty="0"/>
          </a:p>
        </p:txBody>
      </p:sp>
      <p:sp>
        <p:nvSpPr>
          <p:cNvPr id="43" name="Retângulo 42"/>
          <p:cNvSpPr/>
          <p:nvPr/>
        </p:nvSpPr>
        <p:spPr>
          <a:xfrm>
            <a:off x="7358082" y="1643050"/>
            <a:ext cx="128588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DOCENTES</a:t>
            </a:r>
            <a:endParaRPr lang="pt-BR" b="1" dirty="0"/>
          </a:p>
        </p:txBody>
      </p:sp>
      <p:sp>
        <p:nvSpPr>
          <p:cNvPr id="44" name="Seta para baixo 43"/>
          <p:cNvSpPr/>
          <p:nvPr/>
        </p:nvSpPr>
        <p:spPr>
          <a:xfrm>
            <a:off x="7858148" y="2071678"/>
            <a:ext cx="285752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CaixaDeTexto 44"/>
          <p:cNvSpPr txBox="1"/>
          <p:nvPr/>
        </p:nvSpPr>
        <p:spPr>
          <a:xfrm>
            <a:off x="7215238" y="2857496"/>
            <a:ext cx="19287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/>
              <a:t>Elaboração questões para o Banco de Questões.</a:t>
            </a:r>
            <a:endParaRPr lang="pt-BR" sz="2200" b="1" dirty="0"/>
          </a:p>
        </p:txBody>
      </p:sp>
      <p:cxnSp>
        <p:nvCxnSpPr>
          <p:cNvPr id="47" name="Conector reto 46"/>
          <p:cNvCxnSpPr/>
          <p:nvPr/>
        </p:nvCxnSpPr>
        <p:spPr>
          <a:xfrm flipH="1">
            <a:off x="2915816" y="1643050"/>
            <a:ext cx="13109" cy="45942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to 47"/>
          <p:cNvCxnSpPr/>
          <p:nvPr/>
        </p:nvCxnSpPr>
        <p:spPr>
          <a:xfrm>
            <a:off x="4930778" y="1643050"/>
            <a:ext cx="1262" cy="46662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to 48"/>
          <p:cNvCxnSpPr/>
          <p:nvPr/>
        </p:nvCxnSpPr>
        <p:spPr>
          <a:xfrm>
            <a:off x="7002480" y="1571612"/>
            <a:ext cx="17792" cy="4665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ifparoma.org/wp-content/uploads/2015/05/IFPA-Logo-Lar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785951" cy="1068044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43608" y="214291"/>
            <a:ext cx="7943206" cy="928693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PROSEL UNIFICADO TÉCNICO 2018.1</a:t>
            </a:r>
            <a:br>
              <a:rPr lang="pt-BR" dirty="0" smtClean="0"/>
            </a:br>
            <a:r>
              <a:rPr lang="pt-BR" dirty="0" smtClean="0"/>
              <a:t>ATRIBUIÇÕES</a:t>
            </a:r>
            <a:endParaRPr lang="pt-BR" dirty="0"/>
          </a:p>
        </p:txBody>
      </p:sp>
      <p:cxnSp>
        <p:nvCxnSpPr>
          <p:cNvPr id="19" name="Conector reto 18"/>
          <p:cNvCxnSpPr/>
          <p:nvPr/>
        </p:nvCxnSpPr>
        <p:spPr>
          <a:xfrm>
            <a:off x="1214414" y="1643050"/>
            <a:ext cx="6572296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de seta reta 20"/>
          <p:cNvCxnSpPr/>
          <p:nvPr/>
        </p:nvCxnSpPr>
        <p:spPr>
          <a:xfrm rot="5400000">
            <a:off x="965175" y="1893083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e seta reta 21"/>
          <p:cNvCxnSpPr/>
          <p:nvPr/>
        </p:nvCxnSpPr>
        <p:spPr>
          <a:xfrm rot="5400000">
            <a:off x="2249471" y="1892289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/>
          <p:cNvCxnSpPr/>
          <p:nvPr/>
        </p:nvCxnSpPr>
        <p:spPr>
          <a:xfrm rot="5400000">
            <a:off x="3535355" y="1892289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de seta reta 23"/>
          <p:cNvCxnSpPr/>
          <p:nvPr/>
        </p:nvCxnSpPr>
        <p:spPr>
          <a:xfrm rot="5400000">
            <a:off x="4892677" y="1963727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de seta reta 24"/>
          <p:cNvCxnSpPr/>
          <p:nvPr/>
        </p:nvCxnSpPr>
        <p:spPr>
          <a:xfrm rot="5400000">
            <a:off x="6251587" y="1963727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/>
          <p:cNvCxnSpPr/>
          <p:nvPr/>
        </p:nvCxnSpPr>
        <p:spPr>
          <a:xfrm rot="5400000">
            <a:off x="7535882" y="1963727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Elipse 26"/>
          <p:cNvSpPr/>
          <p:nvPr/>
        </p:nvSpPr>
        <p:spPr>
          <a:xfrm>
            <a:off x="3286116" y="2214554"/>
            <a:ext cx="1071570" cy="10715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CLPS</a:t>
            </a:r>
            <a:endParaRPr lang="pt-BR" b="1" dirty="0"/>
          </a:p>
        </p:txBody>
      </p:sp>
      <p:sp>
        <p:nvSpPr>
          <p:cNvPr id="28" name="Elipse 27"/>
          <p:cNvSpPr/>
          <p:nvPr/>
        </p:nvSpPr>
        <p:spPr>
          <a:xfrm>
            <a:off x="4643438" y="2285992"/>
            <a:ext cx="1071570" cy="10715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CLPS</a:t>
            </a:r>
            <a:endParaRPr lang="pt-BR" b="1" dirty="0"/>
          </a:p>
        </p:txBody>
      </p:sp>
      <p:sp>
        <p:nvSpPr>
          <p:cNvPr id="29" name="Elipse 28"/>
          <p:cNvSpPr/>
          <p:nvPr/>
        </p:nvSpPr>
        <p:spPr>
          <a:xfrm>
            <a:off x="2000232" y="2214554"/>
            <a:ext cx="1071570" cy="10715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CLPS</a:t>
            </a:r>
            <a:endParaRPr lang="pt-BR" b="1" dirty="0"/>
          </a:p>
        </p:txBody>
      </p:sp>
      <p:sp>
        <p:nvSpPr>
          <p:cNvPr id="30" name="Elipse 29"/>
          <p:cNvSpPr/>
          <p:nvPr/>
        </p:nvSpPr>
        <p:spPr>
          <a:xfrm>
            <a:off x="6000760" y="2285992"/>
            <a:ext cx="1071570" cy="10715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CLPS</a:t>
            </a:r>
            <a:endParaRPr lang="pt-BR" b="1" dirty="0"/>
          </a:p>
        </p:txBody>
      </p:sp>
      <p:sp>
        <p:nvSpPr>
          <p:cNvPr id="31" name="Elipse 30"/>
          <p:cNvSpPr/>
          <p:nvPr/>
        </p:nvSpPr>
        <p:spPr>
          <a:xfrm>
            <a:off x="7215206" y="2285992"/>
            <a:ext cx="1071570" cy="10715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CLPS</a:t>
            </a:r>
            <a:endParaRPr lang="pt-BR" b="1" dirty="0"/>
          </a:p>
        </p:txBody>
      </p:sp>
      <p:sp>
        <p:nvSpPr>
          <p:cNvPr id="32" name="Elipse 31"/>
          <p:cNvSpPr/>
          <p:nvPr/>
        </p:nvSpPr>
        <p:spPr>
          <a:xfrm>
            <a:off x="714348" y="2214554"/>
            <a:ext cx="1071570" cy="10715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CLPS</a:t>
            </a:r>
            <a:endParaRPr lang="pt-BR" b="1" dirty="0"/>
          </a:p>
        </p:txBody>
      </p:sp>
      <p:sp>
        <p:nvSpPr>
          <p:cNvPr id="34" name="CaixaDeTexto 33"/>
          <p:cNvSpPr txBox="1"/>
          <p:nvPr/>
        </p:nvSpPr>
        <p:spPr>
          <a:xfrm>
            <a:off x="3143240" y="4572854"/>
            <a:ext cx="314327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IMPRESSÃO DA PROVA; </a:t>
            </a:r>
          </a:p>
          <a:p>
            <a:r>
              <a:rPr lang="pt-B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APLICAÇÃO;</a:t>
            </a:r>
          </a:p>
          <a:p>
            <a:r>
              <a:rPr lang="pt-B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CORREÇÃO;</a:t>
            </a:r>
          </a:p>
          <a:p>
            <a:r>
              <a:rPr lang="pt-B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MATRÍCULA E </a:t>
            </a:r>
          </a:p>
          <a:p>
            <a:r>
              <a:rPr lang="pt-B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RECURSO.</a:t>
            </a:r>
            <a:endParaRPr lang="pt-BR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Texto explicativo em seta para a esquerda 35"/>
          <p:cNvSpPr/>
          <p:nvPr/>
        </p:nvSpPr>
        <p:spPr>
          <a:xfrm rot="16200000">
            <a:off x="4125513" y="160711"/>
            <a:ext cx="857256" cy="7536709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6" name="Retângulo 45"/>
          <p:cNvSpPr/>
          <p:nvPr/>
        </p:nvSpPr>
        <p:spPr>
          <a:xfrm>
            <a:off x="642879" y="3500438"/>
            <a:ext cx="785821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2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Comissão Local de Processo Seletivo</a:t>
            </a:r>
            <a:endParaRPr lang="pt-BR" sz="32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ifparoma.org/wp-content/uploads/2015/05/IFPA-Logo-Lar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785951" cy="1068044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14414" y="214291"/>
            <a:ext cx="7772400" cy="928693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PROSEL UNIFICADO TÉCNICO 2018.1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46" name="Retângulo 45"/>
          <p:cNvSpPr/>
          <p:nvPr/>
        </p:nvSpPr>
        <p:spPr>
          <a:xfrm>
            <a:off x="1000100" y="1071546"/>
            <a:ext cx="692948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2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	</a:t>
            </a:r>
            <a:r>
              <a:rPr lang="pt-BR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CRONOGRAMA DE EXECUÇÃO</a:t>
            </a:r>
            <a:endParaRPr lang="pt-BR" sz="32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251520" y="1628800"/>
            <a:ext cx="15001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2018.1</a:t>
            </a:r>
            <a:endParaRPr lang="pt-BR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7" name="Conector reto 36"/>
          <p:cNvCxnSpPr/>
          <p:nvPr/>
        </p:nvCxnSpPr>
        <p:spPr>
          <a:xfrm flipV="1">
            <a:off x="285720" y="3068960"/>
            <a:ext cx="8858280" cy="28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to 38"/>
          <p:cNvCxnSpPr/>
          <p:nvPr/>
        </p:nvCxnSpPr>
        <p:spPr>
          <a:xfrm rot="5400000">
            <a:off x="-177833" y="3178173"/>
            <a:ext cx="92869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CaixaDeTexto 39"/>
          <p:cNvSpPr txBox="1"/>
          <p:nvPr/>
        </p:nvSpPr>
        <p:spPr>
          <a:xfrm>
            <a:off x="-32" y="2357430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MAIO</a:t>
            </a:r>
            <a:endParaRPr lang="pt-BR" b="1" dirty="0"/>
          </a:p>
        </p:txBody>
      </p:sp>
      <p:cxnSp>
        <p:nvCxnSpPr>
          <p:cNvPr id="41" name="Conector reto 40"/>
          <p:cNvCxnSpPr/>
          <p:nvPr/>
        </p:nvCxnSpPr>
        <p:spPr>
          <a:xfrm rot="5400000">
            <a:off x="1036613" y="3178173"/>
            <a:ext cx="92869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aixaDeTexto 41"/>
          <p:cNvSpPr txBox="1"/>
          <p:nvPr/>
        </p:nvSpPr>
        <p:spPr>
          <a:xfrm>
            <a:off x="1142976" y="2357430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JUNHO</a:t>
            </a:r>
            <a:endParaRPr lang="pt-BR" b="1" dirty="0"/>
          </a:p>
        </p:txBody>
      </p:sp>
      <p:cxnSp>
        <p:nvCxnSpPr>
          <p:cNvPr id="43" name="Conector reto 42"/>
          <p:cNvCxnSpPr/>
          <p:nvPr/>
        </p:nvCxnSpPr>
        <p:spPr>
          <a:xfrm>
            <a:off x="2627784" y="2708920"/>
            <a:ext cx="0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CaixaDeTexto 43"/>
          <p:cNvSpPr txBox="1"/>
          <p:nvPr/>
        </p:nvSpPr>
        <p:spPr>
          <a:xfrm>
            <a:off x="2285984" y="2357430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AGOSTO</a:t>
            </a:r>
            <a:endParaRPr lang="pt-BR" b="1" dirty="0"/>
          </a:p>
        </p:txBody>
      </p:sp>
      <p:cxnSp>
        <p:nvCxnSpPr>
          <p:cNvPr id="45" name="Conector reto 44"/>
          <p:cNvCxnSpPr/>
          <p:nvPr/>
        </p:nvCxnSpPr>
        <p:spPr>
          <a:xfrm flipH="1">
            <a:off x="3995936" y="2714620"/>
            <a:ext cx="6148" cy="4983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aixaDeTexto 46"/>
          <p:cNvSpPr txBox="1"/>
          <p:nvPr/>
        </p:nvSpPr>
        <p:spPr>
          <a:xfrm>
            <a:off x="3428992" y="2357430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SETEMBRO</a:t>
            </a:r>
            <a:endParaRPr lang="pt-BR" b="1" dirty="0"/>
          </a:p>
        </p:txBody>
      </p:sp>
      <p:cxnSp>
        <p:nvCxnSpPr>
          <p:cNvPr id="48" name="Conector reto 47"/>
          <p:cNvCxnSpPr/>
          <p:nvPr/>
        </p:nvCxnSpPr>
        <p:spPr>
          <a:xfrm rot="5400000">
            <a:off x="4828527" y="3172473"/>
            <a:ext cx="92869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CaixaDeTexto 48"/>
          <p:cNvSpPr txBox="1"/>
          <p:nvPr/>
        </p:nvSpPr>
        <p:spPr>
          <a:xfrm>
            <a:off x="4716016" y="2348880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OUTUBRO</a:t>
            </a:r>
            <a:endParaRPr lang="pt-BR" b="1" dirty="0"/>
          </a:p>
        </p:txBody>
      </p:sp>
      <p:cxnSp>
        <p:nvCxnSpPr>
          <p:cNvPr id="50" name="Conector reto 49"/>
          <p:cNvCxnSpPr/>
          <p:nvPr/>
        </p:nvCxnSpPr>
        <p:spPr>
          <a:xfrm rot="5400000">
            <a:off x="6410993" y="2958159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aixaDeTexto 50"/>
          <p:cNvSpPr txBox="1"/>
          <p:nvPr/>
        </p:nvSpPr>
        <p:spPr>
          <a:xfrm>
            <a:off x="6084168" y="2348880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DEZEMBRO</a:t>
            </a:r>
            <a:endParaRPr lang="pt-BR" b="1" dirty="0"/>
          </a:p>
        </p:txBody>
      </p:sp>
      <p:cxnSp>
        <p:nvCxnSpPr>
          <p:cNvPr id="53" name="Conector reto 52"/>
          <p:cNvCxnSpPr/>
          <p:nvPr/>
        </p:nvCxnSpPr>
        <p:spPr>
          <a:xfrm rot="5400000">
            <a:off x="8037537" y="3178173"/>
            <a:ext cx="92869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aixaDeTexto 53"/>
          <p:cNvSpPr txBox="1"/>
          <p:nvPr/>
        </p:nvSpPr>
        <p:spPr>
          <a:xfrm>
            <a:off x="7929586" y="2357430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JANEIRO</a:t>
            </a:r>
            <a:endParaRPr lang="pt-BR" b="1" dirty="0"/>
          </a:p>
        </p:txBody>
      </p:sp>
      <p:sp>
        <p:nvSpPr>
          <p:cNvPr id="55" name="CaixaDeTexto 54"/>
          <p:cNvSpPr txBox="1"/>
          <p:nvPr/>
        </p:nvSpPr>
        <p:spPr>
          <a:xfrm>
            <a:off x="0" y="3714752"/>
            <a:ext cx="1714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PLANEJAMENTO DAS AÇÕES</a:t>
            </a:r>
            <a:endParaRPr lang="pt-BR" dirty="0"/>
          </a:p>
        </p:txBody>
      </p:sp>
      <p:sp>
        <p:nvSpPr>
          <p:cNvPr id="56" name="CaixaDeTexto 55"/>
          <p:cNvSpPr txBox="1"/>
          <p:nvPr/>
        </p:nvSpPr>
        <p:spPr>
          <a:xfrm>
            <a:off x="2699792" y="3284984"/>
            <a:ext cx="20739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Elaboração EDITAL</a:t>
            </a:r>
          </a:p>
          <a:p>
            <a:r>
              <a:rPr lang="pt-BR" dirty="0" smtClean="0"/>
              <a:t>Adesão dos Campi (Cursos/Vagas)</a:t>
            </a:r>
            <a:endParaRPr lang="pt-BR" dirty="0"/>
          </a:p>
        </p:txBody>
      </p:sp>
      <p:sp>
        <p:nvSpPr>
          <p:cNvPr id="57" name="CaixaDeTexto 56"/>
          <p:cNvSpPr txBox="1"/>
          <p:nvPr/>
        </p:nvSpPr>
        <p:spPr>
          <a:xfrm>
            <a:off x="5000628" y="3631172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INSCRIÇÕES</a:t>
            </a:r>
            <a:endParaRPr lang="pt-BR" dirty="0"/>
          </a:p>
        </p:txBody>
      </p:sp>
      <p:sp>
        <p:nvSpPr>
          <p:cNvPr id="61" name="CaixaDeTexto 60"/>
          <p:cNvSpPr txBox="1"/>
          <p:nvPr/>
        </p:nvSpPr>
        <p:spPr>
          <a:xfrm>
            <a:off x="6300192" y="3284984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PROVA</a:t>
            </a:r>
            <a:endParaRPr lang="pt-BR" dirty="0"/>
          </a:p>
        </p:txBody>
      </p:sp>
      <p:sp>
        <p:nvSpPr>
          <p:cNvPr id="62" name="CaixaDeTexto 61"/>
          <p:cNvSpPr txBox="1"/>
          <p:nvPr/>
        </p:nvSpPr>
        <p:spPr>
          <a:xfrm>
            <a:off x="7858116" y="3643314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MATRÍCULA</a:t>
            </a:r>
            <a:endParaRPr lang="pt-BR" dirty="0"/>
          </a:p>
        </p:txBody>
      </p:sp>
      <p:sp>
        <p:nvSpPr>
          <p:cNvPr id="28" name="CaixaDeTexto 27"/>
          <p:cNvSpPr txBox="1"/>
          <p:nvPr/>
        </p:nvSpPr>
        <p:spPr>
          <a:xfrm>
            <a:off x="7164288" y="3284984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RESULTADO </a:t>
            </a:r>
            <a:endParaRPr lang="pt-BR" dirty="0"/>
          </a:p>
        </p:txBody>
      </p:sp>
      <p:cxnSp>
        <p:nvCxnSpPr>
          <p:cNvPr id="29" name="Conector reto 28"/>
          <p:cNvCxnSpPr/>
          <p:nvPr/>
        </p:nvCxnSpPr>
        <p:spPr>
          <a:xfrm>
            <a:off x="7668344" y="3068960"/>
            <a:ext cx="0" cy="2840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ifparoma.org/wp-content/uploads/2015/05/IFPA-Logo-Lar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785951" cy="1068044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14414" y="214291"/>
            <a:ext cx="7772400" cy="928693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PROSEL UNIFICADO </a:t>
            </a:r>
            <a:r>
              <a:rPr lang="pt-BR" smtClean="0"/>
              <a:t>TÉCNICO 2018.2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46" name="Retângulo 45"/>
          <p:cNvSpPr/>
          <p:nvPr/>
        </p:nvSpPr>
        <p:spPr>
          <a:xfrm>
            <a:off x="1000100" y="1071546"/>
            <a:ext cx="692948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2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	</a:t>
            </a:r>
            <a:r>
              <a:rPr lang="pt-BR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CRONOGRAMA DE EXECUÇÃO</a:t>
            </a:r>
            <a:endParaRPr lang="pt-BR" sz="32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251520" y="1700808"/>
            <a:ext cx="15001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2018.2</a:t>
            </a:r>
            <a:endParaRPr lang="pt-BR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7" name="Conector reto 36"/>
          <p:cNvCxnSpPr/>
          <p:nvPr/>
        </p:nvCxnSpPr>
        <p:spPr>
          <a:xfrm flipV="1">
            <a:off x="285720" y="3068960"/>
            <a:ext cx="8750776" cy="28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to 38"/>
          <p:cNvCxnSpPr/>
          <p:nvPr/>
        </p:nvCxnSpPr>
        <p:spPr>
          <a:xfrm rot="5400000">
            <a:off x="-177833" y="3178173"/>
            <a:ext cx="92869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CaixaDeTexto 39"/>
          <p:cNvSpPr txBox="1"/>
          <p:nvPr/>
        </p:nvSpPr>
        <p:spPr>
          <a:xfrm>
            <a:off x="-32" y="2357430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FEV.</a:t>
            </a:r>
            <a:endParaRPr lang="pt-BR" b="1" dirty="0"/>
          </a:p>
        </p:txBody>
      </p:sp>
      <p:sp>
        <p:nvSpPr>
          <p:cNvPr id="42" name="CaixaDeTexto 41"/>
          <p:cNvSpPr txBox="1"/>
          <p:nvPr/>
        </p:nvSpPr>
        <p:spPr>
          <a:xfrm>
            <a:off x="1187624" y="2420888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MARÇO</a:t>
            </a:r>
            <a:endParaRPr lang="pt-BR" b="1" dirty="0"/>
          </a:p>
        </p:txBody>
      </p:sp>
      <p:cxnSp>
        <p:nvCxnSpPr>
          <p:cNvPr id="45" name="Conector reto 44"/>
          <p:cNvCxnSpPr/>
          <p:nvPr/>
        </p:nvCxnSpPr>
        <p:spPr>
          <a:xfrm rot="5400000">
            <a:off x="2558850" y="3065886"/>
            <a:ext cx="57150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aixaDeTexto 46"/>
          <p:cNvSpPr txBox="1"/>
          <p:nvPr/>
        </p:nvSpPr>
        <p:spPr>
          <a:xfrm>
            <a:off x="2411760" y="2348880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ABRIL</a:t>
            </a:r>
            <a:endParaRPr lang="pt-BR" b="1" dirty="0"/>
          </a:p>
        </p:txBody>
      </p:sp>
      <p:cxnSp>
        <p:nvCxnSpPr>
          <p:cNvPr id="48" name="Conector reto 47"/>
          <p:cNvCxnSpPr/>
          <p:nvPr/>
        </p:nvCxnSpPr>
        <p:spPr>
          <a:xfrm rot="5400000">
            <a:off x="5180017" y="3106735"/>
            <a:ext cx="78581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CaixaDeTexto 48"/>
          <p:cNvSpPr txBox="1"/>
          <p:nvPr/>
        </p:nvSpPr>
        <p:spPr>
          <a:xfrm>
            <a:off x="5143504" y="2357430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JUNHO</a:t>
            </a:r>
            <a:endParaRPr lang="pt-BR" b="1" dirty="0"/>
          </a:p>
        </p:txBody>
      </p:sp>
      <p:cxnSp>
        <p:nvCxnSpPr>
          <p:cNvPr id="53" name="Conector reto 52"/>
          <p:cNvCxnSpPr/>
          <p:nvPr/>
        </p:nvCxnSpPr>
        <p:spPr>
          <a:xfrm rot="5400000">
            <a:off x="8037537" y="3178173"/>
            <a:ext cx="92869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aixaDeTexto 53"/>
          <p:cNvSpPr txBox="1"/>
          <p:nvPr/>
        </p:nvSpPr>
        <p:spPr>
          <a:xfrm>
            <a:off x="7929586" y="2357430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AGOSTO</a:t>
            </a:r>
            <a:endParaRPr lang="pt-BR" b="1" dirty="0"/>
          </a:p>
        </p:txBody>
      </p:sp>
      <p:sp>
        <p:nvSpPr>
          <p:cNvPr id="55" name="CaixaDeTexto 54"/>
          <p:cNvSpPr txBox="1"/>
          <p:nvPr/>
        </p:nvSpPr>
        <p:spPr>
          <a:xfrm>
            <a:off x="323528" y="3429000"/>
            <a:ext cx="201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Elaboração EDITAL</a:t>
            </a:r>
          </a:p>
          <a:p>
            <a:r>
              <a:rPr lang="pt-BR" dirty="0" smtClean="0"/>
              <a:t>Adesão dos Campi (Cursos/Vagas)</a:t>
            </a:r>
            <a:endParaRPr lang="pt-BR" dirty="0"/>
          </a:p>
        </p:txBody>
      </p:sp>
      <p:sp>
        <p:nvSpPr>
          <p:cNvPr id="56" name="CaixaDeTexto 55"/>
          <p:cNvSpPr txBox="1"/>
          <p:nvPr/>
        </p:nvSpPr>
        <p:spPr>
          <a:xfrm>
            <a:off x="2627784" y="342900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INSCRIÇÕES</a:t>
            </a:r>
            <a:endParaRPr lang="pt-BR" dirty="0"/>
          </a:p>
        </p:txBody>
      </p:sp>
      <p:sp>
        <p:nvSpPr>
          <p:cNvPr id="62" name="CaixaDeTexto 61"/>
          <p:cNvSpPr txBox="1"/>
          <p:nvPr/>
        </p:nvSpPr>
        <p:spPr>
          <a:xfrm>
            <a:off x="5652120" y="3284984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RESULTADO  MATRÍCULA</a:t>
            </a:r>
            <a:endParaRPr lang="pt-BR" dirty="0"/>
          </a:p>
        </p:txBody>
      </p:sp>
      <p:sp>
        <p:nvSpPr>
          <p:cNvPr id="29" name="CaixaDeTexto 28"/>
          <p:cNvSpPr txBox="1"/>
          <p:nvPr/>
        </p:nvSpPr>
        <p:spPr>
          <a:xfrm>
            <a:off x="8028384" y="3645024"/>
            <a:ext cx="817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INÍCIO</a:t>
            </a:r>
          </a:p>
          <a:p>
            <a:pPr algn="ctr"/>
            <a:r>
              <a:rPr lang="pt-BR" dirty="0" smtClean="0"/>
              <a:t>AULAS</a:t>
            </a:r>
            <a:endParaRPr lang="pt-BR" dirty="0"/>
          </a:p>
        </p:txBody>
      </p:sp>
      <p:cxnSp>
        <p:nvCxnSpPr>
          <p:cNvPr id="25" name="Conector reto 24"/>
          <p:cNvCxnSpPr/>
          <p:nvPr/>
        </p:nvCxnSpPr>
        <p:spPr>
          <a:xfrm rot="5400000">
            <a:off x="3927002" y="3065886"/>
            <a:ext cx="57150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ixaDeTexto 25"/>
          <p:cNvSpPr txBox="1"/>
          <p:nvPr/>
        </p:nvSpPr>
        <p:spPr>
          <a:xfrm>
            <a:off x="3858190" y="2348880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MAIO</a:t>
            </a:r>
            <a:endParaRPr lang="pt-BR" b="1" dirty="0"/>
          </a:p>
        </p:txBody>
      </p:sp>
      <p:sp>
        <p:nvSpPr>
          <p:cNvPr id="27" name="CaixaDeTexto 26"/>
          <p:cNvSpPr txBox="1"/>
          <p:nvPr/>
        </p:nvSpPr>
        <p:spPr>
          <a:xfrm>
            <a:off x="4572000" y="314096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PROVA</a:t>
            </a:r>
            <a:endParaRPr lang="pt-BR" dirty="0"/>
          </a:p>
        </p:txBody>
      </p:sp>
      <p:cxnSp>
        <p:nvCxnSpPr>
          <p:cNvPr id="28" name="Conector reto 27"/>
          <p:cNvCxnSpPr/>
          <p:nvPr/>
        </p:nvCxnSpPr>
        <p:spPr>
          <a:xfrm flipH="1">
            <a:off x="7164288" y="2780928"/>
            <a:ext cx="1588" cy="16561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aixaDeTexto 29"/>
          <p:cNvSpPr txBox="1"/>
          <p:nvPr/>
        </p:nvSpPr>
        <p:spPr>
          <a:xfrm>
            <a:off x="6732240" y="242088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JULHO</a:t>
            </a:r>
            <a:endParaRPr lang="pt-BR" b="1" dirty="0"/>
          </a:p>
        </p:txBody>
      </p:sp>
      <p:sp>
        <p:nvSpPr>
          <p:cNvPr id="35" name="CaixaDeTexto 34"/>
          <p:cNvSpPr txBox="1"/>
          <p:nvPr/>
        </p:nvSpPr>
        <p:spPr>
          <a:xfrm>
            <a:off x="6444208" y="4437112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MATRÍCULA</a:t>
            </a:r>
          </a:p>
          <a:p>
            <a:pPr algn="ctr"/>
            <a:r>
              <a:rPr lang="pt-BR" dirty="0" smtClean="0"/>
              <a:t>Lista de Espera</a:t>
            </a:r>
            <a:endParaRPr lang="pt-BR" dirty="0"/>
          </a:p>
        </p:txBody>
      </p:sp>
      <p:cxnSp>
        <p:nvCxnSpPr>
          <p:cNvPr id="36" name="Conector reto 35"/>
          <p:cNvCxnSpPr/>
          <p:nvPr/>
        </p:nvCxnSpPr>
        <p:spPr>
          <a:xfrm rot="5400000">
            <a:off x="1406722" y="2993878"/>
            <a:ext cx="57150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ifparoma.org/wp-content/uploads/2015/05/IFPA-Logo-Lar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785951" cy="1068044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43608" y="214291"/>
            <a:ext cx="7943206" cy="928693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PROSEL UNIFICADO TÉCNICO 2018.1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46" name="Retângulo 45"/>
          <p:cNvSpPr/>
          <p:nvPr/>
        </p:nvSpPr>
        <p:spPr>
          <a:xfrm>
            <a:off x="1000100" y="1071546"/>
            <a:ext cx="692948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APLICAÇÃO DE PROVA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571472" y="1743006"/>
            <a:ext cx="5152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Prova: 50 questões de múltipla escolha</a:t>
            </a:r>
          </a:p>
          <a:p>
            <a:r>
              <a:rPr lang="pt-BR" sz="2400" b="1" dirty="0" smtClean="0"/>
              <a:t>Tempo: 3h30min</a:t>
            </a:r>
            <a:endParaRPr lang="pt-BR" sz="2400" b="1" dirty="0"/>
          </a:p>
        </p:txBody>
      </p:sp>
      <p:cxnSp>
        <p:nvCxnSpPr>
          <p:cNvPr id="24" name="Conector reto 23"/>
          <p:cNvCxnSpPr/>
          <p:nvPr/>
        </p:nvCxnSpPr>
        <p:spPr>
          <a:xfrm>
            <a:off x="428596" y="2886014"/>
            <a:ext cx="221457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ixaDeTexto 24"/>
          <p:cNvSpPr txBox="1"/>
          <p:nvPr/>
        </p:nvSpPr>
        <p:spPr>
          <a:xfrm>
            <a:off x="500034" y="3028890"/>
            <a:ext cx="22717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* Para Cursos Técnicos Integrados</a:t>
            </a:r>
            <a:endParaRPr lang="pt-BR" sz="2000" b="1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107504" y="4697268"/>
            <a:ext cx="16208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/>
              <a:t>Prova</a:t>
            </a:r>
          </a:p>
          <a:p>
            <a:r>
              <a:rPr lang="pt-BR" sz="2200" b="1" dirty="0" smtClean="0"/>
              <a:t>45 questões</a:t>
            </a:r>
          </a:p>
          <a:p>
            <a:endParaRPr lang="pt-BR" sz="2200" b="1" dirty="0"/>
          </a:p>
        </p:txBody>
      </p:sp>
      <p:sp>
        <p:nvSpPr>
          <p:cNvPr id="27" name="Chave dupla 26"/>
          <p:cNvSpPr/>
          <p:nvPr/>
        </p:nvSpPr>
        <p:spPr>
          <a:xfrm>
            <a:off x="1785918" y="3962387"/>
            <a:ext cx="1643074" cy="2643206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b="1" dirty="0"/>
          </a:p>
        </p:txBody>
      </p:sp>
      <p:sp>
        <p:nvSpPr>
          <p:cNvPr id="28" name="CaixaDeTexto 27"/>
          <p:cNvSpPr txBox="1"/>
          <p:nvPr/>
        </p:nvSpPr>
        <p:spPr>
          <a:xfrm>
            <a:off x="2000232" y="4000504"/>
            <a:ext cx="192882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pt-BR" sz="2200" dirty="0" smtClean="0"/>
              <a:t>LP = 10</a:t>
            </a:r>
          </a:p>
          <a:p>
            <a:pPr>
              <a:buFontTx/>
              <a:buChar char="-"/>
            </a:pPr>
            <a:r>
              <a:rPr lang="pt-BR" sz="2200" dirty="0" smtClean="0"/>
              <a:t>M = 10</a:t>
            </a:r>
          </a:p>
          <a:p>
            <a:pPr>
              <a:buFontTx/>
              <a:buChar char="-"/>
            </a:pPr>
            <a:r>
              <a:rPr lang="pt-BR" sz="2200" dirty="0" smtClean="0"/>
              <a:t>H = 5</a:t>
            </a:r>
          </a:p>
          <a:p>
            <a:pPr>
              <a:buFontTx/>
              <a:buChar char="-"/>
            </a:pPr>
            <a:r>
              <a:rPr lang="pt-BR" sz="2200" dirty="0" smtClean="0"/>
              <a:t>G = 5</a:t>
            </a:r>
          </a:p>
          <a:p>
            <a:pPr>
              <a:buFontTx/>
              <a:buChar char="-"/>
            </a:pPr>
            <a:r>
              <a:rPr lang="pt-BR" sz="2200" dirty="0" smtClean="0"/>
              <a:t>C = 5</a:t>
            </a:r>
          </a:p>
          <a:p>
            <a:pPr>
              <a:buFontTx/>
              <a:buChar char="-"/>
            </a:pPr>
            <a:r>
              <a:rPr lang="pt-BR" sz="2200" dirty="0" smtClean="0"/>
              <a:t>F = 5 </a:t>
            </a:r>
          </a:p>
          <a:p>
            <a:pPr>
              <a:buFontTx/>
              <a:buChar char="-"/>
            </a:pPr>
            <a:r>
              <a:rPr lang="pt-BR" sz="2200" dirty="0" smtClean="0"/>
              <a:t>L. EST = 5</a:t>
            </a:r>
            <a:endParaRPr lang="pt-BR" sz="2200" dirty="0"/>
          </a:p>
        </p:txBody>
      </p:sp>
      <p:sp>
        <p:nvSpPr>
          <p:cNvPr id="31" name="Chave dupla 30"/>
          <p:cNvSpPr/>
          <p:nvPr/>
        </p:nvSpPr>
        <p:spPr>
          <a:xfrm>
            <a:off x="5148064" y="3714752"/>
            <a:ext cx="1643074" cy="2857520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b="1" dirty="0"/>
          </a:p>
        </p:txBody>
      </p:sp>
      <p:sp>
        <p:nvSpPr>
          <p:cNvPr id="32" name="CaixaDeTexto 31"/>
          <p:cNvSpPr txBox="1"/>
          <p:nvPr/>
        </p:nvSpPr>
        <p:spPr>
          <a:xfrm>
            <a:off x="5364088" y="3771505"/>
            <a:ext cx="136815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pt-BR" sz="2200" dirty="0" smtClean="0"/>
              <a:t>LP = 10</a:t>
            </a:r>
          </a:p>
          <a:p>
            <a:pPr>
              <a:buFontTx/>
              <a:buChar char="-"/>
            </a:pPr>
            <a:r>
              <a:rPr lang="pt-BR" sz="2200" dirty="0" smtClean="0"/>
              <a:t>M = 10</a:t>
            </a:r>
          </a:p>
          <a:p>
            <a:pPr>
              <a:buFontTx/>
              <a:buChar char="-"/>
            </a:pPr>
            <a:r>
              <a:rPr lang="pt-BR" sz="2200" dirty="0" smtClean="0"/>
              <a:t>H = 5</a:t>
            </a:r>
          </a:p>
          <a:p>
            <a:pPr>
              <a:buFontTx/>
              <a:buChar char="-"/>
            </a:pPr>
            <a:r>
              <a:rPr lang="pt-BR" sz="2200" dirty="0" smtClean="0"/>
              <a:t>G = 5</a:t>
            </a:r>
          </a:p>
          <a:p>
            <a:pPr>
              <a:buFontTx/>
              <a:buChar char="-"/>
            </a:pPr>
            <a:r>
              <a:rPr lang="pt-BR" sz="2200" dirty="0"/>
              <a:t>B</a:t>
            </a:r>
            <a:r>
              <a:rPr lang="pt-BR" sz="2200" dirty="0" smtClean="0"/>
              <a:t> = 5</a:t>
            </a:r>
          </a:p>
          <a:p>
            <a:pPr>
              <a:buFontTx/>
              <a:buChar char="-"/>
            </a:pPr>
            <a:r>
              <a:rPr lang="pt-BR" sz="2200" dirty="0" smtClean="0"/>
              <a:t>Q=5</a:t>
            </a:r>
          </a:p>
          <a:p>
            <a:pPr>
              <a:buFontTx/>
              <a:buChar char="-"/>
            </a:pPr>
            <a:r>
              <a:rPr lang="pt-BR" sz="2200" dirty="0" smtClean="0"/>
              <a:t>F = 5 </a:t>
            </a:r>
          </a:p>
          <a:p>
            <a:pPr>
              <a:buFontTx/>
              <a:buChar char="-"/>
            </a:pPr>
            <a:r>
              <a:rPr lang="pt-BR" sz="2200" dirty="0" smtClean="0"/>
              <a:t>L. EST = 5</a:t>
            </a:r>
            <a:endParaRPr lang="pt-BR" sz="2200" dirty="0"/>
          </a:p>
        </p:txBody>
      </p:sp>
      <p:sp>
        <p:nvSpPr>
          <p:cNvPr id="34" name="CaixaDeTexto 33"/>
          <p:cNvSpPr txBox="1"/>
          <p:nvPr/>
        </p:nvSpPr>
        <p:spPr>
          <a:xfrm>
            <a:off x="7092280" y="2852936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Questões com </a:t>
            </a:r>
          </a:p>
          <a:p>
            <a:pPr algn="ctr"/>
            <a:r>
              <a:rPr lang="pt-BR" sz="1600" dirty="0" smtClean="0"/>
              <a:t>Grau de dificuldade</a:t>
            </a:r>
            <a:endParaRPr lang="pt-BR" sz="1600" dirty="0"/>
          </a:p>
        </p:txBody>
      </p:sp>
      <p:sp>
        <p:nvSpPr>
          <p:cNvPr id="35" name="CaixaDeTexto 34"/>
          <p:cNvSpPr txBox="1"/>
          <p:nvPr/>
        </p:nvSpPr>
        <p:spPr>
          <a:xfrm>
            <a:off x="7215206" y="3429000"/>
            <a:ext cx="171451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Baixo  Médio    Alto</a:t>
            </a:r>
          </a:p>
          <a:p>
            <a:endParaRPr lang="pt-BR" sz="1400" dirty="0"/>
          </a:p>
          <a:p>
            <a:r>
              <a:rPr lang="pt-BR" sz="2200" dirty="0" smtClean="0"/>
              <a:t> 4       3       3</a:t>
            </a:r>
          </a:p>
          <a:p>
            <a:r>
              <a:rPr lang="pt-BR" sz="2200" dirty="0" smtClean="0"/>
              <a:t> 4       3       3</a:t>
            </a:r>
          </a:p>
          <a:p>
            <a:r>
              <a:rPr lang="pt-BR" sz="2200" dirty="0" smtClean="0"/>
              <a:t> 2       2       1</a:t>
            </a:r>
          </a:p>
          <a:p>
            <a:r>
              <a:rPr lang="pt-BR" sz="2200" dirty="0" smtClean="0"/>
              <a:t> 2       2       1</a:t>
            </a:r>
          </a:p>
          <a:p>
            <a:r>
              <a:rPr lang="pt-BR" sz="2200" dirty="0" smtClean="0"/>
              <a:t> 2       2       1</a:t>
            </a:r>
          </a:p>
          <a:p>
            <a:r>
              <a:rPr lang="pt-BR" sz="2200" dirty="0" smtClean="0"/>
              <a:t> 2       2       1</a:t>
            </a:r>
          </a:p>
          <a:p>
            <a:r>
              <a:rPr lang="pt-BR" sz="2200" dirty="0" smtClean="0"/>
              <a:t> 2       2       1</a:t>
            </a:r>
          </a:p>
          <a:p>
            <a:r>
              <a:rPr lang="pt-BR" sz="2200" dirty="0" smtClean="0"/>
              <a:t> 2       2       1</a:t>
            </a:r>
            <a:endParaRPr lang="pt-BR" sz="2200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3491880" y="3068960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* Para Cursos Técnicos </a:t>
            </a:r>
            <a:r>
              <a:rPr lang="pt-BR" sz="2000" b="1" dirty="0" err="1" smtClean="0"/>
              <a:t>Subsquentes</a:t>
            </a:r>
            <a:endParaRPr lang="pt-BR" sz="2000" b="1" dirty="0"/>
          </a:p>
        </p:txBody>
      </p:sp>
      <p:cxnSp>
        <p:nvCxnSpPr>
          <p:cNvPr id="17" name="Conector reto 16"/>
          <p:cNvCxnSpPr/>
          <p:nvPr/>
        </p:nvCxnSpPr>
        <p:spPr>
          <a:xfrm>
            <a:off x="7092280" y="3429000"/>
            <a:ext cx="18545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>
            <a:off x="7092280" y="3789040"/>
            <a:ext cx="18545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/>
          <p:cNvSpPr txBox="1"/>
          <p:nvPr/>
        </p:nvSpPr>
        <p:spPr>
          <a:xfrm>
            <a:off x="3707904" y="4581128"/>
            <a:ext cx="16208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/>
              <a:t>Prova</a:t>
            </a:r>
          </a:p>
          <a:p>
            <a:r>
              <a:rPr lang="pt-BR" sz="2200" b="1" dirty="0" smtClean="0"/>
              <a:t>45 questões</a:t>
            </a:r>
          </a:p>
          <a:p>
            <a:endParaRPr lang="pt-BR" sz="2200" b="1" dirty="0"/>
          </a:p>
        </p:txBody>
      </p:sp>
      <p:cxnSp>
        <p:nvCxnSpPr>
          <p:cNvPr id="23" name="Conector reto 22"/>
          <p:cNvCxnSpPr/>
          <p:nvPr/>
        </p:nvCxnSpPr>
        <p:spPr>
          <a:xfrm>
            <a:off x="6948264" y="2780928"/>
            <a:ext cx="0" cy="38884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309</Words>
  <Application>Microsoft Office PowerPoint</Application>
  <PresentationFormat>Apresentação na tela (4:3)</PresentationFormat>
  <Paragraphs>121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Tema do Office</vt:lpstr>
      <vt:lpstr>PROSEL UNIFICADO TÉCNICO 2018.1</vt:lpstr>
      <vt:lpstr>PROSEL UNIFICADO TÉCNICO 2018.1</vt:lpstr>
      <vt:lpstr>PROSEL UNIFICADO TÉCNICO 2018.1 ATRIBUIÇÕES</vt:lpstr>
      <vt:lpstr>PROSEL UNIFICADO TÉCNICO 2018.1 ATRIBUIÇÕES</vt:lpstr>
      <vt:lpstr>PROSEL UNIFICADO TÉCNICO 2018.1 </vt:lpstr>
      <vt:lpstr>PROSEL UNIFICADO TÉCNICO 2018.2 </vt:lpstr>
      <vt:lpstr>PROSEL UNIFICADO TÉCNICO 2018.1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PROSEL UNIFICADO TÉCNICO 2018.1</dc:title>
  <dc:creator>jucinaldo.ferreira</dc:creator>
  <cp:lastModifiedBy>marcone pereira da silva</cp:lastModifiedBy>
  <cp:revision>25</cp:revision>
  <dcterms:created xsi:type="dcterms:W3CDTF">2017-05-18T17:57:23Z</dcterms:created>
  <dcterms:modified xsi:type="dcterms:W3CDTF">2017-06-06T20:15:50Z</dcterms:modified>
</cp:coreProperties>
</file>