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1" r:id="rId2"/>
  </p:sldMasterIdLst>
  <p:notesMasterIdLst>
    <p:notesMasterId r:id="rId84"/>
  </p:notesMasterIdLst>
  <p:sldIdLst>
    <p:sldId id="256" r:id="rId3"/>
    <p:sldId id="36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373" r:id="rId35"/>
    <p:sldId id="295" r:id="rId36"/>
    <p:sldId id="297" r:id="rId37"/>
    <p:sldId id="298" r:id="rId38"/>
    <p:sldId id="300" r:id="rId39"/>
    <p:sldId id="301" r:id="rId40"/>
    <p:sldId id="302" r:id="rId41"/>
    <p:sldId id="303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75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83" r:id="rId81"/>
    <p:sldId id="384" r:id="rId82"/>
    <p:sldId id="354" r:id="rId83"/>
  </p:sldIdLst>
  <p:sldSz cx="9907588" cy="6858000"/>
  <p:notesSz cx="7102475" cy="10231438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408" y="-114"/>
      </p:cViewPr>
      <p:guideLst>
        <p:guide orient="horz" pos="1570"/>
        <p:guide pos="312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854"/>
    </p:cViewPr>
  </p:sorter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1"/>
          <p:cNvSpPr>
            <a:spLocks noChangeArrowheads="1"/>
          </p:cNvSpPr>
          <p:nvPr/>
        </p:nvSpPr>
        <p:spPr bwMode="auto">
          <a:xfrm>
            <a:off x="0" y="0"/>
            <a:ext cx="7102475" cy="102314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1" name="AutoShape 2"/>
          <p:cNvSpPr>
            <a:spLocks noChangeArrowheads="1"/>
          </p:cNvSpPr>
          <p:nvPr/>
        </p:nvSpPr>
        <p:spPr bwMode="auto">
          <a:xfrm>
            <a:off x="0" y="0"/>
            <a:ext cx="7102475" cy="102314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2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4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99334" name="Text Box 5"/>
          <p:cNvSpPr txBox="1">
            <a:spLocks noChangeArrowheads="1"/>
          </p:cNvSpPr>
          <p:nvPr/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5" name="Text Box 6"/>
          <p:cNvSpPr txBox="1">
            <a:spLocks noChangeArrowheads="1"/>
          </p:cNvSpPr>
          <p:nvPr/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9336" name="Text Box 7"/>
          <p:cNvSpPr txBox="1">
            <a:spLocks noChangeArrowheads="1"/>
          </p:cNvSpPr>
          <p:nvPr/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95CAFAB1-9FE3-4D37-94F4-DB2B12E5F9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05806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F3E85EF-66FB-41D7-BAA7-AB2B7BB8C9D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03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C7E978F-7FB4-4656-B9A1-46AD2587A9B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03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BDC3ED8-8EB1-458D-88C7-8C888B23F4B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95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3875253-4847-4A0F-BE1E-B8967979DA5B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95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766763"/>
            <a:ext cx="5540375" cy="383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3" name="Text Box 3"/>
          <p:cNvSpPr txBox="1">
            <a:spLocks noChangeArrowheads="1"/>
          </p:cNvSpPr>
          <p:nvPr/>
        </p:nvSpPr>
        <p:spPr bwMode="auto">
          <a:xfrm>
            <a:off x="709613" y="4859338"/>
            <a:ext cx="5683250" cy="460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9574" name="Text Box 4"/>
          <p:cNvSpPr txBox="1">
            <a:spLocks noChangeArrowheads="1"/>
          </p:cNvSpPr>
          <p:nvPr/>
        </p:nvSpPr>
        <p:spPr bwMode="auto">
          <a:xfrm>
            <a:off x="4022725" y="9718675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9000" tIns="49680" rIns="99000" bIns="4968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100000"/>
              </a:lnSpc>
              <a:buClrTx/>
              <a:buFontTx/>
              <a:buNone/>
            </a:pPr>
            <a:fld id="{1966ED8B-630B-493D-992B-8D943D75226F}" type="slidenum">
              <a:rPr lang="pt-BR" sz="1300">
                <a:solidFill>
                  <a:srgbClr val="000000"/>
                </a:solidFill>
                <a:latin typeface="Calibri" pitchFamily="32" charset="0"/>
                <a:cs typeface="Segoe UI" charset="0"/>
              </a:rPr>
              <a:pPr algn="r" eaLnBrk="1">
                <a:lnSpc>
                  <a:spcPct val="100000"/>
                </a:lnSpc>
                <a:buClrTx/>
                <a:buFontTx/>
                <a:buNone/>
              </a:pPr>
              <a:t>11</a:t>
            </a:fld>
            <a:endParaRPr lang="pt-BR" sz="1300">
              <a:solidFill>
                <a:srgbClr val="000000"/>
              </a:solidFill>
              <a:latin typeface="Calibri" pitchFamily="32" charset="0"/>
              <a:cs typeface="Segoe U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844F679-FF06-400D-9640-F0E062A1123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161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8E8E1745-998F-4CB5-B108-47EC3624079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16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162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0834D785-ACA9-4052-83A0-0542EAE75371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26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210082-2B87-425D-8256-9CC98089A63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4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9D77660-FB56-4F8A-A8D8-55AA5F84997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366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0370A3E-F6E7-415D-AECB-1A1DCB2DA333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36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912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366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0AFE5BF-CFD0-44E2-A8CE-79C1B91E798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469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70B8307-34BB-46F1-B28E-3EAD870D2060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46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469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00428AF-6FDC-45BF-B9CB-1F416F3C4E7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571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EFE2F1B-430C-4233-9FEB-E82D3F7A64B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57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571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EB66416-0FC4-4E8E-8026-9058FD9BBA9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67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CBA3E0C-7BBB-4597-86E3-772BB8B71E4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67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674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A868EA9-5568-4DFD-8521-58A86411519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87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CA42A05-6C4D-446B-A1E7-2CFB7F83E32D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8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878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AC0A38D-01B8-4E31-ABAB-26E1FEC5E83C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981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03EA269-2161-4878-AB7B-715E591CE650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198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981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D070A25-BB09-4A5F-8688-CFF74CFA17D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083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F7C6CB8-ED15-4323-B6CA-735B3ECB68D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08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083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BF210CB-F522-4E64-87A4-9B177BB64C6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13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68B1DDA-F691-4863-842E-08AD6892BBF5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1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9369720-14D7-408F-AE2B-3CAB9A01726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185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2AFEF09-78D7-4487-9879-F9C1AC8780AD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6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7C3498B-6201-4664-A705-5F7395F5796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288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7035F19-2648-4573-94CB-CDB4A9EE1843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28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88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69DCBF0-76FB-4E24-BE58-7197BBD7165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390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432142A-E200-4E8D-BD5B-6F983FEC0B9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390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8EB7E41-2ADF-4DEE-A6DA-B268F56A7A8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493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663E145-955E-4B4C-9B1A-43FAE060E1D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4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493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E8A599F-EB1C-4FEC-B164-8BEA906AF9AF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59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1BC14D2D-E655-4B0F-9C7C-C8DC170EF6C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59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59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EC4168B-B13C-4962-B80F-3E92B019D07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69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C4660791-9235-4C60-979E-C8E5168432C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6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69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F01E383-F909-4AFD-A502-C284345A2C5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80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99B6E2-FC9E-4334-B5CD-2353D2302AB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80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80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B4B66F6-FCD6-40E8-90E8-2D970E68B3D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90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C3EC069-697E-4FA3-B7F2-C429BF9D249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290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90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ED23839-46FC-48F7-BF7D-872E054F3BB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29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005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5806950-5E85-4AD4-9172-63362EDC5F34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300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005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CB891CC-7895-48B0-A41F-D213FD6DAC7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10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9CB4AC5-1893-4211-9087-078655A95A0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310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390172E-590A-4DFF-8669-98AA04888C4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24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BF100F2-DEB9-4BE0-B905-23AC96914ADE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24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D96A230-31D4-4B01-88B9-5C6C94663F4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2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2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E8D8E070-B1DC-471E-A175-9BD5FAE647FF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31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362A853-EB68-4E29-B1B0-DE3C88D7B18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33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9B3826A-5B34-40F4-ADB8-D3564C7A1AE7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4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41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290E854-BCAA-40B6-BC35-5D036E587B5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5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5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24CF0B2-3CE6-40DB-B026-FBB0ABF011C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23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7DD20B7E-9660-48FC-A2EA-BC580D846F0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2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4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B8B683B-B718-45A7-8B66-536FF97D408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336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26CDCD8-5FE9-46E1-A232-2406375101F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3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6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4E1BBD2-39DA-4A89-B1E8-A164E2CF506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43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A6E8FF-8E65-454B-A522-058013D3A8E3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4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438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18A2E8F-B3EE-4D20-9B5B-F7F82E71832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541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D607DC7-4D96-4209-A0DB-BB4A52145F6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5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541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63F5102-DF5A-44FE-AED7-746686BAEF7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39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643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9BFCDD8-4373-4FC6-B745-BABEF018480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6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643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E24AE1AB-D8B9-4677-9534-502C3D9685F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745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E077B025-F6D5-42B5-A85B-4BE4602B772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7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746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F2698A0-667E-4A52-8510-F8E843CDAA9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34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A9AB71B-8F7A-469F-AE64-CDAA9311506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3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7D0CE61-AC4A-4EF8-B95C-B8C86AC102C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848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86B3B1A-92E2-4127-93B6-2DD9C3A61C1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8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848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232BBDE-B3AC-4EAD-BFD1-344D4F64FE3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950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6806855-1141-40DB-BFF0-D66AFB8F502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49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950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70F40C2-4B93-4106-81B2-DAAF003F077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053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7744AA43-C6A6-4D95-84AD-C408D328FBEE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053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CA70208-36C7-40E1-9F30-87DB901D75CB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15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A62DCCB2-191C-424B-956F-E51BFAE172D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15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3B249B5-F0DB-4B54-9A88-7418E1FF6DA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25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77C87AC-C2A8-4AAA-89C2-04BA6C6E79E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C3763EB-14C0-4008-9EA8-32AEEC8190E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36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E713EB2-3F85-4199-A89A-14FE53994A5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3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35D0206-6665-446F-8B96-54E2CE38491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46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8D7B63D-6F3A-4509-BDF7-70A366F85D8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4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46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7E65AF7-FA11-4E49-AE02-BA3F835BB6B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BF6B1AD-DA2D-47BC-BB66-83FEF4557AF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49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66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A803D7C-039D-4481-9F04-7C5109B6767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6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CCF8373-0D3E-48CB-88C3-23D9E35AF9A0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769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AB4A347-B13D-4EF9-9580-3EAE61194AD9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7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770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F754243-0430-4134-8D43-21A3D40DAB1C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445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CFFDBC0C-01B7-498C-B13C-84417A53424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44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4C11197A-8F75-4797-8E75-DAC43103C212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87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DC483CC-2EDC-4800-82BC-B71AF077E17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8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87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0CA23FD-2F98-4A77-B195-EEF75FA0E05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974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90E5330-47F0-4326-8AAD-FDA70218A8E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59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974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DBFE382-8167-4987-83C4-D6B4FADA0BE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07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850E889A-5FE7-4DE0-ABAA-0827CA25D0F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0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07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EC78224-1AB9-4156-A2E6-256FF922A2F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1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3263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1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5933EEF-2EC0-4914-BA55-1F23B1EAA1B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281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E6CE6970-DFBB-4E53-A019-A62AF4AE2B9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2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282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855C4A9-A951-4338-8067-FC4B07BF8C53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38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00834D2-2A9B-4D88-B70F-DC9C89DC3D2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3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4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49CE59A-7781-4E80-A141-C4C2D71A270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486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7A818A6-C417-4BC2-836A-9DD410553C7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4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486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5181D9B-5056-407B-A621-0298675996EF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589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9EC9BEE-7D36-420C-A2E7-F51916A3C63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5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589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67498AF-17E7-43BE-9A5A-3A186082754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691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C866789-07FA-43AB-84A1-3170183572D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6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691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79016CC-8EFA-445F-A9CE-DB44A9218277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79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F424259-C187-4954-BC32-867603568A5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7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794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BB43765-7B8E-41EA-8290-134BBC48AF0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54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16F9D6AC-B9C2-498C-89FD-3BA859A1F214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54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FCD0B53-1C08-4130-A161-000BBF58B5C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896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92EFBF2D-3A17-4991-92C2-74AC303919B5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8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896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AF664FEE-2073-4E2E-B167-DDC110EFFC17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99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CE85B11-5619-48D4-B2FA-80BA64A3698E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69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998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98ECE8B5-FB49-476E-BAFF-9A3EE5170BB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101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9B8287C-2DC9-4373-BF62-B48F1131590C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1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101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998E5BF-A90D-4A80-8437-908F694C52D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203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AB2DDE9E-12EA-40EF-9A51-08FA282BBAC6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2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203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19EDDD1-B64D-4F8A-B582-EDC448AB80D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305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4246955-43B3-4A49-855C-58EF996B621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306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76BF0E81-0884-4D3B-9AC1-AFA11B4F611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408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68F4FC6-DC7A-48CC-A68F-B7B9A8F9E06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4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CE681A5-616D-4477-AE32-4BADBF9037D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510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7426C87E-CEF9-4CF1-B1E5-CAC3BFFBC79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510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89519599-040A-43D8-93EC-080CAF30465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613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0DC642F-7C8F-4757-8EC0-CE5D970AB651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6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613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BF0EFFA-7535-4AD9-9D78-A41DA384ABC6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715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DF33945C-0555-4254-AB93-14F0D2E0CCDF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7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715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549AE096-94D2-4B2F-AFD8-FBFAD4613D6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817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C1F9EFC7-D894-449F-893A-8FEC955FF9A8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8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818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FBB02E2-B8EA-406C-BECC-536CAC22D3F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649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8B40D5C-5E2F-4DC2-8EFD-B4643951134D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65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650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13166BE1-FB2B-4869-AEB8-BB78ADB4A494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7920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3A1B4C1-97D7-4367-B3E7-81E63C58D049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79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920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B321A93-0EFD-4E6F-AED9-E7D516BF825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72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022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EE21FC44-7D89-4ADD-8662-E4A59E946AC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72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0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022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2FB3E26A-3CCD-4611-8D60-AE73D3C07E7D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73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125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8423F09E-D593-4CEC-8743-353F42E42115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73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1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125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5EBBE4A-96E4-45C3-AA0F-2B4CB721145A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74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227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3F60851-E8DA-4B25-9FBC-707C54766957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74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2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2277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FB71A2D8-B329-4EB2-853C-BAB9588361D2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75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329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5D0FE01-7EE1-4C01-9680-B21DC4715984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75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3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3301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60F8DB0-AEF6-461D-9D73-4472998AF9AE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76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43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F14C9C2-8B69-457F-BAEF-27A1FFE4F4F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76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4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0577DA08-A427-4502-99AC-6471E705A5A5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77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534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BAB9356-B3FD-4D38-9686-809DBF8BFDEA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77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5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534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F4A7C82-C5E3-473D-A22E-946C3D559B1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78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127A468-B620-4AA8-960E-DDD8BD74C43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78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F4A7C82-C5E3-473D-A22E-946C3D559B1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127A468-B620-4AA8-960E-DDD8BD74C43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3F4A7C82-C5E3-473D-A22E-946C3D559B1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80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127A468-B620-4AA8-960E-DDD8BD74C432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80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C20ADFDC-3281-4CDA-9C2B-EC7B741D0F89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9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752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1A4B4E7-AE5A-4F39-A354-BB4283C7541B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9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75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D1656A1D-8C1A-4163-9C41-456E93E563FC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81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894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5B1E6F6E-A4AE-44A6-B236-4EC7F4A5DA2B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81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89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9445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6341F978-48C9-402E-9DEB-569522EEEAD8}" type="slidenum">
              <a:rPr lang="pt-BR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10</a:t>
            </a:fld>
            <a:endParaRPr lang="pt-BR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854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FAC39634-2AEF-489C-827C-3BE73111D4A9}" type="slidenum">
              <a:rPr lang="pt-BR" sz="1400">
                <a:solidFill>
                  <a:srgbClr val="000000"/>
                </a:solidFill>
                <a:latin typeface="Times New Roman" pitchFamily="16" charset="0"/>
                <a:cs typeface="Segoe UI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10</a:t>
            </a:fld>
            <a:endParaRPr lang="pt-BR" sz="1400">
              <a:solidFill>
                <a:srgbClr val="000000"/>
              </a:solidFill>
              <a:latin typeface="Times New Roman" pitchFamily="16" charset="0"/>
              <a:cs typeface="Segoe UI" charset="0"/>
            </a:endParaRPr>
          </a:p>
        </p:txBody>
      </p:sp>
      <p:sp>
        <p:nvSpPr>
          <p:cNvPr id="1085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812800"/>
            <a:ext cx="57896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8549" name="Text Box 3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16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57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B82F5-4372-4E1E-94D5-78CFAD0F4F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8515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AE4C0-8F1A-47E0-9C69-EA8C455708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950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78675" y="273050"/>
            <a:ext cx="2227263" cy="5303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3050"/>
            <a:ext cx="6530975" cy="5303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BDC8F-2A94-49B2-A8BF-32B040BA80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75512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16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57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06E65-8A22-4134-AD79-89B688B1A3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9439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35A64-D438-4138-B854-1920291190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381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16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16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7696C-F9BE-4986-9A87-C96D40B07C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55549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8325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6025" y="1604963"/>
            <a:ext cx="4379913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15C28-B98B-442E-B04D-0A268A386E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52965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69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99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99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3BAF4-6ABE-44F2-81C8-1CC132A915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5570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5E4AC-D343-4D40-816D-C59CB5C47B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60886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5F4F9-CD38-44DA-A9E5-A077F1FC0A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4867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87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99870-1EB5-418D-9D16-61E33F1F1C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681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36210-7677-4366-8B43-7C2A7B2F0B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97711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518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518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518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BAF31-163A-4D5C-8698-9064F0921D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175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4CFAC-6220-4260-9B17-7EC1ADEA3F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032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78675" y="273050"/>
            <a:ext cx="2227263" cy="5303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3050"/>
            <a:ext cx="6530975" cy="5303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EFAB7-CAD5-4F34-B32B-7101559EE5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2102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16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16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45C90-25A3-43AE-8AEE-A6B8060B53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376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8325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6025" y="1604963"/>
            <a:ext cx="4379913" cy="3971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5D34B-B13A-4409-80F6-E2C2692706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3883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69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99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99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340B8-B905-4744-AA87-9143BF4B6C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1835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0C12A-8387-4718-9A3D-06E7BFE540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854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23812-5056-4A3F-8BE0-C1BDCD2E72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438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87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5335C-F7CE-4153-9FD1-0DBF99462A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180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518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518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518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FCCF5-1EC2-4994-ACF5-8EFB8CDC1C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335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" y="26988"/>
            <a:ext cx="9828212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906000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95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pt-BR"/>
              <a:t>01/06/17</a:t>
            </a: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099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921DE24-0E26-4F76-8DF9-F5B8EBA0E4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3050"/>
            <a:ext cx="891063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0638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ftr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" y="26988"/>
            <a:ext cx="9828212" cy="677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906000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907587" cy="681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3050"/>
            <a:ext cx="891063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307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0638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95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3384550" y="6356350"/>
            <a:ext cx="31384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7099300" y="6356350"/>
            <a:ext cx="23066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pPr>
              <a:defRPr/>
            </a:pPr>
            <a:fld id="{35EF39AB-30FF-4B57-902A-F3D6EE67E2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4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0" Type="http://schemas.openxmlformats.org/officeDocument/2006/relationships/image" Target="../media/image69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Relationship Id="rId1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317519" y="4575175"/>
            <a:ext cx="9272364" cy="7064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0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Censo Escolar da Educação Básica</a:t>
            </a:r>
          </a:p>
        </p:txBody>
      </p:sp>
      <p:pic>
        <p:nvPicPr>
          <p:cNvPr id="410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290513" y="1503363"/>
            <a:ext cx="6396037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+mj-lt"/>
              </a:rPr>
              <a:t>Unidade da Federação (UF) e Município: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0513" y="2166938"/>
            <a:ext cx="9271000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Quem pode alterar o campo UF?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Esse campo só é habilitado no cadastro de escola nova para os perfis "Inep", "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" e "Secretaria Estadual". </a:t>
            </a:r>
          </a:p>
          <a:p>
            <a:pPr marL="723900" indent="-339725" algn="just">
              <a:lnSpc>
                <a:spcPct val="100000"/>
              </a:lnSpc>
              <a:buClrTx/>
              <a:buFontTx/>
              <a:buNone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Após o cadastro da escola efetivado, o campo fica inabilitado para qualquer alteração. 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Quem pode alterar o campo Município?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Pode ser alterado somente pelos perfis "Inep", "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" e "Secretaria Estadual". 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0713" y="0"/>
            <a:ext cx="2936875" cy="252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6350" y="15875"/>
            <a:ext cx="69643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863" y="2490980"/>
            <a:ext cx="9546144" cy="286299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280" y="2493210"/>
            <a:ext cx="9552667" cy="2864953"/>
          </a:xfrm>
          <a:prstGeom prst="rect">
            <a:avLst/>
          </a:prstGeom>
        </p:spPr>
      </p:pic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429292" y="1366268"/>
            <a:ext cx="9031287" cy="3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Localização Geográfica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350" y="15875"/>
            <a:ext cx="825981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4116396" y="1737692"/>
            <a:ext cx="5005388" cy="902397"/>
          </a:xfrm>
          <a:prstGeom prst="wedgeRectCallout">
            <a:avLst>
              <a:gd name="adj1" fmla="val -62500"/>
              <a:gd name="adj2" fmla="val 84176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As informações de Latitude e Longitude permanecerão, porém sem possibilidade de edição</a:t>
            </a:r>
            <a:endParaRPr lang="pt-BR" sz="15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2730" y="3265701"/>
            <a:ext cx="2355199" cy="20882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0" y="-1"/>
            <a:ext cx="6465962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00004" y="1390490"/>
            <a:ext cx="9288463" cy="449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Localização/Zona da Escola*</a:t>
            </a: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Urbana -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áreas correspondentes às cidades, </a:t>
            </a:r>
          </a:p>
          <a:p>
            <a:pPr marL="1433513" algn="just">
              <a:lnSpc>
                <a:spcPct val="100000"/>
              </a:lnSpc>
              <a:buClrTx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às vilas ou às áreas urbanas isoladas</a:t>
            </a: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Rural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- abrange toda a área situada fora dos limites da zona urbana</a:t>
            </a:r>
          </a:p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727075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localização é delimitada por meio de lei municipal, baseada no plano diretor do município que se define o perímetro urbano estabelecido para o município.</a:t>
            </a:r>
          </a:p>
          <a:p>
            <a:pPr marL="727075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dirty="0">
              <a:solidFill>
                <a:schemeClr val="tx1"/>
              </a:solidFill>
              <a:latin typeface="+mn-lt"/>
            </a:endParaRPr>
          </a:p>
          <a:p>
            <a:pPr marL="727075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Campo habilitado para edição somente para usuários de perfil Inep, Secretaria Estadual e </a:t>
            </a:r>
            <a:r>
              <a:rPr lang="pt-BR" sz="2200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. 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3954" y="116632"/>
            <a:ext cx="3306263" cy="2741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345282" y="1221610"/>
            <a:ext cx="4089400" cy="401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LOCALIZAÇÃO DIFERENCIADA DA ESCOLA 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Opções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: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   </a:t>
            </a:r>
          </a:p>
          <a:p>
            <a:pPr marL="354013" indent="-354013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Área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de 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assentamento: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Área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de terra na qual uma população está instalada, destinada à exploração agrícola, obtida por meio do programa de reforma agrária. Essas áreas são reconhecidas pelo 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INCRA</a:t>
            </a:r>
          </a:p>
          <a:p>
            <a:pPr marL="354013" indent="-354013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Devem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ser declaradas em zona rural.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7770" y="1420075"/>
            <a:ext cx="5138677" cy="369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5030006" y="1301301"/>
            <a:ext cx="4681538" cy="255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LOCALIZAÇÃO DIFERENCIADA DA ESCOLA </a:t>
            </a:r>
          </a:p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Opções</a:t>
            </a:r>
            <a:r>
              <a:rPr lang="pt-BR" sz="2000" b="1" dirty="0">
                <a:solidFill>
                  <a:schemeClr val="tx1"/>
                </a:solidFill>
              </a:rPr>
              <a:t>:</a:t>
            </a:r>
            <a:r>
              <a:rPr lang="pt-BR" sz="2000" dirty="0">
                <a:solidFill>
                  <a:schemeClr val="tx1"/>
                </a:solidFill>
              </a:rPr>
              <a:t>    </a:t>
            </a:r>
          </a:p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Terra indígena: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Territórios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tradicionalmente ocupados por um ou mais povos indígenas. Essas comunidades são reconhecidas pela 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FUNAI.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7" y="1301301"/>
            <a:ext cx="4824413" cy="417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843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129257" y="1196752"/>
            <a:ext cx="4799497" cy="470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LOCALIZAÇÃO DIFERENCIADA DA ESCOLA </a:t>
            </a:r>
          </a:p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Opções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: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   </a:t>
            </a: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Área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onde se localiza comunidades remanescentes de 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quilombos: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Territórios 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tradicionalmente ocupados por comunidades que abrigam os grupos étnico-raciais, segundo critérios de 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autoatribuição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com trajetória histórica própria, dotados de relações territoriais específicas, com presunção de ancestralidade negra relacionada à resistência à opressão histórica sofrida. Essas comunidades são reconhecidas pela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Fundação Cultural Palmares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1826" y="1558202"/>
            <a:ext cx="4432300" cy="398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2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298771" y="1376482"/>
            <a:ext cx="9285427" cy="126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LOCALIZAÇÃO DIFERENCIADA DA ESCOLA </a:t>
            </a: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Opções: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marL="285750" indent="-28575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Não se </a:t>
            </a:r>
            <a:r>
              <a:rPr lang="pt-BR" b="1" dirty="0" smtClean="0">
                <a:solidFill>
                  <a:schemeClr val="tx1"/>
                </a:solidFill>
                <a:latin typeface="+mn-lt"/>
              </a:rPr>
              <a:t>aplica: </a:t>
            </a:r>
            <a:r>
              <a:rPr lang="pt-BR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escola não possui localização diferenciada, isto é, as opções anteriores não se aplicam à escola</a:t>
            </a:r>
            <a:r>
              <a:rPr lang="pt-BR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3834" y="2704306"/>
            <a:ext cx="4183062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485" name="Rectangle 6"/>
          <p:cNvSpPr>
            <a:spLocks noChangeArrowheads="1"/>
          </p:cNvSpPr>
          <p:nvPr/>
        </p:nvSpPr>
        <p:spPr bwMode="auto">
          <a:xfrm rot="10800000" flipV="1">
            <a:off x="304800" y="3080021"/>
            <a:ext cx="4752975" cy="2029871"/>
          </a:xfrm>
          <a:prstGeom prst="rect">
            <a:avLst/>
          </a:prstGeom>
          <a:solidFill>
            <a:srgbClr val="FFFFFF"/>
          </a:solidFill>
          <a:ln w="25560" cap="sq">
            <a:solidFill>
              <a:srgbClr val="4F81B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 smtClean="0">
                <a:solidFill>
                  <a:srgbClr val="FF0000"/>
                </a:solidFill>
                <a:latin typeface="+mn-lt"/>
              </a:rPr>
              <a:t>LEMBRETE</a:t>
            </a:r>
            <a:r>
              <a:rPr lang="pt-BR" dirty="0" smtClean="0">
                <a:solidFill>
                  <a:srgbClr val="FF0000"/>
                </a:solidFill>
                <a:latin typeface="+mn-lt"/>
              </a:rPr>
              <a:t>: </a:t>
            </a:r>
            <a:r>
              <a:rPr lang="pt-BR" dirty="0" smtClean="0">
                <a:solidFill>
                  <a:srgbClr val="1F497D"/>
                </a:solidFill>
                <a:latin typeface="+mn-lt"/>
              </a:rPr>
              <a:t>Matrículas 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em escolas públicas localizadas em zonas rurais,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escolas indígenas</a:t>
            </a:r>
            <a:r>
              <a:rPr lang="pt-BR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e em áreas remanescentes de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quilombos</a:t>
            </a:r>
            <a:r>
              <a:rPr lang="pt-BR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fazem jus à participação no </a:t>
            </a:r>
            <a:r>
              <a:rPr lang="pt-BR" b="1" dirty="0" err="1">
                <a:solidFill>
                  <a:srgbClr val="FF0000"/>
                </a:solidFill>
                <a:latin typeface="+mn-lt"/>
              </a:rPr>
              <a:t>Fundeb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 com diferenciação de recursos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; por isso, é importante cuidado com os campos “</a:t>
            </a:r>
            <a:r>
              <a:rPr lang="pt-BR" b="1" dirty="0">
                <a:solidFill>
                  <a:srgbClr val="1F497D"/>
                </a:solidFill>
                <a:latin typeface="+mn-lt"/>
              </a:rPr>
              <a:t>Localização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” e “</a:t>
            </a:r>
            <a:r>
              <a:rPr lang="pt-BR" b="1" dirty="0">
                <a:solidFill>
                  <a:srgbClr val="1F497D"/>
                </a:solidFill>
                <a:latin typeface="+mn-lt"/>
              </a:rPr>
              <a:t>Localização</a:t>
            </a:r>
            <a:r>
              <a:rPr lang="pt-BR" dirty="0">
                <a:solidFill>
                  <a:srgbClr val="1F497D"/>
                </a:solidFill>
                <a:latin typeface="+mn-lt"/>
              </a:rPr>
              <a:t> </a:t>
            </a:r>
            <a:r>
              <a:rPr lang="pt-BR" b="1" dirty="0">
                <a:solidFill>
                  <a:srgbClr val="1F497D"/>
                </a:solidFill>
                <a:latin typeface="+mn-lt"/>
              </a:rPr>
              <a:t>diferenciada</a:t>
            </a:r>
            <a:r>
              <a:rPr lang="pt-BR" dirty="0" smtClean="0">
                <a:solidFill>
                  <a:srgbClr val="1F497D"/>
                </a:solidFill>
                <a:latin typeface="+mn-lt"/>
              </a:rPr>
              <a:t>”.</a:t>
            </a:r>
            <a:endParaRPr lang="pt-BR" dirty="0">
              <a:solidFill>
                <a:srgbClr val="1F497D"/>
              </a:solidFill>
              <a:latin typeface="+mn-lt"/>
            </a:endParaRPr>
          </a:p>
        </p:txBody>
      </p:sp>
      <p:pic>
        <p:nvPicPr>
          <p:cNvPr id="2048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0575" y="-17463"/>
            <a:ext cx="1512888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01267" y="1238994"/>
            <a:ext cx="9505056" cy="46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 anchor="ctr">
            <a:spAutoFit/>
          </a:bodyPr>
          <a:lstStyle/>
          <a:p>
            <a:pPr marL="342900" indent="-338138" algn="just">
              <a:lnSpc>
                <a:spcPct val="100000"/>
              </a:lnSpc>
              <a:spcBef>
                <a:spcPts val="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800" b="1" dirty="0">
              <a:solidFill>
                <a:schemeClr val="tx1"/>
              </a:solidFill>
              <a:latin typeface="+mj-lt"/>
            </a:endParaRPr>
          </a:p>
          <a:p>
            <a:pPr marL="347662" indent="-342900" algn="just"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Regulamentação/Autorização no Conselho ou Órgão municipal, estadual ou federal de educação </a:t>
            </a:r>
            <a:endParaRPr lang="pt-BR" sz="2000" b="1" dirty="0" smtClean="0">
              <a:solidFill>
                <a:schemeClr val="tx1"/>
              </a:solidFill>
              <a:latin typeface="+mj-lt"/>
            </a:endParaRPr>
          </a:p>
          <a:p>
            <a:pPr marL="347662" indent="-342900" algn="just"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b="1" dirty="0">
              <a:solidFill>
                <a:schemeClr val="tx1"/>
              </a:solidFill>
              <a:latin typeface="+mj-lt"/>
            </a:endParaRPr>
          </a:p>
          <a:p>
            <a:pPr marL="341313" indent="-3397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Sim</a:t>
            </a:r>
            <a:endParaRPr lang="pt-BR" sz="1900" b="1" dirty="0">
              <a:solidFill>
                <a:schemeClr val="tx1"/>
              </a:solidFill>
              <a:latin typeface="+mn-lt"/>
            </a:endParaRP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está regulamentada/autorizada para funcionar. </a:t>
            </a:r>
          </a:p>
          <a:p>
            <a:pPr marL="341313" indent="-3397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Em </a:t>
            </a:r>
            <a:r>
              <a:rPr lang="pt-BR" sz="1900" b="1" dirty="0">
                <a:solidFill>
                  <a:schemeClr val="tx1"/>
                </a:solidFill>
                <a:latin typeface="+mn-lt"/>
              </a:rPr>
              <a:t>tramitação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O processo de regulamentação/autorização está em andamento. </a:t>
            </a: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Período estabelecido para a tramitação de um processo geralmente não ultrapassa um ano.</a:t>
            </a:r>
          </a:p>
          <a:p>
            <a:pPr marL="341313" indent="-3397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Não</a:t>
            </a:r>
            <a:endParaRPr lang="pt-BR" sz="1900" b="1" dirty="0">
              <a:solidFill>
                <a:schemeClr val="tx1"/>
              </a:solidFill>
              <a:latin typeface="+mn-lt"/>
            </a:endParaRPr>
          </a:p>
          <a:p>
            <a:pPr marL="8001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não possui documento nem iniciou o processo de regulamentação/autorização de funcionamento</a:t>
            </a:r>
            <a:r>
              <a:rPr lang="pt-BR" sz="1900" dirty="0" smtClean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811213" lvl="1" indent="-3683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Observação:</a:t>
            </a:r>
            <a:r>
              <a:rPr lang="pt-BR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pt-BR" dirty="0" smtClean="0">
                <a:solidFill>
                  <a:schemeClr val="tx1"/>
                </a:solidFill>
                <a:latin typeface="+mn-lt"/>
              </a:rPr>
              <a:t>Para todos os casos, as 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escolas devem estar atentas à atualização dessa informação na coleta do Censo Escolar, pois esse dado é frequentemente utilizado para repasses de recursos federais. 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66688"/>
            <a:ext cx="24384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28588" y="1180197"/>
            <a:ext cx="9648825" cy="476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j-lt"/>
              </a:rPr>
              <a:t>Unidade vinculada à  Escola de Educação Básica: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Unidade localizada em endereço diferente do endereço da escola-sede 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Tem infraestrutura educacional completa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Funcionamento autônomo 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A dependência administrativa e financeira pertence à escola-sede.</a:t>
            </a: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Deve ser preenchido o código da escola sede, caso esteja vinculada à uma escola de educação básica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endParaRPr lang="pt-BR" sz="1900" dirty="0">
              <a:solidFill>
                <a:schemeClr val="tx1"/>
              </a:solidFill>
              <a:latin typeface="+mj-lt"/>
            </a:endParaRPr>
          </a:p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j-lt"/>
              </a:rPr>
              <a:t>Unidade ofertante de Ensino Superior:</a:t>
            </a: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29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Escola com turmas de </a:t>
            </a:r>
            <a:r>
              <a:rPr lang="pt-BR" sz="1900" b="1" dirty="0">
                <a:solidFill>
                  <a:schemeClr val="tx1"/>
                </a:solidFill>
                <a:latin typeface="+mj-lt"/>
              </a:rPr>
              <a:t>Educação Básica </a:t>
            </a:r>
            <a:r>
              <a:rPr lang="pt-BR" sz="1900" dirty="0">
                <a:solidFill>
                  <a:schemeClr val="tx1"/>
                </a:solidFill>
                <a:latin typeface="+mj-lt"/>
              </a:rPr>
              <a:t>que também oferta cursos de </a:t>
            </a:r>
            <a:r>
              <a:rPr lang="pt-BR" sz="1900" b="1" dirty="0">
                <a:solidFill>
                  <a:schemeClr val="tx1"/>
                </a:solidFill>
                <a:latin typeface="+mj-lt"/>
              </a:rPr>
              <a:t>Educação Superior</a:t>
            </a:r>
            <a:r>
              <a:rPr lang="pt-BR" sz="1900" dirty="0">
                <a:solidFill>
                  <a:schemeClr val="tx1"/>
                </a:solidFill>
                <a:latin typeface="+mj-lt"/>
              </a:rPr>
              <a:t>. Caso seja uma unidade ofertante de ensino superior, preencha o código da IES.</a:t>
            </a:r>
          </a:p>
          <a:p>
            <a:pPr marL="1081088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 smtClean="0">
                <a:solidFill>
                  <a:srgbClr val="FF0000"/>
                </a:solidFill>
                <a:latin typeface="+mj-lt"/>
              </a:rPr>
              <a:t>Importante</a:t>
            </a:r>
            <a:r>
              <a:rPr lang="pt-BR" sz="1900" b="1" dirty="0">
                <a:solidFill>
                  <a:schemeClr val="tx1"/>
                </a:solidFill>
                <a:latin typeface="+mj-lt"/>
              </a:rPr>
              <a:t>! </a:t>
            </a:r>
            <a:r>
              <a:rPr lang="pt-BR" sz="1900" i="1" dirty="0">
                <a:solidFill>
                  <a:schemeClr val="tx1"/>
                </a:solidFill>
                <a:latin typeface="+mj-lt"/>
              </a:rPr>
              <a:t>As escolas que participam do </a:t>
            </a:r>
            <a:r>
              <a:rPr lang="pt-BR" sz="1900" b="1" i="1" dirty="0" err="1">
                <a:solidFill>
                  <a:schemeClr val="tx1"/>
                </a:solidFill>
                <a:latin typeface="+mj-lt"/>
              </a:rPr>
              <a:t>Pronatec</a:t>
            </a:r>
            <a:r>
              <a:rPr lang="pt-BR" sz="1900" i="1" dirty="0">
                <a:solidFill>
                  <a:schemeClr val="tx1"/>
                </a:solidFill>
                <a:latin typeface="+mj-lt"/>
              </a:rPr>
              <a:t> devem ficar atentas às orientações de preenchimento desse campo</a:t>
            </a:r>
            <a:r>
              <a:rPr lang="pt-BR" sz="19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endParaRPr lang="pt-BR" sz="1900" dirty="0">
              <a:solidFill>
                <a:schemeClr val="tx1"/>
              </a:solidFill>
              <a:latin typeface="+mj-lt"/>
            </a:endParaRPr>
          </a:p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j-lt"/>
              </a:rPr>
              <a:t>Não:</a:t>
            </a:r>
          </a:p>
          <a:p>
            <a:pPr marL="723900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  <a:tab pos="9434513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j-lt"/>
              </a:rPr>
              <a:t>As opções acima não se aplicam à </a:t>
            </a:r>
            <a:r>
              <a:rPr lang="pt-BR" sz="1900" dirty="0" smtClean="0">
                <a:solidFill>
                  <a:schemeClr val="tx1"/>
                </a:solidFill>
                <a:latin typeface="+mj-lt"/>
              </a:rPr>
              <a:t>escola</a:t>
            </a:r>
            <a:endParaRPr lang="pt-BR" sz="19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IDENTIFICAÇÃO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4487" y="1484784"/>
            <a:ext cx="9217025" cy="110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 smtClean="0">
                <a:solidFill>
                  <a:schemeClr val="tx1"/>
                </a:solidFill>
                <a:latin typeface="+mj-lt"/>
              </a:rPr>
              <a:t>Prédio </a:t>
            </a:r>
            <a:r>
              <a:rPr lang="pt-BR" sz="2200" b="1" dirty="0">
                <a:solidFill>
                  <a:schemeClr val="tx1"/>
                </a:solidFill>
                <a:latin typeface="+mj-lt"/>
              </a:rPr>
              <a:t>da escola compartilhado com outra escola (SIM/NÃO)</a:t>
            </a:r>
          </a:p>
          <a:p>
            <a:pPr marL="723900" indent="-339725" algn="just">
              <a:lnSpc>
                <a:spcPct val="150000"/>
              </a:lnSpc>
              <a:buClrTx/>
              <a:buFont typeface="Wingdings" charset="2"/>
              <a:buChar char="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Deve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assinalar </a:t>
            </a:r>
            <a:r>
              <a:rPr lang="pt-BR" sz="2200" b="1" dirty="0">
                <a:solidFill>
                  <a:srgbClr val="006600"/>
                </a:solidFill>
                <a:latin typeface="+mj-lt"/>
              </a:rPr>
              <a:t>SIM</a:t>
            </a:r>
            <a:r>
              <a:rPr lang="pt-BR" sz="2200" dirty="0">
                <a:solidFill>
                  <a:srgbClr val="006600"/>
                </a:solidFill>
                <a:latin typeface="+mj-lt"/>
              </a:rPr>
              <a:t>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a escola que cede o espaço para outra escola</a:t>
            </a: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.</a:t>
            </a:r>
            <a:endParaRPr lang="pt-BR" sz="22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7044" y="0"/>
            <a:ext cx="3047844" cy="134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705321" y="2708920"/>
            <a:ext cx="5489909" cy="2122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39725" indent="-339725" algn="just">
              <a:lnSpc>
                <a:spcPct val="150000"/>
              </a:lnSpc>
              <a:buClr>
                <a:schemeClr val="tx1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Deverá ser informados o código da escola (limite máximo de 6 escolas)</a:t>
            </a:r>
          </a:p>
          <a:p>
            <a:pPr marL="339725" indent="-339725" algn="just">
              <a:lnSpc>
                <a:spcPct val="150000"/>
              </a:lnSpc>
              <a:buClr>
                <a:schemeClr val="tx1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Código da escola com quem compartilha deve pertencer ao mesmo estado</a:t>
            </a:r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6744" y="2723250"/>
            <a:ext cx="3588294" cy="272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ângulo 2"/>
          <p:cNvSpPr>
            <a:spLocks noChangeArrowheads="1"/>
          </p:cNvSpPr>
          <p:nvPr/>
        </p:nvSpPr>
        <p:spPr bwMode="auto">
          <a:xfrm>
            <a:off x="509588" y="744538"/>
            <a:ext cx="8878887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None/>
              <a:defRPr/>
            </a:pP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Portaria nº 254, de  11 de abril de 2018 - INEP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Abertura do módulo Matrícula Inicial:  </a:t>
            </a:r>
            <a:r>
              <a:rPr lang="pt-BR" sz="2000" b="1" dirty="0">
                <a:solidFill>
                  <a:srgbClr val="FF0000"/>
                </a:solidFill>
                <a:latin typeface="Calibri" pitchFamily="32" charset="0"/>
              </a:rPr>
              <a:t>30/05/2018;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Encerramento da coleta: </a:t>
            </a:r>
            <a:r>
              <a:rPr lang="pt-BR" sz="2000" b="1" dirty="0">
                <a:solidFill>
                  <a:srgbClr val="FF0000"/>
                </a:solidFill>
                <a:latin typeface="Calibri" pitchFamily="32" charset="0"/>
              </a:rPr>
              <a:t>31/07/2018</a:t>
            </a:r>
            <a:r>
              <a:rPr lang="pt-BR" sz="2000" dirty="0">
                <a:solidFill>
                  <a:srgbClr val="262626"/>
                </a:solidFill>
                <a:latin typeface="Calibri" pitchFamily="32" charset="0"/>
              </a:rPr>
              <a:t>;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Reabertura do módulo Matrícula Inicial para conferência:  </a:t>
            </a: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a partir da publicação dos dados preliminares no DOU, com prazo de 30 dias para que sejam realizadas as correções (preliminarmente em setembro); </a:t>
            </a:r>
          </a:p>
          <a:p>
            <a:pPr marL="285750" indent="-28575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Ø"/>
              <a:defRPr/>
            </a:pP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CONFIRMAÇÃO DE MATRÍCULAS DUPLICADAS: </a:t>
            </a: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Durante todo o período de retificação do censo escolar 2018 (Confirmação e Desconsideração de matriculas) </a:t>
            </a:r>
          </a:p>
          <a:p>
            <a:pPr marL="987425" indent="-265113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" pitchFamily="2" charset="2"/>
              <a:buChar char="ü"/>
              <a:tabLst>
                <a:tab pos="984250" algn="l"/>
              </a:tabLst>
              <a:defRPr/>
            </a:pP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Após este período o sistema reabrirá apenas para </a:t>
            </a:r>
            <a:r>
              <a:rPr lang="pt-BR" b="1" dirty="0">
                <a:solidFill>
                  <a:srgbClr val="262626"/>
                </a:solidFill>
                <a:latin typeface="Calibri" pitchFamily="32" charset="0"/>
              </a:rPr>
              <a:t>confirmação de matrícula</a:t>
            </a:r>
            <a:r>
              <a:rPr lang="pt-BR" dirty="0">
                <a:solidFill>
                  <a:srgbClr val="262626"/>
                </a:solidFill>
                <a:latin typeface="Calibri" pitchFamily="32" charset="0"/>
              </a:rPr>
              <a:t>. (preliminarmente em outubro). </a:t>
            </a:r>
            <a:endParaRPr lang="pt-BR" sz="2000" b="1" dirty="0">
              <a:solidFill>
                <a:srgbClr val="262626"/>
              </a:solidFill>
              <a:latin typeface="Calibri" pitchFamily="32" charset="0"/>
            </a:endParaRPr>
          </a:p>
        </p:txBody>
      </p:sp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11113" y="0"/>
            <a:ext cx="8255000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PORTARIA  DO CENSO ESCOLAR 2018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415925" y="1125538"/>
            <a:ext cx="5367338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17513" y="1738313"/>
            <a:ext cx="6264275" cy="230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9725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Nesse campo devem ser informados os ambientes que existem na escola; </a:t>
            </a:r>
          </a:p>
          <a:p>
            <a:pPr marL="341313" indent="-338138" algn="just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400" dirty="0">
              <a:solidFill>
                <a:schemeClr val="tx1"/>
              </a:solidFill>
              <a:latin typeface="+mn-lt"/>
            </a:endParaRPr>
          </a:p>
          <a:p>
            <a:pPr marL="339725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Qualquer ambiente que seja utilizado pela escola e/ou comunidade e que faça parte da estrutura física da escola deve ser informado;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5606" name="Grupo 10"/>
          <p:cNvGrpSpPr>
            <a:grpSpLocks/>
          </p:cNvGrpSpPr>
          <p:nvPr/>
        </p:nvGrpSpPr>
        <p:grpSpPr bwMode="auto">
          <a:xfrm>
            <a:off x="468313" y="822325"/>
            <a:ext cx="9232900" cy="4895850"/>
            <a:chOff x="468868" y="821589"/>
            <a:chExt cx="9232520" cy="4897099"/>
          </a:xfrm>
        </p:grpSpPr>
        <p:pic>
          <p:nvPicPr>
            <p:cNvPr id="25607" name="Imagem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588" y="821589"/>
              <a:ext cx="2584800" cy="1721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8" name="Imagem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588" y="2541538"/>
              <a:ext cx="2584800" cy="172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9" name="Imagem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588" y="4264738"/>
              <a:ext cx="2584800" cy="145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0" name="Imagem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3593" y="4264288"/>
              <a:ext cx="2181600" cy="1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1" name="Imagem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3376" y="4263830"/>
              <a:ext cx="2324188" cy="1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2" name="Imagem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868" y="4263830"/>
              <a:ext cx="2115491" cy="1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417290" y="1109663"/>
            <a:ext cx="9144223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*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Campos que geram dúvidas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81897" y="1817688"/>
            <a:ext cx="8779616" cy="224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39725" indent="-339725" algn="just">
              <a:lnSpc>
                <a:spcPct val="100000"/>
              </a:lnSpc>
              <a:buClr>
                <a:srgbClr val="008000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b="1" dirty="0">
                <a:solidFill>
                  <a:srgbClr val="008000"/>
                </a:solidFill>
                <a:latin typeface="+mn-lt"/>
              </a:rPr>
              <a:t>Área verde</a:t>
            </a:r>
            <a:r>
              <a:rPr lang="pt-BR" sz="2000" dirty="0">
                <a:solidFill>
                  <a:srgbClr val="008000"/>
                </a:solidFill>
                <a:latin typeface="+mn-lt"/>
              </a:rPr>
              <a:t>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Área localizada no espaço livre das dependências escolares;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Sem cobertura de concreto, piso ou edificações;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Predomínio de vegetação;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Com potencial para cultivo de plantas ou preparação de hortas; 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Pode ser utilizada para atividades didático-pedagógicas extraclasses e/ou no 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contraturno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9888" y="4076700"/>
            <a:ext cx="2606675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8888" y="4038600"/>
            <a:ext cx="2857500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73063" y="1904926"/>
            <a:ext cx="6740971" cy="267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8128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Biblioteca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  <a:p>
            <a:pPr marL="11684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Local que dispõe de coleções de livros, materiais </a:t>
            </a:r>
            <a:r>
              <a:rPr lang="pt-BR" sz="2000" dirty="0" err="1">
                <a:solidFill>
                  <a:schemeClr val="tx1"/>
                </a:solidFill>
                <a:latin typeface="+mn-lt"/>
              </a:rPr>
              <a:t>videográficos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e documentos registrados em qualquer suporte (papel, filme, CD, DVD, entre outras mídias), destinados à consulta, pesquisa, estudo ou leitura. 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800" dirty="0">
              <a:solidFill>
                <a:schemeClr val="tx1"/>
              </a:solidFill>
              <a:latin typeface="+mn-lt"/>
            </a:endParaRPr>
          </a:p>
          <a:p>
            <a:pPr indent="4763" algn="ctr">
              <a:lnSpc>
                <a:spcPct val="100000"/>
              </a:lnSpc>
              <a:buClrTx/>
              <a:buFontTx/>
              <a:buNone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rgbClr val="FF0000"/>
                </a:solidFill>
                <a:latin typeface="+mn-lt"/>
              </a:rPr>
              <a:t>Somente deve ser informada quando o espaço em que se encontra é de uso exclusivo para esse fim. </a:t>
            </a:r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6234" y="2025489"/>
            <a:ext cx="2576513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3063" y="1109663"/>
            <a:ext cx="9144223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*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Campos que geram dúvidas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4114" y="3429000"/>
            <a:ext cx="189021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17290" y="1816095"/>
            <a:ext cx="9144222" cy="3861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722313" indent="-352425" algn="just">
              <a:lnSpc>
                <a:spcPct val="100000"/>
              </a:lnSpc>
              <a:buClr>
                <a:srgbClr val="C00000"/>
              </a:buClr>
              <a:buFont typeface="Wingdings" charset="2"/>
              <a:buChar char=""/>
              <a:tabLst>
                <a:tab pos="11652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Pátio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coberto/ descoberto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817563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Espaço coberto/ descoberto, cercado por elementos de construção, com área que permite a realização de atividades recreativas ou outras, ligado a outros recintos e ao exterior por meio de corredores, entradas ou pórticos, não se confundindo com quadra de esportes, áreas de passagens ou corredores.</a:t>
            </a:r>
          </a:p>
          <a:p>
            <a:pPr marL="723900" indent="-339725" algn="just">
              <a:lnSpc>
                <a:spcPct val="100000"/>
              </a:lnSpc>
              <a:spcAft>
                <a:spcPts val="600"/>
              </a:spcAft>
              <a:buClr>
                <a:srgbClr val="C00000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Sala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de diretoria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1169988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Espaço reservado para o trabalho do(a)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diretor(a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)/</a:t>
            </a:r>
          </a:p>
          <a:p>
            <a:pPr marL="1166813" algn="just">
              <a:lnSpc>
                <a:spcPct val="100000"/>
              </a:lnSpc>
              <a:spcAft>
                <a:spcPts val="600"/>
              </a:spcAft>
              <a:buClrTx/>
              <a:tabLst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gestor(a) </a:t>
            </a:r>
            <a:r>
              <a:rPr lang="pt-BR" sz="2000" dirty="0" smtClean="0">
                <a:solidFill>
                  <a:schemeClr val="tx1"/>
                </a:solidFill>
                <a:latin typeface="+mn-lt"/>
              </a:rPr>
              <a:t>escolar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723900" indent="-339725" algn="just">
              <a:lnSpc>
                <a:spcPct val="100000"/>
              </a:lnSpc>
              <a:spcAft>
                <a:spcPts val="600"/>
              </a:spcAft>
              <a:buClr>
                <a:srgbClr val="C00000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Sala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de leitura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11715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 Espaço reservado aos alunos para consultas, leituras e estudos. </a:t>
            </a:r>
          </a:p>
          <a:p>
            <a:pPr algn="ctr">
              <a:lnSpc>
                <a:spcPct val="100000"/>
              </a:lnSpc>
              <a:spcAft>
                <a:spcPts val="600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rgbClr val="FF0000"/>
                </a:solidFill>
                <a:latin typeface="+mn-lt"/>
              </a:rPr>
              <a:t>A sala de leitura não deve ser informada se estiver localizada dentro da biblioteca</a:t>
            </a:r>
            <a:r>
              <a:rPr lang="pt-BR" sz="2000" b="1" dirty="0" smtClean="0">
                <a:solidFill>
                  <a:schemeClr val="tx1"/>
                </a:solidFill>
                <a:latin typeface="+mn-lt"/>
              </a:rPr>
              <a:t>.</a:t>
            </a:r>
            <a:endParaRPr lang="pt-BR" sz="20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17290" y="1109663"/>
            <a:ext cx="9144223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Dependências existentes na escola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*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</a:rPr>
              <a:t>Campos que geram dúvidas</a:t>
            </a:r>
            <a:r>
              <a:rPr lang="pt-BR" sz="20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pt-BR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28588" y="1125538"/>
            <a:ext cx="6667500" cy="452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b="1" dirty="0">
                <a:solidFill>
                  <a:schemeClr val="tx1"/>
                </a:solidFill>
                <a:latin typeface="+mn-lt"/>
              </a:rPr>
              <a:t>Sala de professores </a:t>
            </a:r>
          </a:p>
          <a:p>
            <a:pPr marL="728663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dirty="0" smtClean="0">
                <a:solidFill>
                  <a:schemeClr val="tx1"/>
                </a:solidFill>
                <a:latin typeface="+mn-lt"/>
              </a:rPr>
              <a:t>Local </a:t>
            </a:r>
            <a:r>
              <a:rPr lang="pt-BR" sz="2100" dirty="0">
                <a:solidFill>
                  <a:schemeClr val="tx1"/>
                </a:solidFill>
                <a:latin typeface="+mn-lt"/>
              </a:rPr>
              <a:t>em que os(as) professores(as) podem permanecer durante o intervalo das aulas, realizar reuniões e/ou planejar as aulas.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b="1" dirty="0" smtClean="0">
                <a:solidFill>
                  <a:schemeClr val="tx1"/>
                </a:solidFill>
                <a:latin typeface="+mn-lt"/>
              </a:rPr>
              <a:t>Sala </a:t>
            </a:r>
            <a:r>
              <a:rPr lang="pt-BR" sz="2100" b="1" dirty="0">
                <a:solidFill>
                  <a:schemeClr val="tx1"/>
                </a:solidFill>
                <a:latin typeface="+mn-lt"/>
              </a:rPr>
              <a:t>de recursos multifuncionais para Atendimento Educacional Especializado (AEE)</a:t>
            </a:r>
          </a:p>
          <a:p>
            <a:pPr marL="715963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dirty="0" smtClean="0">
                <a:solidFill>
                  <a:schemeClr val="tx1"/>
                </a:solidFill>
                <a:latin typeface="+mn-lt"/>
              </a:rPr>
              <a:t>Espaço </a:t>
            </a:r>
            <a:r>
              <a:rPr lang="pt-BR" sz="2100" dirty="0">
                <a:solidFill>
                  <a:schemeClr val="tx1"/>
                </a:solidFill>
                <a:latin typeface="+mn-lt"/>
              </a:rPr>
              <a:t>destinado à realização de AEE, com equipamentos, mobiliários, recursos de acessibilidade e materiais didáticos/pedagógicos e professor(a) com formação adequada para realizar o atendimento.</a:t>
            </a:r>
          </a:p>
          <a:p>
            <a:pPr marL="3460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100" b="1" i="1" dirty="0" smtClean="0">
                <a:solidFill>
                  <a:srgbClr val="FF0000"/>
                </a:solidFill>
                <a:latin typeface="+mn-lt"/>
              </a:rPr>
              <a:t>Somente </a:t>
            </a:r>
            <a:r>
              <a:rPr lang="pt-BR" sz="2100" b="1" i="1" dirty="0">
                <a:solidFill>
                  <a:srgbClr val="FF0000"/>
                </a:solidFill>
                <a:latin typeface="+mn-lt"/>
              </a:rPr>
              <a:t>deve ser informada quando o espaço em que se encontra é de uso exclusivo para esse fim</a:t>
            </a:r>
            <a:r>
              <a:rPr lang="pt-BR" sz="2100" b="1" i="1" dirty="0" smtClean="0">
                <a:solidFill>
                  <a:srgbClr val="FF0000"/>
                </a:solidFill>
                <a:latin typeface="+mn-lt"/>
              </a:rPr>
              <a:t>.</a:t>
            </a:r>
            <a:endParaRPr lang="pt-BR" sz="21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3588" y="3841750"/>
            <a:ext cx="2532062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3588" y="1606550"/>
            <a:ext cx="2532062" cy="189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4487" y="1340768"/>
            <a:ext cx="9217025" cy="415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Número de salas de aula existentes na escola</a:t>
            </a:r>
          </a:p>
          <a:p>
            <a:pPr marL="722313" indent="-339725" algn="just">
              <a:lnSpc>
                <a:spcPct val="15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É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obrigatório informar a quantidade de salas de aula existentes na escola;</a:t>
            </a:r>
          </a:p>
          <a:p>
            <a:pPr marL="722313" indent="-339725" algn="just">
              <a:lnSpc>
                <a:spcPct val="15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Não devem ser incluídos laboratórios nem salas de recursos </a:t>
            </a: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multifuncionais</a:t>
            </a:r>
          </a:p>
          <a:p>
            <a:pPr marL="382588" algn="just">
              <a:lnSpc>
                <a:spcPct val="150000"/>
              </a:lnSpc>
              <a:buClr>
                <a:srgbClr val="1F497D"/>
              </a:buClr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200" dirty="0" smtClean="0">
              <a:solidFill>
                <a:schemeClr val="tx1"/>
              </a:solidFill>
              <a:latin typeface="+mn-lt"/>
            </a:endParaRPr>
          </a:p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200" b="1" dirty="0" smtClean="0">
                <a:solidFill>
                  <a:schemeClr val="tx1"/>
                </a:solidFill>
                <a:latin typeface="+mn-lt"/>
              </a:rPr>
              <a:t>Número 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de salas utilizadas como salas de aula (dentro e fora do prédio)</a:t>
            </a:r>
          </a:p>
          <a:p>
            <a:pPr marL="723900" indent="-339725" algn="just">
              <a:lnSpc>
                <a:spcPct val="15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Quantidade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de salas de aula que funcionam dentro e/ou fora da escola, utilizadas de maneira permanente ou </a:t>
            </a:r>
            <a:r>
              <a:rPr lang="pt-BR" sz="2200" dirty="0" smtClean="0">
                <a:solidFill>
                  <a:schemeClr val="tx1"/>
                </a:solidFill>
                <a:latin typeface="+mn-lt"/>
              </a:rPr>
              <a:t>provisória</a:t>
            </a:r>
            <a:endParaRPr lang="pt-BR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346075" y="1268413"/>
            <a:ext cx="4722809" cy="3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Computadores para uso administrativo 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6075" y="1847850"/>
            <a:ext cx="8640763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Total de computadores utilizados pelo setor administrativo da escola – diretoria, secretaria, entre outros.</a:t>
            </a:r>
          </a:p>
          <a:p>
            <a:pPr marL="341313" indent="-338138" algn="just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46074" y="2708275"/>
            <a:ext cx="5759847" cy="3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285750" indent="-28575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Computadores para uso dos alunos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346075" y="3357563"/>
            <a:ext cx="8496300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2313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Total de computadores utilizados pelos alunos. </a:t>
            </a:r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488950" y="4149725"/>
            <a:ext cx="8713788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rgbClr val="FF0000"/>
                </a:solidFill>
                <a:latin typeface="+mn-lt"/>
              </a:rPr>
              <a:t>Observação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Pelo menos um dos campos acima deve ser preenchido quando for declarado computadores no campo “Quantidade de equipamentos existentes na escola”.</a:t>
            </a:r>
          </a:p>
        </p:txBody>
      </p:sp>
      <p:pic>
        <p:nvPicPr>
          <p:cNvPr id="3175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1788" y="2508250"/>
            <a:ext cx="3024187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52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346075" y="1590675"/>
            <a:ext cx="8999538" cy="7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>
                <a:solidFill>
                  <a:schemeClr val="tx1"/>
                </a:solidFill>
                <a:latin typeface="+mn-lt"/>
              </a:rPr>
              <a:t>Total de funcionários da escola (inclusive profissionais escolares em sala de aula)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6075" y="2462584"/>
            <a:ext cx="6913563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Quantidade de funcionários que desempenham funções docentes, técnicas, administrativas entre outros. </a:t>
            </a:r>
          </a:p>
          <a:p>
            <a:pPr marL="722313" indent="-339725" algn="just">
              <a:lnSpc>
                <a:spcPct val="100000"/>
              </a:lnSpc>
              <a:buClrTx/>
              <a:buFontTx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722313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Outros exemplos: merendeira, zelador, vigilante, terceirizado etc.</a:t>
            </a: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13125"/>
            <a:ext cx="2762250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346074" y="1125538"/>
            <a:ext cx="6983983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Alimentação escolar para os alunos*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6074" y="2570128"/>
            <a:ext cx="9215438" cy="346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b="1" dirty="0">
                <a:solidFill>
                  <a:schemeClr val="tx1"/>
                </a:solidFill>
                <a:latin typeface="+mn-lt"/>
              </a:rPr>
              <a:t>Oferece</a:t>
            </a:r>
          </a:p>
          <a:p>
            <a:pPr marL="728663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22313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No caso das escolas privadas caracteriza-se como oferta de alimentação escolar: </a:t>
            </a:r>
          </a:p>
          <a:p>
            <a:pPr marL="11684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1236663" algn="l"/>
                <a:tab pos="1519238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É o primeiro ano de funcionamento da escola e esta pretende oferecer alimentação escolar no próximo ano. </a:t>
            </a:r>
          </a:p>
          <a:p>
            <a:pPr marL="11684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1236663" algn="l"/>
                <a:tab pos="1519238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já está em funcionamento, nunca ofereceu alimentação escolar e tem interesse em oferecê-la no próximo ano. </a:t>
            </a:r>
          </a:p>
          <a:p>
            <a:pPr marL="1168400" lvl="1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339725" algn="l"/>
                <a:tab pos="1236663" algn="l"/>
                <a:tab pos="1519238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>
                <a:solidFill>
                  <a:schemeClr val="tx1"/>
                </a:solidFill>
                <a:latin typeface="+mn-lt"/>
              </a:rPr>
              <a:t>A escola já oferece alimentação escolar e a oferta será mantida no próximo ano.</a:t>
            </a:r>
          </a:p>
          <a:p>
            <a:pPr marL="728663" indent="-342900" algn="just">
              <a:lnSpc>
                <a:spcPct val="100000"/>
              </a:lnSpc>
              <a:spcAft>
                <a:spcPts val="0"/>
              </a:spcAft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b="1" dirty="0" smtClean="0">
                <a:solidFill>
                  <a:schemeClr val="tx1"/>
                </a:solidFill>
                <a:latin typeface="+mn-lt"/>
              </a:rPr>
              <a:t>Não </a:t>
            </a:r>
            <a:r>
              <a:rPr lang="pt-BR" sz="1900" b="1" dirty="0">
                <a:solidFill>
                  <a:schemeClr val="tx1"/>
                </a:solidFill>
                <a:latin typeface="+mn-lt"/>
              </a:rPr>
              <a:t>oferece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 </a:t>
            </a:r>
            <a:endParaRPr lang="pt-BR" sz="1900" dirty="0" smtClean="0">
              <a:solidFill>
                <a:schemeClr val="tx1"/>
              </a:solidFill>
              <a:latin typeface="+mn-lt"/>
            </a:endParaRPr>
          </a:p>
          <a:p>
            <a:pPr marL="11715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escola não oferece alimentação escolar.</a:t>
            </a:r>
          </a:p>
          <a:p>
            <a:pPr marL="346075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1900" b="1" dirty="0" smtClean="0">
                <a:solidFill>
                  <a:srgbClr val="FF0000"/>
                </a:solidFill>
                <a:latin typeface="+mn-lt"/>
              </a:rPr>
              <a:t>Atenção</a:t>
            </a:r>
            <a:r>
              <a:rPr lang="pt-BR" sz="1900" dirty="0">
                <a:solidFill>
                  <a:srgbClr val="FF0000"/>
                </a:solidFill>
                <a:latin typeface="+mn-lt"/>
              </a:rPr>
              <a:t>: </a:t>
            </a:r>
            <a:r>
              <a:rPr lang="pt-BR" sz="1900" dirty="0">
                <a:solidFill>
                  <a:schemeClr val="tx1"/>
                </a:solidFill>
                <a:latin typeface="+mn-lt"/>
              </a:rPr>
              <a:t>A partir de 2017 o campo se tornou obrigatório para todas as escolas (públicas e privadas)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46074" y="1539875"/>
            <a:ext cx="9215438" cy="92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638175" indent="-28575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chemeClr val="tx1"/>
                </a:solidFill>
                <a:latin typeface="+mn-lt"/>
              </a:rPr>
              <a:t>As escolas devem informar se oferece ou não alimentação escolar para os alunos (Campo utilizado para repasse de recursos financeiros do Programa Nacional de Alimentação Escolar).</a:t>
            </a:r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5550" y="0"/>
            <a:ext cx="232886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CARACTERIZAÇÃO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0025" y="1992313"/>
            <a:ext cx="5327650" cy="378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Ensino regular</a:t>
            </a: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39725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Educação especial - modalidade substitutiva Entende-se por escolas ou classes especiais, os espaços destinados à escolarização, organizados com base na condição de deficiência, reunindo portanto, somente alunos com algum tipo de deficiência</a:t>
            </a: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EJA</a:t>
            </a:r>
          </a:p>
          <a:p>
            <a:pPr marL="341313" indent="-338138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339725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Educação Profissional.</a:t>
            </a:r>
          </a:p>
        </p:txBody>
      </p:sp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4363" y="1989138"/>
            <a:ext cx="420528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200025" y="1268413"/>
            <a:ext cx="9432925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Modalidades  (modos, maneiras ou metodologias) de ensino oferecidas pela escola*</a:t>
            </a:r>
          </a:p>
        </p:txBody>
      </p:sp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"/>
            <a:ext cx="833817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32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</a:t>
            </a:r>
          </a:p>
          <a:p>
            <a:pPr algn="ctr" hangingPunct="1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DADOS EDUCACIONAIS</a:t>
            </a: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5400" y="0"/>
            <a:ext cx="8240713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SISTEMA EDUCACENSO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73063" y="1071563"/>
            <a:ext cx="9145587" cy="471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6075" indent="-34290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ACESSANDO O SISTEMA</a:t>
            </a:r>
          </a:p>
          <a:p>
            <a:pPr marL="273050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Para o acesso ao sistema Educacenso é necessário que os usuários das escolas, as secretarias estaduais e municipais de educação e os gestores educacionais sejam previamente cadastrados no sistema.</a:t>
            </a:r>
          </a:p>
          <a:p>
            <a:pPr marL="273050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FontTx/>
              <a:buNone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	Os perfis de acesso ao sistema Educacenso são: 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Inep;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Secretaria Estadual;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 err="1">
                <a:solidFill>
                  <a:schemeClr val="tx1"/>
                </a:solidFill>
                <a:latin typeface="+mn-lt"/>
              </a:rPr>
              <a:t>Setec</a:t>
            </a:r>
            <a:r>
              <a:rPr lang="pt-BR" sz="2000" b="1" dirty="0">
                <a:solidFill>
                  <a:schemeClr val="tx1"/>
                </a:solidFill>
                <a:latin typeface="+mn-lt"/>
              </a:rPr>
              <a:t>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Órgão Regional;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Secretaria Municipal;</a:t>
            </a:r>
          </a:p>
          <a:p>
            <a:pPr marL="639763" indent="-269875" algn="just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charset="2"/>
              <a:buChar char=""/>
              <a:tabLst>
                <a:tab pos="720725" algn="l"/>
                <a:tab pos="722313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Escola. 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252" y="4573116"/>
            <a:ext cx="7346950" cy="8001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8" y="1905000"/>
            <a:ext cx="4775200" cy="339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776288" y="1773238"/>
            <a:ext cx="4754562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225425" y="1065213"/>
            <a:ext cx="7058025" cy="380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Tipo de mediação didático-pedagógica</a:t>
            </a:r>
          </a:p>
        </p:txBody>
      </p:sp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70" name="AutoShape 5"/>
          <p:cNvSpPr>
            <a:spLocks noChangeArrowheads="1"/>
          </p:cNvSpPr>
          <p:nvPr/>
        </p:nvSpPr>
        <p:spPr bwMode="auto">
          <a:xfrm>
            <a:off x="4737100" y="2122488"/>
            <a:ext cx="5005388" cy="2203450"/>
          </a:xfrm>
          <a:prstGeom prst="wedgeRectCallout">
            <a:avLst>
              <a:gd name="adj1" fmla="val -62500"/>
              <a:gd name="adj2" fmla="val 84176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Semipresencial</a:t>
            </a:r>
            <a:r>
              <a:rPr lang="pt-BR" dirty="0">
                <a:solidFill>
                  <a:srgbClr val="000000"/>
                </a:solidFill>
                <a:latin typeface="+mn-lt"/>
              </a:rPr>
              <a:t> – Habilita as M</a:t>
            </a:r>
            <a:r>
              <a:rPr lang="pt-BR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odalidades (Educação Especial e EJA Anos Iniciais, Finais e Médio      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Educação a Distância – </a:t>
            </a:r>
            <a:r>
              <a:rPr lang="pt-BR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Habilita as Modalidades (Regular, EJA Anos Iniciais, Finais e Médio, Todas as etapas de Educação Profissional) e Ensino Médio – Normal Magistério.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5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737100" y="2911475"/>
            <a:ext cx="5021263" cy="692150"/>
          </a:xfrm>
          <a:prstGeom prst="wedgeRectCallout">
            <a:avLst>
              <a:gd name="adj1" fmla="val -62500"/>
              <a:gd name="adj2" fmla="val 84176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500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Nome atribuído a turma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Sugestão: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identificar: Ano \ Série \ Ciclo</a:t>
            </a: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.</a:t>
            </a: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5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0" y="11778"/>
            <a:ext cx="8338170" cy="56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0" grpId="1" animBg="1"/>
      <p:bldP spid="9" grpId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10" t="34834" r="4085" b="6790"/>
          <a:stretch>
            <a:fillRect/>
          </a:stretch>
        </p:blipFill>
        <p:spPr bwMode="auto">
          <a:xfrm>
            <a:off x="128588" y="692150"/>
            <a:ext cx="9648825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15410" t="34834" r="4085" b="679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0" y="11778"/>
            <a:ext cx="8338170" cy="56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sp>
        <p:nvSpPr>
          <p:cNvPr id="37893" name="Texto explicativo retangular 3"/>
          <p:cNvSpPr>
            <a:spLocks noChangeArrowheads="1"/>
          </p:cNvSpPr>
          <p:nvPr/>
        </p:nvSpPr>
        <p:spPr bwMode="auto">
          <a:xfrm>
            <a:off x="5599113" y="3355975"/>
            <a:ext cx="4178300" cy="1152525"/>
          </a:xfrm>
          <a:prstGeom prst="wedgeRectCallout">
            <a:avLst>
              <a:gd name="adj1" fmla="val -71727"/>
              <a:gd name="adj2" fmla="val 94139"/>
            </a:avLst>
          </a:prstGeom>
          <a:solidFill>
            <a:schemeClr val="bg1"/>
          </a:solidFill>
          <a:ln w="22225" cmpd="sng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pt-BR" dirty="0">
                <a:solidFill>
                  <a:schemeClr val="tx1"/>
                </a:solidFill>
                <a:latin typeface="+mn-lt"/>
              </a:rPr>
              <a:t>Lembrar de informar no </a:t>
            </a:r>
            <a:r>
              <a:rPr lang="pt-BR" b="1" dirty="0">
                <a:solidFill>
                  <a:srgbClr val="FF0000"/>
                </a:solidFill>
                <a:latin typeface="+mn-lt"/>
              </a:rPr>
              <a:t>CADASTRO DA ESCOLA – DADOS EDUCACIONAIS</a:t>
            </a:r>
            <a:r>
              <a:rPr lang="pt-BR" dirty="0">
                <a:solidFill>
                  <a:schemeClr val="tx1"/>
                </a:solidFill>
                <a:latin typeface="+mn-lt"/>
              </a:rPr>
              <a:t>, se oferta ou não AEE ou Atividade Complementar</a:t>
            </a:r>
          </a:p>
        </p:txBody>
      </p:sp>
      <p:sp>
        <p:nvSpPr>
          <p:cNvPr id="13" name="Texto explicativo retangular 3"/>
          <p:cNvSpPr>
            <a:spLocks noChangeArrowheads="1"/>
          </p:cNvSpPr>
          <p:nvPr/>
        </p:nvSpPr>
        <p:spPr bwMode="auto">
          <a:xfrm>
            <a:off x="5599113" y="801688"/>
            <a:ext cx="4178300" cy="719137"/>
          </a:xfrm>
          <a:prstGeom prst="wedgeRectCallout">
            <a:avLst>
              <a:gd name="adj1" fmla="val -71727"/>
              <a:gd name="adj2" fmla="val 94139"/>
            </a:avLst>
          </a:prstGeom>
          <a:solidFill>
            <a:schemeClr val="bg1"/>
          </a:solidFill>
          <a:ln w="22225" cmpd="sng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Horário de Início e Término das Aulas</a:t>
            </a:r>
          </a:p>
        </p:txBody>
      </p:sp>
      <p:sp>
        <p:nvSpPr>
          <p:cNvPr id="14" name="Texto explicativo retangular 3"/>
          <p:cNvSpPr>
            <a:spLocks noChangeArrowheads="1"/>
          </p:cNvSpPr>
          <p:nvPr/>
        </p:nvSpPr>
        <p:spPr bwMode="auto">
          <a:xfrm>
            <a:off x="5599113" y="1989138"/>
            <a:ext cx="4178300" cy="1152525"/>
          </a:xfrm>
          <a:prstGeom prst="wedgeRectCallout">
            <a:avLst>
              <a:gd name="adj1" fmla="val -71727"/>
              <a:gd name="adj2" fmla="val 94139"/>
            </a:avLst>
          </a:prstGeom>
          <a:solidFill>
            <a:schemeClr val="bg1"/>
          </a:solidFill>
          <a:ln w="22225" cmpd="sng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pt-BR" b="1" dirty="0">
                <a:solidFill>
                  <a:schemeClr val="tx1"/>
                </a:solidFill>
                <a:latin typeface="+mn-lt"/>
              </a:rPr>
              <a:t>Informar os dias de Funcionamento da Turma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  <p:bldP spid="37893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268413"/>
            <a:ext cx="9861550" cy="420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0"/>
            <a:ext cx="84089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2794000" y="1589088"/>
            <a:ext cx="6840538" cy="1839912"/>
          </a:xfrm>
          <a:custGeom>
            <a:avLst/>
            <a:gdLst>
              <a:gd name="connsiteX0" fmla="*/ 0 w 3076575"/>
              <a:gd name="connsiteY0" fmla="*/ 270674 h 1624013"/>
              <a:gd name="connsiteX1" fmla="*/ 270674 w 3076575"/>
              <a:gd name="connsiteY1" fmla="*/ 0 h 1624013"/>
              <a:gd name="connsiteX2" fmla="*/ 512763 w 3076575"/>
              <a:gd name="connsiteY2" fmla="*/ 0 h 1624013"/>
              <a:gd name="connsiteX3" fmla="*/ 512763 w 3076575"/>
              <a:gd name="connsiteY3" fmla="*/ 0 h 1624013"/>
              <a:gd name="connsiteX4" fmla="*/ 1281906 w 3076575"/>
              <a:gd name="connsiteY4" fmla="*/ 0 h 1624013"/>
              <a:gd name="connsiteX5" fmla="*/ 2805901 w 3076575"/>
              <a:gd name="connsiteY5" fmla="*/ 0 h 1624013"/>
              <a:gd name="connsiteX6" fmla="*/ 3076575 w 3076575"/>
              <a:gd name="connsiteY6" fmla="*/ 270674 h 1624013"/>
              <a:gd name="connsiteX7" fmla="*/ 3076575 w 3076575"/>
              <a:gd name="connsiteY7" fmla="*/ 270669 h 1624013"/>
              <a:gd name="connsiteX8" fmla="*/ 3076575 w 3076575"/>
              <a:gd name="connsiteY8" fmla="*/ 270669 h 1624013"/>
              <a:gd name="connsiteX9" fmla="*/ 3076575 w 3076575"/>
              <a:gd name="connsiteY9" fmla="*/ 676672 h 1624013"/>
              <a:gd name="connsiteX10" fmla="*/ 3076575 w 3076575"/>
              <a:gd name="connsiteY10" fmla="*/ 1353339 h 1624013"/>
              <a:gd name="connsiteX11" fmla="*/ 2805901 w 3076575"/>
              <a:gd name="connsiteY11" fmla="*/ 1624013 h 1624013"/>
              <a:gd name="connsiteX12" fmla="*/ 1281906 w 3076575"/>
              <a:gd name="connsiteY12" fmla="*/ 1624013 h 1624013"/>
              <a:gd name="connsiteX13" fmla="*/ 512763 w 3076575"/>
              <a:gd name="connsiteY13" fmla="*/ 1624013 h 1624013"/>
              <a:gd name="connsiteX14" fmla="*/ 512763 w 3076575"/>
              <a:gd name="connsiteY14" fmla="*/ 1624013 h 1624013"/>
              <a:gd name="connsiteX15" fmla="*/ 270674 w 3076575"/>
              <a:gd name="connsiteY15" fmla="*/ 1624013 h 1624013"/>
              <a:gd name="connsiteX16" fmla="*/ 0 w 3076575"/>
              <a:gd name="connsiteY16" fmla="*/ 1353339 h 1624013"/>
              <a:gd name="connsiteX17" fmla="*/ 0 w 3076575"/>
              <a:gd name="connsiteY17" fmla="*/ 676672 h 1624013"/>
              <a:gd name="connsiteX18" fmla="*/ -4363045 w 3076575"/>
              <a:gd name="connsiteY18" fmla="*/ 348854 h 1624013"/>
              <a:gd name="connsiteX19" fmla="*/ 0 w 3076575"/>
              <a:gd name="connsiteY19" fmla="*/ 270669 h 1624013"/>
              <a:gd name="connsiteX20" fmla="*/ 0 w 3076575"/>
              <a:gd name="connsiteY20" fmla="*/ 270674 h 1624013"/>
              <a:gd name="connsiteX0" fmla="*/ 1103652 w 4180227"/>
              <a:gd name="connsiteY0" fmla="*/ 270674 h 1624013"/>
              <a:gd name="connsiteX1" fmla="*/ 1374326 w 4180227"/>
              <a:gd name="connsiteY1" fmla="*/ 0 h 1624013"/>
              <a:gd name="connsiteX2" fmla="*/ 1616415 w 4180227"/>
              <a:gd name="connsiteY2" fmla="*/ 0 h 1624013"/>
              <a:gd name="connsiteX3" fmla="*/ 1616415 w 4180227"/>
              <a:gd name="connsiteY3" fmla="*/ 0 h 1624013"/>
              <a:gd name="connsiteX4" fmla="*/ 2385558 w 4180227"/>
              <a:gd name="connsiteY4" fmla="*/ 0 h 1624013"/>
              <a:gd name="connsiteX5" fmla="*/ 3909553 w 4180227"/>
              <a:gd name="connsiteY5" fmla="*/ 0 h 1624013"/>
              <a:gd name="connsiteX6" fmla="*/ 4180227 w 4180227"/>
              <a:gd name="connsiteY6" fmla="*/ 270674 h 1624013"/>
              <a:gd name="connsiteX7" fmla="*/ 4180227 w 4180227"/>
              <a:gd name="connsiteY7" fmla="*/ 270669 h 1624013"/>
              <a:gd name="connsiteX8" fmla="*/ 4180227 w 4180227"/>
              <a:gd name="connsiteY8" fmla="*/ 270669 h 1624013"/>
              <a:gd name="connsiteX9" fmla="*/ 4180227 w 4180227"/>
              <a:gd name="connsiteY9" fmla="*/ 676672 h 1624013"/>
              <a:gd name="connsiteX10" fmla="*/ 4180227 w 4180227"/>
              <a:gd name="connsiteY10" fmla="*/ 1353339 h 1624013"/>
              <a:gd name="connsiteX11" fmla="*/ 3909553 w 4180227"/>
              <a:gd name="connsiteY11" fmla="*/ 1624013 h 1624013"/>
              <a:gd name="connsiteX12" fmla="*/ 2385558 w 4180227"/>
              <a:gd name="connsiteY12" fmla="*/ 1624013 h 1624013"/>
              <a:gd name="connsiteX13" fmla="*/ 1616415 w 4180227"/>
              <a:gd name="connsiteY13" fmla="*/ 1624013 h 1624013"/>
              <a:gd name="connsiteX14" fmla="*/ 1616415 w 4180227"/>
              <a:gd name="connsiteY14" fmla="*/ 1624013 h 1624013"/>
              <a:gd name="connsiteX15" fmla="*/ 1374326 w 4180227"/>
              <a:gd name="connsiteY15" fmla="*/ 1624013 h 1624013"/>
              <a:gd name="connsiteX16" fmla="*/ 1103652 w 4180227"/>
              <a:gd name="connsiteY16" fmla="*/ 1353339 h 1624013"/>
              <a:gd name="connsiteX17" fmla="*/ 1103652 w 4180227"/>
              <a:gd name="connsiteY17" fmla="*/ 676672 h 1624013"/>
              <a:gd name="connsiteX18" fmla="*/ 0 w 4180227"/>
              <a:gd name="connsiteY18" fmla="*/ 407847 h 1624013"/>
              <a:gd name="connsiteX19" fmla="*/ 1103652 w 4180227"/>
              <a:gd name="connsiteY19" fmla="*/ 270669 h 1624013"/>
              <a:gd name="connsiteX20" fmla="*/ 1103652 w 4180227"/>
              <a:gd name="connsiteY20" fmla="*/ 270674 h 16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0227" h="1624013">
                <a:moveTo>
                  <a:pt x="1103652" y="270674"/>
                </a:moveTo>
                <a:cubicBezTo>
                  <a:pt x="1103652" y="121185"/>
                  <a:pt x="1224837" y="0"/>
                  <a:pt x="1374326" y="0"/>
                </a:cubicBezTo>
                <a:lnTo>
                  <a:pt x="1616415" y="0"/>
                </a:lnTo>
                <a:lnTo>
                  <a:pt x="1616415" y="0"/>
                </a:lnTo>
                <a:lnTo>
                  <a:pt x="2385558" y="0"/>
                </a:lnTo>
                <a:lnTo>
                  <a:pt x="3909553" y="0"/>
                </a:lnTo>
                <a:cubicBezTo>
                  <a:pt x="4059042" y="0"/>
                  <a:pt x="4180227" y="121185"/>
                  <a:pt x="4180227" y="270674"/>
                </a:cubicBezTo>
                <a:lnTo>
                  <a:pt x="4180227" y="270669"/>
                </a:lnTo>
                <a:lnTo>
                  <a:pt x="4180227" y="270669"/>
                </a:lnTo>
                <a:lnTo>
                  <a:pt x="4180227" y="676672"/>
                </a:lnTo>
                <a:lnTo>
                  <a:pt x="4180227" y="1353339"/>
                </a:lnTo>
                <a:cubicBezTo>
                  <a:pt x="4180227" y="1502828"/>
                  <a:pt x="4059042" y="1624013"/>
                  <a:pt x="3909553" y="1624013"/>
                </a:cubicBezTo>
                <a:lnTo>
                  <a:pt x="2385558" y="1624013"/>
                </a:lnTo>
                <a:lnTo>
                  <a:pt x="1616415" y="1624013"/>
                </a:lnTo>
                <a:lnTo>
                  <a:pt x="1616415" y="1624013"/>
                </a:lnTo>
                <a:lnTo>
                  <a:pt x="1374326" y="1624013"/>
                </a:lnTo>
                <a:cubicBezTo>
                  <a:pt x="1224837" y="1624013"/>
                  <a:pt x="1103652" y="1502828"/>
                  <a:pt x="1103652" y="1353339"/>
                </a:cubicBezTo>
                <a:lnTo>
                  <a:pt x="1103652" y="676672"/>
                </a:lnTo>
                <a:lnTo>
                  <a:pt x="0" y="407847"/>
                </a:lnTo>
                <a:lnTo>
                  <a:pt x="1103652" y="270669"/>
                </a:lnTo>
                <a:lnTo>
                  <a:pt x="1103652" y="270674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Classe Hospitalar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Unidade de Atendimento Socioeducativo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Unidade Prisional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Atividade Complementar</a:t>
            </a:r>
          </a:p>
          <a:p>
            <a:pPr marL="2319338" indent="-342900"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ea typeface="Tahoma" pitchFamily="34" charset="0"/>
                <a:cs typeface="Tahoma" pitchFamily="34" charset="0"/>
              </a:rPr>
              <a:t>Atendimento Educacional Especializado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800350" y="2276475"/>
            <a:ext cx="6840538" cy="1839913"/>
          </a:xfrm>
          <a:custGeom>
            <a:avLst/>
            <a:gdLst>
              <a:gd name="connsiteX0" fmla="*/ 0 w 3076575"/>
              <a:gd name="connsiteY0" fmla="*/ 270674 h 1624013"/>
              <a:gd name="connsiteX1" fmla="*/ 270674 w 3076575"/>
              <a:gd name="connsiteY1" fmla="*/ 0 h 1624013"/>
              <a:gd name="connsiteX2" fmla="*/ 512763 w 3076575"/>
              <a:gd name="connsiteY2" fmla="*/ 0 h 1624013"/>
              <a:gd name="connsiteX3" fmla="*/ 512763 w 3076575"/>
              <a:gd name="connsiteY3" fmla="*/ 0 h 1624013"/>
              <a:gd name="connsiteX4" fmla="*/ 1281906 w 3076575"/>
              <a:gd name="connsiteY4" fmla="*/ 0 h 1624013"/>
              <a:gd name="connsiteX5" fmla="*/ 2805901 w 3076575"/>
              <a:gd name="connsiteY5" fmla="*/ 0 h 1624013"/>
              <a:gd name="connsiteX6" fmla="*/ 3076575 w 3076575"/>
              <a:gd name="connsiteY6" fmla="*/ 270674 h 1624013"/>
              <a:gd name="connsiteX7" fmla="*/ 3076575 w 3076575"/>
              <a:gd name="connsiteY7" fmla="*/ 270669 h 1624013"/>
              <a:gd name="connsiteX8" fmla="*/ 3076575 w 3076575"/>
              <a:gd name="connsiteY8" fmla="*/ 270669 h 1624013"/>
              <a:gd name="connsiteX9" fmla="*/ 3076575 w 3076575"/>
              <a:gd name="connsiteY9" fmla="*/ 676672 h 1624013"/>
              <a:gd name="connsiteX10" fmla="*/ 3076575 w 3076575"/>
              <a:gd name="connsiteY10" fmla="*/ 1353339 h 1624013"/>
              <a:gd name="connsiteX11" fmla="*/ 2805901 w 3076575"/>
              <a:gd name="connsiteY11" fmla="*/ 1624013 h 1624013"/>
              <a:gd name="connsiteX12" fmla="*/ 1281906 w 3076575"/>
              <a:gd name="connsiteY12" fmla="*/ 1624013 h 1624013"/>
              <a:gd name="connsiteX13" fmla="*/ 512763 w 3076575"/>
              <a:gd name="connsiteY13" fmla="*/ 1624013 h 1624013"/>
              <a:gd name="connsiteX14" fmla="*/ 512763 w 3076575"/>
              <a:gd name="connsiteY14" fmla="*/ 1624013 h 1624013"/>
              <a:gd name="connsiteX15" fmla="*/ 270674 w 3076575"/>
              <a:gd name="connsiteY15" fmla="*/ 1624013 h 1624013"/>
              <a:gd name="connsiteX16" fmla="*/ 0 w 3076575"/>
              <a:gd name="connsiteY16" fmla="*/ 1353339 h 1624013"/>
              <a:gd name="connsiteX17" fmla="*/ 0 w 3076575"/>
              <a:gd name="connsiteY17" fmla="*/ 676672 h 1624013"/>
              <a:gd name="connsiteX18" fmla="*/ -4363045 w 3076575"/>
              <a:gd name="connsiteY18" fmla="*/ 348854 h 1624013"/>
              <a:gd name="connsiteX19" fmla="*/ 0 w 3076575"/>
              <a:gd name="connsiteY19" fmla="*/ 270669 h 1624013"/>
              <a:gd name="connsiteX20" fmla="*/ 0 w 3076575"/>
              <a:gd name="connsiteY20" fmla="*/ 270674 h 1624013"/>
              <a:gd name="connsiteX0" fmla="*/ 1103652 w 4180227"/>
              <a:gd name="connsiteY0" fmla="*/ 270674 h 1624013"/>
              <a:gd name="connsiteX1" fmla="*/ 1374326 w 4180227"/>
              <a:gd name="connsiteY1" fmla="*/ 0 h 1624013"/>
              <a:gd name="connsiteX2" fmla="*/ 1616415 w 4180227"/>
              <a:gd name="connsiteY2" fmla="*/ 0 h 1624013"/>
              <a:gd name="connsiteX3" fmla="*/ 1616415 w 4180227"/>
              <a:gd name="connsiteY3" fmla="*/ 0 h 1624013"/>
              <a:gd name="connsiteX4" fmla="*/ 2385558 w 4180227"/>
              <a:gd name="connsiteY4" fmla="*/ 0 h 1624013"/>
              <a:gd name="connsiteX5" fmla="*/ 3909553 w 4180227"/>
              <a:gd name="connsiteY5" fmla="*/ 0 h 1624013"/>
              <a:gd name="connsiteX6" fmla="*/ 4180227 w 4180227"/>
              <a:gd name="connsiteY6" fmla="*/ 270674 h 1624013"/>
              <a:gd name="connsiteX7" fmla="*/ 4180227 w 4180227"/>
              <a:gd name="connsiteY7" fmla="*/ 270669 h 1624013"/>
              <a:gd name="connsiteX8" fmla="*/ 4180227 w 4180227"/>
              <a:gd name="connsiteY8" fmla="*/ 270669 h 1624013"/>
              <a:gd name="connsiteX9" fmla="*/ 4180227 w 4180227"/>
              <a:gd name="connsiteY9" fmla="*/ 676672 h 1624013"/>
              <a:gd name="connsiteX10" fmla="*/ 4180227 w 4180227"/>
              <a:gd name="connsiteY10" fmla="*/ 1353339 h 1624013"/>
              <a:gd name="connsiteX11" fmla="*/ 3909553 w 4180227"/>
              <a:gd name="connsiteY11" fmla="*/ 1624013 h 1624013"/>
              <a:gd name="connsiteX12" fmla="*/ 2385558 w 4180227"/>
              <a:gd name="connsiteY12" fmla="*/ 1624013 h 1624013"/>
              <a:gd name="connsiteX13" fmla="*/ 1616415 w 4180227"/>
              <a:gd name="connsiteY13" fmla="*/ 1624013 h 1624013"/>
              <a:gd name="connsiteX14" fmla="*/ 1616415 w 4180227"/>
              <a:gd name="connsiteY14" fmla="*/ 1624013 h 1624013"/>
              <a:gd name="connsiteX15" fmla="*/ 1374326 w 4180227"/>
              <a:gd name="connsiteY15" fmla="*/ 1624013 h 1624013"/>
              <a:gd name="connsiteX16" fmla="*/ 1103652 w 4180227"/>
              <a:gd name="connsiteY16" fmla="*/ 1353339 h 1624013"/>
              <a:gd name="connsiteX17" fmla="*/ 1103652 w 4180227"/>
              <a:gd name="connsiteY17" fmla="*/ 676672 h 1624013"/>
              <a:gd name="connsiteX18" fmla="*/ 0 w 4180227"/>
              <a:gd name="connsiteY18" fmla="*/ 407847 h 1624013"/>
              <a:gd name="connsiteX19" fmla="*/ 1103652 w 4180227"/>
              <a:gd name="connsiteY19" fmla="*/ 270669 h 1624013"/>
              <a:gd name="connsiteX20" fmla="*/ 1103652 w 4180227"/>
              <a:gd name="connsiteY20" fmla="*/ 270674 h 16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0227" h="1624013">
                <a:moveTo>
                  <a:pt x="1103652" y="270674"/>
                </a:moveTo>
                <a:cubicBezTo>
                  <a:pt x="1103652" y="121185"/>
                  <a:pt x="1224837" y="0"/>
                  <a:pt x="1374326" y="0"/>
                </a:cubicBezTo>
                <a:lnTo>
                  <a:pt x="1616415" y="0"/>
                </a:lnTo>
                <a:lnTo>
                  <a:pt x="1616415" y="0"/>
                </a:lnTo>
                <a:lnTo>
                  <a:pt x="2385558" y="0"/>
                </a:lnTo>
                <a:lnTo>
                  <a:pt x="3909553" y="0"/>
                </a:lnTo>
                <a:cubicBezTo>
                  <a:pt x="4059042" y="0"/>
                  <a:pt x="4180227" y="121185"/>
                  <a:pt x="4180227" y="270674"/>
                </a:cubicBezTo>
                <a:lnTo>
                  <a:pt x="4180227" y="270669"/>
                </a:lnTo>
                <a:lnTo>
                  <a:pt x="4180227" y="270669"/>
                </a:lnTo>
                <a:lnTo>
                  <a:pt x="4180227" y="676672"/>
                </a:lnTo>
                <a:lnTo>
                  <a:pt x="4180227" y="1353339"/>
                </a:lnTo>
                <a:cubicBezTo>
                  <a:pt x="4180227" y="1502828"/>
                  <a:pt x="4059042" y="1624013"/>
                  <a:pt x="3909553" y="1624013"/>
                </a:cubicBezTo>
                <a:lnTo>
                  <a:pt x="2385558" y="1624013"/>
                </a:lnTo>
                <a:lnTo>
                  <a:pt x="1616415" y="1624013"/>
                </a:lnTo>
                <a:lnTo>
                  <a:pt x="1616415" y="1624013"/>
                </a:lnTo>
                <a:lnTo>
                  <a:pt x="1374326" y="1624013"/>
                </a:lnTo>
                <a:cubicBezTo>
                  <a:pt x="1224837" y="1624013"/>
                  <a:pt x="1103652" y="1502828"/>
                  <a:pt x="1103652" y="1353339"/>
                </a:cubicBezTo>
                <a:lnTo>
                  <a:pt x="1103652" y="676672"/>
                </a:lnTo>
                <a:lnTo>
                  <a:pt x="0" y="407847"/>
                </a:lnTo>
                <a:lnTo>
                  <a:pt x="1103652" y="270669"/>
                </a:lnTo>
                <a:lnTo>
                  <a:pt x="1103652" y="270674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Quando o tipo de atendimento selecionado for Atividade Complementar, o sistema habilita o campo Turma participante do programa mais educação e a opção para </a:t>
            </a:r>
            <a:r>
              <a:rPr lang="pt-BR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“Adicionar os tipos de atividades.”</a:t>
            </a:r>
          </a:p>
          <a:p>
            <a:pPr marL="1976438" algn="just">
              <a:buClrTx/>
              <a:buFontTx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2813050" y="3636963"/>
            <a:ext cx="6842125" cy="1839912"/>
          </a:xfrm>
          <a:custGeom>
            <a:avLst/>
            <a:gdLst>
              <a:gd name="connsiteX0" fmla="*/ 0 w 3076575"/>
              <a:gd name="connsiteY0" fmla="*/ 270674 h 1624013"/>
              <a:gd name="connsiteX1" fmla="*/ 270674 w 3076575"/>
              <a:gd name="connsiteY1" fmla="*/ 0 h 1624013"/>
              <a:gd name="connsiteX2" fmla="*/ 512763 w 3076575"/>
              <a:gd name="connsiteY2" fmla="*/ 0 h 1624013"/>
              <a:gd name="connsiteX3" fmla="*/ 512763 w 3076575"/>
              <a:gd name="connsiteY3" fmla="*/ 0 h 1624013"/>
              <a:gd name="connsiteX4" fmla="*/ 1281906 w 3076575"/>
              <a:gd name="connsiteY4" fmla="*/ 0 h 1624013"/>
              <a:gd name="connsiteX5" fmla="*/ 2805901 w 3076575"/>
              <a:gd name="connsiteY5" fmla="*/ 0 h 1624013"/>
              <a:gd name="connsiteX6" fmla="*/ 3076575 w 3076575"/>
              <a:gd name="connsiteY6" fmla="*/ 270674 h 1624013"/>
              <a:gd name="connsiteX7" fmla="*/ 3076575 w 3076575"/>
              <a:gd name="connsiteY7" fmla="*/ 270669 h 1624013"/>
              <a:gd name="connsiteX8" fmla="*/ 3076575 w 3076575"/>
              <a:gd name="connsiteY8" fmla="*/ 270669 h 1624013"/>
              <a:gd name="connsiteX9" fmla="*/ 3076575 w 3076575"/>
              <a:gd name="connsiteY9" fmla="*/ 676672 h 1624013"/>
              <a:gd name="connsiteX10" fmla="*/ 3076575 w 3076575"/>
              <a:gd name="connsiteY10" fmla="*/ 1353339 h 1624013"/>
              <a:gd name="connsiteX11" fmla="*/ 2805901 w 3076575"/>
              <a:gd name="connsiteY11" fmla="*/ 1624013 h 1624013"/>
              <a:gd name="connsiteX12" fmla="*/ 1281906 w 3076575"/>
              <a:gd name="connsiteY12" fmla="*/ 1624013 h 1624013"/>
              <a:gd name="connsiteX13" fmla="*/ 512763 w 3076575"/>
              <a:gd name="connsiteY13" fmla="*/ 1624013 h 1624013"/>
              <a:gd name="connsiteX14" fmla="*/ 512763 w 3076575"/>
              <a:gd name="connsiteY14" fmla="*/ 1624013 h 1624013"/>
              <a:gd name="connsiteX15" fmla="*/ 270674 w 3076575"/>
              <a:gd name="connsiteY15" fmla="*/ 1624013 h 1624013"/>
              <a:gd name="connsiteX16" fmla="*/ 0 w 3076575"/>
              <a:gd name="connsiteY16" fmla="*/ 1353339 h 1624013"/>
              <a:gd name="connsiteX17" fmla="*/ 0 w 3076575"/>
              <a:gd name="connsiteY17" fmla="*/ 676672 h 1624013"/>
              <a:gd name="connsiteX18" fmla="*/ -4363045 w 3076575"/>
              <a:gd name="connsiteY18" fmla="*/ 348854 h 1624013"/>
              <a:gd name="connsiteX19" fmla="*/ 0 w 3076575"/>
              <a:gd name="connsiteY19" fmla="*/ 270669 h 1624013"/>
              <a:gd name="connsiteX20" fmla="*/ 0 w 3076575"/>
              <a:gd name="connsiteY20" fmla="*/ 270674 h 1624013"/>
              <a:gd name="connsiteX0" fmla="*/ 1103652 w 4180227"/>
              <a:gd name="connsiteY0" fmla="*/ 270674 h 1624013"/>
              <a:gd name="connsiteX1" fmla="*/ 1374326 w 4180227"/>
              <a:gd name="connsiteY1" fmla="*/ 0 h 1624013"/>
              <a:gd name="connsiteX2" fmla="*/ 1616415 w 4180227"/>
              <a:gd name="connsiteY2" fmla="*/ 0 h 1624013"/>
              <a:gd name="connsiteX3" fmla="*/ 1616415 w 4180227"/>
              <a:gd name="connsiteY3" fmla="*/ 0 h 1624013"/>
              <a:gd name="connsiteX4" fmla="*/ 2385558 w 4180227"/>
              <a:gd name="connsiteY4" fmla="*/ 0 h 1624013"/>
              <a:gd name="connsiteX5" fmla="*/ 3909553 w 4180227"/>
              <a:gd name="connsiteY5" fmla="*/ 0 h 1624013"/>
              <a:gd name="connsiteX6" fmla="*/ 4180227 w 4180227"/>
              <a:gd name="connsiteY6" fmla="*/ 270674 h 1624013"/>
              <a:gd name="connsiteX7" fmla="*/ 4180227 w 4180227"/>
              <a:gd name="connsiteY7" fmla="*/ 270669 h 1624013"/>
              <a:gd name="connsiteX8" fmla="*/ 4180227 w 4180227"/>
              <a:gd name="connsiteY8" fmla="*/ 270669 h 1624013"/>
              <a:gd name="connsiteX9" fmla="*/ 4180227 w 4180227"/>
              <a:gd name="connsiteY9" fmla="*/ 676672 h 1624013"/>
              <a:gd name="connsiteX10" fmla="*/ 4180227 w 4180227"/>
              <a:gd name="connsiteY10" fmla="*/ 1353339 h 1624013"/>
              <a:gd name="connsiteX11" fmla="*/ 3909553 w 4180227"/>
              <a:gd name="connsiteY11" fmla="*/ 1624013 h 1624013"/>
              <a:gd name="connsiteX12" fmla="*/ 2385558 w 4180227"/>
              <a:gd name="connsiteY12" fmla="*/ 1624013 h 1624013"/>
              <a:gd name="connsiteX13" fmla="*/ 1616415 w 4180227"/>
              <a:gd name="connsiteY13" fmla="*/ 1624013 h 1624013"/>
              <a:gd name="connsiteX14" fmla="*/ 1616415 w 4180227"/>
              <a:gd name="connsiteY14" fmla="*/ 1624013 h 1624013"/>
              <a:gd name="connsiteX15" fmla="*/ 1374326 w 4180227"/>
              <a:gd name="connsiteY15" fmla="*/ 1624013 h 1624013"/>
              <a:gd name="connsiteX16" fmla="*/ 1103652 w 4180227"/>
              <a:gd name="connsiteY16" fmla="*/ 1353339 h 1624013"/>
              <a:gd name="connsiteX17" fmla="*/ 1103652 w 4180227"/>
              <a:gd name="connsiteY17" fmla="*/ 676672 h 1624013"/>
              <a:gd name="connsiteX18" fmla="*/ 0 w 4180227"/>
              <a:gd name="connsiteY18" fmla="*/ 407847 h 1624013"/>
              <a:gd name="connsiteX19" fmla="*/ 1103652 w 4180227"/>
              <a:gd name="connsiteY19" fmla="*/ 270669 h 1624013"/>
              <a:gd name="connsiteX20" fmla="*/ 1103652 w 4180227"/>
              <a:gd name="connsiteY20" fmla="*/ 270674 h 1624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80227" h="1624013">
                <a:moveTo>
                  <a:pt x="1103652" y="270674"/>
                </a:moveTo>
                <a:cubicBezTo>
                  <a:pt x="1103652" y="121185"/>
                  <a:pt x="1224837" y="0"/>
                  <a:pt x="1374326" y="0"/>
                </a:cubicBezTo>
                <a:lnTo>
                  <a:pt x="1616415" y="0"/>
                </a:lnTo>
                <a:lnTo>
                  <a:pt x="1616415" y="0"/>
                </a:lnTo>
                <a:lnTo>
                  <a:pt x="2385558" y="0"/>
                </a:lnTo>
                <a:lnTo>
                  <a:pt x="3909553" y="0"/>
                </a:lnTo>
                <a:cubicBezTo>
                  <a:pt x="4059042" y="0"/>
                  <a:pt x="4180227" y="121185"/>
                  <a:pt x="4180227" y="270674"/>
                </a:cubicBezTo>
                <a:lnTo>
                  <a:pt x="4180227" y="270669"/>
                </a:lnTo>
                <a:lnTo>
                  <a:pt x="4180227" y="270669"/>
                </a:lnTo>
                <a:lnTo>
                  <a:pt x="4180227" y="676672"/>
                </a:lnTo>
                <a:lnTo>
                  <a:pt x="4180227" y="1353339"/>
                </a:lnTo>
                <a:cubicBezTo>
                  <a:pt x="4180227" y="1502828"/>
                  <a:pt x="4059042" y="1624013"/>
                  <a:pt x="3909553" y="1624013"/>
                </a:cubicBezTo>
                <a:lnTo>
                  <a:pt x="2385558" y="1624013"/>
                </a:lnTo>
                <a:lnTo>
                  <a:pt x="1616415" y="1624013"/>
                </a:lnTo>
                <a:lnTo>
                  <a:pt x="1616415" y="1624013"/>
                </a:lnTo>
                <a:lnTo>
                  <a:pt x="1374326" y="1624013"/>
                </a:lnTo>
                <a:cubicBezTo>
                  <a:pt x="1224837" y="1624013"/>
                  <a:pt x="1103652" y="1502828"/>
                  <a:pt x="1103652" y="1353339"/>
                </a:cubicBezTo>
                <a:lnTo>
                  <a:pt x="1103652" y="676672"/>
                </a:lnTo>
                <a:lnTo>
                  <a:pt x="0" y="407847"/>
                </a:lnTo>
                <a:lnTo>
                  <a:pt x="1103652" y="270669"/>
                </a:lnTo>
                <a:lnTo>
                  <a:pt x="1103652" y="270674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Turmas do Novo Mais Educação, dependendo do modo de Adesão da Escola:</a:t>
            </a: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5h Semanais: 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2 Atividades (Acompanhamento Pedagógico em Português e Matemática)</a:t>
            </a:r>
          </a:p>
          <a:p>
            <a:pPr marL="1976438" algn="just" hangingPunct="1">
              <a:buClrTx/>
              <a:buFontTx/>
              <a:buNone/>
              <a:defRPr/>
            </a:pPr>
            <a:r>
              <a:rPr lang="pt-BR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15h Semanais</a:t>
            </a:r>
            <a:r>
              <a:rPr lang="pt-BR" b="1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: </a:t>
            </a: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2 Atividades (Acompanhamento Pedagógico em Português e Matemática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 + 3 Atividades (Esporte, Lazer, Cultura, </a:t>
            </a:r>
            <a:r>
              <a:rPr lang="pt-BR" dirty="0" err="1">
                <a:solidFill>
                  <a:schemeClr val="tx1"/>
                </a:solidFill>
                <a:latin typeface="+mn-lt"/>
                <a:cs typeface="Times New Roman" pitchFamily="16" charset="0"/>
              </a:rPr>
              <a:t>etc</a:t>
            </a:r>
            <a:r>
              <a:rPr lang="pt-BR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)</a:t>
            </a:r>
          </a:p>
          <a:p>
            <a:pPr marL="1976438" algn="just">
              <a:buClrTx/>
              <a:buFontTx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96" t="9718" r="4343" b="3792"/>
          <a:stretch>
            <a:fillRect/>
          </a:stretch>
        </p:blipFill>
        <p:spPr bwMode="auto">
          <a:xfrm>
            <a:off x="284163" y="796925"/>
            <a:ext cx="8675687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14896" t="9718" r="4343" b="37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6" name="AutoShape 3"/>
          <p:cNvSpPr>
            <a:spLocks noChangeArrowheads="1"/>
          </p:cNvSpPr>
          <p:nvPr/>
        </p:nvSpPr>
        <p:spPr bwMode="auto">
          <a:xfrm>
            <a:off x="6683375" y="796925"/>
            <a:ext cx="3076575" cy="1624013"/>
          </a:xfrm>
          <a:prstGeom prst="wedgeRoundRectCallout">
            <a:avLst>
              <a:gd name="adj1" fmla="val -191815"/>
              <a:gd name="adj2" fmla="val -28519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Serão habilitadas as modalidades de acordo com os Dados Educacionais da escola. 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0" y="0"/>
            <a:ext cx="84089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6683375" y="1268413"/>
            <a:ext cx="3076575" cy="1624012"/>
          </a:xfrm>
          <a:prstGeom prst="wedgeRoundRectCallout">
            <a:avLst>
              <a:gd name="adj1" fmla="val -191815"/>
              <a:gd name="adj2" fmla="val -28519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Deverá ser selecionada a Etapa Correspondente a turma que está sendo inserida no Sistema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6681788" y="2060575"/>
            <a:ext cx="3076575" cy="2921000"/>
          </a:xfrm>
          <a:prstGeom prst="wedgeRoundRectCallout">
            <a:avLst>
              <a:gd name="adj1" fmla="val -191815"/>
              <a:gd name="adj2" fmla="val -28519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Devem ser selecionadas </a:t>
            </a:r>
            <a:r>
              <a:rPr lang="pt-BR" sz="20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TODAS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 as Disciplinas que correspondem a </a:t>
            </a:r>
            <a:r>
              <a:rPr lang="pt-BR" sz="2000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matriz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curricular da Turma a ser criada, incluindo as disciplinas sem docente, na Data </a:t>
            </a:r>
            <a:r>
              <a:rPr lang="pt-BR" sz="2000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de Referência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do Censo Escolar.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</p:txBody>
      </p:sp>
      <p:sp>
        <p:nvSpPr>
          <p:cNvPr id="38915" name="AutoShape 2"/>
          <p:cNvSpPr>
            <a:spLocks noChangeArrowheads="1"/>
          </p:cNvSpPr>
          <p:nvPr/>
        </p:nvSpPr>
        <p:spPr bwMode="auto">
          <a:xfrm>
            <a:off x="2073275" y="2565400"/>
            <a:ext cx="7678738" cy="2808288"/>
          </a:xfrm>
          <a:prstGeom prst="wedgeRoundRectCallout">
            <a:avLst>
              <a:gd name="adj1" fmla="val -48111"/>
              <a:gd name="adj2" fmla="val 56222"/>
              <a:gd name="adj3" fmla="val 16667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O campo turma participante do Programa </a:t>
            </a:r>
            <a:r>
              <a:rPr lang="pt-BR" sz="2000" dirty="0" smtClean="0">
                <a:solidFill>
                  <a:srgbClr val="000000"/>
                </a:solidFill>
                <a:latin typeface="+mn-lt"/>
                <a:cs typeface="Times New Roman" pitchFamily="16" charset="0"/>
              </a:rPr>
              <a:t>Novo Mais </a:t>
            </a: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Educação é habilitado apenas para as etapas do Ensino Fundamental do Ensino Regular e Educação Especial de escolas estaduais e municipais.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>
              <a:solidFill>
                <a:srgbClr val="000000"/>
              </a:solidFill>
              <a:latin typeface="+mn-lt"/>
              <a:cs typeface="Times New Roman" pitchFamily="16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Novo Mais Educação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  <a:cs typeface="Times New Roman" pitchFamily="16" charset="0"/>
              </a:rPr>
              <a:t>Possui o objetivo de melhorar a aprendizagem em língua portuguesa e matemática no ensino fundamental, por meio da ampliação da jornada escolar de crianças e adolescentes, mediante a complementação da carga horária.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6" grpId="1" animBg="1"/>
      <p:bldP spid="7" grpId="0" animBg="1"/>
      <p:bldP spid="7" grpId="1" animBg="1"/>
      <p:bldP spid="8" grpId="0" animBg="1"/>
      <p:bldP spid="8" grpId="1" animBg="1"/>
      <p:bldP spid="38915" grpId="0" animBg="1"/>
      <p:bldP spid="3891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46075" y="764704"/>
            <a:ext cx="5400675" cy="489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400" b="1" dirty="0" smtClean="0">
                <a:solidFill>
                  <a:srgbClr val="FF0000"/>
                </a:solidFill>
                <a:latin typeface="+mj-lt"/>
                <a:cs typeface="Times New Roman" pitchFamily="16" charset="0"/>
              </a:rPr>
              <a:t>IMPORTANTE:</a:t>
            </a:r>
          </a:p>
          <a:p>
            <a:pPr marL="285750" indent="-280988">
              <a:lnSpc>
                <a:spcPct val="100000"/>
              </a:lnSpc>
              <a:buClrTx/>
              <a:buFontTx/>
              <a:buNone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6C0A"/>
              </a:buClr>
              <a:buFont typeface="Wingdings" charset="2"/>
              <a:buChar char=""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As disciplinas são habilitadas de acordo com a etapa de ensino;</a:t>
            </a: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sz="1000" dirty="0">
              <a:solidFill>
                <a:schemeClr val="tx1"/>
              </a:solidFill>
              <a:latin typeface="+mj-lt"/>
            </a:endParaRP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6C0A"/>
              </a:buClr>
              <a:buFont typeface="Wingdings" charset="2"/>
              <a:buChar char=""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Não é permitida a edição de turma </a:t>
            </a:r>
            <a:r>
              <a:rPr lang="pt-BR" sz="2000" dirty="0" err="1">
                <a:solidFill>
                  <a:schemeClr val="tx1"/>
                </a:solidFill>
                <a:latin typeface="+mj-lt"/>
              </a:rPr>
              <a:t>multietapa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;</a:t>
            </a: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sz="1000" dirty="0">
              <a:solidFill>
                <a:schemeClr val="tx1"/>
              </a:solidFill>
              <a:latin typeface="+mj-lt"/>
            </a:endParaRPr>
          </a:p>
          <a:p>
            <a:pPr marL="531813" indent="-282575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6C0A"/>
              </a:buClr>
              <a:buFont typeface="Wingdings" charset="2"/>
              <a:buChar char=""/>
              <a:tabLst>
                <a:tab pos="6334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 AEE é ofertado no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contra turno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da escolarização.  Mas caso o aluno esteja em uma turma de escolarização integral pode sair da aula para fazer o AEE;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86" t="-70" r="1251" b="6592"/>
          <a:stretch>
            <a:fillRect/>
          </a:stretch>
        </p:blipFill>
        <p:spPr bwMode="auto">
          <a:xfrm>
            <a:off x="6033914" y="764704"/>
            <a:ext cx="3592919" cy="501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49286" t="-70" r="1251" b="65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0"/>
            <a:ext cx="8408988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83000"/>
              </a:lnSpc>
              <a:buClrTx/>
              <a:buFontTx/>
              <a:buNone/>
              <a:defRPr/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TURMA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252" y="4573116"/>
            <a:ext cx="7346950" cy="8001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DE </a:t>
            </a: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ALUNO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ChangeArrowheads="1"/>
          </p:cNvSpPr>
          <p:nvPr/>
        </p:nvSpPr>
        <p:spPr bwMode="auto">
          <a:xfrm>
            <a:off x="346075" y="1628775"/>
            <a:ext cx="9337675" cy="363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000" b="1" dirty="0">
                <a:solidFill>
                  <a:schemeClr val="tx1"/>
                </a:solidFill>
                <a:latin typeface="+mj-lt"/>
              </a:rPr>
              <a:t>CPF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marL="722313" lvl="1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 smtClean="0">
                <a:solidFill>
                  <a:schemeClr val="tx1"/>
                </a:solidFill>
                <a:latin typeface="+mj-lt"/>
              </a:rPr>
              <a:t>Dados </a:t>
            </a:r>
            <a:r>
              <a:rPr lang="pt-BR" sz="2200" b="1" dirty="0">
                <a:solidFill>
                  <a:schemeClr val="tx1"/>
                </a:solidFill>
                <a:latin typeface="+mj-lt"/>
              </a:rPr>
              <a:t>desatualizados no Sistema Educacenso:</a:t>
            </a:r>
          </a:p>
          <a:p>
            <a:pPr marL="1079500" lvl="2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</a:rPr>
              <a:t>Verificar na Receita Federal se o dados estão </a:t>
            </a: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atualizados;</a:t>
            </a: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1079500" lvl="2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</a:rPr>
              <a:t>Enviar e-mail para o Técnico responsável pelo acompanhamento na Coordenação Estadual, com cópia do documento atualizado.</a:t>
            </a:r>
          </a:p>
          <a:p>
            <a:pPr marL="722313" indent="-339725"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722313" lvl="1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chemeClr val="tx1"/>
                </a:solidFill>
                <a:latin typeface="+mj-lt"/>
              </a:rPr>
              <a:t>CPF informado errado no Sistema Educacenso:</a:t>
            </a:r>
          </a:p>
          <a:p>
            <a:pPr marL="10795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</a:rPr>
              <a:t>Enviar e-mail para o Técnico responsável pelo acompanhamento na Coordenação Estadual com ID do aluno solicitando a retirada do CPF.</a:t>
            </a:r>
          </a:p>
        </p:txBody>
      </p:sp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1" y="34925"/>
            <a:ext cx="7042150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5912" y="34925"/>
            <a:ext cx="3226113" cy="202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3995" y="44450"/>
            <a:ext cx="3121844" cy="291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310571" y="2998994"/>
            <a:ext cx="9279498" cy="299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dirty="0">
                <a:solidFill>
                  <a:schemeClr val="tx1"/>
                </a:solidFill>
                <a:latin typeface="+mn-lt"/>
              </a:rPr>
              <a:t>Não é obrigatório laudo médico para informar o aluno com deficiência, TGD e/ou altas habilidades.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100" dirty="0">
              <a:solidFill>
                <a:schemeClr val="tx1"/>
              </a:solidFill>
              <a:latin typeface="+mn-lt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dirty="0">
                <a:solidFill>
                  <a:schemeClr val="tx1"/>
                </a:solidFill>
                <a:latin typeface="+mn-lt"/>
              </a:rPr>
              <a:t>De acordo com a atual política de educação especial pessoas que apresentam transtornos funcionais específicos, tais como: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>
                <a:solidFill>
                  <a:schemeClr val="tx1"/>
                </a:solidFill>
                <a:latin typeface="+mn-lt"/>
              </a:rPr>
              <a:t>TDAH –Transtorno de Déficit de Atenção/Hiperatividade,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 err="1">
                <a:solidFill>
                  <a:schemeClr val="tx1"/>
                </a:solidFill>
                <a:latin typeface="+mn-lt"/>
              </a:rPr>
              <a:t>Discalculia</a:t>
            </a:r>
            <a:r>
              <a:rPr lang="pt-BR" sz="2100" b="1" dirty="0">
                <a:solidFill>
                  <a:schemeClr val="tx1"/>
                </a:solidFill>
                <a:latin typeface="+mn-lt"/>
              </a:rPr>
              <a:t>  </a:t>
            </a:r>
            <a:r>
              <a:rPr lang="pt-BR" sz="2100" b="1" dirty="0" smtClean="0">
                <a:solidFill>
                  <a:schemeClr val="tx1"/>
                </a:solidFill>
                <a:latin typeface="+mn-lt"/>
              </a:rPr>
              <a:t>ou; </a:t>
            </a:r>
            <a:endParaRPr lang="pt-BR" sz="2100" b="1" dirty="0">
              <a:solidFill>
                <a:schemeClr val="tx1"/>
              </a:solidFill>
              <a:latin typeface="+mn-lt"/>
            </a:endParaRP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 smtClean="0">
                <a:solidFill>
                  <a:schemeClr val="tx1"/>
                </a:solidFill>
                <a:latin typeface="+mn-lt"/>
              </a:rPr>
              <a:t>Dislexia;</a:t>
            </a:r>
          </a:p>
          <a:p>
            <a:pPr marL="811213" lvl="1" indent="0" algn="just">
              <a:lnSpc>
                <a:spcPct val="100000"/>
              </a:lnSpc>
              <a:buClr>
                <a:srgbClr val="1F497D"/>
              </a:buClr>
              <a:tabLst>
                <a:tab pos="0" algn="l"/>
                <a:tab pos="811213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100" b="1" dirty="0" smtClean="0">
                <a:solidFill>
                  <a:srgbClr val="FF0000"/>
                </a:solidFill>
                <a:latin typeface="+mn-lt"/>
              </a:rPr>
              <a:t>Não </a:t>
            </a:r>
            <a:r>
              <a:rPr lang="pt-BR" sz="2100" b="1" dirty="0">
                <a:solidFill>
                  <a:srgbClr val="FF0000"/>
                </a:solidFill>
                <a:latin typeface="+mn-lt"/>
              </a:rPr>
              <a:t>são considerados público da Educação Especial.</a:t>
            </a:r>
          </a:p>
        </p:txBody>
      </p:sp>
      <p:sp>
        <p:nvSpPr>
          <p:cNvPr id="54276" name="Rectangle 3"/>
          <p:cNvSpPr>
            <a:spLocks noChangeArrowheads="1"/>
          </p:cNvSpPr>
          <p:nvPr/>
        </p:nvSpPr>
        <p:spPr bwMode="auto">
          <a:xfrm>
            <a:off x="354815" y="1124744"/>
            <a:ext cx="6191895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Tipo de deficiência, transtorno global do desenvolvimento ou altas habilidades / </a:t>
            </a:r>
            <a:r>
              <a:rPr lang="pt-BR" sz="2500" b="1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superdotação</a:t>
            </a: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" y="34925"/>
            <a:ext cx="7042150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815" y="6108044"/>
            <a:ext cx="1512887" cy="62071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/>
          </p:cNvSpPr>
          <p:nvPr/>
        </p:nvSpPr>
        <p:spPr bwMode="auto">
          <a:xfrm>
            <a:off x="273050" y="985838"/>
            <a:ext cx="5689600" cy="336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Tipo de deficiência, transtorno global do desenvolvimento ou altas habilidades / </a:t>
            </a:r>
            <a:r>
              <a:rPr lang="pt-BR" sz="2500" b="1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superdotação</a:t>
            </a:r>
            <a:r>
              <a:rPr lang="pt-BR" sz="25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.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rgbClr val="000000"/>
              </a:solidFill>
              <a:latin typeface="Times New Roman" pitchFamily="16" charset="0"/>
            </a:endParaRPr>
          </a:p>
          <a:p>
            <a:pPr marL="725488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Quando selecionado a deficiência, TGD ou altas habilidades serão habilitados os recursos: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rgbClr val="000000"/>
              </a:solidFill>
              <a:latin typeface="Times New Roman" pitchFamily="16" charset="0"/>
            </a:endParaRP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7930" y="836712"/>
            <a:ext cx="3592959" cy="503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863"/>
          <a:stretch>
            <a:fillRect/>
          </a:stretch>
        </p:blipFill>
        <p:spPr bwMode="auto">
          <a:xfrm>
            <a:off x="6537325" y="1700213"/>
            <a:ext cx="3363913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b="1086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941388" y="1003300"/>
            <a:ext cx="7467600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22250" y="1484313"/>
            <a:ext cx="8331200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ACESSANDO O SISTEMA:</a:t>
            </a:r>
          </a:p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Leitor: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Apenas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visualiza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os dados informados;</a:t>
            </a: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Executor: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Visualiza e altera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os dados informados;</a:t>
            </a:r>
          </a:p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  <a:p>
            <a:pPr marL="342900" indent="-342900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b="1" dirty="0" err="1">
                <a:solidFill>
                  <a:schemeClr val="tx1"/>
                </a:solidFill>
                <a:latin typeface="+mn-lt"/>
              </a:rPr>
              <a:t>Superusuário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: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Visualiza, altera os dados informados</a:t>
            </a:r>
          </a:p>
          <a:p>
            <a:pPr indent="354013" hangingPunct="1">
              <a:lnSpc>
                <a:spcPct val="100000"/>
              </a:lnSpc>
              <a:spcBef>
                <a:spcPts val="600"/>
              </a:spcBef>
              <a:buClr>
                <a:srgbClr val="0070C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e ainda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cadastra novos usuários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no sistema</a:t>
            </a:r>
            <a:r>
              <a:rPr lang="pt-BR" sz="2200" b="1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342900" indent="-342900" algn="just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4" name="Rectangle 1"/>
          <p:cNvSpPr>
            <a:spLocks noChangeArrowheads="1"/>
          </p:cNvSpPr>
          <p:nvPr/>
        </p:nvSpPr>
        <p:spPr bwMode="auto">
          <a:xfrm>
            <a:off x="25400" y="0"/>
            <a:ext cx="8240713" cy="7191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SISTEMA EDUCACENSO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335757" y="980728"/>
            <a:ext cx="75707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7662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Localização/Zona de residência:</a:t>
            </a: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Zona Urbana </a:t>
            </a:r>
          </a:p>
          <a:p>
            <a:pPr marL="723900" indent="-33972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Zona Rural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425402" y="3429000"/>
            <a:ext cx="2978150" cy="2203450"/>
            <a:chOff x="1425402" y="3429000"/>
            <a:chExt cx="2978150" cy="2203450"/>
          </a:xfrm>
        </p:grpSpPr>
        <p:sp>
          <p:nvSpPr>
            <p:cNvPr id="54274" name="Rectangle 2"/>
            <p:cNvSpPr>
              <a:spLocks noChangeArrowheads="1"/>
            </p:cNvSpPr>
            <p:nvPr/>
          </p:nvSpPr>
          <p:spPr bwMode="auto">
            <a:xfrm>
              <a:off x="1425402" y="3429000"/>
              <a:ext cx="2968625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/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tx1"/>
                  </a:solidFill>
                  <a:latin typeface="Calibri" pitchFamily="32" charset="0"/>
                </a:rPr>
                <a:t>Aluno que reside na </a:t>
              </a:r>
            </a:p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tx1"/>
                  </a:solidFill>
                  <a:latin typeface="Calibri" pitchFamily="32" charset="0"/>
                </a:rPr>
                <a:t>zona rural</a:t>
              </a:r>
            </a:p>
          </p:txBody>
        </p:sp>
        <p:sp>
          <p:nvSpPr>
            <p:cNvPr id="54275" name="Rectangle 3"/>
            <p:cNvSpPr>
              <a:spLocks noChangeArrowheads="1"/>
            </p:cNvSpPr>
            <p:nvPr/>
          </p:nvSpPr>
          <p:spPr bwMode="auto">
            <a:xfrm>
              <a:off x="1425402" y="4810125"/>
              <a:ext cx="2968625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/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400" b="1" dirty="0">
                  <a:solidFill>
                    <a:schemeClr val="tx1"/>
                  </a:solidFill>
                  <a:latin typeface="Calibri" pitchFamily="32" charset="0"/>
                </a:rPr>
                <a:t>Aluno utiliza transporte escolar</a:t>
              </a:r>
            </a:p>
          </p:txBody>
        </p:sp>
        <p:sp>
          <p:nvSpPr>
            <p:cNvPr id="54276" name="Rectangle 4"/>
            <p:cNvSpPr>
              <a:spLocks noChangeArrowheads="1"/>
            </p:cNvSpPr>
            <p:nvPr/>
          </p:nvSpPr>
          <p:spPr bwMode="auto">
            <a:xfrm>
              <a:off x="1434927" y="4102100"/>
              <a:ext cx="2968625" cy="700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>
              <a:spAutoFit/>
            </a:bodyPr>
            <a:lstStyle/>
            <a:p>
              <a:pPr algn="ctr" hangingPunct="1">
                <a:lnSpc>
                  <a:spcPct val="10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4000" b="1">
                  <a:solidFill>
                    <a:srgbClr val="C00000"/>
                  </a:solidFill>
                  <a:latin typeface="Calibri" pitchFamily="32" charset="0"/>
                </a:rPr>
                <a:t>+</a:t>
              </a:r>
            </a:p>
          </p:txBody>
        </p:sp>
      </p:grp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52189" y="2468829"/>
            <a:ext cx="93821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2" charset="0"/>
              </a:rPr>
              <a:t>Programa Nacional de Apoio ao Transporte do Escolar (</a:t>
            </a:r>
            <a:r>
              <a:rPr lang="pt-BR" sz="2800" b="1" dirty="0" err="1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2" charset="0"/>
              </a:rPr>
              <a:t>Pnate</a:t>
            </a: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itchFamily="32" charset="0"/>
              </a:rPr>
              <a:t>):</a:t>
            </a:r>
          </a:p>
        </p:txBody>
      </p:sp>
      <p:pic>
        <p:nvPicPr>
          <p:cNvPr id="5632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3866" y="3130631"/>
            <a:ext cx="4237038" cy="2758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32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6088" y="817215"/>
            <a:ext cx="15240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2389" y="3954261"/>
            <a:ext cx="4216550" cy="2002861"/>
          </a:xfrm>
          <a:prstGeom prst="rect">
            <a:avLst/>
          </a:prstGeom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882650" y="981075"/>
            <a:ext cx="35655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Dependência Administrativa: Estadual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5745882" y="1004888"/>
            <a:ext cx="3888432" cy="82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Transporte </a:t>
            </a:r>
            <a:r>
              <a:rPr lang="pt-BR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Escolar oferecido pelo poder: </a:t>
            </a:r>
            <a:r>
              <a:rPr lang="pt-BR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Municipal</a:t>
            </a:r>
          </a:p>
        </p:txBody>
      </p:sp>
      <p:pic>
        <p:nvPicPr>
          <p:cNvPr id="573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7013" y="1920875"/>
            <a:ext cx="2106612" cy="181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425" y="1920875"/>
            <a:ext cx="2662238" cy="1901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9466"/>
            <a:ext cx="943927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46" name="Freeform 2"/>
          <p:cNvSpPr>
            <a:spLocks noChangeArrowheads="1"/>
          </p:cNvSpPr>
          <p:nvPr/>
        </p:nvSpPr>
        <p:spPr bwMode="auto">
          <a:xfrm>
            <a:off x="200025" y="2210041"/>
            <a:ext cx="2016125" cy="401637"/>
          </a:xfrm>
          <a:custGeom>
            <a:avLst/>
            <a:gdLst>
              <a:gd name="T0" fmla="*/ 2016125 w 2016125"/>
              <a:gd name="T1" fmla="*/ 200819 h 401637"/>
              <a:gd name="T2" fmla="*/ 1008063 w 2016125"/>
              <a:gd name="T3" fmla="*/ 401637 h 401637"/>
              <a:gd name="T4" fmla="*/ 0 w 2016125"/>
              <a:gd name="T5" fmla="*/ 200819 h 401637"/>
              <a:gd name="T6" fmla="*/ 1008063 w 2016125"/>
              <a:gd name="T7" fmla="*/ 0 h 401637"/>
              <a:gd name="T8" fmla="*/ 0 60000 65536"/>
              <a:gd name="T9" fmla="*/ 0 60000 65536"/>
              <a:gd name="T10" fmla="*/ 0 60000 65536"/>
              <a:gd name="T11" fmla="*/ 0 60000 65536"/>
              <a:gd name="T12" fmla="*/ 0 w 2016125"/>
              <a:gd name="T13" fmla="*/ 0 h 401637"/>
              <a:gd name="T14" fmla="*/ 2016125 w 2016125"/>
              <a:gd name="T15" fmla="*/ 401637 h 4016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16125" h="401637">
                <a:moveTo>
                  <a:pt x="0" y="558"/>
                </a:moveTo>
                <a:lnTo>
                  <a:pt x="2800" y="558"/>
                </a:lnTo>
                <a:lnTo>
                  <a:pt x="180" y="90"/>
                </a:lnTo>
                <a:lnTo>
                  <a:pt x="2800" y="558"/>
                </a:lnTo>
                <a:lnTo>
                  <a:pt x="270" y="90"/>
                </a:lnTo>
                <a:lnTo>
                  <a:pt x="0" y="558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7347" name="Freeform 3"/>
          <p:cNvSpPr>
            <a:spLocks noChangeArrowheads="1"/>
          </p:cNvSpPr>
          <p:nvPr/>
        </p:nvSpPr>
        <p:spPr bwMode="auto">
          <a:xfrm rot="19080000" flipH="1">
            <a:off x="1889125" y="1489316"/>
            <a:ext cx="504825" cy="719137"/>
          </a:xfrm>
          <a:custGeom>
            <a:avLst/>
            <a:gdLst>
              <a:gd name="T0" fmla="*/ 504825 w 504825"/>
              <a:gd name="T1" fmla="*/ 359569 h 719137"/>
              <a:gd name="T2" fmla="*/ 252413 w 504825"/>
              <a:gd name="T3" fmla="*/ 719137 h 719137"/>
              <a:gd name="T4" fmla="*/ 0 w 504825"/>
              <a:gd name="T5" fmla="*/ 359569 h 719137"/>
              <a:gd name="T6" fmla="*/ 252413 w 504825"/>
              <a:gd name="T7" fmla="*/ 0 h 719137"/>
              <a:gd name="T8" fmla="*/ 0 60000 65536"/>
              <a:gd name="T9" fmla="*/ 0 60000 65536"/>
              <a:gd name="T10" fmla="*/ 0 60000 65536"/>
              <a:gd name="T11" fmla="*/ 0 60000 65536"/>
              <a:gd name="T12" fmla="*/ 0 w 504825"/>
              <a:gd name="T13" fmla="*/ 0 h 719137"/>
              <a:gd name="T14" fmla="*/ 504825 w 504825"/>
              <a:gd name="T15" fmla="*/ 719137 h 719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825" h="719137">
                <a:moveTo>
                  <a:pt x="0" y="1998"/>
                </a:moveTo>
                <a:lnTo>
                  <a:pt x="701" y="1998"/>
                </a:lnTo>
                <a:lnTo>
                  <a:pt x="701" y="0"/>
                </a:lnTo>
                <a:lnTo>
                  <a:pt x="701" y="1998"/>
                </a:lnTo>
                <a:lnTo>
                  <a:pt x="1402" y="1998"/>
                </a:lnTo>
                <a:lnTo>
                  <a:pt x="701" y="1998"/>
                </a:lnTo>
                <a:lnTo>
                  <a:pt x="0" y="1998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00038" y="4457552"/>
            <a:ext cx="9290050" cy="82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2" charset="0"/>
              </a:rPr>
              <a:t>ATENÇÃO!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 smtClean="0">
                <a:solidFill>
                  <a:schemeClr val="tx1"/>
                </a:solidFill>
                <a:latin typeface="Calibri" pitchFamily="32" charset="0"/>
              </a:rPr>
              <a:t>A </a:t>
            </a: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capacidade refere-se ao tipo de transporte </a:t>
            </a:r>
            <a:r>
              <a:rPr lang="pt-BR" sz="2400" b="1" dirty="0" smtClean="0">
                <a:solidFill>
                  <a:schemeClr val="tx1"/>
                </a:solidFill>
                <a:latin typeface="Calibri" pitchFamily="32" charset="0"/>
              </a:rPr>
              <a:t>aquaviário/embarcação</a:t>
            </a: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.</a:t>
            </a:r>
          </a:p>
        </p:txBody>
      </p:sp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51" name="Oval 7"/>
          <p:cNvSpPr>
            <a:spLocks noChangeArrowheads="1"/>
          </p:cNvSpPr>
          <p:nvPr/>
        </p:nvSpPr>
        <p:spPr bwMode="auto">
          <a:xfrm>
            <a:off x="61913" y="2584691"/>
            <a:ext cx="2016125" cy="401637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 rot="2580000" flipH="1">
            <a:off x="1751013" y="1865553"/>
            <a:ext cx="504825" cy="719138"/>
          </a:xfrm>
          <a:prstGeom prst="downArrow">
            <a:avLst>
              <a:gd name="adj1" fmla="val 50000"/>
              <a:gd name="adj2" fmla="val 49997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34925"/>
            <a:ext cx="8266161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DE ALUNO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1" grpId="0" animBg="1"/>
      <p:bldP spid="5735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252" y="4221088"/>
            <a:ext cx="7346950" cy="1448172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</a:t>
            </a: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 PROFISSIONAL ESCOLAR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419" name="Rectangle 2"/>
          <p:cNvSpPr>
            <a:spLocks noChangeArrowheads="1"/>
          </p:cNvSpPr>
          <p:nvPr/>
        </p:nvSpPr>
        <p:spPr bwMode="auto">
          <a:xfrm>
            <a:off x="344488" y="1839913"/>
            <a:ext cx="8426450" cy="3045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Devem ser informados no Censo Escolar</a:t>
            </a:r>
          </a:p>
          <a:p>
            <a:pPr marL="725488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 smtClean="0">
                <a:solidFill>
                  <a:schemeClr val="tx1"/>
                </a:solidFill>
                <a:latin typeface="+mj-lt"/>
              </a:rPr>
              <a:t>Docente: </a:t>
            </a: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Pelo 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menos 01 por turma</a:t>
            </a:r>
          </a:p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Podem ser informados como Auxiliar/Assistente </a:t>
            </a:r>
            <a:endParaRPr lang="pt-BR" sz="2400" b="1" dirty="0" smtClean="0">
              <a:solidFill>
                <a:schemeClr val="tx1"/>
              </a:solidFill>
              <a:latin typeface="+mj-lt"/>
            </a:endParaRPr>
          </a:p>
          <a:p>
            <a:pPr marL="354013">
              <a:lnSpc>
                <a:spcPct val="100000"/>
              </a:lnSpc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 smtClean="0">
                <a:solidFill>
                  <a:schemeClr val="tx1"/>
                </a:solidFill>
                <a:latin typeface="+mj-lt"/>
              </a:rPr>
              <a:t>Educacional</a:t>
            </a:r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Profissionais monitores de alunos com deficiência que ficam durante todo o ano acompanhando os alunos com deficiência de uma mesma turma.</a:t>
            </a:r>
          </a:p>
        </p:txBody>
      </p:sp>
      <p:pic>
        <p:nvPicPr>
          <p:cNvPr id="604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8555" y="872686"/>
            <a:ext cx="2004765" cy="26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8555" y="872686"/>
            <a:ext cx="2004765" cy="26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488950" y="252413"/>
            <a:ext cx="90011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2708" name="Rectangle 3"/>
          <p:cNvSpPr>
            <a:spLocks noChangeArrowheads="1"/>
          </p:cNvSpPr>
          <p:nvPr/>
        </p:nvSpPr>
        <p:spPr bwMode="auto">
          <a:xfrm>
            <a:off x="273050" y="1846263"/>
            <a:ext cx="9361264" cy="2491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6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Não </a:t>
            </a:r>
            <a:r>
              <a:rPr lang="pt-BR" sz="2600" b="1" dirty="0" smtClean="0">
                <a:solidFill>
                  <a:srgbClr val="FF0000"/>
                </a:solidFill>
                <a:latin typeface="+mn-lt"/>
                <a:cs typeface="Times New Roman" pitchFamily="16" charset="0"/>
              </a:rPr>
              <a:t>devem </a:t>
            </a:r>
            <a:r>
              <a:rPr lang="pt-BR" sz="26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ser </a:t>
            </a:r>
            <a:r>
              <a:rPr lang="pt-BR" sz="2600" b="1" dirty="0" smtClean="0">
                <a:solidFill>
                  <a:srgbClr val="FF0000"/>
                </a:solidFill>
                <a:latin typeface="+mn-lt"/>
                <a:cs typeface="Times New Roman" pitchFamily="16" charset="0"/>
              </a:rPr>
              <a:t>informados </a:t>
            </a:r>
            <a:r>
              <a:rPr lang="pt-BR" sz="26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no Censo Escolar:</a:t>
            </a:r>
          </a:p>
          <a:p>
            <a:pPr marL="457200" indent="-4572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6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900113" indent="-442913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6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Professor itinerante na Educação Especial.</a:t>
            </a:r>
          </a:p>
          <a:p>
            <a:pPr marL="900113" indent="-442913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6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900113" indent="-442913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6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Estagiários ou técnicos na sala de informática/computação (sala multimídia), auxiliando e tirando dúvidas dos alunos. </a:t>
            </a:r>
          </a:p>
        </p:txBody>
      </p:sp>
      <p:pic>
        <p:nvPicPr>
          <p:cNvPr id="6144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ChangeArrowheads="1"/>
          </p:cNvSpPr>
          <p:nvPr/>
        </p:nvSpPr>
        <p:spPr bwMode="auto">
          <a:xfrm>
            <a:off x="416148" y="1196752"/>
            <a:ext cx="9074150" cy="138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800" b="1" dirty="0">
                <a:solidFill>
                  <a:schemeClr val="tx1"/>
                </a:solidFill>
                <a:latin typeface="+mj-lt"/>
              </a:rPr>
              <a:t>CPF</a:t>
            </a:r>
          </a:p>
          <a:p>
            <a:pPr marL="171450" indent="-17145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É obrigatório informar CPF para Profissional Escolar brasileiro.</a:t>
            </a:r>
          </a:p>
          <a:p>
            <a:pPr marL="800100" lvl="1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Vincular Profissional Escolar com cadastro sem CPF:</a:t>
            </a: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963" y="2708275"/>
            <a:ext cx="78549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500" y="4578350"/>
            <a:ext cx="78549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4" name="Freeform 4"/>
          <p:cNvSpPr>
            <a:spLocks noChangeArrowheads="1"/>
          </p:cNvSpPr>
          <p:nvPr/>
        </p:nvSpPr>
        <p:spPr bwMode="auto">
          <a:xfrm>
            <a:off x="849313" y="3789363"/>
            <a:ext cx="863600" cy="360362"/>
          </a:xfrm>
          <a:custGeom>
            <a:avLst/>
            <a:gdLst>
              <a:gd name="T0" fmla="*/ 863600 w 863600"/>
              <a:gd name="T1" fmla="*/ 180181 h 360362"/>
              <a:gd name="T2" fmla="*/ 431800 w 863600"/>
              <a:gd name="T3" fmla="*/ 360362 h 360362"/>
              <a:gd name="T4" fmla="*/ 0 w 863600"/>
              <a:gd name="T5" fmla="*/ 180181 h 360362"/>
              <a:gd name="T6" fmla="*/ 431800 w 863600"/>
              <a:gd name="T7" fmla="*/ 0 h 360362"/>
              <a:gd name="T8" fmla="*/ 0 60000 65536"/>
              <a:gd name="T9" fmla="*/ 0 60000 65536"/>
              <a:gd name="T10" fmla="*/ 0 60000 65536"/>
              <a:gd name="T11" fmla="*/ 0 60000 65536"/>
              <a:gd name="T12" fmla="*/ 0 w 863600"/>
              <a:gd name="T13" fmla="*/ 0 h 360362"/>
              <a:gd name="T14" fmla="*/ 863600 w 863600"/>
              <a:gd name="T15" fmla="*/ 360362 h 3603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63600" h="360362">
                <a:moveTo>
                  <a:pt x="0" y="501"/>
                </a:moveTo>
                <a:lnTo>
                  <a:pt x="1200" y="501"/>
                </a:lnTo>
                <a:lnTo>
                  <a:pt x="180" y="90"/>
                </a:lnTo>
                <a:lnTo>
                  <a:pt x="1200" y="501"/>
                </a:lnTo>
                <a:lnTo>
                  <a:pt x="270" y="90"/>
                </a:lnTo>
                <a:lnTo>
                  <a:pt x="0" y="501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46" name="Freeform 6"/>
          <p:cNvSpPr>
            <a:spLocks noChangeArrowheads="1"/>
          </p:cNvSpPr>
          <p:nvPr/>
        </p:nvSpPr>
        <p:spPr bwMode="auto">
          <a:xfrm>
            <a:off x="4448175" y="5445125"/>
            <a:ext cx="2305050" cy="514350"/>
          </a:xfrm>
          <a:custGeom>
            <a:avLst/>
            <a:gdLst>
              <a:gd name="T0" fmla="*/ 2305050 w 2305050"/>
              <a:gd name="T1" fmla="*/ 257175 h 514350"/>
              <a:gd name="T2" fmla="*/ 1152525 w 2305050"/>
              <a:gd name="T3" fmla="*/ 514350 h 514350"/>
              <a:gd name="T4" fmla="*/ 0 w 2305050"/>
              <a:gd name="T5" fmla="*/ 257175 h 514350"/>
              <a:gd name="T6" fmla="*/ 1152525 w 2305050"/>
              <a:gd name="T7" fmla="*/ 0 h 514350"/>
              <a:gd name="T8" fmla="*/ 0 60000 65536"/>
              <a:gd name="T9" fmla="*/ 0 60000 65536"/>
              <a:gd name="T10" fmla="*/ 0 60000 65536"/>
              <a:gd name="T11" fmla="*/ 0 60000 65536"/>
              <a:gd name="T12" fmla="*/ 0 w 2305050"/>
              <a:gd name="T13" fmla="*/ 0 h 514350"/>
              <a:gd name="T14" fmla="*/ 2305050 w 2305050"/>
              <a:gd name="T15" fmla="*/ 514350 h 5143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5050" h="514350">
                <a:moveTo>
                  <a:pt x="0" y="715"/>
                </a:moveTo>
                <a:lnTo>
                  <a:pt x="3202" y="715"/>
                </a:lnTo>
                <a:lnTo>
                  <a:pt x="180" y="90"/>
                </a:lnTo>
                <a:lnTo>
                  <a:pt x="3202" y="715"/>
                </a:lnTo>
                <a:lnTo>
                  <a:pt x="270" y="90"/>
                </a:lnTo>
                <a:lnTo>
                  <a:pt x="0" y="715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47" name="Freeform 7"/>
          <p:cNvSpPr>
            <a:spLocks noChangeArrowheads="1"/>
          </p:cNvSpPr>
          <p:nvPr/>
        </p:nvSpPr>
        <p:spPr bwMode="auto">
          <a:xfrm>
            <a:off x="5457825" y="4622800"/>
            <a:ext cx="287338" cy="720725"/>
          </a:xfrm>
          <a:custGeom>
            <a:avLst/>
            <a:gdLst>
              <a:gd name="T0" fmla="*/ 287338 w 287338"/>
              <a:gd name="T1" fmla="*/ 360363 h 720725"/>
              <a:gd name="T2" fmla="*/ 143669 w 287338"/>
              <a:gd name="T3" fmla="*/ 720725 h 720725"/>
              <a:gd name="T4" fmla="*/ 0 w 287338"/>
              <a:gd name="T5" fmla="*/ 360363 h 720725"/>
              <a:gd name="T6" fmla="*/ 143669 w 287338"/>
              <a:gd name="T7" fmla="*/ 0 h 720725"/>
              <a:gd name="T8" fmla="*/ 0 60000 65536"/>
              <a:gd name="T9" fmla="*/ 0 60000 65536"/>
              <a:gd name="T10" fmla="*/ 0 60000 65536"/>
              <a:gd name="T11" fmla="*/ 0 60000 65536"/>
              <a:gd name="T12" fmla="*/ 0 w 287338"/>
              <a:gd name="T13" fmla="*/ 0 h 720725"/>
              <a:gd name="T14" fmla="*/ 287338 w 287338"/>
              <a:gd name="T15" fmla="*/ 720725 h 7207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7338" h="720725">
                <a:moveTo>
                  <a:pt x="0" y="2002"/>
                </a:moveTo>
                <a:lnTo>
                  <a:pt x="399" y="2002"/>
                </a:lnTo>
                <a:lnTo>
                  <a:pt x="399" y="0"/>
                </a:lnTo>
                <a:lnTo>
                  <a:pt x="399" y="2002"/>
                </a:lnTo>
                <a:lnTo>
                  <a:pt x="798" y="2002"/>
                </a:lnTo>
                <a:lnTo>
                  <a:pt x="399" y="2002"/>
                </a:lnTo>
                <a:lnTo>
                  <a:pt x="0" y="2002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2473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836613" y="3789363"/>
            <a:ext cx="863600" cy="360362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51" name="AutoShape 11"/>
          <p:cNvSpPr>
            <a:spLocks noChangeArrowheads="1"/>
          </p:cNvSpPr>
          <p:nvPr/>
        </p:nvSpPr>
        <p:spPr bwMode="auto">
          <a:xfrm>
            <a:off x="273050" y="3813175"/>
            <a:ext cx="501650" cy="288925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4448175" y="5403850"/>
            <a:ext cx="2809875" cy="555625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53" name="AutoShape 13"/>
          <p:cNvSpPr>
            <a:spLocks noChangeArrowheads="1"/>
          </p:cNvSpPr>
          <p:nvPr/>
        </p:nvSpPr>
        <p:spPr bwMode="auto">
          <a:xfrm>
            <a:off x="5610225" y="4581525"/>
            <a:ext cx="287338" cy="720725"/>
          </a:xfrm>
          <a:prstGeom prst="downArrow">
            <a:avLst>
              <a:gd name="adj1" fmla="val 50000"/>
              <a:gd name="adj2" fmla="val 50003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0" grpId="0" animBg="1"/>
      <p:bldP spid="61451" grpId="0" animBg="1"/>
      <p:bldP spid="61452" grpId="0" animBg="1"/>
      <p:bldP spid="6145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488950" y="252413"/>
            <a:ext cx="90011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925" y="1844824"/>
            <a:ext cx="729615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68" name="Freeform 4"/>
          <p:cNvSpPr>
            <a:spLocks noChangeArrowheads="1"/>
          </p:cNvSpPr>
          <p:nvPr/>
        </p:nvSpPr>
        <p:spPr bwMode="auto">
          <a:xfrm>
            <a:off x="415925" y="2708275"/>
            <a:ext cx="1944688" cy="730250"/>
          </a:xfrm>
          <a:custGeom>
            <a:avLst/>
            <a:gdLst>
              <a:gd name="T0" fmla="*/ 1944688 w 1944688"/>
              <a:gd name="T1" fmla="*/ 365125 h 730250"/>
              <a:gd name="T2" fmla="*/ 972344 w 1944688"/>
              <a:gd name="T3" fmla="*/ 730250 h 730250"/>
              <a:gd name="T4" fmla="*/ 0 w 1944688"/>
              <a:gd name="T5" fmla="*/ 365125 h 730250"/>
              <a:gd name="T6" fmla="*/ 972344 w 1944688"/>
              <a:gd name="T7" fmla="*/ 0 h 730250"/>
              <a:gd name="T8" fmla="*/ 0 60000 65536"/>
              <a:gd name="T9" fmla="*/ 0 60000 65536"/>
              <a:gd name="T10" fmla="*/ 0 60000 65536"/>
              <a:gd name="T11" fmla="*/ 0 60000 65536"/>
              <a:gd name="T12" fmla="*/ 0 w 1944688"/>
              <a:gd name="T13" fmla="*/ 0 h 730250"/>
              <a:gd name="T14" fmla="*/ 1944688 w 1944688"/>
              <a:gd name="T15" fmla="*/ 730250 h 730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44688" h="730250">
                <a:moveTo>
                  <a:pt x="0" y="1014"/>
                </a:moveTo>
                <a:lnTo>
                  <a:pt x="2701" y="1014"/>
                </a:lnTo>
                <a:lnTo>
                  <a:pt x="180" y="90"/>
                </a:lnTo>
                <a:lnTo>
                  <a:pt x="2701" y="1014"/>
                </a:lnTo>
                <a:lnTo>
                  <a:pt x="270" y="90"/>
                </a:lnTo>
                <a:lnTo>
                  <a:pt x="0" y="1014"/>
                </a:lnTo>
                <a:close/>
              </a:path>
            </a:pathLst>
          </a:custGeom>
          <a:noFill/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2469" name="Freeform 5"/>
          <p:cNvSpPr>
            <a:spLocks noChangeArrowheads="1"/>
          </p:cNvSpPr>
          <p:nvPr/>
        </p:nvSpPr>
        <p:spPr bwMode="auto">
          <a:xfrm rot="5400000">
            <a:off x="2642394" y="2561431"/>
            <a:ext cx="603250" cy="1023938"/>
          </a:xfrm>
          <a:custGeom>
            <a:avLst/>
            <a:gdLst>
              <a:gd name="T0" fmla="*/ 603250 w 603250"/>
              <a:gd name="T1" fmla="*/ 511969 h 1023938"/>
              <a:gd name="T2" fmla="*/ 301625 w 603250"/>
              <a:gd name="T3" fmla="*/ 1023938 h 1023938"/>
              <a:gd name="T4" fmla="*/ 0 w 603250"/>
              <a:gd name="T5" fmla="*/ 511969 h 1023938"/>
              <a:gd name="T6" fmla="*/ 301625 w 603250"/>
              <a:gd name="T7" fmla="*/ 0 h 1023938"/>
              <a:gd name="T8" fmla="*/ 0 60000 65536"/>
              <a:gd name="T9" fmla="*/ 0 60000 65536"/>
              <a:gd name="T10" fmla="*/ 0 60000 65536"/>
              <a:gd name="T11" fmla="*/ 0 60000 65536"/>
              <a:gd name="T12" fmla="*/ 0 w 603250"/>
              <a:gd name="T13" fmla="*/ 0 h 1023938"/>
              <a:gd name="T14" fmla="*/ 603250 w 603250"/>
              <a:gd name="T15" fmla="*/ 1023938 h 1023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3250" h="1023938">
                <a:moveTo>
                  <a:pt x="0" y="2844"/>
                </a:moveTo>
                <a:lnTo>
                  <a:pt x="838" y="2844"/>
                </a:lnTo>
                <a:lnTo>
                  <a:pt x="838" y="0"/>
                </a:lnTo>
                <a:lnTo>
                  <a:pt x="838" y="2844"/>
                </a:lnTo>
                <a:lnTo>
                  <a:pt x="1676" y="2844"/>
                </a:lnTo>
                <a:lnTo>
                  <a:pt x="838" y="2844"/>
                </a:lnTo>
                <a:lnTo>
                  <a:pt x="0" y="2844"/>
                </a:lnTo>
                <a:close/>
              </a:path>
            </a:pathLst>
          </a:custGeom>
          <a:solidFill>
            <a:srgbClr val="4F81BD"/>
          </a:solidFill>
          <a:ln w="25560" cap="flat">
            <a:solidFill>
              <a:srgbClr val="3A5F8B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349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73" name="Oval 9"/>
          <p:cNvSpPr>
            <a:spLocks noChangeArrowheads="1"/>
          </p:cNvSpPr>
          <p:nvPr/>
        </p:nvSpPr>
        <p:spPr bwMode="auto">
          <a:xfrm>
            <a:off x="417513" y="2636912"/>
            <a:ext cx="1944687" cy="7302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2474" name="AutoShape 10"/>
          <p:cNvSpPr>
            <a:spLocks noChangeArrowheads="1"/>
          </p:cNvSpPr>
          <p:nvPr/>
        </p:nvSpPr>
        <p:spPr bwMode="auto">
          <a:xfrm rot="5400000">
            <a:off x="2643982" y="2490068"/>
            <a:ext cx="603250" cy="1023937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00CC99"/>
          </a:solidFill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8555" y="872686"/>
            <a:ext cx="2004765" cy="26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16148" y="1196752"/>
            <a:ext cx="9074150" cy="52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800" b="1" dirty="0" smtClean="0">
                <a:solidFill>
                  <a:schemeClr val="tx1"/>
                </a:solidFill>
                <a:latin typeface="+mj-lt"/>
              </a:rPr>
              <a:t>CPF</a:t>
            </a:r>
            <a:endParaRPr lang="pt-BR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3" grpId="0" animBg="1"/>
      <p:bldP spid="6247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88" y="1503363"/>
            <a:ext cx="8815387" cy="445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0" name="Oval 2"/>
          <p:cNvSpPr>
            <a:spLocks noChangeArrowheads="1"/>
          </p:cNvSpPr>
          <p:nvPr/>
        </p:nvSpPr>
        <p:spPr bwMode="auto">
          <a:xfrm>
            <a:off x="155575" y="1427163"/>
            <a:ext cx="1512887" cy="360362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1" name="Oval 3"/>
          <p:cNvSpPr>
            <a:spLocks noChangeArrowheads="1"/>
          </p:cNvSpPr>
          <p:nvPr/>
        </p:nvSpPr>
        <p:spPr bwMode="auto">
          <a:xfrm>
            <a:off x="155575" y="2003425"/>
            <a:ext cx="1223963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2" name="Oval 4"/>
          <p:cNvSpPr>
            <a:spLocks noChangeArrowheads="1"/>
          </p:cNvSpPr>
          <p:nvPr/>
        </p:nvSpPr>
        <p:spPr bwMode="auto">
          <a:xfrm>
            <a:off x="3216275" y="2997200"/>
            <a:ext cx="1223963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3" name="Oval 5"/>
          <p:cNvSpPr>
            <a:spLocks noChangeArrowheads="1"/>
          </p:cNvSpPr>
          <p:nvPr/>
        </p:nvSpPr>
        <p:spPr bwMode="auto">
          <a:xfrm>
            <a:off x="5459413" y="2987675"/>
            <a:ext cx="1223962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7331075" y="3213100"/>
            <a:ext cx="2303463" cy="877888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Caso não apareça a Instituição de Ensino Superior</a:t>
            </a:r>
          </a:p>
        </p:txBody>
      </p:sp>
      <p:sp>
        <p:nvSpPr>
          <p:cNvPr id="63495" name="Freeform 7"/>
          <p:cNvSpPr>
            <a:spLocks noChangeArrowheads="1"/>
          </p:cNvSpPr>
          <p:nvPr/>
        </p:nvSpPr>
        <p:spPr bwMode="auto">
          <a:xfrm rot="16200000" flipH="1">
            <a:off x="6563519" y="3525044"/>
            <a:ext cx="719137" cy="771525"/>
          </a:xfrm>
          <a:custGeom>
            <a:avLst/>
            <a:gdLst>
              <a:gd name="T0" fmla="*/ 0 w 719137"/>
              <a:gd name="T1" fmla="*/ 771525 h 771525"/>
              <a:gd name="T2" fmla="*/ 0 w 719137"/>
              <a:gd name="T3" fmla="*/ 228980 h 771525"/>
              <a:gd name="T4" fmla="*/ 139088 w 719137"/>
              <a:gd name="T5" fmla="*/ 89892 h 771525"/>
              <a:gd name="T6" fmla="*/ 539353 w 719137"/>
              <a:gd name="T7" fmla="*/ 89892 h 771525"/>
              <a:gd name="T8" fmla="*/ 539353 w 719137"/>
              <a:gd name="T9" fmla="*/ 0 h 771525"/>
              <a:gd name="T10" fmla="*/ 719137 w 719137"/>
              <a:gd name="T11" fmla="*/ 179784 h 771525"/>
              <a:gd name="T12" fmla="*/ 539353 w 719137"/>
              <a:gd name="T13" fmla="*/ 359569 h 771525"/>
              <a:gd name="T14" fmla="*/ 539353 w 719137"/>
              <a:gd name="T15" fmla="*/ 269676 h 771525"/>
              <a:gd name="T16" fmla="*/ 179784 w 719137"/>
              <a:gd name="T17" fmla="*/ 269676 h 771525"/>
              <a:gd name="T18" fmla="*/ 179784 w 719137"/>
              <a:gd name="T19" fmla="*/ 269676 h 771525"/>
              <a:gd name="T20" fmla="*/ 179784 w 719137"/>
              <a:gd name="T21" fmla="*/ 771525 h 771525"/>
              <a:gd name="T22" fmla="*/ 0 w 719137"/>
              <a:gd name="T23" fmla="*/ 771525 h 7715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719137" h="771525">
                <a:moveTo>
                  <a:pt x="0" y="771525"/>
                </a:moveTo>
                <a:lnTo>
                  <a:pt x="0" y="228980"/>
                </a:lnTo>
                <a:cubicBezTo>
                  <a:pt x="0" y="152164"/>
                  <a:pt x="62272" y="89892"/>
                  <a:pt x="139088" y="89892"/>
                </a:cubicBezTo>
                <a:lnTo>
                  <a:pt x="539353" y="89892"/>
                </a:lnTo>
                <a:lnTo>
                  <a:pt x="539353" y="0"/>
                </a:lnTo>
                <a:lnTo>
                  <a:pt x="719137" y="179784"/>
                </a:lnTo>
                <a:lnTo>
                  <a:pt x="539353" y="359569"/>
                </a:lnTo>
                <a:lnTo>
                  <a:pt x="539353" y="269676"/>
                </a:lnTo>
                <a:lnTo>
                  <a:pt x="179784" y="269676"/>
                </a:lnTo>
                <a:lnTo>
                  <a:pt x="179784" y="771525"/>
                </a:lnTo>
                <a:lnTo>
                  <a:pt x="0" y="771525"/>
                </a:lnTo>
                <a:close/>
              </a:path>
            </a:pathLst>
          </a:custGeom>
          <a:solidFill>
            <a:srgbClr val="3333CC"/>
          </a:solidFill>
          <a:ln w="25560" cap="flat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8" name="Oval 10"/>
          <p:cNvSpPr>
            <a:spLocks noChangeArrowheads="1"/>
          </p:cNvSpPr>
          <p:nvPr/>
        </p:nvSpPr>
        <p:spPr bwMode="auto">
          <a:xfrm>
            <a:off x="141288" y="2528888"/>
            <a:ext cx="1223962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9" name="Oval 11"/>
          <p:cNvSpPr>
            <a:spLocks noChangeArrowheads="1"/>
          </p:cNvSpPr>
          <p:nvPr/>
        </p:nvSpPr>
        <p:spPr bwMode="auto">
          <a:xfrm>
            <a:off x="3800475" y="5630863"/>
            <a:ext cx="1268413" cy="360362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64527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28" name="Rectangle 15"/>
          <p:cNvSpPr>
            <a:spLocks noChangeArrowheads="1"/>
          </p:cNvSpPr>
          <p:nvPr/>
        </p:nvSpPr>
        <p:spPr bwMode="auto">
          <a:xfrm>
            <a:off x="213072" y="836712"/>
            <a:ext cx="94932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</a:pPr>
            <a:r>
              <a:rPr lang="pt-BR" sz="2800" b="1" dirty="0">
                <a:solidFill>
                  <a:schemeClr val="tx1"/>
                </a:solidFill>
                <a:latin typeface="+mj-lt"/>
              </a:rPr>
              <a:t>Escolaridade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" y="19620"/>
            <a:ext cx="8194154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CADASTRO DO PROFISSIONAL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ESCOLAR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46602" y="4724067"/>
            <a:ext cx="1223962" cy="323850"/>
          </a:xfrm>
          <a:prstGeom prst="ellipse">
            <a:avLst/>
          </a:prstGeom>
          <a:noFill/>
          <a:ln w="25560" cap="sq">
            <a:solidFill>
              <a:srgbClr val="00956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2365375" y="3667125"/>
            <a:ext cx="1701800" cy="1643063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33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Digite: Instituição não cadastrada </a:t>
            </a:r>
          </a:p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ou</a:t>
            </a:r>
          </a:p>
          <a:p>
            <a:pPr eaLnBrk="1" hangingPunct="1">
              <a:buClrTx/>
              <a:buFontTx/>
              <a:buNone/>
            </a:pPr>
            <a:r>
              <a:rPr lang="pt-BR">
                <a:solidFill>
                  <a:srgbClr val="000000"/>
                </a:solidFill>
                <a:latin typeface="Calibri" pitchFamily="32" charset="0"/>
                <a:cs typeface="Arial" charset="0"/>
              </a:rPr>
              <a:t>Digite o código: 9999999</a:t>
            </a:r>
          </a:p>
        </p:txBody>
      </p:sp>
      <p:sp>
        <p:nvSpPr>
          <p:cNvPr id="63500" name="Freeform 12"/>
          <p:cNvSpPr>
            <a:spLocks noChangeArrowheads="1"/>
          </p:cNvSpPr>
          <p:nvPr/>
        </p:nvSpPr>
        <p:spPr bwMode="auto">
          <a:xfrm rot="16200000" flipH="1">
            <a:off x="1501775" y="3408363"/>
            <a:ext cx="360363" cy="1366837"/>
          </a:xfrm>
          <a:custGeom>
            <a:avLst/>
            <a:gdLst>
              <a:gd name="T0" fmla="*/ 0 w 360362"/>
              <a:gd name="T1" fmla="*/ 1366837 h 1366837"/>
              <a:gd name="T2" fmla="*/ 0 w 360362"/>
              <a:gd name="T3" fmla="*/ 118919 h 1366837"/>
              <a:gd name="T4" fmla="*/ 69698 w 360362"/>
              <a:gd name="T5" fmla="*/ 49221 h 1366837"/>
              <a:gd name="T6" fmla="*/ 270277 w 360362"/>
              <a:gd name="T7" fmla="*/ 49222 h 1366837"/>
              <a:gd name="T8" fmla="*/ 270277 w 360362"/>
              <a:gd name="T9" fmla="*/ 0 h 1366837"/>
              <a:gd name="T10" fmla="*/ 360367 w 360362"/>
              <a:gd name="T11" fmla="*/ 90091 h 1366837"/>
              <a:gd name="T12" fmla="*/ 270277 w 360362"/>
              <a:gd name="T13" fmla="*/ 180181 h 1366837"/>
              <a:gd name="T14" fmla="*/ 270277 w 360362"/>
              <a:gd name="T15" fmla="*/ 130959 h 1366837"/>
              <a:gd name="T16" fmla="*/ 81737 w 360362"/>
              <a:gd name="T17" fmla="*/ 130959 h 1366837"/>
              <a:gd name="T18" fmla="*/ 81737 w 360362"/>
              <a:gd name="T19" fmla="*/ 130959 h 1366837"/>
              <a:gd name="T20" fmla="*/ 81737 w 360362"/>
              <a:gd name="T21" fmla="*/ 1366837 h 1366837"/>
              <a:gd name="T22" fmla="*/ 0 w 360362"/>
              <a:gd name="T23" fmla="*/ 1366837 h 136683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60362" h="1366837">
                <a:moveTo>
                  <a:pt x="0" y="1366837"/>
                </a:moveTo>
                <a:lnTo>
                  <a:pt x="0" y="118919"/>
                </a:lnTo>
                <a:cubicBezTo>
                  <a:pt x="0" y="80426"/>
                  <a:pt x="31205" y="49221"/>
                  <a:pt x="69698" y="49221"/>
                </a:cubicBezTo>
                <a:lnTo>
                  <a:pt x="270272" y="49222"/>
                </a:lnTo>
                <a:lnTo>
                  <a:pt x="270272" y="0"/>
                </a:lnTo>
                <a:lnTo>
                  <a:pt x="360362" y="90091"/>
                </a:lnTo>
                <a:lnTo>
                  <a:pt x="270272" y="180181"/>
                </a:lnTo>
                <a:lnTo>
                  <a:pt x="270272" y="130959"/>
                </a:lnTo>
                <a:lnTo>
                  <a:pt x="81737" y="130959"/>
                </a:lnTo>
                <a:lnTo>
                  <a:pt x="81737" y="1366837"/>
                </a:lnTo>
                <a:lnTo>
                  <a:pt x="0" y="1366837"/>
                </a:lnTo>
                <a:close/>
              </a:path>
            </a:pathLst>
          </a:custGeom>
          <a:solidFill>
            <a:srgbClr val="3333CC"/>
          </a:solidFill>
          <a:ln w="25560" cap="flat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3496" name="Freeform 8"/>
          <p:cNvSpPr>
            <a:spLocks noChangeArrowheads="1"/>
          </p:cNvSpPr>
          <p:nvPr/>
        </p:nvSpPr>
        <p:spPr bwMode="auto">
          <a:xfrm rot="16200000" flipH="1">
            <a:off x="1391444" y="4306094"/>
            <a:ext cx="411162" cy="1536700"/>
          </a:xfrm>
          <a:custGeom>
            <a:avLst/>
            <a:gdLst>
              <a:gd name="T0" fmla="*/ 0 w 411162"/>
              <a:gd name="T1" fmla="*/ 1536700 h 1536700"/>
              <a:gd name="T2" fmla="*/ 0 w 411162"/>
              <a:gd name="T3" fmla="*/ 130918 h 1536700"/>
              <a:gd name="T4" fmla="*/ 79523 w 411162"/>
              <a:gd name="T5" fmla="*/ 51395 h 1536700"/>
              <a:gd name="T6" fmla="*/ 308372 w 411162"/>
              <a:gd name="T7" fmla="*/ 51395 h 1536700"/>
              <a:gd name="T8" fmla="*/ 308372 w 411162"/>
              <a:gd name="T9" fmla="*/ 0 h 1536700"/>
              <a:gd name="T10" fmla="*/ 411162 w 411162"/>
              <a:gd name="T11" fmla="*/ 102791 h 1536700"/>
              <a:gd name="T12" fmla="*/ 308372 w 411162"/>
              <a:gd name="T13" fmla="*/ 205581 h 1536700"/>
              <a:gd name="T14" fmla="*/ 308372 w 411162"/>
              <a:gd name="T15" fmla="*/ 154186 h 1536700"/>
              <a:gd name="T16" fmla="*/ 102791 w 411162"/>
              <a:gd name="T17" fmla="*/ 154186 h 1536700"/>
              <a:gd name="T18" fmla="*/ 102791 w 411162"/>
              <a:gd name="T19" fmla="*/ 154186 h 1536700"/>
              <a:gd name="T20" fmla="*/ 102791 w 411162"/>
              <a:gd name="T21" fmla="*/ 1536700 h 1536700"/>
              <a:gd name="T22" fmla="*/ 0 w 411162"/>
              <a:gd name="T23" fmla="*/ 1536700 h 15367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11162" h="1536700">
                <a:moveTo>
                  <a:pt x="0" y="1536700"/>
                </a:moveTo>
                <a:lnTo>
                  <a:pt x="0" y="130918"/>
                </a:lnTo>
                <a:cubicBezTo>
                  <a:pt x="0" y="86999"/>
                  <a:pt x="35604" y="51395"/>
                  <a:pt x="79523" y="51395"/>
                </a:cubicBezTo>
                <a:lnTo>
                  <a:pt x="308372" y="51395"/>
                </a:lnTo>
                <a:lnTo>
                  <a:pt x="308372" y="0"/>
                </a:lnTo>
                <a:lnTo>
                  <a:pt x="411162" y="102791"/>
                </a:lnTo>
                <a:lnTo>
                  <a:pt x="308372" y="205581"/>
                </a:lnTo>
                <a:lnTo>
                  <a:pt x="308372" y="154186"/>
                </a:lnTo>
                <a:lnTo>
                  <a:pt x="102791" y="154186"/>
                </a:lnTo>
                <a:lnTo>
                  <a:pt x="102791" y="1536700"/>
                </a:lnTo>
                <a:lnTo>
                  <a:pt x="0" y="1536700"/>
                </a:lnTo>
                <a:close/>
              </a:path>
            </a:pathLst>
          </a:custGeom>
          <a:solidFill>
            <a:srgbClr val="3333CC"/>
          </a:solidFill>
          <a:ln w="25560" cap="flat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6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nimBg="1"/>
      <p:bldP spid="63491" grpId="0" animBg="1"/>
      <p:bldP spid="63492" grpId="0" animBg="1"/>
      <p:bldP spid="63493" grpId="0" animBg="1"/>
      <p:bldP spid="63495" grpId="0" animBg="1"/>
      <p:bldP spid="63498" grpId="0" animBg="1"/>
      <p:bldP spid="63499" grpId="0" animBg="1"/>
      <p:bldP spid="17" grpId="0" animBg="1"/>
      <p:bldP spid="17" grpId="1" animBg="1"/>
      <p:bldP spid="63497" grpId="0" animBg="1"/>
      <p:bldP spid="63500" grpId="0" animBg="1"/>
      <p:bldP spid="6349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79525" y="4221088"/>
            <a:ext cx="7346950" cy="72408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3"/>
          <p:cNvGrpSpPr>
            <a:grpSpLocks/>
          </p:cNvGrpSpPr>
          <p:nvPr/>
        </p:nvGrpSpPr>
        <p:grpSpPr bwMode="auto">
          <a:xfrm>
            <a:off x="420688" y="1587500"/>
            <a:ext cx="9051925" cy="3097213"/>
            <a:chOff x="451" y="1109"/>
            <a:chExt cx="5079" cy="1630"/>
          </a:xfrm>
        </p:grpSpPr>
        <p:pic>
          <p:nvPicPr>
            <p:cNvPr id="8199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520" t="8188" r="272" b="32730"/>
            <a:stretch>
              <a:fillRect/>
            </a:stretch>
          </p:blipFill>
          <p:spPr bwMode="auto">
            <a:xfrm>
              <a:off x="451" y="1109"/>
              <a:ext cx="5079" cy="1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blipFill dpi="0" rotWithShape="0">
                    <a:blip/>
                    <a:srcRect l="28520" t="8188" r="272" b="32730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200" name="Freeform 5"/>
            <p:cNvSpPr>
              <a:spLocks noChangeArrowheads="1"/>
            </p:cNvSpPr>
            <p:nvPr/>
          </p:nvSpPr>
          <p:spPr bwMode="auto">
            <a:xfrm>
              <a:off x="1311" y="2133"/>
              <a:ext cx="474" cy="96"/>
            </a:xfrm>
            <a:custGeom>
              <a:avLst/>
              <a:gdLst>
                <a:gd name="T0" fmla="*/ 908 w 403"/>
                <a:gd name="T1" fmla="*/ 48 h 97"/>
                <a:gd name="T2" fmla="*/ 455 w 403"/>
                <a:gd name="T3" fmla="*/ 92 h 97"/>
                <a:gd name="T4" fmla="*/ 0 w 403"/>
                <a:gd name="T5" fmla="*/ 48 h 97"/>
                <a:gd name="T6" fmla="*/ 455 w 403"/>
                <a:gd name="T7" fmla="*/ 0 h 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3"/>
                <a:gd name="T13" fmla="*/ 0 h 97"/>
                <a:gd name="T14" fmla="*/ 403 w 403"/>
                <a:gd name="T15" fmla="*/ 97 h 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3" h="97">
                  <a:moveTo>
                    <a:pt x="878" y="219"/>
                  </a:moveTo>
                  <a:lnTo>
                    <a:pt x="908" y="219"/>
                  </a:lnTo>
                  <a:lnTo>
                    <a:pt x="878" y="219"/>
                  </a:lnTo>
                  <a:close/>
                </a:path>
              </a:pathLst>
            </a:custGeom>
            <a:solidFill>
              <a:srgbClr val="4F81BD"/>
            </a:solidFill>
            <a:ln w="25560" cap="flat">
              <a:solidFill>
                <a:srgbClr val="3A5F8B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0688" y="765175"/>
            <a:ext cx="9064625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n-lt"/>
              </a:rPr>
              <a:t>DÚVIDAS / RECUPERAR  SENHA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endParaRPr lang="pt-BR" sz="1000" b="1" dirty="0">
              <a:solidFill>
                <a:schemeClr val="tx1"/>
              </a:solidFill>
              <a:latin typeface="+mn-lt"/>
            </a:endParaRP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Para recuperação de senha deve ser informado o e-mail conforme foi cadastrado. </a:t>
            </a: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01613" y="12700"/>
            <a:ext cx="7981950" cy="7207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>
                <a:solidFill>
                  <a:srgbClr val="006600"/>
                </a:solidFill>
                <a:latin typeface="Tahoma" pitchFamily="32" charset="0"/>
                <a:cs typeface="Tahoma" pitchFamily="32" charset="0"/>
              </a:rPr>
              <a:t>ACESSANDO O SISTEMA </a:t>
            </a:r>
          </a:p>
        </p:txBody>
      </p:sp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09575" y="4684713"/>
            <a:ext cx="9063038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85750" indent="-28575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Sugerimos que a senha enviada por e-mail seja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copiada e colada (</a:t>
            </a:r>
            <a:r>
              <a:rPr lang="pt-BR" sz="2000" b="1" dirty="0" err="1">
                <a:solidFill>
                  <a:srgbClr val="FF0000"/>
                </a:solidFill>
                <a:latin typeface="+mn-lt"/>
              </a:rPr>
              <a:t>Ctrl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 C + </a:t>
            </a:r>
            <a:r>
              <a:rPr lang="pt-BR" sz="2000" b="1" dirty="0" err="1">
                <a:solidFill>
                  <a:srgbClr val="FF0000"/>
                </a:solidFill>
                <a:latin typeface="+mn-lt"/>
              </a:rPr>
              <a:t>Ctrl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 V)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, ao invés de digitada.</a:t>
            </a:r>
          </a:p>
          <a:p>
            <a:pPr marL="285750" indent="-28575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Apenas o </a:t>
            </a:r>
            <a:r>
              <a:rPr lang="pt-BR" sz="2000" b="1" dirty="0" err="1">
                <a:solidFill>
                  <a:srgbClr val="FF0000"/>
                </a:solidFill>
                <a:latin typeface="+mn-lt"/>
              </a:rPr>
              <a:t>Superusuário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tem permissão para cadastrar outros usuários e realizar atualizações de perfil e e-mails, quando necessário.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4074" y="963613"/>
            <a:ext cx="2362076" cy="492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46075" y="967607"/>
            <a:ext cx="6551936" cy="452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457200" indent="-455613" algn="just">
              <a:lnSpc>
                <a:spcPct val="100000"/>
              </a:lnSpc>
              <a:buClr>
                <a:srgbClr val="008000"/>
              </a:buClr>
              <a:buFont typeface="Wingdings" charset="2"/>
              <a:buChar char="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O fechamento da escola deverá ser realizado após informar o cadastro de escola e turma, realizar os vínculos de alunos e profissionais escolares da escola e conferir as informações nos relatórios. </a:t>
            </a:r>
          </a:p>
          <a:p>
            <a:pPr marL="457200" indent="-454025">
              <a:lnSpc>
                <a:spcPct val="100000"/>
              </a:lnSpc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t-BR" sz="2400" dirty="0">
              <a:solidFill>
                <a:schemeClr val="tx1"/>
              </a:solidFill>
              <a:latin typeface="+mj-lt"/>
            </a:endParaRPr>
          </a:p>
          <a:p>
            <a:pPr marL="457200" indent="-455613" algn="just">
              <a:lnSpc>
                <a:spcPct val="100000"/>
              </a:lnSpc>
              <a:buClr>
                <a:srgbClr val="008000"/>
              </a:buClr>
              <a:buFont typeface="Wingdings" charset="2"/>
              <a:buChar char="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O sistema apresentará os botões que informarão os erros e avisos por cadastro: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Escola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Turma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Aluno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e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Profissional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Escola</a:t>
            </a:r>
            <a:r>
              <a:rPr lang="pt-BR" sz="2400" dirty="0">
                <a:solidFill>
                  <a:srgbClr val="FF0000"/>
                </a:solidFill>
                <a:latin typeface="+mj-lt"/>
              </a:rPr>
              <a:t>r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, essas inconsistências indicam falta de informação em algum campo ou invalidade de algum dado informado.</a:t>
            </a:r>
          </a:p>
        </p:txBody>
      </p:sp>
      <p:pic>
        <p:nvPicPr>
          <p:cNvPr id="6656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ChangeArrowheads="1"/>
          </p:cNvSpPr>
          <p:nvPr/>
        </p:nvSpPr>
        <p:spPr bwMode="auto">
          <a:xfrm>
            <a:off x="488951" y="1125538"/>
            <a:ext cx="9073356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O botão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Fechamento</a:t>
            </a: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+mn-lt"/>
              </a:rPr>
              <a:t>será habilitado somente após a verificação dos erros de todos os cadastros solicitados.</a:t>
            </a: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950" y="2398713"/>
            <a:ext cx="9185275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417513" y="4076700"/>
            <a:ext cx="87852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+mn-lt"/>
              </a:rPr>
              <a:t>O sistema realizará um cruzamento das informações entre os cadastros de escola, aluno, profissional escolar e turma e fará as últimas verificações.</a:t>
            </a:r>
          </a:p>
        </p:txBody>
      </p:sp>
      <p:pic>
        <p:nvPicPr>
          <p:cNvPr id="6759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29823" y="1023240"/>
            <a:ext cx="9432255" cy="449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47662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</a:rPr>
              <a:t>Poderão ser apresentados três tipos de inconsistências: </a:t>
            </a:r>
          </a:p>
          <a:p>
            <a:pPr marL="342900" indent="-338138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723900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rgbClr val="FF0000"/>
                </a:solidFill>
                <a:latin typeface="+mj-lt"/>
              </a:rPr>
              <a:t>Erros cruzados</a:t>
            </a:r>
          </a:p>
          <a:p>
            <a:pPr marL="1082675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790575" algn="l"/>
                <a:tab pos="98742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São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erros impeditivos, visto que não permitem que a escola seja fechada enquanto a informação não for inserida ou corrigida. </a:t>
            </a:r>
          </a:p>
          <a:p>
            <a:pPr marL="342900" indent="-338138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</a:endParaRPr>
          </a:p>
          <a:p>
            <a:pPr marL="722313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Avisos de fechamento</a:t>
            </a:r>
            <a:r>
              <a:rPr lang="pt-B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marL="10795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São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mensagens de alerta que apenas indicam possíveis inconsistências</a:t>
            </a: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10795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Não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impedem a conclusão do fechamento. </a:t>
            </a:r>
          </a:p>
          <a:p>
            <a:pPr marL="342900" indent="-338138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j-lt"/>
            </a:endParaRPr>
          </a:p>
          <a:p>
            <a:pPr marL="722313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342900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b="1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Erros pendentes de </a:t>
            </a:r>
            <a:r>
              <a:rPr lang="pt-BR" sz="2200" b="1" dirty="0" smtClean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confirmação</a:t>
            </a:r>
          </a:p>
          <a:p>
            <a:pPr marL="1079500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342900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</a:rPr>
              <a:t>São </a:t>
            </a:r>
            <a:r>
              <a:rPr lang="pt-BR" sz="2200" dirty="0">
                <a:solidFill>
                  <a:schemeClr val="tx1"/>
                </a:solidFill>
                <a:latin typeface="+mj-lt"/>
              </a:rPr>
              <a:t>erros em que será necessário confirmar se na sua escola, na data de referência do Censo, havia disciplinas que estavam sem docentes.</a:t>
            </a:r>
          </a:p>
        </p:txBody>
      </p:sp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ChangeArrowheads="1"/>
          </p:cNvSpPr>
          <p:nvPr/>
        </p:nvSpPr>
        <p:spPr bwMode="auto">
          <a:xfrm>
            <a:off x="346075" y="1066800"/>
            <a:ext cx="9144000" cy="156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Confirmação de disciplina sem docente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A 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confirmação dos erros de disciplina sem docente será apresentada após a correção dos Erros de fechamento e a seleção da opção “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Solicitar Fechamento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”. </a:t>
            </a: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0129" y="2695904"/>
            <a:ext cx="2799581" cy="321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ChangeArrowheads="1"/>
          </p:cNvSpPr>
          <p:nvPr/>
        </p:nvSpPr>
        <p:spPr bwMode="auto">
          <a:xfrm>
            <a:off x="345281" y="884237"/>
            <a:ext cx="9480333" cy="43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marL="342900" indent="-342900"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Confirmação de disciplina sem docente</a:t>
            </a:r>
          </a:p>
        </p:txBody>
      </p:sp>
      <p:pic>
        <p:nvPicPr>
          <p:cNvPr id="7065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282" y="2093913"/>
            <a:ext cx="6874452" cy="29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660" name="AutoShape 3"/>
          <p:cNvSpPr>
            <a:spLocks noChangeArrowheads="1"/>
          </p:cNvSpPr>
          <p:nvPr/>
        </p:nvSpPr>
        <p:spPr bwMode="auto">
          <a:xfrm>
            <a:off x="7507865" y="1862138"/>
            <a:ext cx="2317750" cy="1122362"/>
          </a:xfrm>
          <a:prstGeom prst="wedgeRectCallout">
            <a:avLst>
              <a:gd name="adj1" fmla="val -108468"/>
              <a:gd name="adj2" fmla="val 54102"/>
            </a:avLst>
          </a:prstGeom>
          <a:solidFill>
            <a:srgbClr val="FFFFFF"/>
          </a:solidFill>
          <a:ln w="2556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Ao clicar no </a:t>
            </a:r>
            <a:r>
              <a:rPr lang="pt-BR" b="1" dirty="0">
                <a:solidFill>
                  <a:srgbClr val="FF0000"/>
                </a:solidFill>
                <a:latin typeface="+mj-lt"/>
                <a:cs typeface="Times New Roman" pitchFamily="16" charset="0"/>
              </a:rPr>
              <a:t>“X”</a:t>
            </a:r>
            <a:r>
              <a:rPr lang="pt-BR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 será apresentada a lista de disciplinas que estão sem docente. </a:t>
            </a:r>
          </a:p>
        </p:txBody>
      </p:sp>
      <p:sp>
        <p:nvSpPr>
          <p:cNvPr id="70661" name="Rectangle 4"/>
          <p:cNvSpPr>
            <a:spLocks noChangeArrowheads="1"/>
          </p:cNvSpPr>
          <p:nvPr/>
        </p:nvSpPr>
        <p:spPr bwMode="auto">
          <a:xfrm>
            <a:off x="634207" y="5293339"/>
            <a:ext cx="8640762" cy="43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FF0000"/>
                </a:solidFill>
                <a:latin typeface="+mj-lt"/>
                <a:cs typeface="Times New Roman" pitchFamily="16" charset="0"/>
              </a:rPr>
              <a:t>Atenção: </a:t>
            </a:r>
            <a:r>
              <a:rPr lang="pt-BR" sz="2400" dirty="0">
                <a:solidFill>
                  <a:srgbClr val="000000"/>
                </a:solidFill>
                <a:latin typeface="+mj-lt"/>
                <a:cs typeface="Times New Roman" pitchFamily="16" charset="0"/>
              </a:rPr>
              <a:t>Não será possível que toda a turma esteja sem docente. </a:t>
            </a:r>
          </a:p>
        </p:txBody>
      </p:sp>
      <p:pic>
        <p:nvPicPr>
          <p:cNvPr id="7066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73050" y="836712"/>
            <a:ext cx="9432925" cy="508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4488" indent="-342900">
              <a:lnSpc>
                <a:spcPct val="100000"/>
              </a:lnSpc>
              <a:buClr>
                <a:srgbClr val="002060"/>
              </a:buClr>
              <a:buFont typeface="Wingdings" pitchFamily="2" charset="2"/>
              <a:buChar char="Ø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Observações:</a:t>
            </a:r>
          </a:p>
          <a:p>
            <a:pPr marL="346075" indent="-341313" algn="ctr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2400" b="1" dirty="0">
              <a:solidFill>
                <a:srgbClr val="1F497D"/>
              </a:solidFill>
              <a:latin typeface="+mj-lt"/>
            </a:endParaRPr>
          </a:p>
          <a:p>
            <a:pPr marL="346075" indent="-341313" algn="ctr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400" b="1" dirty="0">
                <a:solidFill>
                  <a:srgbClr val="FF0000"/>
                </a:solidFill>
                <a:latin typeface="+mj-lt"/>
              </a:rPr>
              <a:t>Serão consideradas apenas as escolas fechadas</a:t>
            </a:r>
          </a:p>
          <a:p>
            <a:pPr marL="346075" indent="-341313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2400" b="1" dirty="0">
              <a:solidFill>
                <a:srgbClr val="1F497D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Guarde o recibo de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fechamento;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Se retificar a escola, lembre-se de realizar o fechamento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novamente;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Certifique-se que o preenchimento foi feito no ambiente Produção (há casos de escolas que realizam o fechamento apenas no ambiente de Treinamento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);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As informações do recibo podem sofrer alterações devido à correção de inconsistências realizada pelo Inep, ao final do Censo Escolar.  Verifique se as turmas não são exclusivas de Atividade Complementar ou AEE, por </a:t>
            </a:r>
            <a:r>
              <a:rPr lang="pt-BR" sz="2000" dirty="0" smtClean="0">
                <a:solidFill>
                  <a:schemeClr val="tx1"/>
                </a:solidFill>
                <a:latin typeface="+mj-lt"/>
              </a:rPr>
              <a:t>exemplo;</a:t>
            </a:r>
            <a:endParaRPr lang="pt-BR" sz="2000" dirty="0">
              <a:solidFill>
                <a:schemeClr val="tx1"/>
              </a:solidFill>
              <a:latin typeface="+mj-lt"/>
            </a:endParaRPr>
          </a:p>
          <a:p>
            <a:pPr marL="346075" indent="-341313" algn="just">
              <a:lnSpc>
                <a:spcPct val="100000"/>
              </a:lnSpc>
              <a:buClrTx/>
              <a:buFontTx/>
              <a:buNone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endParaRPr lang="pt-BR" sz="800" dirty="0">
              <a:solidFill>
                <a:schemeClr val="tx1"/>
              </a:solidFill>
              <a:latin typeface="+mj-lt"/>
            </a:endParaRPr>
          </a:p>
          <a:p>
            <a:pPr marL="344488" indent="-342900" algn="just">
              <a:lnSpc>
                <a:spcPct val="100000"/>
              </a:lnSpc>
              <a:buClr>
                <a:srgbClr val="E46C0A"/>
              </a:buClr>
              <a:buFont typeface="Wingdings" charset="2"/>
              <a:buChar char=""/>
              <a:tabLst>
                <a:tab pos="344488" algn="l"/>
                <a:tab pos="792163" algn="l"/>
                <a:tab pos="1241425" algn="l"/>
                <a:tab pos="1690688" algn="l"/>
                <a:tab pos="2139950" algn="l"/>
                <a:tab pos="2589213" algn="l"/>
                <a:tab pos="3038475" algn="l"/>
                <a:tab pos="3487738" algn="l"/>
                <a:tab pos="3937000" algn="l"/>
                <a:tab pos="4386263" algn="l"/>
                <a:tab pos="4835525" algn="l"/>
                <a:tab pos="5284788" algn="l"/>
                <a:tab pos="5734050" algn="l"/>
                <a:tab pos="6183313" algn="l"/>
                <a:tab pos="6632575" algn="l"/>
                <a:tab pos="7081838" algn="l"/>
                <a:tab pos="7531100" algn="l"/>
                <a:tab pos="7980363" algn="l"/>
                <a:tab pos="8429625" algn="l"/>
                <a:tab pos="8878888" algn="l"/>
                <a:tab pos="9328150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Após a publicação final dos dados, no Diário Oficial da União, será necessário acessar novamente o Sistema e visualizar o recibo, pois essas informações poderão ter sofrido alterações. </a:t>
            </a:r>
          </a:p>
        </p:txBody>
      </p:sp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" y="10277"/>
            <a:ext cx="8266162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FECHAMENTO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83210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45282" y="4221088"/>
            <a:ext cx="9217024" cy="1448172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MÓDULO DE CONFIRMAÇÃO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 MATRÍCULA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202035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21060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6002" y="2083927"/>
            <a:ext cx="2637197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0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415925" y="1911683"/>
            <a:ext cx="6553200" cy="267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A ferramenta foi criada para atender ao disposto na Portaria 235, de 04 de agosto de 2011.</a:t>
            </a:r>
          </a:p>
          <a:p>
            <a:pPr marL="460375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endParaRPr lang="pt-BR" sz="2800" dirty="0">
              <a:solidFill>
                <a:schemeClr val="tx1"/>
              </a:solidFill>
              <a:latin typeface="Calibri" pitchFamily="32" charset="0"/>
            </a:endParaRPr>
          </a:p>
          <a:p>
            <a:pPr marL="457200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Objetivo: </a:t>
            </a: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Identificar matrículas com mais de um vínculo de escolarização </a:t>
            </a:r>
          </a:p>
        </p:txBody>
      </p:sp>
      <p:pic>
        <p:nvPicPr>
          <p:cNvPr id="7373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6214" y="980728"/>
            <a:ext cx="1477962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563563" y="1556792"/>
            <a:ext cx="8783637" cy="366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8787" indent="-4572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Durante o período de coleta o Módulo de Confirmação de Matrícula estará disponível para confirmar e desconsiderar matrícula.</a:t>
            </a:r>
          </a:p>
          <a:p>
            <a:pPr marL="457200" indent="-454025">
              <a:lnSpc>
                <a:spcPct val="100000"/>
              </a:lnSpc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t-BR" sz="1600" dirty="0">
              <a:solidFill>
                <a:schemeClr val="tx1"/>
              </a:solidFill>
              <a:latin typeface="Calibri" pitchFamily="32" charset="0"/>
            </a:endParaRPr>
          </a:p>
          <a:p>
            <a:pPr marL="900113" indent="-4572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Desconsiderar: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 O usuário estará afirmando que o aluno não estava na escola na data de referência do Censo. Após o período de retificação essa opção não estará disponível.</a:t>
            </a:r>
          </a:p>
          <a:p>
            <a:pPr marL="900113" indent="-457200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 marL="900113" indent="-4572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Confirmação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: O usuário estará afirmando que o aluno estava matriculado na escola na data de referência do Censo.</a:t>
            </a:r>
          </a:p>
        </p:txBody>
      </p:sp>
      <p:pic>
        <p:nvPicPr>
          <p:cNvPr id="7475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5602" y="3500438"/>
            <a:ext cx="29559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3279" y="1700808"/>
            <a:ext cx="8783637" cy="138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7200" indent="-4556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Após o período de retificação, o sistema abrirá por </a:t>
            </a:r>
            <a:r>
              <a:rPr lang="pt-BR" sz="2800" b="1" dirty="0">
                <a:solidFill>
                  <a:srgbClr val="FF0000"/>
                </a:solidFill>
                <a:latin typeface="Calibri" pitchFamily="32" charset="0"/>
              </a:rPr>
              <a:t>10 dias para o estado</a:t>
            </a: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 e </a:t>
            </a:r>
            <a:r>
              <a:rPr lang="pt-BR" sz="2800" b="1" dirty="0">
                <a:solidFill>
                  <a:srgbClr val="FF0000"/>
                </a:solidFill>
                <a:latin typeface="Calibri" pitchFamily="32" charset="0"/>
              </a:rPr>
              <a:t>5 dias para o município</a:t>
            </a: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, exclusivamente para confirmação</a:t>
            </a:r>
            <a:r>
              <a:rPr lang="pt-BR" sz="2800" b="1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800" b="1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7578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63738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279252" y="4573116"/>
            <a:ext cx="7346950" cy="8001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CADASTRO DE ESCOLA</a:t>
            </a: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182563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1588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>
            <a:spLocks noChangeArrowheads="1"/>
          </p:cNvSpPr>
          <p:nvPr/>
        </p:nvSpPr>
        <p:spPr bwMode="auto">
          <a:xfrm>
            <a:off x="315913" y="2142919"/>
            <a:ext cx="9288462" cy="347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Os Relatórios Gerenciais de duplicidade de vínculo de escolarização são disponibilizados da seguinte forma: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Perfil Estadual, Municipal, Órgão Regional e </a:t>
            </a:r>
            <a:r>
              <a:rPr lang="pt-BR" sz="2200" b="1" dirty="0" err="1">
                <a:solidFill>
                  <a:schemeClr val="tx1"/>
                </a:solidFill>
                <a:latin typeface="+mn-lt"/>
                <a:cs typeface="Times New Roman" pitchFamily="16" charset="0"/>
              </a:rPr>
              <a:t>Setec</a:t>
            </a: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/MEC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01 – Relação de alunos vinculados em horários que não coincidem.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02 – Relação de alunos vinculados em horários que coincidem.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03 – Relatório consolidado de correção de duplo vínculo de escolarização.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Atenção!</a:t>
            </a:r>
            <a:r>
              <a:rPr lang="pt-BR" sz="2200" dirty="0">
                <a:solidFill>
                  <a:srgbClr val="FF0000"/>
                </a:solidFill>
                <a:latin typeface="+mn-lt"/>
                <a:cs typeface="Times New Roman" pitchFamily="16" charset="0"/>
              </a:rPr>
              <a:t> </a:t>
            </a: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O perfil “</a:t>
            </a: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Órgão Regional</a:t>
            </a: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” apenas visualizará os dados dos relatórios.</a:t>
            </a:r>
          </a:p>
        </p:txBody>
      </p:sp>
      <p:sp>
        <p:nvSpPr>
          <p:cNvPr id="76803" name="Rectangle 2"/>
          <p:cNvSpPr>
            <a:spLocks noChangeArrowheads="1"/>
          </p:cNvSpPr>
          <p:nvPr/>
        </p:nvSpPr>
        <p:spPr bwMode="auto">
          <a:xfrm>
            <a:off x="315913" y="1452946"/>
            <a:ext cx="92884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2900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Relatórios do módulo confirmação de matrícula</a:t>
            </a:r>
          </a:p>
        </p:txBody>
      </p:sp>
      <p:pic>
        <p:nvPicPr>
          <p:cNvPr id="7680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302546" y="2144155"/>
            <a:ext cx="9288463" cy="279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900113" indent="-4572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Os Relatórios Gerenciais de duplicidade de vínculo de escolarização são disponibilizados da seguinte forma</a:t>
            </a:r>
            <a:r>
              <a:rPr lang="pt-BR" sz="2200" dirty="0" smtClean="0">
                <a:solidFill>
                  <a:schemeClr val="tx1"/>
                </a:solidFill>
                <a:latin typeface="+mn-lt"/>
                <a:cs typeface="Times New Roman" pitchFamily="16" charset="0"/>
              </a:rPr>
              <a:t>: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200" b="1" dirty="0" smtClean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 smtClean="0">
                <a:solidFill>
                  <a:schemeClr val="tx1"/>
                </a:solidFill>
                <a:latin typeface="+mn-lt"/>
                <a:cs typeface="Times New Roman" pitchFamily="16" charset="0"/>
              </a:rPr>
              <a:t>Perfil </a:t>
            </a:r>
            <a:r>
              <a:rPr lang="pt-BR" sz="2200" b="1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Escola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01 – Relação de alunos com mais de um vínculo de escolarização na mesma escola.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02 – Relação de alunos vinculados em outra escola.</a:t>
            </a:r>
          </a:p>
          <a:p>
            <a:pPr marL="800100" lvl="1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03 - Relatório consolidado de correção de duplo vínculo </a:t>
            </a:r>
            <a:r>
              <a:rPr lang="pt-BR" sz="2200" dirty="0" smtClean="0">
                <a:solidFill>
                  <a:schemeClr val="tx1"/>
                </a:solidFill>
                <a:latin typeface="+mn-lt"/>
                <a:cs typeface="Times New Roman" pitchFamily="16" charset="0"/>
              </a:rPr>
              <a:t>de escolarização.</a:t>
            </a:r>
            <a:endParaRPr lang="pt-BR" sz="22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</p:txBody>
      </p:sp>
      <p:pic>
        <p:nvPicPr>
          <p:cNvPr id="7783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15913" y="1452946"/>
            <a:ext cx="9288462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42900" indent="-342900" hangingPunct="1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+mj-lt"/>
              </a:rPr>
              <a:t>Relatórios do módulo confirmação de matrícula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>
            <a:spLocks noChangeArrowheads="1"/>
          </p:cNvSpPr>
          <p:nvPr/>
        </p:nvSpPr>
        <p:spPr bwMode="auto">
          <a:xfrm>
            <a:off x="390007" y="1563470"/>
            <a:ext cx="9172300" cy="1999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01</a:t>
            </a:r>
          </a:p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Calibri" pitchFamily="32" charset="0"/>
            </a:endParaRPr>
          </a:p>
          <a:p>
            <a:pPr marL="457200" indent="-4572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Caso nenhum procedimento seja realizado nos relatórios de alunos com duplo vínculo de escolarização, essas matrículas serão </a:t>
            </a: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desconsideradas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para as estatísticas oficiais</a:t>
            </a:r>
            <a:r>
              <a:rPr lang="pt-BR" sz="2400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7885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4431" y="3645024"/>
            <a:ext cx="2276872" cy="227687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686175"/>
            <a:ext cx="29559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874" name="Rectangle 1"/>
          <p:cNvSpPr>
            <a:spLocks noChangeArrowheads="1"/>
          </p:cNvSpPr>
          <p:nvPr/>
        </p:nvSpPr>
        <p:spPr bwMode="auto">
          <a:xfrm>
            <a:off x="577524" y="1557338"/>
            <a:ext cx="8783637" cy="230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02</a:t>
            </a: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Calibri" pitchFamily="32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Ao confirmar a matrícula, o usuário responsável pelo procedimento deve ter resguardada toda a documentação que comprove o vínculo do aluno na escola, conforme estabelecido na </a:t>
            </a: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Portaria nº 235, de 04/08/2011</a:t>
            </a:r>
            <a:r>
              <a:rPr lang="pt-BR" sz="2400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7987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"/>
          <p:cNvSpPr>
            <a:spLocks noChangeArrowheads="1"/>
          </p:cNvSpPr>
          <p:nvPr/>
        </p:nvSpPr>
        <p:spPr bwMode="auto">
          <a:xfrm>
            <a:off x="560387" y="1542641"/>
            <a:ext cx="8785225" cy="193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03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Atenção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! 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Apenas confirme as matrículas dos alunos que estavam matriculados e frequentes na data de referência do Censo Escolar 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(</a:t>
            </a:r>
            <a:r>
              <a:rPr lang="pt-BR" sz="2400" b="1" dirty="0">
                <a:solidFill>
                  <a:srgbClr val="FF0000"/>
                </a:solidFill>
                <a:latin typeface="Calibri" pitchFamily="32" charset="0"/>
              </a:rPr>
              <a:t>30/05/2018</a:t>
            </a:r>
            <a:r>
              <a:rPr lang="pt-BR" sz="2400" dirty="0">
                <a:solidFill>
                  <a:srgbClr val="FF0000"/>
                </a:solidFill>
                <a:latin typeface="Calibri" pitchFamily="32" charset="0"/>
              </a:rPr>
              <a:t>)</a:t>
            </a: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. </a:t>
            </a:r>
          </a:p>
        </p:txBody>
      </p:sp>
      <p:pic>
        <p:nvPicPr>
          <p:cNvPr id="8089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8275" y="3500438"/>
            <a:ext cx="29559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ChangeArrowheads="1"/>
          </p:cNvSpPr>
          <p:nvPr/>
        </p:nvSpPr>
        <p:spPr bwMode="auto">
          <a:xfrm>
            <a:off x="587948" y="1557338"/>
            <a:ext cx="8783637" cy="341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 dirty="0">
                <a:solidFill>
                  <a:schemeClr val="tx1"/>
                </a:solidFill>
                <a:latin typeface="Calibri" pitchFamily="32" charset="0"/>
              </a:rPr>
              <a:t>Observação 04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 dirty="0">
              <a:solidFill>
                <a:schemeClr val="tx1"/>
              </a:solidFill>
              <a:latin typeface="Calibri" pitchFamily="32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dirty="0">
                <a:solidFill>
                  <a:schemeClr val="tx1"/>
                </a:solidFill>
                <a:latin typeface="Calibri" pitchFamily="32" charset="0"/>
              </a:rPr>
              <a:t>Ao desconsiderar uma matrícula, não será possível confirmá-la posteriormente. Sendo assim, caso a matrícula do aluno tenha sido desconsiderada indevidamente será necessário realizar um novo vínculo para ele.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8192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0006" y="0"/>
            <a:ext cx="7671049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MÓDULO CONFIRMAÇÃO DE MATRÍCULA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4431" y="3645024"/>
            <a:ext cx="2276872" cy="227687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83210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45282" y="4221088"/>
            <a:ext cx="9217024" cy="72408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ANÁLISE COMPARATIVA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202035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21060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>
            <a:spLocks noChangeArrowheads="1"/>
          </p:cNvSpPr>
          <p:nvPr/>
        </p:nvSpPr>
        <p:spPr bwMode="auto">
          <a:xfrm>
            <a:off x="12226" y="39124"/>
            <a:ext cx="8181927" cy="6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ANÁLISE COMPARATIVA</a:t>
            </a: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561057" y="1557338"/>
            <a:ext cx="8785225" cy="310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458787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Objetivo: </a:t>
            </a: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Comparar as matrículas informadas no Educacenso em 2017 com as matrículas informadas durante a coleta do Censo Escolar 2018.</a:t>
            </a:r>
          </a:p>
          <a:p>
            <a:pPr marL="460375" indent="-4572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t-BR" sz="2800" dirty="0">
              <a:solidFill>
                <a:schemeClr val="tx1"/>
              </a:solidFill>
              <a:latin typeface="Calibri" pitchFamily="32" charset="0"/>
            </a:endParaRPr>
          </a:p>
          <a:p>
            <a:pPr marL="458787" indent="-4572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t-BR" sz="2800" b="1" dirty="0">
                <a:solidFill>
                  <a:schemeClr val="tx1"/>
                </a:solidFill>
                <a:latin typeface="Calibri" pitchFamily="32" charset="0"/>
              </a:rPr>
              <a:t>Observação: </a:t>
            </a:r>
            <a:r>
              <a:rPr lang="pt-BR" sz="2800" dirty="0">
                <a:solidFill>
                  <a:schemeClr val="tx1"/>
                </a:solidFill>
                <a:latin typeface="Calibri" pitchFamily="32" charset="0"/>
              </a:rPr>
              <a:t>As escolas novas em 2018 e paralisadas em 2017 terão o percentual de matrículas igual a 0 (zero), pois não tinham informações em 2017</a:t>
            </a:r>
            <a:r>
              <a:rPr lang="pt-BR" sz="2800" dirty="0" smtClean="0">
                <a:solidFill>
                  <a:schemeClr val="tx1"/>
                </a:solidFill>
                <a:latin typeface="Calibri" pitchFamily="32" charset="0"/>
              </a:rPr>
              <a:t>.</a:t>
            </a:r>
            <a:endParaRPr lang="pt-BR" sz="2800" dirty="0">
              <a:solidFill>
                <a:schemeClr val="tx1"/>
              </a:solidFill>
              <a:latin typeface="Calibri" pitchFamily="32" charset="0"/>
            </a:endParaRPr>
          </a:p>
        </p:txBody>
      </p:sp>
      <p:pic>
        <p:nvPicPr>
          <p:cNvPr id="8397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983210"/>
            <a:ext cx="3176587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45282" y="4221088"/>
            <a:ext cx="9217024" cy="72408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4400" b="1" dirty="0" smtClean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RELATÓRIOS</a:t>
            </a:r>
            <a:endParaRPr lang="pt-BR" sz="4400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202035"/>
            <a:ext cx="2159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7525" y="21060"/>
            <a:ext cx="17843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346075" y="1052736"/>
            <a:ext cx="9215438" cy="409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Estes relatórios disponibilizam informações de acordo com o perfil do usuário (Inep, </a:t>
            </a:r>
            <a:r>
              <a:rPr lang="pt-BR" sz="2000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Setec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, Secretaria Estadual de Educação, Secretaria Municipal de Educação, Órgão Regional de Ensino, ou Escola). </a:t>
            </a:r>
            <a:endParaRPr lang="pt-BR" sz="2000" dirty="0" smtClean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São utilizados para o acompanhamento dos dados declarados ao Censo Escolar.</a:t>
            </a:r>
          </a:p>
          <a:p>
            <a:pPr marL="341313" indent="-338138" algn="just">
              <a:lnSpc>
                <a:spcPct val="100000"/>
              </a:lnSpc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7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R1 - Escolas, Alunos e Profissionais escolares em sala de aula por Modalidade e Etapa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– Para conferir o quantitativo e verificar se existe divergência no total de alunos e profissionais escolares por etapa e modalidade.</a:t>
            </a:r>
          </a:p>
          <a:p>
            <a:pPr marL="725487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7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R2 - Situação das escolas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 – É um relatório imprescindível, visto que indica as escolas que estão abertas e que não são consideradas nas estatísticas ; não participam de programas do governo (</a:t>
            </a:r>
            <a:r>
              <a:rPr lang="pt-BR" sz="2000" dirty="0" err="1">
                <a:solidFill>
                  <a:schemeClr val="tx1"/>
                </a:solidFill>
                <a:latin typeface="+mj-lt"/>
                <a:cs typeface="Times New Roman" pitchFamily="16" charset="0"/>
              </a:rPr>
              <a:t>Pronatec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), licitações e outros.</a:t>
            </a:r>
          </a:p>
        </p:txBody>
      </p:sp>
      <p:sp>
        <p:nvSpPr>
          <p:cNvPr id="86019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DE PERFIL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60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1" t="11470" r="7936" b="7246"/>
          <a:stretch>
            <a:fillRect/>
          </a:stretch>
        </p:blipFill>
        <p:spPr bwMode="auto">
          <a:xfrm>
            <a:off x="7473950" y="4365625"/>
            <a:ext cx="2303463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2061" t="11470" r="7936" b="724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03213" y="1301750"/>
            <a:ext cx="928846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/>
          <a:p>
            <a:pPr marL="3175" hangingPunct="1">
              <a:lnSpc>
                <a:spcPct val="100000"/>
              </a:lnSpc>
              <a:spcBef>
                <a:spcPts val="600"/>
              </a:spcBef>
              <a:buClrTx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800" b="1" dirty="0">
                <a:solidFill>
                  <a:schemeClr val="tx2"/>
                </a:solidFill>
                <a:latin typeface="+mn-lt"/>
              </a:rPr>
              <a:t>CADASTRO DE ESCOLA NOVA</a:t>
            </a:r>
          </a:p>
          <a:p>
            <a:pPr marL="288925" indent="-285750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endParaRPr lang="pt-BR" b="1" dirty="0">
              <a:solidFill>
                <a:schemeClr val="tx2"/>
              </a:solidFill>
              <a:latin typeface="+mn-lt"/>
            </a:endParaRPr>
          </a:p>
          <a:p>
            <a:pPr marL="344488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1F497D"/>
              </a:buClr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Período: </a:t>
            </a:r>
            <a:r>
              <a:rPr lang="pt-BR" sz="2400" b="1" dirty="0">
                <a:solidFill>
                  <a:srgbClr val="FF0000"/>
                </a:solidFill>
                <a:latin typeface="+mn-lt"/>
              </a:rPr>
              <a:t>02.01 a 29.05.2018</a:t>
            </a:r>
          </a:p>
          <a:p>
            <a:pPr marL="354013" algn="just" hangingPunct="1">
              <a:lnSpc>
                <a:spcPct val="100000"/>
              </a:lnSpc>
              <a:spcBef>
                <a:spcPts val="600"/>
              </a:spcBef>
              <a:buClrTx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Responsabilidade: </a:t>
            </a:r>
            <a:r>
              <a:rPr lang="pt-BR" sz="2400" dirty="0">
                <a:solidFill>
                  <a:schemeClr val="tx2"/>
                </a:solidFill>
                <a:latin typeface="+mn-lt"/>
              </a:rPr>
              <a:t>Inep, a planilha de cadastro de escola nova preenchida e enviada pela coordenação estadual (formato Excel).</a:t>
            </a:r>
          </a:p>
          <a:p>
            <a:pPr marL="346075" indent="-342900" algn="just" hangingPunct="1">
              <a:lnSpc>
                <a:spcPct val="100000"/>
              </a:lnSpc>
              <a:spcBef>
                <a:spcPts val="600"/>
              </a:spcBef>
              <a:buClrTx/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endParaRPr lang="pt-BR" sz="2400" dirty="0">
              <a:solidFill>
                <a:schemeClr val="tx2"/>
              </a:solidFill>
              <a:latin typeface="+mn-lt"/>
            </a:endParaRPr>
          </a:p>
          <a:p>
            <a:pPr marL="344488" indent="-342900" algn="just" hangingPunct="1">
              <a:lnSpc>
                <a:spcPct val="100000"/>
              </a:lnSpc>
              <a:spcBef>
                <a:spcPts val="600"/>
              </a:spcBef>
              <a:buClr>
                <a:srgbClr val="1F497D"/>
              </a:buClr>
              <a:buFont typeface="Wingdings" pitchFamily="2" charset="2"/>
              <a:buChar char="Ø"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A partir do início da coleta </a:t>
            </a:r>
            <a:r>
              <a:rPr lang="pt-BR" sz="2400" b="1" dirty="0">
                <a:solidFill>
                  <a:srgbClr val="FF0000"/>
                </a:solidFill>
                <a:latin typeface="+mn-lt"/>
              </a:rPr>
              <a:t>(30/05/2018)</a:t>
            </a:r>
          </a:p>
          <a:p>
            <a:pPr marL="357188" algn="just" hangingPunct="1">
              <a:lnSpc>
                <a:spcPct val="100000"/>
              </a:lnSpc>
              <a:spcBef>
                <a:spcPts val="600"/>
              </a:spcBef>
              <a:buClrTx/>
              <a:tabLst>
                <a:tab pos="273050" algn="l"/>
                <a:tab pos="720725" algn="l"/>
                <a:tab pos="1169988" algn="l"/>
                <a:tab pos="1619250" algn="l"/>
                <a:tab pos="2068513" algn="l"/>
                <a:tab pos="2517775" algn="l"/>
                <a:tab pos="2967038" algn="l"/>
                <a:tab pos="3416300" algn="l"/>
                <a:tab pos="3865563" algn="l"/>
                <a:tab pos="4314825" algn="l"/>
                <a:tab pos="4764088" algn="l"/>
                <a:tab pos="5213350" algn="l"/>
                <a:tab pos="5662613" algn="l"/>
                <a:tab pos="6111875" algn="l"/>
                <a:tab pos="6561138" algn="l"/>
                <a:tab pos="7010400" algn="l"/>
                <a:tab pos="7459663" algn="l"/>
                <a:tab pos="7908925" algn="l"/>
                <a:tab pos="8358188" algn="l"/>
                <a:tab pos="8807450" algn="l"/>
                <a:tab pos="9256713" algn="l"/>
              </a:tabLst>
              <a:defRPr/>
            </a:pPr>
            <a:r>
              <a:rPr lang="pt-BR" sz="2400" b="1" dirty="0">
                <a:solidFill>
                  <a:schemeClr val="tx2"/>
                </a:solidFill>
                <a:latin typeface="+mn-lt"/>
              </a:rPr>
              <a:t>Responsabilidade: </a:t>
            </a:r>
            <a:r>
              <a:rPr lang="pt-BR" sz="2400" dirty="0">
                <a:solidFill>
                  <a:schemeClr val="tx2"/>
                </a:solidFill>
                <a:latin typeface="+mn-lt"/>
              </a:rPr>
              <a:t>Coordenação Estadual terá autonomia para cadastrar as escolas no Sistema Educacenso. 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9050" y="22225"/>
            <a:ext cx="824706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6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 noChangeArrowheads="1"/>
          </p:cNvSpPr>
          <p:nvPr/>
        </p:nvSpPr>
        <p:spPr bwMode="auto">
          <a:xfrm>
            <a:off x="374650" y="1565275"/>
            <a:ext cx="9145588" cy="378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R3 - Alunos por escola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– Apresenta o total de alunos da escola para conferência, além disso, mostra os alunos que utilizam transporte escolar (estadual e municipal) e os alunos declarados como deficientes.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R4 - Profissional Escolar por Escola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- Apresenta o total de Profissionais escolares da escola para conferência, além disso, mostra a escolaridade do profissional , o que pode ser importante para sua participação em programas de capacitação.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R5 - Turmas por escola - 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Apresenta o total de turmas da escola para conferência das etapas, modalidades e tipo de atendimento. Mostra também, as turmas que são participantes do programa novo mais educação.</a:t>
            </a:r>
          </a:p>
        </p:txBody>
      </p:sp>
      <p:pic>
        <p:nvPicPr>
          <p:cNvPr id="8704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DE PERFIL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362749" y="1556672"/>
            <a:ext cx="9145587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São relatórios disponibilizados no Educacenso para conferência das informações prestadas pelas escolas.</a:t>
            </a:r>
          </a:p>
          <a:p>
            <a:pPr marL="346075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 Estão disponíveis para os gestores municipais e estaduais de educação. </a:t>
            </a:r>
          </a:p>
          <a:p>
            <a:pPr marL="346075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Esses relatórios estão diretamente ligados ao repasse de recursos financeiros pelo governo federal.</a:t>
            </a:r>
          </a:p>
          <a:p>
            <a:pPr marL="346075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endParaRPr lang="pt-BR" sz="2000" dirty="0">
              <a:solidFill>
                <a:schemeClr val="tx1"/>
              </a:solidFill>
              <a:latin typeface="+mn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Serão disponibilizados após a divulgação preliminar e final dos dados da matrícula inicial.</a:t>
            </a:r>
          </a:p>
        </p:txBody>
      </p:sp>
      <p:pic>
        <p:nvPicPr>
          <p:cNvPr id="8806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ChangeArrowheads="1"/>
          </p:cNvSpPr>
          <p:nvPr/>
        </p:nvSpPr>
        <p:spPr bwMode="auto">
          <a:xfrm>
            <a:off x="344488" y="1268413"/>
            <a:ext cx="9244012" cy="401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Presencial – Ensino Regular, Educação Profissional e Educação de Jovens e Adultos;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Presencial – Educação Especial (Alunos de escolas especiais, classes especiais e incluídos);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Semipresencial e EAD;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Matrícula Inicial – Atividade Complementar e AEE;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Transporte escolar;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Relação de gestores escolares responsáveis pelas informações declaradas ao Censo Escolar;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Relação de escolas Paralisadas e Extintas;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7375E"/>
              </a:buClr>
              <a:buFont typeface="Wingdings" pitchFamily="2" charset="2"/>
              <a:buChar char="Ø"/>
              <a:tabLst>
                <a:tab pos="282575" algn="l"/>
                <a:tab pos="730250" algn="l"/>
                <a:tab pos="1179513" algn="l"/>
                <a:tab pos="1628775" algn="l"/>
                <a:tab pos="2078038" algn="l"/>
                <a:tab pos="2527300" algn="l"/>
                <a:tab pos="2976563" algn="l"/>
                <a:tab pos="3425825" algn="l"/>
                <a:tab pos="3875088" algn="l"/>
                <a:tab pos="4324350" algn="l"/>
                <a:tab pos="4773613" algn="l"/>
                <a:tab pos="5222875" algn="l"/>
                <a:tab pos="5672138" algn="l"/>
                <a:tab pos="6121400" algn="l"/>
                <a:tab pos="6570663" algn="l"/>
                <a:tab pos="7019925" algn="l"/>
                <a:tab pos="7469188" algn="l"/>
                <a:tab pos="7918450" algn="l"/>
                <a:tab pos="8367713" algn="l"/>
                <a:tab pos="8816975" algn="l"/>
                <a:tab pos="9266238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Relação de Escolas Faltantes no Censo Escolar 2018.</a:t>
            </a:r>
          </a:p>
        </p:txBody>
      </p:sp>
      <p:pic>
        <p:nvPicPr>
          <p:cNvPr id="8909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374804" y="995476"/>
            <a:ext cx="9144000" cy="483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Informações que podem ser retiradas dos relatórios e que impactam no repasse dos recursos (por tipo de mediação – presencial, semipresencial e EAD): 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Período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parcial e integral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Convênio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Educação indígena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Pedagogia da alternância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Regulamentação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Alimentação escolar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Localização da escola (Urbana/Rural)</a:t>
            </a:r>
          </a:p>
          <a:p>
            <a:pPr indent="3175"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Informações que podem ser retiradas no relatório de transporte escolar: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Poder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público responsável pela oferta (estadual/municipal)</a:t>
            </a:r>
          </a:p>
          <a:p>
            <a:pPr marL="722313" indent="-366713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Localização da residência do aluno (Urbana/Rural)</a:t>
            </a:r>
          </a:p>
        </p:txBody>
      </p:sp>
      <p:pic>
        <p:nvPicPr>
          <p:cNvPr id="901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563563" y="995476"/>
            <a:ext cx="8783637" cy="415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gestores escolares responsáveis pelas informações declaradas ao Censo Escolar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Os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dados cadastrais do Gestor escolar devem ser atualizados, visto que ele é o  responsável pelas informações prestadas, respondendo administrativa, civil e penalmente, pela inclusão de informação inadequada, se comprovada a omissão ou comissão, dolo ou culpa.</a:t>
            </a: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t-BR" sz="2200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escolas Paralisadas e Extintas </a:t>
            </a: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t-BR" sz="2200" b="1" dirty="0">
              <a:solidFill>
                <a:schemeClr val="tx1"/>
              </a:solidFill>
              <a:latin typeface="+mj-lt"/>
              <a:cs typeface="Times New Roman" pitchFamily="16" charset="0"/>
            </a:endParaRPr>
          </a:p>
          <a:p>
            <a:pPr marL="342900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Escolas Faltantes no Censo Escolar 2018</a:t>
            </a:r>
          </a:p>
          <a:p>
            <a:pPr marL="725488" indent="-342900" algn="just">
              <a:lnSpc>
                <a:spcPct val="100000"/>
              </a:lnSpc>
              <a:buClrTx/>
              <a:buFont typeface="Wingdings" pitchFamily="2" charset="2"/>
              <a:buChar char="ü"/>
              <a:tabLst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Deve ser conferido pois a escola ficará sem o repasse de recursos no presente.</a:t>
            </a:r>
          </a:p>
        </p:txBody>
      </p:sp>
      <p:pic>
        <p:nvPicPr>
          <p:cNvPr id="9114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10"/>
            <a:ext cx="8391579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381000" y="1268413"/>
            <a:ext cx="9144000" cy="227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Relação de alunos vinculados somente em turma de Atividade Complementar;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Relação de alunos vinculados somente em turma de Atendimento Educacional Especializado (AEE);</a:t>
            </a:r>
          </a:p>
          <a:p>
            <a:pPr marL="342900" indent="-342900" algn="just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200" dirty="0">
                <a:solidFill>
                  <a:schemeClr val="tx1"/>
                </a:solidFill>
                <a:latin typeface="+mn-lt"/>
                <a:cs typeface="Times New Roman" pitchFamily="16" charset="0"/>
              </a:rPr>
              <a:t>Relação de alunos vinculados somente em turma de Curso FIC Concomitante.</a:t>
            </a:r>
          </a:p>
        </p:txBody>
      </p:sp>
      <p:pic>
        <p:nvPicPr>
          <p:cNvPr id="9216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PERFIL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>
            <a:spLocks noChangeArrowheads="1"/>
          </p:cNvSpPr>
          <p:nvPr/>
        </p:nvSpPr>
        <p:spPr bwMode="auto">
          <a:xfrm>
            <a:off x="417513" y="1700213"/>
            <a:ext cx="9215437" cy="31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b="1" dirty="0">
                <a:solidFill>
                  <a:srgbClr val="FF0000"/>
                </a:solidFill>
                <a:latin typeface="+mj-lt"/>
                <a:cs typeface="Times New Roman" pitchFamily="16" charset="0"/>
              </a:rPr>
              <a:t>Observação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:</a:t>
            </a:r>
          </a:p>
          <a:p>
            <a:pPr marL="725488" indent="-342900" algn="just">
              <a:lnSpc>
                <a:spcPct val="100000"/>
              </a:lnSpc>
              <a:spcAft>
                <a:spcPts val="600"/>
              </a:spcAft>
              <a:buClrTx/>
              <a:buFont typeface="Wingdings" pitchFamily="2" charset="2"/>
              <a:buChar char="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As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matrículas de Curso FIC Concomitante somente serão consideradas para a publicação final para os alunos que também possuem matrículas de escolarização: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Times New Roman" pitchFamily="16" charset="0"/>
              </a:rPr>
              <a:t>Educação </a:t>
            </a: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de Jovens e Adultos (Fundamental e Médio); 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Ensino Médio Regular;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Curso FIC integrado a EJA;</a:t>
            </a:r>
          </a:p>
          <a:p>
            <a:pPr marL="1169988" lvl="1" indent="-342900">
              <a:lnSpc>
                <a:spcPct val="100000"/>
              </a:lnSpc>
              <a:spcAft>
                <a:spcPts val="600"/>
              </a:spcAft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200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Curso Técnico integrado a EJA;</a:t>
            </a:r>
          </a:p>
        </p:txBody>
      </p:sp>
      <p:pic>
        <p:nvPicPr>
          <p:cNvPr id="9318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GESTORES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PERFIL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ChangeArrowheads="1"/>
          </p:cNvSpPr>
          <p:nvPr/>
        </p:nvSpPr>
        <p:spPr bwMode="auto">
          <a:xfrm>
            <a:off x="225705" y="992700"/>
            <a:ext cx="9432925" cy="147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Disponibilizados no Sistema Educacenso no período de retificação </a:t>
            </a:r>
          </a:p>
          <a:p>
            <a:pPr marL="342900" indent="-342900" algn="just">
              <a:lnSpc>
                <a:spcPct val="150000"/>
              </a:lnSpc>
              <a:buClr>
                <a:srgbClr val="1F497D"/>
              </a:buClr>
              <a:buFont typeface="Wingdings" pitchFamily="2" charset="2"/>
              <a:buChar char="Ø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Apontam incoerências de informações entre os dados do módulo da “Situação do Aluno” do ano anterior e as informações da “Matrícula Inicial” do ano corrente.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259577" y="2576188"/>
            <a:ext cx="9361487" cy="341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90512" indent="-285750" algn="just">
              <a:lnSpc>
                <a:spcPct val="150000"/>
              </a:lnSpc>
              <a:buClrTx/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b="1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Relatórios de Notificação – Dados finais do Censo Escolar 2018</a:t>
            </a:r>
          </a:p>
          <a:p>
            <a:pPr marL="534988" indent="-285750" algn="just">
              <a:lnSpc>
                <a:spcPct val="150000"/>
              </a:lnSpc>
              <a:buClr>
                <a:srgbClr val="17375E"/>
              </a:buClr>
              <a:buFont typeface="Wingdings" pitchFamily="2" charset="2"/>
              <a:buChar char="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alunos aprovados em 2017 que não progrediram para as etapas de ensino seguintes em 2018 na mesma rede de ensino;</a:t>
            </a:r>
          </a:p>
          <a:p>
            <a:pPr marL="534988" indent="-285750" algn="just">
              <a:lnSpc>
                <a:spcPct val="150000"/>
              </a:lnSpc>
              <a:buClr>
                <a:srgbClr val="17375E"/>
              </a:buClr>
              <a:buFont typeface="Wingdings" pitchFamily="2" charset="2"/>
              <a:buChar char="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alunos reprovados ou que deixaram de frequentar em 2017 que progrediram ou regrediram de etapa de ensino em 2018 na mesma rede de ensino;</a:t>
            </a:r>
          </a:p>
          <a:p>
            <a:pPr marL="534988" indent="-285750" algn="just">
              <a:lnSpc>
                <a:spcPct val="150000"/>
              </a:lnSpc>
              <a:buClr>
                <a:srgbClr val="17375E"/>
              </a:buClr>
              <a:buFont typeface="Wingdings" pitchFamily="2" charset="2"/>
              <a:buChar char="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dirty="0">
                <a:solidFill>
                  <a:schemeClr val="tx1"/>
                </a:solidFill>
                <a:latin typeface="+mj-lt"/>
                <a:cs typeface="Times New Roman" pitchFamily="16" charset="0"/>
              </a:rPr>
              <a:t>Relação de alunos transferidos e não admitidos após em 2017 que foram matriculados em 2018 na mesma rede de ensino e na mesma etapa ou em etapas anteriores a informada em 2017.</a:t>
            </a:r>
          </a:p>
        </p:txBody>
      </p:sp>
      <p:pic>
        <p:nvPicPr>
          <p:cNvPr id="942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58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DE NOTIFICAÇÃO</a:t>
            </a:r>
            <a:endParaRPr lang="pt-BR" sz="2800" b="1" dirty="0" smtClean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346075" y="1341438"/>
            <a:ext cx="9217025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ClrTx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 smtClean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TIPOS: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n-lt"/>
              <a:ea typeface="Tahoma" pitchFamily="34" charset="0"/>
              <a:cs typeface="Tahoma" pitchFamily="34" charset="0"/>
            </a:endParaRPr>
          </a:p>
          <a:p>
            <a:pPr marL="722313" lvl="1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Acompanhamento</a:t>
            </a: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 (29 relatórios). Exemplos:</a:t>
            </a:r>
          </a:p>
          <a:p>
            <a:pPr marL="1168400" lvl="2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A01. Situação das escolas e número de matrículas</a:t>
            </a:r>
          </a:p>
          <a:p>
            <a:pPr marL="1168400" lvl="2" indent="-342900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A25. Turmas com alunos em idade incompatível  para a etapa 	de ensino à qual estão vinculados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000" dirty="0">
              <a:solidFill>
                <a:schemeClr val="tx1"/>
              </a:solidFill>
              <a:latin typeface="+mn-lt"/>
              <a:ea typeface="Tahoma" pitchFamily="34" charset="0"/>
              <a:cs typeface="Tahoma" pitchFamily="34" charset="0"/>
            </a:endParaRPr>
          </a:p>
          <a:p>
            <a:pPr marL="722313" lvl="1" indent="-339725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Correção e Justificativa </a:t>
            </a: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(17 relatórios). Exemplos:</a:t>
            </a:r>
          </a:p>
          <a:p>
            <a:pPr marL="1168400" lvl="3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CJ07 (CJ08). Alunos vinculados somente em turma de Atividade Complementar (AEE). </a:t>
            </a:r>
            <a:r>
              <a:rPr lang="pt-BR" sz="2000" b="1" dirty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CORREÇÃO</a:t>
            </a:r>
          </a:p>
          <a:p>
            <a:pPr marL="1168400" lvl="3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CJ10.  Alunos vinculados na Educação Profissional Concomitante e sem vínculo no Ensino Médio. </a:t>
            </a:r>
            <a:r>
              <a:rPr lang="pt-BR" sz="2000" b="1" dirty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CORREÇÃO</a:t>
            </a:r>
          </a:p>
          <a:p>
            <a:pPr marL="1168400" lvl="3" indent="-342900" algn="just">
              <a:lnSpc>
                <a:spcPct val="100000"/>
              </a:lnSpc>
              <a:buClr>
                <a:srgbClr val="1F497D"/>
              </a:buClr>
              <a:buFont typeface="Wingdings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000" dirty="0">
                <a:solidFill>
                  <a:schemeClr val="tx1"/>
                </a:solidFill>
                <a:latin typeface="+mn-lt"/>
                <a:ea typeface="Tahoma" pitchFamily="34" charset="0"/>
                <a:cs typeface="Tahoma" pitchFamily="34" charset="0"/>
              </a:rPr>
              <a:t>CJ15. Escolas com turmas de escolarização que funcionam em menos de 5 dias na semana. </a:t>
            </a:r>
            <a:r>
              <a:rPr lang="pt-BR" sz="2000" b="1" dirty="0">
                <a:solidFill>
                  <a:srgbClr val="C00000"/>
                </a:solidFill>
                <a:latin typeface="+mn-lt"/>
                <a:ea typeface="Tahoma" pitchFamily="34" charset="0"/>
                <a:cs typeface="Tahoma" pitchFamily="34" charset="0"/>
              </a:rPr>
              <a:t>JUSTIFICATIVA</a:t>
            </a:r>
          </a:p>
        </p:txBody>
      </p:sp>
      <p:pic>
        <p:nvPicPr>
          <p:cNvPr id="9523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RELATÓRIOS GERÊNCIAIS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(ENVIADOS PELO INEP)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32310467"/>
              </p:ext>
            </p:extLst>
          </p:nvPr>
        </p:nvGraphicFramePr>
        <p:xfrm>
          <a:off x="495300" y="1600200"/>
          <a:ext cx="8916988" cy="216535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736975"/>
                <a:gridCol w="2667000"/>
                <a:gridCol w="2513013"/>
              </a:tblGrid>
              <a:tr h="66198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90000" marR="90000" marT="134514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Antes da Publicação dos Dados do Censo no DOU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Após a Publicação dos Dados do Censo no DOU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Perfil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Online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Online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Gestores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-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Estático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Notificações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-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Estático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7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Gerenciais (enviados pelo Inep)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D-1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D-1</a:t>
                      </a:r>
                    </a:p>
                  </a:txBody>
                  <a:tcPr marL="90000" marR="90000" marT="45360" marB="4536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7409" y="17309"/>
            <a:ext cx="8391579" cy="96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ATUALIZAÇÃO DOS RELATÓRIOS DA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 dirty="0" smtClean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MATRÍCULA INICIAL</a:t>
            </a:r>
            <a:endParaRPr lang="pt-BR" sz="2800" b="1" dirty="0" smtClean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6508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700088" y="3716338"/>
            <a:ext cx="86455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700088" y="2200275"/>
            <a:ext cx="4033837" cy="91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5400">
                <a:solidFill>
                  <a:srgbClr val="FFFFFF"/>
                </a:solidFill>
                <a:latin typeface="Calibri" pitchFamily="32" charset="0"/>
              </a:rPr>
              <a:t>Definição</a:t>
            </a: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6350" y="15875"/>
            <a:ext cx="82597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631825" y="490538"/>
            <a:ext cx="86423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28600" y="1196975"/>
            <a:ext cx="9432925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Responsabilidade em relação à Situação de Funcionamento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Escolas em Atividade</a:t>
            </a:r>
          </a:p>
          <a:p>
            <a:pPr marL="342900" indent="-338138" algn="just">
              <a:lnSpc>
                <a:spcPct val="100000"/>
              </a:lnSpc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pt-BR" sz="2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4488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Todas as escolas devem preencher o Censo Escolar; </a:t>
            </a:r>
          </a:p>
          <a:p>
            <a:pPr marL="344488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 escolas que não preencherem o Censo Escolar na primeira etapa (matrícula inicial) não poderão participar da segunda etapa (situação do aluno); </a:t>
            </a:r>
          </a:p>
          <a:p>
            <a:pPr marL="344488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 escolas que não concluírem o Censo na primeira etapa: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receberão os repasses de recursos;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participarão de licitações, tais como o </a:t>
            </a:r>
            <a:r>
              <a:rPr lang="pt-BR" sz="2000" dirty="0" err="1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Pronatec</a:t>
            </a: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poderão ter seus alunos inscritos no Exame Nacional do Ensino Médio - ENEM;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participarão da aplicação das avaliações da ANA e Prova Brasil/Saeb.</a:t>
            </a:r>
          </a:p>
          <a:p>
            <a:pPr marL="796925" lvl="1" indent="-339725" algn="just">
              <a:lnSpc>
                <a:spcPct val="100000"/>
              </a:lnSpc>
              <a:buClr>
                <a:srgbClr val="FF0000"/>
              </a:buClr>
              <a:buFont typeface="Arial" charset="0"/>
              <a:buChar char="•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pt-BR" sz="2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Os docentes e alunos não terão direito a participar de cursos, oficinas, olimpíadas, etc....</a:t>
            </a:r>
          </a:p>
        </p:txBody>
      </p:sp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0" y="608982"/>
            <a:ext cx="990758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pt-BR" sz="2800" b="1" dirty="0" smtClean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CENSO ESCOLAR E OS PROGRAMAS E POLÍTICAS EDUCACIONAIS</a:t>
            </a:r>
            <a:endParaRPr lang="pt-BR" sz="2800" b="1" dirty="0">
              <a:solidFill>
                <a:srgbClr val="00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840000">
            <a:off x="122238" y="1998663"/>
            <a:ext cx="2046287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3046413" y="2036763"/>
            <a:ext cx="1957387" cy="81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13" t="7791" r="7133" b="35382"/>
          <a:stretch>
            <a:fillRect/>
          </a:stretch>
        </p:blipFill>
        <p:spPr bwMode="auto">
          <a:xfrm rot="-600000">
            <a:off x="354013" y="3516313"/>
            <a:ext cx="1579562" cy="105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8313" t="7791" r="7133" b="353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3525" y="1960563"/>
            <a:ext cx="15240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3525" y="4051300"/>
            <a:ext cx="1739900" cy="130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344863"/>
            <a:ext cx="1879600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163" y="2170113"/>
            <a:ext cx="1609725" cy="117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60000">
            <a:off x="5527675" y="3598863"/>
            <a:ext cx="1781175" cy="104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7038" y="4870450"/>
            <a:ext cx="1527175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663" y="5062538"/>
            <a:ext cx="25908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475" y="123825"/>
            <a:ext cx="1379538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31750"/>
            <a:ext cx="11398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819011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>
            <a:spLocks noChangeArrowheads="1"/>
          </p:cNvSpPr>
          <p:nvPr/>
        </p:nvSpPr>
        <p:spPr bwMode="auto">
          <a:xfrm>
            <a:off x="273050" y="558800"/>
            <a:ext cx="4679950" cy="230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006600"/>
                </a:solidFill>
                <a:latin typeface="+mj-lt"/>
                <a:cs typeface="Tahoma" pitchFamily="32" charset="0"/>
              </a:rPr>
              <a:t>COORDENADORA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Simone do Socorro Brochado Palheta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900" b="1" dirty="0">
              <a:solidFill>
                <a:srgbClr val="1F497D"/>
              </a:solidFill>
              <a:latin typeface="+mj-lt"/>
              <a:cs typeface="Tahoma" pitchFamily="32" charset="0"/>
            </a:endParaRP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006600"/>
                </a:solidFill>
                <a:latin typeface="+mj-lt"/>
                <a:cs typeface="Tahoma" pitchFamily="32" charset="0"/>
              </a:rPr>
              <a:t>TELEFONE: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(91) 3205-7510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FFFFFF"/>
                </a:solidFill>
                <a:latin typeface="+mj-lt"/>
                <a:cs typeface="Tahoma" pitchFamily="32" charset="0"/>
              </a:rPr>
              <a:t>(91) 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3205-7511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FFFFFF"/>
                </a:solidFill>
                <a:latin typeface="+mj-lt"/>
                <a:cs typeface="Tahoma" pitchFamily="32" charset="0"/>
              </a:rPr>
              <a:t>(91) </a:t>
            </a:r>
            <a:r>
              <a:rPr lang="pt-BR" sz="1900" b="1" dirty="0" smtClean="0">
                <a:solidFill>
                  <a:schemeClr val="tx1"/>
                </a:solidFill>
                <a:latin typeface="+mj-lt"/>
                <a:cs typeface="Tahoma" pitchFamily="32" charset="0"/>
              </a:rPr>
              <a:t>3205-7512</a:t>
            </a:r>
            <a:endParaRPr lang="pt-BR" sz="1900" b="1" dirty="0">
              <a:solidFill>
                <a:srgbClr val="17375E"/>
              </a:solidFill>
              <a:latin typeface="+mj-lt"/>
            </a:endParaRPr>
          </a:p>
        </p:txBody>
      </p:sp>
      <p:sp>
        <p:nvSpPr>
          <p:cNvPr id="98307" name="Rectangle 2"/>
          <p:cNvSpPr>
            <a:spLocks noChangeArrowheads="1"/>
          </p:cNvSpPr>
          <p:nvPr/>
        </p:nvSpPr>
        <p:spPr bwMode="auto">
          <a:xfrm>
            <a:off x="0" y="4048"/>
            <a:ext cx="8337550" cy="5217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6600"/>
                </a:solidFill>
                <a:latin typeface="Tahoma" pitchFamily="32" charset="0"/>
              </a:rPr>
              <a:t>EQUIPE ESTADUAL SEDUC/SAEN</a:t>
            </a:r>
          </a:p>
        </p:txBody>
      </p:sp>
      <p:pic>
        <p:nvPicPr>
          <p:cNvPr id="9830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8309" name="Rectangle 4"/>
          <p:cNvSpPr>
            <a:spLocks noChangeArrowheads="1"/>
          </p:cNvSpPr>
          <p:nvPr/>
        </p:nvSpPr>
        <p:spPr bwMode="auto">
          <a:xfrm>
            <a:off x="4843463" y="428625"/>
            <a:ext cx="4862512" cy="568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rgbClr val="006600"/>
                </a:solidFill>
                <a:latin typeface="+mj-lt"/>
                <a:cs typeface="Tahoma" pitchFamily="32" charset="0"/>
              </a:rPr>
              <a:t>TÉCNICOS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Adalberto dos Reis Pimentel Júnior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Ana Célia de Leão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Antônio Cesar Rebelo Pontes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Ana Lúcia dos Anjos Picanço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Ana Paula Mendonça de Oliveira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Cintia Leila Barbosa dos Santos Costa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Jorge Luiz </a:t>
            </a: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Malcher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de Queiroz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Jorge Luiz Magalhães e Silva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José Raimundo do Espírito Santo de Oliveira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Leonildes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Santana Lobo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smtClean="0">
                <a:solidFill>
                  <a:schemeClr val="tx1"/>
                </a:solidFill>
                <a:latin typeface="+mj-lt"/>
                <a:cs typeface="Tahoma" pitchFamily="32" charset="0"/>
              </a:rPr>
              <a:t>Lícia 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de Nazaré Cohen dos Passos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Luís Cláudio dos Santos Ferreira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Maria Alves de Souza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Rejan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da Silva Cunha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 err="1">
                <a:solidFill>
                  <a:schemeClr val="tx1"/>
                </a:solidFill>
                <a:latin typeface="+mj-lt"/>
                <a:cs typeface="Tahoma" pitchFamily="32" charset="0"/>
              </a:rPr>
              <a:t>Rosineide</a:t>
            </a: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 Ferreira Lopes</a:t>
            </a:r>
          </a:p>
          <a:p>
            <a:pPr algn="just">
              <a:lnSpc>
                <a:spcPts val="25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900" b="1" dirty="0">
                <a:solidFill>
                  <a:schemeClr val="tx1"/>
                </a:solidFill>
                <a:latin typeface="+mj-lt"/>
                <a:cs typeface="Tahoma" pitchFamily="32" charset="0"/>
              </a:rPr>
              <a:t>Soraya Socorro Alves Figueiró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B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46075" y="1184275"/>
            <a:ext cx="921702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>
            <a:spAutoFit/>
          </a:bodyPr>
          <a:lstStyle/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n-lt"/>
              </a:rPr>
              <a:t>Escolas Paralisadas</a:t>
            </a:r>
          </a:p>
          <a:p>
            <a:pPr marL="635000" indent="-28257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200" dirty="0">
                <a:solidFill>
                  <a:schemeClr val="tx1"/>
                </a:solidFill>
                <a:latin typeface="+mn-lt"/>
              </a:rPr>
              <a:t>Todas as escolas devem atualizar essa informação, acessando o sistema EDUCACENSO, informando no campo 01 do cadastro da escola que sua situação de funcionamento é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PARALISADA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, posteriormente deve providenciar o </a:t>
            </a:r>
            <a:r>
              <a:rPr lang="pt-BR" sz="2200" b="1" dirty="0">
                <a:solidFill>
                  <a:srgbClr val="FF0000"/>
                </a:solidFill>
                <a:latin typeface="+mn-lt"/>
              </a:rPr>
              <a:t>FECHAMENTO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 e emitir o recibo.</a:t>
            </a:r>
          </a:p>
          <a:p>
            <a:pPr marL="284163" indent="-282575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endParaRPr lang="pt-BR" sz="2400" b="1" dirty="0">
              <a:solidFill>
                <a:schemeClr val="tx1"/>
              </a:solidFill>
              <a:latin typeface="+mn-lt"/>
            </a:endParaRPr>
          </a:p>
          <a:p>
            <a:pPr marL="347662" indent="-342900" algn="just">
              <a:lnSpc>
                <a:spcPct val="100000"/>
              </a:lnSpc>
              <a:buClr>
                <a:schemeClr val="accent2"/>
              </a:buClr>
              <a:buFont typeface="Wingdings" pitchFamily="2" charset="2"/>
              <a:buChar char="Ø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400" b="1" dirty="0">
                <a:solidFill>
                  <a:schemeClr val="tx1"/>
                </a:solidFill>
                <a:latin typeface="+mn-lt"/>
              </a:rPr>
              <a:t>Escolas Extintas</a:t>
            </a:r>
          </a:p>
          <a:p>
            <a:pPr marL="633413" indent="-279400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223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Em anos anteriores: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Não era possível realizar atualização e nem mesmo reativar o seu código. </a:t>
            </a:r>
          </a:p>
          <a:p>
            <a:pPr marL="633413" indent="-279400" algn="just">
              <a:lnSpc>
                <a:spcPct val="100000"/>
              </a:lnSpc>
              <a:buClr>
                <a:srgbClr val="1F497D"/>
              </a:buClr>
              <a:buFont typeface="Wingdings" charset="2"/>
              <a:buChar char=""/>
              <a:tabLst>
                <a:tab pos="72231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No ano corrente (2018): </a:t>
            </a:r>
            <a:r>
              <a:rPr lang="pt-BR" sz="2200" dirty="0">
                <a:solidFill>
                  <a:schemeClr val="tx1"/>
                </a:solidFill>
                <a:latin typeface="+mn-lt"/>
              </a:rPr>
              <a:t>Durante a coleta é possível realizar atualização da situação de funcionamento, no entanto, as informações anteriormente cadastradas serão apagadas (Situação de funcionamento; Zona de localização e Dados do Gestor).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8988" y="-17463"/>
            <a:ext cx="1512887" cy="62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6350" y="15875"/>
            <a:ext cx="82597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3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CADASTRO DE ESCOLA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r>
              <a:rPr lang="pt-BR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ahoma" pitchFamily="32" charset="0"/>
                <a:cs typeface="Tahoma" pitchFamily="32" charset="0"/>
              </a:rPr>
              <a:t>IDENTIFICAÇÃO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</a:pPr>
            <a:endParaRPr lang="pt-BR" sz="2400" b="1" dirty="0">
              <a:solidFill>
                <a:srgbClr val="0066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8835</TotalTime>
  <Words>4586</Words>
  <Application>Microsoft Office PowerPoint</Application>
  <PresentationFormat>Personalizar</PresentationFormat>
  <Paragraphs>729</Paragraphs>
  <Slides>81</Slides>
  <Notes>80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81</vt:i4>
      </vt:variant>
    </vt:vector>
  </HeadingPairs>
  <TitlesOfParts>
    <vt:vector size="83" baseType="lpstr">
      <vt:lpstr>Tema do Office</vt:lpstr>
      <vt:lpstr>3_Tema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 Alfredo Hartwich</dc:creator>
  <cp:lastModifiedBy>MARTINHA</cp:lastModifiedBy>
  <cp:revision>805</cp:revision>
  <cp:lastPrinted>2017-05-10T04:15:00Z</cp:lastPrinted>
  <dcterms:created xsi:type="dcterms:W3CDTF">2013-05-10T18:05:36Z</dcterms:created>
  <dcterms:modified xsi:type="dcterms:W3CDTF">2018-06-13T18:16:56Z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Papel A4 (210 x 297 mm)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103</vt:i4>
  </property>
</Properties>
</file>