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0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1.xml" ContentType="application/vnd.openxmlformats-officedocument.presentationml.notesSlide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comments/comment9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53" r:id="rId2"/>
    <p:sldMasterId id="2147483648" r:id="rId3"/>
  </p:sldMasterIdLst>
  <p:notesMasterIdLst>
    <p:notesMasterId r:id="rId36"/>
  </p:notesMasterIdLst>
  <p:sldIdLst>
    <p:sldId id="256" r:id="rId4"/>
    <p:sldId id="265" r:id="rId5"/>
    <p:sldId id="280" r:id="rId6"/>
    <p:sldId id="286" r:id="rId7"/>
    <p:sldId id="287" r:id="rId8"/>
    <p:sldId id="258" r:id="rId9"/>
    <p:sldId id="266" r:id="rId10"/>
    <p:sldId id="267" r:id="rId11"/>
    <p:sldId id="269" r:id="rId12"/>
    <p:sldId id="268" r:id="rId13"/>
    <p:sldId id="270" r:id="rId14"/>
    <p:sldId id="294" r:id="rId15"/>
    <p:sldId id="297" r:id="rId16"/>
    <p:sldId id="279" r:id="rId17"/>
    <p:sldId id="296" r:id="rId18"/>
    <p:sldId id="272" r:id="rId19"/>
    <p:sldId id="274" r:id="rId20"/>
    <p:sldId id="273" r:id="rId21"/>
    <p:sldId id="275" r:id="rId22"/>
    <p:sldId id="276" r:id="rId23"/>
    <p:sldId id="277" r:id="rId24"/>
    <p:sldId id="284" r:id="rId25"/>
    <p:sldId id="285" r:id="rId26"/>
    <p:sldId id="281" r:id="rId27"/>
    <p:sldId id="282" r:id="rId28"/>
    <p:sldId id="283" r:id="rId29"/>
    <p:sldId id="278" r:id="rId30"/>
    <p:sldId id="291" r:id="rId31"/>
    <p:sldId id="295" r:id="rId32"/>
    <p:sldId id="292" r:id="rId33"/>
    <p:sldId id="293" r:id="rId34"/>
    <p:sldId id="263" r:id="rId35"/>
  </p:sldIdLst>
  <p:sldSz cx="10693400" cy="7561263"/>
  <p:notesSz cx="6858000" cy="9926638"/>
  <p:defaultTextStyle>
    <a:defPPr>
      <a:defRPr lang="pt-BR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762">
          <p15:clr>
            <a:srgbClr val="A4A3A4"/>
          </p15:clr>
        </p15:guide>
        <p15:guide id="2" pos="119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issa Assis Pinho" initials="LAP" lastIdx="10" clrIdx="0">
    <p:extLst/>
  </p:cmAuthor>
  <p:cmAuthor id="2" name="Estevon Nagumo" initials="EN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4676" autoAdjust="0"/>
  </p:normalViewPr>
  <p:slideViewPr>
    <p:cSldViewPr showGuides="1">
      <p:cViewPr>
        <p:scale>
          <a:sx n="49" d="100"/>
          <a:sy n="49" d="100"/>
        </p:scale>
        <p:origin x="-883" y="-24"/>
      </p:cViewPr>
      <p:guideLst>
        <p:guide orient="horz" pos="4762"/>
        <p:guide pos="11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5-09T18:35:45.177" idx="7">
    <p:pos x="10" y="10"/>
    <p:text>Acho que precisaremos incluir mais um slide explicando sobre as não sincronizadas, e como fazer para sincronizar.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5-09T18:35:45.177" idx="7">
    <p:pos x="10" y="10"/>
    <p:text>Acho que precisaremos incluir mais um slide explicando sobre as não sincronizadas, e como fazer para sincronizar.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5-09T18:35:45.177" idx="7">
    <p:pos x="10" y="10"/>
    <p:text>Acho que precisaremos incluir mais um slide explicando sobre as não sincronizadas, e como fazer para sincronizar.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5-09T18:35:45.177" idx="7">
    <p:pos x="10" y="10"/>
    <p:text>Acho que precisaremos incluir mais um slide explicando sobre as não sincronizadas, e como fazer para sincronizar.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5-09T18:35:15.985" idx="6">
    <p:pos x="10" y="10"/>
    <p:text>Talvez precisaremos explicar melhor essa questão dos "dados móveis".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5-09T18:35:15.985" idx="6">
    <p:pos x="10" y="10"/>
    <p:text>Talvez precisaremos explicar melhor essa questão dos "dados móveis".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5-09T18:35:15.985" idx="8">
    <p:pos x="10" y="10"/>
    <p:text>Talvez precisaremos explicar melhor essa questão dos "dados móveis".</p:tex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5-09T18:35:15.985" idx="6">
    <p:pos x="10" y="10"/>
    <p:text>Talvez precisaremos explicar melhor essa questão dos "dados móveis".</p:text>
    <p:extLst>
      <p:ext uri="{C676402C-5697-4E1C-873F-D02D1690AC5C}">
        <p15:threadingInfo xmlns:p15="http://schemas.microsoft.com/office/powerpoint/2012/main" timeZoneBias="18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5-09T18:35:15.985" idx="6">
    <p:pos x="10" y="10"/>
    <p:text>Talvez precisaremos explicar melhor essa questão dos "dados móveis".</p:text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56510-7180-4876-9ABB-082FFACBD99F}" type="datetimeFigureOut">
              <a:rPr lang="pt-BR" smtClean="0"/>
              <a:pPr/>
              <a:t>29/05/2018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60450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76788"/>
            <a:ext cx="548640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2F3C9-0F2C-4A81-B968-303410D72E3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291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2F3C9-0F2C-4A81-B968-303410D72E33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46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2F3C9-0F2C-4A81-B968-303410D72E33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62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2F3C9-0F2C-4A81-B968-303410D72E33}" type="slidenum">
              <a:rPr lang="pt-BR" smtClean="0"/>
              <a:pPr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0839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2F3C9-0F2C-4A81-B968-303410D72E33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4924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2F3C9-0F2C-4A81-B968-303410D72E33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001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2F3C9-0F2C-4A81-B968-303410D72E33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3300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2F3C9-0F2C-4A81-B968-303410D72E33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2978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2F3C9-0F2C-4A81-B968-303410D72E33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0475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2F3C9-0F2C-4A81-B968-303410D72E33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4218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2F3C9-0F2C-4A81-B968-303410D72E33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806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2F3C9-0F2C-4A81-B968-303410D72E33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749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897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2" y="631"/>
            <a:ext cx="10693744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71758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2" y="631"/>
            <a:ext cx="10693744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3208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56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3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4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5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" y="1103"/>
            <a:ext cx="10693969" cy="756015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058668" y="2916238"/>
            <a:ext cx="5049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tabLst>
                <a:tab pos="266700" algn="l"/>
              </a:tabLst>
            </a:pPr>
            <a:r>
              <a:rPr lang="pt-BR" sz="48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Censo Localiza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220146" y="4106826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8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Taís Machado e Estevon Nagumo</a:t>
            </a:r>
          </a:p>
          <a:p>
            <a:pPr algn="r"/>
            <a:r>
              <a:rPr lang="pt-BR" sz="1800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Pesquisadores Inep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724202" y="4929226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Brasília| </a:t>
            </a:r>
            <a:r>
              <a:rPr lang="pt-BR" sz="1400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Maio 2018</a:t>
            </a:r>
          </a:p>
        </p:txBody>
      </p:sp>
    </p:spTree>
    <p:extLst>
      <p:ext uri="{BB962C8B-B14F-4D97-AF65-F5344CB8AC3E}">
        <p14:creationId xmlns:p14="http://schemas.microsoft.com/office/powerpoint/2010/main" val="1423639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Tutorial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7DE6F576-FC42-4183-B33D-92409D12E4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188" y="558369"/>
            <a:ext cx="4392488" cy="631901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148F5D79-D67C-4269-B219-D1F2E200C3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06740" y="575674"/>
            <a:ext cx="4392488" cy="628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79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Tutorial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EB4F7B47-26D7-461C-950F-3A17C16D50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582"/>
          <a:stretch/>
        </p:blipFill>
        <p:spPr>
          <a:xfrm>
            <a:off x="810196" y="647705"/>
            <a:ext cx="4320480" cy="60486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26F3DC4-A52D-4215-B791-B9918B9C3C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581"/>
          <a:stretch/>
        </p:blipFill>
        <p:spPr>
          <a:xfrm>
            <a:off x="5778748" y="647705"/>
            <a:ext cx="4320480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46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Censo Localiza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0C0522F-027B-4B42-9133-34453610B428}"/>
              </a:ext>
            </a:extLst>
          </p:cNvPr>
          <p:cNvSpPr txBox="1"/>
          <p:nvPr/>
        </p:nvSpPr>
        <p:spPr>
          <a:xfrm>
            <a:off x="384198" y="1281831"/>
            <a:ext cx="992500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/>
            <a:endParaRPr lang="pt-BR" sz="44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Acesso somente às informações das entidades vinculadas ao perfil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4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Com mais de um perfil:</a:t>
            </a:r>
          </a:p>
          <a:p>
            <a:pPr marL="1093028" lvl="1" indent="-571500"/>
            <a:r>
              <a:rPr lang="pt-BR" sz="4400" dirty="0">
                <a:solidFill>
                  <a:schemeClr val="tx2"/>
                </a:solidFill>
              </a:rPr>
              <a:t> </a:t>
            </a:r>
            <a:r>
              <a:rPr lang="pt-BR" sz="4000" dirty="0">
                <a:solidFill>
                  <a:schemeClr val="tx2"/>
                </a:solidFill>
              </a:rPr>
              <a:t>- acessa pelo perfil da entidade superior;</a:t>
            </a:r>
          </a:p>
        </p:txBody>
      </p:sp>
    </p:spTree>
    <p:extLst>
      <p:ext uri="{BB962C8B-B14F-4D97-AF65-F5344CB8AC3E}">
        <p14:creationId xmlns:p14="http://schemas.microsoft.com/office/powerpoint/2010/main" val="929359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Tela inicial – Perfil escola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AC492FA5-285E-451A-BB56-FBD2E71BF3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4452" y="612279"/>
            <a:ext cx="4132971" cy="641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6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Adicionar escola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9EF579C-0CE4-4A93-8C3E-01E2348CDB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717" y="535978"/>
            <a:ext cx="3894073" cy="610966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EE82C668-AF50-4675-BDE5-8313C719EDF8}"/>
              </a:ext>
            </a:extLst>
          </p:cNvPr>
          <p:cNvSpPr txBox="1"/>
          <p:nvPr/>
        </p:nvSpPr>
        <p:spPr>
          <a:xfrm>
            <a:off x="4626620" y="1882651"/>
            <a:ext cx="58326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3600" b="1" dirty="0">
                <a:solidFill>
                  <a:schemeClr val="accent6">
                    <a:lumMod val="75000"/>
                  </a:schemeClr>
                </a:solidFill>
              </a:rPr>
              <a:t>Perfis com mais de 30 escolas vinculadas, precisarão realizar buscas para localizar suas escolas e adicioná-las</a:t>
            </a:r>
          </a:p>
        </p:txBody>
      </p:sp>
    </p:spTree>
    <p:extLst>
      <p:ext uri="{BB962C8B-B14F-4D97-AF65-F5344CB8AC3E}">
        <p14:creationId xmlns:p14="http://schemas.microsoft.com/office/powerpoint/2010/main" val="3433348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Adicionar escola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9EF579C-0CE4-4A93-8C3E-01E2348CDB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717" y="535978"/>
            <a:ext cx="3894073" cy="610966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69123236-1946-45E6-AC38-BFCDEB319B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9179" y="529154"/>
            <a:ext cx="1896143" cy="296815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AC492FA5-285E-451A-BB56-FBD2E71BF3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4712" y="529154"/>
            <a:ext cx="4132971" cy="641323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9B2552D0-1C41-4221-BFFC-CE6E5AB3E8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4712" y="3974232"/>
            <a:ext cx="4132971" cy="296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67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GPS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3F8ACE7E-CD74-4362-8A32-C2EFFC43CA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864" y="1044327"/>
            <a:ext cx="4176836" cy="591404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83ED036B-612D-4883-9666-73DA97C6CF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732" y="1116335"/>
            <a:ext cx="4032448" cy="584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46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Ligar GPS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F1104EC5-0077-4E29-9AC4-7BD2A20642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838" y="684287"/>
            <a:ext cx="5301540" cy="594087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F5065B0-79BB-47A2-9FE5-0E2FE4269C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6210796" y="1260351"/>
            <a:ext cx="4049766" cy="565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66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Adicionar Ponto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0BE1938C-E0A5-4D71-9721-99F97F35FD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404668" y="612279"/>
            <a:ext cx="4233846" cy="658894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CDC987ED-E89D-4662-AD08-2025CE988C21}"/>
              </a:ext>
            </a:extLst>
          </p:cNvPr>
          <p:cNvSpPr txBox="1"/>
          <p:nvPr/>
        </p:nvSpPr>
        <p:spPr>
          <a:xfrm>
            <a:off x="4842561" y="1692399"/>
            <a:ext cx="55446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Buscar local aberto dentro da escola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</a:rPr>
              <a:t>Mapa ilustrativo</a:t>
            </a:r>
          </a:p>
          <a:p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45291CC8-405D-4601-8E50-CF2C3E7700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404668" y="612279"/>
            <a:ext cx="4233846" cy="46166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CF70A98C-6A1B-42D2-81D4-B9B4FEE898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6328" y="4140671"/>
            <a:ext cx="484608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744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Adicionar Ponto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90CC6B1B-BC87-4F5F-9A79-24651DCA29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849765" y="612279"/>
            <a:ext cx="4233846" cy="669674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8709167A-5532-497C-9DB9-688048952A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490716" y="572965"/>
            <a:ext cx="4052546" cy="630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42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Logo do App Censo Localiza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1B5DCCDA-2598-47D8-965F-0909666BA2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164" y="891334"/>
            <a:ext cx="5256584" cy="638486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F178BFF0-42CD-4E97-AB1E-6EEDD64F0F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0796" y="891334"/>
            <a:ext cx="3736738" cy="577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05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Concluir Marcação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E2B09A9-E75B-4046-8C50-42DEB12D2E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2204" y="547057"/>
            <a:ext cx="4253210" cy="662473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F8D7A3B-4FF8-4999-BFC2-35C8DFB9A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7515" y="511988"/>
            <a:ext cx="4253210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5055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Demandas  sincronizadas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3917F6B-BB6D-4102-B1AC-957FF8C74E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2244" y="756295"/>
            <a:ext cx="4066256" cy="626469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9B7F67DF-088E-45F9-96F0-B8D3F710B1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732" y="713448"/>
            <a:ext cx="3949045" cy="6235535"/>
          </a:xfrm>
          <a:prstGeom prst="rect">
            <a:avLst/>
          </a:prstGeom>
        </p:spPr>
      </p:pic>
      <p:sp>
        <p:nvSpPr>
          <p:cNvPr id="9" name="Elipse 8"/>
          <p:cNvSpPr/>
          <p:nvPr/>
        </p:nvSpPr>
        <p:spPr>
          <a:xfrm>
            <a:off x="7722964" y="1116335"/>
            <a:ext cx="1872208" cy="7920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8935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Demandas Não Sincronizadas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D229A44F-EF28-44FC-8F1B-367CFDD2A1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86"/>
          <a:stretch/>
        </p:blipFill>
        <p:spPr>
          <a:xfrm>
            <a:off x="6622474" y="713288"/>
            <a:ext cx="3888718" cy="6111472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30758557-F624-4DEE-A12D-4B4E1760F391}"/>
              </a:ext>
            </a:extLst>
          </p:cNvPr>
          <p:cNvSpPr txBox="1"/>
          <p:nvPr/>
        </p:nvSpPr>
        <p:spPr>
          <a:xfrm>
            <a:off x="4626620" y="1882651"/>
            <a:ext cx="2016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6">
                    <a:lumMod val="75000"/>
                  </a:schemeClr>
                </a:solidFill>
              </a:rPr>
              <a:t>Sem</a:t>
            </a:r>
          </a:p>
          <a:p>
            <a:r>
              <a:rPr lang="pt-BR" sz="3600" b="1" dirty="0">
                <a:solidFill>
                  <a:schemeClr val="accent6">
                    <a:lumMod val="75000"/>
                  </a:schemeClr>
                </a:solidFill>
              </a:rPr>
              <a:t>Acesso</a:t>
            </a:r>
          </a:p>
          <a:p>
            <a:r>
              <a:rPr lang="pt-BR" sz="3600" b="1" dirty="0">
                <a:solidFill>
                  <a:schemeClr val="accent6">
                    <a:lumMod val="75000"/>
                  </a:schemeClr>
                </a:solidFill>
              </a:rPr>
              <a:t>Internet</a:t>
            </a:r>
          </a:p>
        </p:txBody>
      </p:sp>
      <p:pic>
        <p:nvPicPr>
          <p:cNvPr id="6" name="Imagem 5" descr="Screenshot_20180514-100907 (2).png"/>
          <p:cNvPicPr>
            <a:picLocks noChangeAspect="1"/>
          </p:cNvPicPr>
          <p:nvPr/>
        </p:nvPicPr>
        <p:blipFill>
          <a:blip r:embed="rId4" cstate="print"/>
          <a:srcRect t="3407" b="8016"/>
          <a:stretch>
            <a:fillRect/>
          </a:stretch>
        </p:blipFill>
        <p:spPr>
          <a:xfrm>
            <a:off x="522164" y="900311"/>
            <a:ext cx="3782790" cy="595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2170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Demandas Não Sincronizadas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8FFBF73-EE56-4894-96A8-D261F0399A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902" y="577788"/>
            <a:ext cx="4253210" cy="655887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47BF5B4-F229-4595-8C21-E1F9534216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3953" y="671957"/>
            <a:ext cx="4131079" cy="6370537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xmlns="" id="{862EB0A4-FA7C-4C05-8711-B85037268BC8}"/>
              </a:ext>
            </a:extLst>
          </p:cNvPr>
          <p:cNvSpPr/>
          <p:nvPr/>
        </p:nvSpPr>
        <p:spPr>
          <a:xfrm>
            <a:off x="8184427" y="569973"/>
            <a:ext cx="648072" cy="66498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EF026F57-4C15-4C42-8341-15A5CFE0CD62}"/>
              </a:ext>
            </a:extLst>
          </p:cNvPr>
          <p:cNvSpPr txBox="1"/>
          <p:nvPr/>
        </p:nvSpPr>
        <p:spPr>
          <a:xfrm>
            <a:off x="8960660" y="569973"/>
            <a:ext cx="1642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Sincronizar</a:t>
            </a:r>
          </a:p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quando</a:t>
            </a:r>
          </a:p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tiver</a:t>
            </a:r>
          </a:p>
          <a:p>
            <a:r>
              <a:rPr lang="pt-BR" sz="2400" b="1" dirty="0">
                <a:solidFill>
                  <a:schemeClr val="accent6">
                    <a:lumMod val="75000"/>
                  </a:schemeClr>
                </a:solidFill>
              </a:rPr>
              <a:t>Internet</a:t>
            </a:r>
          </a:p>
        </p:txBody>
      </p:sp>
      <p:sp>
        <p:nvSpPr>
          <p:cNvPr id="8" name="Elipse 7"/>
          <p:cNvSpPr/>
          <p:nvPr/>
        </p:nvSpPr>
        <p:spPr>
          <a:xfrm>
            <a:off x="4842644" y="1116335"/>
            <a:ext cx="1872208" cy="7920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1374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Excluir Escolas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CD37119-E08F-4F3F-A68D-93286774D9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140" y="684287"/>
            <a:ext cx="4253210" cy="6588944"/>
          </a:xfrm>
          <a:prstGeom prst="rect">
            <a:avLst/>
          </a:prstGeom>
        </p:spPr>
      </p:pic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xmlns="" id="{FD58DC85-87E4-45A0-BFD1-9E5319CD74AF}"/>
              </a:ext>
            </a:extLst>
          </p:cNvPr>
          <p:cNvCxnSpPr/>
          <p:nvPr/>
        </p:nvCxnSpPr>
        <p:spPr>
          <a:xfrm flipH="1">
            <a:off x="2754412" y="5724847"/>
            <a:ext cx="1008112" cy="0"/>
          </a:xfrm>
          <a:prstGeom prst="straightConnector1">
            <a:avLst/>
          </a:prstGeom>
          <a:ln w="762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8EE0F571-ADDA-46D3-A06F-B6FDEAB30F5C}"/>
              </a:ext>
            </a:extLst>
          </p:cNvPr>
          <p:cNvSpPr txBox="1"/>
          <p:nvPr/>
        </p:nvSpPr>
        <p:spPr>
          <a:xfrm>
            <a:off x="5172756" y="2612821"/>
            <a:ext cx="521450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Excluir uma a uma deslize para</a:t>
            </a:r>
          </a:p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Esquerda e clique em deletar;</a:t>
            </a:r>
          </a:p>
          <a:p>
            <a:endParaRPr lang="pt-BR" sz="2800" b="1" dirty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Exclui somente da lista do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app</a:t>
            </a:r>
            <a:endParaRPr lang="pt-BR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8538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Excluir Escolas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8EE0F571-ADDA-46D3-A06F-B6FDEAB30F5C}"/>
              </a:ext>
            </a:extLst>
          </p:cNvPr>
          <p:cNvSpPr txBox="1"/>
          <p:nvPr/>
        </p:nvSpPr>
        <p:spPr>
          <a:xfrm>
            <a:off x="4554612" y="2412479"/>
            <a:ext cx="60266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Excluir todas, clique no ícone do lixo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FA8284C2-539F-481E-8AFD-373EE1A589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4132" y="540271"/>
            <a:ext cx="4176464" cy="662473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5E2E3C6D-E214-465B-8CD5-B93CA4DE93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4892" y="2935699"/>
            <a:ext cx="13681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15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Excluir Escolas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8EE0F571-ADDA-46D3-A06F-B6FDEAB30F5C}"/>
              </a:ext>
            </a:extLst>
          </p:cNvPr>
          <p:cNvSpPr txBox="1"/>
          <p:nvPr/>
        </p:nvSpPr>
        <p:spPr>
          <a:xfrm>
            <a:off x="4554612" y="2412479"/>
            <a:ext cx="470846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Excluir todas sincronizadas,</a:t>
            </a:r>
          </a:p>
          <a:p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      clique no ícone do lixo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C4BBED7-6046-4A5A-B436-21665E12A9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693"/>
          <a:stretch/>
        </p:blipFill>
        <p:spPr>
          <a:xfrm>
            <a:off x="229394" y="612279"/>
            <a:ext cx="4325218" cy="655272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9FB89477-CE9F-48A1-81C1-B2738E963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7579" y="2988543"/>
            <a:ext cx="1119782" cy="10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28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Concluir Marcação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9BEB8896-EA21-499B-88AB-A3824D1175E4}"/>
              </a:ext>
            </a:extLst>
          </p:cNvPr>
          <p:cNvGrpSpPr/>
          <p:nvPr/>
        </p:nvGrpSpPr>
        <p:grpSpPr>
          <a:xfrm>
            <a:off x="2394372" y="612279"/>
            <a:ext cx="4320480" cy="6624736"/>
            <a:chOff x="378148" y="684287"/>
            <a:chExt cx="4320480" cy="6624736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xmlns="" id="{260470B7-EB61-422D-9380-163D25DA3F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-1581"/>
            <a:stretch/>
          </p:blipFill>
          <p:spPr>
            <a:xfrm>
              <a:off x="378148" y="684287"/>
              <a:ext cx="4320480" cy="6624736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xmlns="" id="{8FF780BB-EEA8-43E3-9720-E54010AFF9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r="-1368"/>
            <a:stretch/>
          </p:blipFill>
          <p:spPr>
            <a:xfrm>
              <a:off x="387228" y="1289215"/>
              <a:ext cx="4167384" cy="8352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0642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28FD25B-235B-44C5-980C-1049E19FE585}"/>
              </a:ext>
            </a:extLst>
          </p:cNvPr>
          <p:cNvSpPr txBox="1"/>
          <p:nvPr/>
        </p:nvSpPr>
        <p:spPr>
          <a:xfrm>
            <a:off x="384198" y="1238860"/>
            <a:ext cx="992500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/>
            <a:endParaRPr lang="pt-BR" sz="4400" dirty="0">
              <a:solidFill>
                <a:schemeClr val="tx2"/>
              </a:solidFill>
            </a:endParaRPr>
          </a:p>
          <a:p>
            <a:pPr marL="571500" indent="-571500" algn="ctr"/>
            <a:endParaRPr lang="pt-BR" sz="4400" dirty="0">
              <a:solidFill>
                <a:schemeClr val="tx2"/>
              </a:solidFill>
            </a:endParaRPr>
          </a:p>
          <a:p>
            <a:pPr marL="571500" indent="-571500" algn="ctr"/>
            <a:r>
              <a:rPr lang="pt-BR" sz="6000" b="1" dirty="0">
                <a:solidFill>
                  <a:schemeClr val="tx2"/>
                </a:solidFill>
              </a:rPr>
              <a:t>VERIFICAÇÕES DO INEP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400" b="1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6710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Consistências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28FD25B-235B-44C5-980C-1049E19FE585}"/>
              </a:ext>
            </a:extLst>
          </p:cNvPr>
          <p:cNvSpPr txBox="1"/>
          <p:nvPr/>
        </p:nvSpPr>
        <p:spPr>
          <a:xfrm>
            <a:off x="384198" y="756295"/>
            <a:ext cx="992500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Verificar se dados são do mesmo município da escola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4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Se 3 marcações estiverem próximas e uma muito distante, a distante deverá ser excluída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400" b="1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67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Censo Localiza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F178BFF0-42CD-4E97-AB1E-6EEDD64F0F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156" y="684287"/>
            <a:ext cx="3736738" cy="577859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5BAE83F8-1567-43D5-98F6-F5D8A83E972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3786" y="3636615"/>
            <a:ext cx="5805485" cy="206752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0C0522F-027B-4B42-9133-34453610B428}"/>
              </a:ext>
            </a:extLst>
          </p:cNvPr>
          <p:cNvSpPr txBox="1"/>
          <p:nvPr/>
        </p:nvSpPr>
        <p:spPr>
          <a:xfrm>
            <a:off x="4423786" y="1548383"/>
            <a:ext cx="605556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tx2"/>
                </a:solidFill>
              </a:rPr>
              <a:t>Cadastro Escola</a:t>
            </a:r>
          </a:p>
          <a:p>
            <a:r>
              <a:rPr lang="pt-BR" sz="3600" b="1" dirty="0">
                <a:solidFill>
                  <a:schemeClr val="tx2"/>
                </a:solidFill>
              </a:rPr>
              <a:t>Campo Localização Geográfica </a:t>
            </a:r>
          </a:p>
          <a:p>
            <a:endParaRPr lang="pt-BR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706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Consistências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939B19B0-9C62-474D-A8A6-7D0A17E95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316810"/>
              </p:ext>
            </p:extLst>
          </p:nvPr>
        </p:nvGraphicFramePr>
        <p:xfrm>
          <a:off x="153069" y="1014710"/>
          <a:ext cx="10387262" cy="51125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7347">
                  <a:extLst>
                    <a:ext uri="{9D8B030D-6E8A-4147-A177-3AD203B41FA5}">
                      <a16:colId xmlns:a16="http://schemas.microsoft.com/office/drawing/2014/main" xmlns="" val="3707261807"/>
                    </a:ext>
                  </a:extLst>
                </a:gridCol>
                <a:gridCol w="730055">
                  <a:extLst>
                    <a:ext uri="{9D8B030D-6E8A-4147-A177-3AD203B41FA5}">
                      <a16:colId xmlns:a16="http://schemas.microsoft.com/office/drawing/2014/main" xmlns="" val="1007427739"/>
                    </a:ext>
                  </a:extLst>
                </a:gridCol>
                <a:gridCol w="1291043">
                  <a:extLst>
                    <a:ext uri="{9D8B030D-6E8A-4147-A177-3AD203B41FA5}">
                      <a16:colId xmlns:a16="http://schemas.microsoft.com/office/drawing/2014/main" xmlns="" val="1960050145"/>
                    </a:ext>
                  </a:extLst>
                </a:gridCol>
                <a:gridCol w="635275">
                  <a:extLst>
                    <a:ext uri="{9D8B030D-6E8A-4147-A177-3AD203B41FA5}">
                      <a16:colId xmlns:a16="http://schemas.microsoft.com/office/drawing/2014/main" xmlns="" val="3420360165"/>
                    </a:ext>
                  </a:extLst>
                </a:gridCol>
                <a:gridCol w="635275">
                  <a:extLst>
                    <a:ext uri="{9D8B030D-6E8A-4147-A177-3AD203B41FA5}">
                      <a16:colId xmlns:a16="http://schemas.microsoft.com/office/drawing/2014/main" xmlns="" val="783835032"/>
                    </a:ext>
                  </a:extLst>
                </a:gridCol>
                <a:gridCol w="512319">
                  <a:extLst>
                    <a:ext uri="{9D8B030D-6E8A-4147-A177-3AD203B41FA5}">
                      <a16:colId xmlns:a16="http://schemas.microsoft.com/office/drawing/2014/main" xmlns="" val="1308534608"/>
                    </a:ext>
                  </a:extLst>
                </a:gridCol>
                <a:gridCol w="737740">
                  <a:extLst>
                    <a:ext uri="{9D8B030D-6E8A-4147-A177-3AD203B41FA5}">
                      <a16:colId xmlns:a16="http://schemas.microsoft.com/office/drawing/2014/main" xmlns="" val="1991470292"/>
                    </a:ext>
                  </a:extLst>
                </a:gridCol>
                <a:gridCol w="1129663">
                  <a:extLst>
                    <a:ext uri="{9D8B030D-6E8A-4147-A177-3AD203B41FA5}">
                      <a16:colId xmlns:a16="http://schemas.microsoft.com/office/drawing/2014/main" xmlns="" val="987389842"/>
                    </a:ext>
                  </a:extLst>
                </a:gridCol>
                <a:gridCol w="1129663">
                  <a:extLst>
                    <a:ext uri="{9D8B030D-6E8A-4147-A177-3AD203B41FA5}">
                      <a16:colId xmlns:a16="http://schemas.microsoft.com/office/drawing/2014/main" xmlns="" val="4087074585"/>
                    </a:ext>
                  </a:extLst>
                </a:gridCol>
                <a:gridCol w="1137347">
                  <a:extLst>
                    <a:ext uri="{9D8B030D-6E8A-4147-A177-3AD203B41FA5}">
                      <a16:colId xmlns:a16="http://schemas.microsoft.com/office/drawing/2014/main" xmlns="" val="4212985165"/>
                    </a:ext>
                  </a:extLst>
                </a:gridCol>
                <a:gridCol w="625029">
                  <a:extLst>
                    <a:ext uri="{9D8B030D-6E8A-4147-A177-3AD203B41FA5}">
                      <a16:colId xmlns:a16="http://schemas.microsoft.com/office/drawing/2014/main" xmlns="" val="1111557267"/>
                    </a:ext>
                  </a:extLst>
                </a:gridCol>
                <a:gridCol w="686506">
                  <a:extLst>
                    <a:ext uri="{9D8B030D-6E8A-4147-A177-3AD203B41FA5}">
                      <a16:colId xmlns:a16="http://schemas.microsoft.com/office/drawing/2014/main" xmlns="" val="1744648373"/>
                    </a:ext>
                  </a:extLst>
                </a:gridCol>
              </a:tblGrid>
              <a:tr h="319536"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ID_USUARIO_SISTEMA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CO_ENTIDADE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CO_SISTEMA_GEODESICO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LONGITUDE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LATITUDE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ALTITUDE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NU_PRECISAO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DT_CAPTURA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DT_ENVIO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CO_IMEI_DISPOSITIVO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NO_MARCA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900" u="none" strike="noStrike" dirty="0">
                          <a:effectLst/>
                        </a:rPr>
                        <a:t>NO_MODELO</a:t>
                      </a:r>
                      <a:endParaRPr lang="pt-B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3291461454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4108906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31313131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 dirty="0">
                          <a:effectLst/>
                        </a:rPr>
                        <a:t>-47,9136308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-15,7882366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1156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10:46:03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13:44:10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0042078254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motorola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Moto G (5S)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3758246865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4108906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33519358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-47,9136326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-15,7882253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1156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15:11:38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18:11:58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0042078254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motorola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Moto G (5S)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1416355449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5452081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53015207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-47,8792492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 dirty="0">
                          <a:effectLst/>
                        </a:rPr>
                        <a:t>-15,8449115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1035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 dirty="0">
                          <a:effectLst/>
                        </a:rPr>
                        <a:t>19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15:32:56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18:32:52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4200e4dadcda64bb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samsung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SM-G570M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4049410502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5452081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53015207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-47,8792476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-15,8448882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 dirty="0">
                          <a:effectLst/>
                        </a:rPr>
                        <a:t>1035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16:13:10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19:02:12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4200e4dadcda64bb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samsung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SM-G570M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2968118640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5452081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53015207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-47,8792498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-15,8449113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1035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 dirty="0">
                          <a:effectLst/>
                        </a:rPr>
                        <a:t>16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16:46:43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19:46:12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4200e4dadcda64bb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samsung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SM-G570M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2450778904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3831824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33519358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-47,8653045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-15,8010291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1060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 dirty="0">
                          <a:effectLst/>
                        </a:rPr>
                        <a:t>09/05/2018 10:05:46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13:05:14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unknown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Apple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iPhone10,5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95801956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3831824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33519358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-47,8831854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-15,7974398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997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 dirty="0">
                          <a:effectLst/>
                        </a:rPr>
                        <a:t>09/05/2018 12:49:40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15:49:38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unknown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Apple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iPhone10,5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1982517364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5452081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53015207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-47,8794481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-15,8446511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1036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 dirty="0">
                          <a:effectLst/>
                        </a:rPr>
                        <a:t>09/05/2018 15:56:01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18:56:26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unknown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Apple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iPhone9,4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2025827787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3831824</a:t>
                      </a:r>
                      <a:endParaRPr lang="pt-BR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33107122</a:t>
                      </a:r>
                      <a:endParaRPr lang="pt-BR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-47,8659409</a:t>
                      </a:r>
                      <a:endParaRPr lang="pt-BR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-15,8010353</a:t>
                      </a:r>
                      <a:endParaRPr lang="pt-BR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1060</a:t>
                      </a:r>
                      <a:endParaRPr lang="pt-BR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10:02:10</a:t>
                      </a:r>
                      <a:endParaRPr lang="pt-BR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 dirty="0">
                          <a:effectLst/>
                        </a:rPr>
                        <a:t>09/05/2018 13:02:19</a:t>
                      </a:r>
                      <a:endParaRPr lang="pt-BR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unknown</a:t>
                      </a:r>
                      <a:endParaRPr lang="pt-BR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Apple</a:t>
                      </a:r>
                      <a:endParaRPr lang="pt-BR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iPhone10,5</a:t>
                      </a:r>
                      <a:endParaRPr lang="pt-BR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2615389034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3831824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33218803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-47,8653033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-15,8010594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1060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10:29:32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 dirty="0">
                          <a:effectLst/>
                        </a:rPr>
                        <a:t>09/05/2018 13:29:53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unknown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Apple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iPhone10,5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383868249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3831824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33218803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-47,865242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-15,8010685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1060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10:29:36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 dirty="0">
                          <a:effectLst/>
                        </a:rPr>
                        <a:t>09/05/2018 13:29:40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 err="1">
                          <a:effectLst/>
                        </a:rPr>
                        <a:t>unknown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Apple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iPhone10,5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1566336796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5452081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53015207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-47,9140588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-15,7881022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1156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15:34:28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07/05/2018 20:38:09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effectLst/>
                        </a:rPr>
                        <a:t>4200e4dadcda64bb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samsung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SM-G570M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3656163780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3736369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31313131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-47,913637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-15,7882236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1156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14:03:45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17:03:57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effectLst/>
                        </a:rPr>
                        <a:t>0027857942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 err="1">
                          <a:effectLst/>
                        </a:rPr>
                        <a:t>motorola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XT1635-02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1330576822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3736369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31313131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-47,9136747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-15,7882058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1156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14:03:48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17:02:51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0027857942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 err="1">
                          <a:effectLst/>
                        </a:rPr>
                        <a:t>motorola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effectLst/>
                        </a:rPr>
                        <a:t>XT1635-02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396828430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4108906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33519358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EPSG:4326 WGS 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-47,9136272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-15,7882238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1156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15:10:28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900" u="none" strike="noStrike">
                          <a:effectLst/>
                        </a:rPr>
                        <a:t>09/05/2018 18:10:49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0042078254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>
                          <a:effectLst/>
                        </a:rPr>
                        <a:t>motorola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effectLst/>
                        </a:rPr>
                        <a:t>Moto G (5S)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29" marR="6829" marT="6829" marB="0" anchor="b"/>
                </a:tc>
                <a:extLst>
                  <a:ext uri="{0D108BD9-81ED-4DB2-BD59-A6C34878D82A}">
                    <a16:rowId xmlns:a16="http://schemas.microsoft.com/office/drawing/2014/main" xmlns="" val="3090142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2101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Consistências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28FD25B-235B-44C5-980C-1049E19FE585}"/>
              </a:ext>
            </a:extLst>
          </p:cNvPr>
          <p:cNvSpPr txBox="1"/>
          <p:nvPr/>
        </p:nvSpPr>
        <p:spPr>
          <a:xfrm>
            <a:off x="384198" y="2061145"/>
            <a:ext cx="992500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Todos os dados lançados no Censo Localiza até 28/05 serão apagados</a:t>
            </a:r>
            <a:endParaRPr lang="pt-BR" sz="4400" b="1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2800" b="1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A partir do dia 30/05 NÃO utilizar o </a:t>
            </a:r>
            <a:r>
              <a:rPr lang="pt-BR" sz="4400" dirty="0" err="1">
                <a:solidFill>
                  <a:schemeClr val="tx2"/>
                </a:solidFill>
              </a:rPr>
              <a:t>app</a:t>
            </a:r>
            <a:r>
              <a:rPr lang="pt-BR" sz="4400" dirty="0">
                <a:solidFill>
                  <a:schemeClr val="tx2"/>
                </a:solidFill>
              </a:rPr>
              <a:t> para treinamento</a:t>
            </a:r>
          </a:p>
        </p:txBody>
      </p:sp>
    </p:spTree>
    <p:extLst>
      <p:ext uri="{BB962C8B-B14F-4D97-AF65-F5344CB8AC3E}">
        <p14:creationId xmlns:p14="http://schemas.microsoft.com/office/powerpoint/2010/main" val="42202716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" y="1103"/>
            <a:ext cx="10692903" cy="7559405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2996656" y="1874870"/>
            <a:ext cx="5189113" cy="4162148"/>
            <a:chOff x="2628094" y="3100333"/>
            <a:chExt cx="4967999" cy="3974190"/>
          </a:xfrm>
        </p:grpSpPr>
        <p:sp>
          <p:nvSpPr>
            <p:cNvPr id="5" name="Retângulo 4"/>
            <p:cNvSpPr/>
            <p:nvPr/>
          </p:nvSpPr>
          <p:spPr>
            <a:xfrm>
              <a:off x="2643093" y="3100333"/>
              <a:ext cx="4953000" cy="3232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endParaRPr lang="en-US" sz="1600" u="sng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etângulo 9"/>
            <p:cNvSpPr/>
            <p:nvPr/>
          </p:nvSpPr>
          <p:spPr>
            <a:xfrm>
              <a:off x="2628094" y="6751258"/>
              <a:ext cx="4953000" cy="3232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endParaRPr lang="en-US" sz="1600" u="sng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" name="CaixaDeTexto 2"/>
          <p:cNvSpPr txBox="1"/>
          <p:nvPr/>
        </p:nvSpPr>
        <p:spPr>
          <a:xfrm>
            <a:off x="2099231" y="2304402"/>
            <a:ext cx="360750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bg1"/>
                </a:solidFill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20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Acesse nossas redes sociais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110719" y="2304402"/>
            <a:ext cx="439170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bg1"/>
                </a:solidFill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20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Conheça nossas publicações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6118275" y="3681746"/>
            <a:ext cx="438415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bg1"/>
                </a:solidFill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sz="20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Fale com a Presidência/Diretoria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1208318" y="1044327"/>
            <a:ext cx="8276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266700" algn="l"/>
              </a:tabLst>
            </a:pPr>
            <a:r>
              <a:rPr lang="pt-BR" sz="3000" b="1" dirty="0">
                <a:solidFill>
                  <a:schemeClr val="tx2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MUITO OBRIGADO(A)!</a:t>
            </a:r>
            <a:endParaRPr lang="pt-BR" sz="3000" dirty="0">
              <a:solidFill>
                <a:schemeClr val="tx2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2749973" y="2992025"/>
            <a:ext cx="127496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INSTAGRAM</a:t>
            </a:r>
          </a:p>
          <a:p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FACEBOOK</a:t>
            </a: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</a:t>
            </a:r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TWITTER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endParaRPr lang="pt-BR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pt-BR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YOUTUBE</a:t>
            </a:r>
            <a:endParaRPr lang="en-US" sz="1600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600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6128355" y="2979832"/>
            <a:ext cx="23243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PORTAL INEP </a:t>
            </a:r>
          </a:p>
          <a:p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portal.inep.gov.br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6109958" y="4031162"/>
            <a:ext cx="2837142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censo.escolar@inep.gov.br</a:t>
            </a:r>
          </a:p>
          <a:p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0356" y="2979832"/>
            <a:ext cx="414000" cy="41564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0581" y="3656568"/>
            <a:ext cx="183600" cy="39299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0356" y="4500711"/>
            <a:ext cx="363600" cy="29542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6755" y="5195222"/>
            <a:ext cx="450000" cy="31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007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Censo Localiza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0C0522F-027B-4B42-9133-34453610B428}"/>
              </a:ext>
            </a:extLst>
          </p:cNvPr>
          <p:cNvSpPr txBox="1"/>
          <p:nvPr/>
        </p:nvSpPr>
        <p:spPr>
          <a:xfrm>
            <a:off x="384198" y="756295"/>
            <a:ext cx="992500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Esforço anterior para gerar dados do Cadastro Escola do campo Localização Geográfica: 77 mil escolas validadas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4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Dificuldade de dar consistência ao dado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400" b="1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Problema na coleta e na divulgação</a:t>
            </a:r>
          </a:p>
        </p:txBody>
      </p:sp>
    </p:spTree>
    <p:extLst>
      <p:ext uri="{BB962C8B-B14F-4D97-AF65-F5344CB8AC3E}">
        <p14:creationId xmlns:p14="http://schemas.microsoft.com/office/powerpoint/2010/main" val="125790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Censo Localiza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0C0522F-027B-4B42-9133-34453610B428}"/>
              </a:ext>
            </a:extLst>
          </p:cNvPr>
          <p:cNvSpPr txBox="1"/>
          <p:nvPr/>
        </p:nvSpPr>
        <p:spPr>
          <a:xfrm>
            <a:off x="192099" y="612279"/>
            <a:ext cx="1030920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App Censo Localiza (critérios do INDE)</a:t>
            </a:r>
          </a:p>
          <a:p>
            <a:pPr marL="1614556" lvl="2" indent="-571500">
              <a:buFont typeface="Arial" panose="020B0604020202020204" pitchFamily="34" charset="0"/>
              <a:buChar char="•"/>
            </a:pPr>
            <a:r>
              <a:rPr lang="pt-BR" sz="4000" dirty="0">
                <a:solidFill>
                  <a:schemeClr val="tx2"/>
                </a:solidFill>
              </a:rPr>
              <a:t>Metadados (como dado foi coletado)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4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Migração deve usar o Censo Localiza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44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Sistema sem integração com </a:t>
            </a:r>
            <a:r>
              <a:rPr lang="pt-BR" sz="4400" dirty="0" err="1">
                <a:solidFill>
                  <a:schemeClr val="tx2"/>
                </a:solidFill>
              </a:rPr>
              <a:t>Educacenso</a:t>
            </a:r>
            <a:endParaRPr lang="pt-BR" sz="4400" dirty="0">
              <a:solidFill>
                <a:schemeClr val="tx2"/>
              </a:solidFill>
            </a:endParaRPr>
          </a:p>
          <a:p>
            <a:pPr marL="1093028" lvl="1" indent="-571500">
              <a:buFont typeface="Arial" panose="020B0604020202020204" pitchFamily="34" charset="0"/>
              <a:buChar char="•"/>
            </a:pPr>
            <a:r>
              <a:rPr lang="pt-BR" sz="4000" dirty="0">
                <a:solidFill>
                  <a:schemeClr val="tx2"/>
                </a:solidFill>
              </a:rPr>
              <a:t>Utiliza os dados de perfil para acesso</a:t>
            </a:r>
            <a:endParaRPr lang="pt-BR" sz="4400" dirty="0">
              <a:solidFill>
                <a:schemeClr val="tx2"/>
              </a:solidFill>
            </a:endParaRPr>
          </a:p>
          <a:p>
            <a:pPr marL="1093028" lvl="1" indent="-571500"/>
            <a:endParaRPr lang="pt-BR" sz="4400" dirty="0">
              <a:solidFill>
                <a:schemeClr val="tx2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pt-BR" sz="4400" dirty="0">
                <a:solidFill>
                  <a:schemeClr val="tx2"/>
                </a:solidFill>
              </a:rPr>
              <a:t>Só quem acessa são: superusuário e executor</a:t>
            </a:r>
            <a:endParaRPr lang="pt-BR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478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Telas Iniciais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F0E7B7C-E6FD-4B9E-8085-341010B2D1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605" y="1008651"/>
            <a:ext cx="3424009" cy="554396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2420EC6-E002-41A0-8B17-32B370DD50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34323" y="1093896"/>
            <a:ext cx="3424009" cy="547261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ED09909-41BE-4D5B-97D5-250DDDBE67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80431" y="1188343"/>
            <a:ext cx="3276364" cy="547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66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Acesso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DDA7981D-7EF1-4F2D-9CF1-9D131E697C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581"/>
          <a:stretch/>
        </p:blipFill>
        <p:spPr>
          <a:xfrm>
            <a:off x="538312" y="726564"/>
            <a:ext cx="4320480" cy="612068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36CE71F4-87E5-47BB-8D83-327F52578C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699"/>
          <a:stretch/>
        </p:blipFill>
        <p:spPr>
          <a:xfrm>
            <a:off x="5041187" y="716252"/>
            <a:ext cx="5113901" cy="356843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4C68BF00-04F0-4E78-A244-866FA13636D0}"/>
              </a:ext>
            </a:extLst>
          </p:cNvPr>
          <p:cNvSpPr txBox="1"/>
          <p:nvPr/>
        </p:nvSpPr>
        <p:spPr>
          <a:xfrm>
            <a:off x="5130676" y="4932759"/>
            <a:ext cx="51113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accent6">
                    <a:lumMod val="75000"/>
                  </a:schemeClr>
                </a:solidFill>
              </a:rPr>
              <a:t>Mesmo acesso ao </a:t>
            </a:r>
            <a:r>
              <a:rPr lang="pt-BR" sz="2800" b="1" dirty="0" err="1">
                <a:solidFill>
                  <a:schemeClr val="accent6">
                    <a:lumMod val="75000"/>
                  </a:schemeClr>
                </a:solidFill>
              </a:rPr>
              <a:t>Educacenso</a:t>
            </a:r>
            <a:endParaRPr lang="pt-BR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743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Termo de Uso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D25F434-E76D-484E-B831-A9C00EE9E3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440" y="584964"/>
            <a:ext cx="4912243" cy="660612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15375B98-4476-4859-8CB7-B68092207A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6700" y="1540934"/>
            <a:ext cx="5040560" cy="530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46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-744" y="0"/>
            <a:ext cx="10694144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Tutorial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DD88D193-B2E2-44C1-B3E7-C0515A68EC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180" y="648890"/>
            <a:ext cx="4316565" cy="624174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673CD694-874C-4332-A486-4F11FC0435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66639" y="659757"/>
            <a:ext cx="4248472" cy="624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74140"/>
      </p:ext>
    </p:extLst>
  </p:cSld>
  <p:clrMapOvr>
    <a:masterClrMapping/>
  </p:clrMapOvr>
</p:sld>
</file>

<file path=ppt/theme/theme1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</TotalTime>
  <Words>617</Words>
  <Application>Microsoft Office PowerPoint</Application>
  <PresentationFormat>Personalizar</PresentationFormat>
  <Paragraphs>301</Paragraphs>
  <Slides>32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32</vt:i4>
      </vt:variant>
    </vt:vector>
  </HeadingPairs>
  <TitlesOfParts>
    <vt:vector size="35" baseType="lpstr">
      <vt:lpstr>1_Personalizar design</vt:lpstr>
      <vt:lpstr>Personalizar design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Ludmila Barros Costa</dc:creator>
  <cp:lastModifiedBy>ana.leao</cp:lastModifiedBy>
  <cp:revision>76</cp:revision>
  <cp:lastPrinted>2017-07-25T20:24:03Z</cp:lastPrinted>
  <dcterms:created xsi:type="dcterms:W3CDTF">2017-07-25T17:51:09Z</dcterms:created>
  <dcterms:modified xsi:type="dcterms:W3CDTF">2018-05-29T12:30:55Z</dcterms:modified>
</cp:coreProperties>
</file>