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55" r:id="rId2"/>
    <p:sldMasterId id="2147483659" r:id="rId3"/>
    <p:sldMasterId id="2147483663" r:id="rId4"/>
  </p:sldMasterIdLst>
  <p:notesMasterIdLst>
    <p:notesMasterId r:id="rId119"/>
  </p:notesMasterIdLst>
  <p:handoutMasterIdLst>
    <p:handoutMasterId r:id="rId120"/>
  </p:handoutMasterIdLst>
  <p:sldIdLst>
    <p:sldId id="329" r:id="rId5"/>
    <p:sldId id="257" r:id="rId6"/>
    <p:sldId id="468" r:id="rId7"/>
    <p:sldId id="258" r:id="rId8"/>
    <p:sldId id="330" r:id="rId9"/>
    <p:sldId id="331" r:id="rId10"/>
    <p:sldId id="333" r:id="rId11"/>
    <p:sldId id="334" r:id="rId12"/>
    <p:sldId id="335" r:id="rId13"/>
    <p:sldId id="336" r:id="rId14"/>
    <p:sldId id="337" r:id="rId15"/>
    <p:sldId id="338" r:id="rId16"/>
    <p:sldId id="339" r:id="rId17"/>
    <p:sldId id="347" r:id="rId18"/>
    <p:sldId id="348" r:id="rId19"/>
    <p:sldId id="349" r:id="rId20"/>
    <p:sldId id="480" r:id="rId21"/>
    <p:sldId id="355" r:id="rId22"/>
    <p:sldId id="356" r:id="rId23"/>
    <p:sldId id="357" r:id="rId24"/>
    <p:sldId id="358" r:id="rId25"/>
    <p:sldId id="359" r:id="rId26"/>
    <p:sldId id="362" r:id="rId27"/>
    <p:sldId id="472" r:id="rId28"/>
    <p:sldId id="372" r:id="rId29"/>
    <p:sldId id="363" r:id="rId30"/>
    <p:sldId id="475" r:id="rId31"/>
    <p:sldId id="365" r:id="rId32"/>
    <p:sldId id="366" r:id="rId33"/>
    <p:sldId id="373" r:id="rId34"/>
    <p:sldId id="367" r:id="rId35"/>
    <p:sldId id="368" r:id="rId36"/>
    <p:sldId id="476" r:id="rId37"/>
    <p:sldId id="369" r:id="rId38"/>
    <p:sldId id="477" r:id="rId39"/>
    <p:sldId id="374" r:id="rId40"/>
    <p:sldId id="375" r:id="rId41"/>
    <p:sldId id="377" r:id="rId42"/>
    <p:sldId id="378" r:id="rId43"/>
    <p:sldId id="394" r:id="rId44"/>
    <p:sldId id="395" r:id="rId45"/>
    <p:sldId id="381" r:id="rId46"/>
    <p:sldId id="382" r:id="rId47"/>
    <p:sldId id="383" r:id="rId48"/>
    <p:sldId id="384" r:id="rId49"/>
    <p:sldId id="386" r:id="rId50"/>
    <p:sldId id="387" r:id="rId51"/>
    <p:sldId id="388" r:id="rId52"/>
    <p:sldId id="389" r:id="rId53"/>
    <p:sldId id="390" r:id="rId54"/>
    <p:sldId id="391" r:id="rId55"/>
    <p:sldId id="392" r:id="rId56"/>
    <p:sldId id="488" r:id="rId57"/>
    <p:sldId id="397" r:id="rId58"/>
    <p:sldId id="398" r:id="rId59"/>
    <p:sldId id="400" r:id="rId60"/>
    <p:sldId id="402" r:id="rId61"/>
    <p:sldId id="401" r:id="rId62"/>
    <p:sldId id="403" r:id="rId63"/>
    <p:sldId id="404" r:id="rId64"/>
    <p:sldId id="405" r:id="rId65"/>
    <p:sldId id="491" r:id="rId66"/>
    <p:sldId id="407" r:id="rId67"/>
    <p:sldId id="408" r:id="rId68"/>
    <p:sldId id="417" r:id="rId69"/>
    <p:sldId id="409" r:id="rId70"/>
    <p:sldId id="410" r:id="rId71"/>
    <p:sldId id="411" r:id="rId72"/>
    <p:sldId id="412" r:id="rId73"/>
    <p:sldId id="413" r:id="rId74"/>
    <p:sldId id="414" r:id="rId75"/>
    <p:sldId id="490" r:id="rId76"/>
    <p:sldId id="418" r:id="rId77"/>
    <p:sldId id="419" r:id="rId78"/>
    <p:sldId id="420" r:id="rId79"/>
    <p:sldId id="489" r:id="rId80"/>
    <p:sldId id="421" r:id="rId81"/>
    <p:sldId id="422" r:id="rId82"/>
    <p:sldId id="423" r:id="rId83"/>
    <p:sldId id="424" r:id="rId84"/>
    <p:sldId id="425" r:id="rId85"/>
    <p:sldId id="426" r:id="rId86"/>
    <p:sldId id="437" r:id="rId87"/>
    <p:sldId id="427" r:id="rId88"/>
    <p:sldId id="428" r:id="rId89"/>
    <p:sldId id="429" r:id="rId90"/>
    <p:sldId id="430" r:id="rId91"/>
    <p:sldId id="431" r:id="rId92"/>
    <p:sldId id="439" r:id="rId93"/>
    <p:sldId id="441" r:id="rId94"/>
    <p:sldId id="433" r:id="rId95"/>
    <p:sldId id="440" r:id="rId96"/>
    <p:sldId id="498" r:id="rId97"/>
    <p:sldId id="442" r:id="rId98"/>
    <p:sldId id="494" r:id="rId99"/>
    <p:sldId id="492" r:id="rId100"/>
    <p:sldId id="493" r:id="rId101"/>
    <p:sldId id="495" r:id="rId102"/>
    <p:sldId id="496" r:id="rId103"/>
    <p:sldId id="499" r:id="rId104"/>
    <p:sldId id="505" r:id="rId105"/>
    <p:sldId id="506" r:id="rId106"/>
    <p:sldId id="501" r:id="rId107"/>
    <p:sldId id="507" r:id="rId108"/>
    <p:sldId id="504" r:id="rId109"/>
    <p:sldId id="500" r:id="rId110"/>
    <p:sldId id="502" r:id="rId111"/>
    <p:sldId id="449" r:id="rId112"/>
    <p:sldId id="509" r:id="rId113"/>
    <p:sldId id="457" r:id="rId114"/>
    <p:sldId id="471" r:id="rId115"/>
    <p:sldId id="469" r:id="rId116"/>
    <p:sldId id="470" r:id="rId117"/>
    <p:sldId id="510" r:id="rId118"/>
  </p:sldIdLst>
  <p:sldSz cx="9906000" cy="6858000" type="A4"/>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12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BB42"/>
    <a:srgbClr val="1B416F"/>
    <a:srgbClr val="D47A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Estilo Médio 3 - Ênfase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autoAdjust="0"/>
    <p:restoredTop sz="94676" autoAdjust="0"/>
  </p:normalViewPr>
  <p:slideViewPr>
    <p:cSldViewPr>
      <p:cViewPr>
        <p:scale>
          <a:sx n="77" d="100"/>
          <a:sy n="77" d="100"/>
        </p:scale>
        <p:origin x="211" y="509"/>
      </p:cViewPr>
      <p:guideLst>
        <p:guide orient="horz" pos="2160"/>
        <p:guide pos="312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70" d="100"/>
          <a:sy n="70" d="100"/>
        </p:scale>
        <p:origin x="-3294"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slide" Target="slides/slide109.xml"/><Relationship Id="rId118" Type="http://schemas.openxmlformats.org/officeDocument/2006/relationships/slide" Target="slides/slide11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handoutMaster" Target="handoutMasters/handout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BD3D035-EE6C-4C77-8BFD-45CDD689D259}" type="datetimeFigureOut">
              <a:rPr lang="pt-BR" smtClean="0"/>
              <a:t>28/05/2018</a:t>
            </a:fld>
            <a:endParaRPr lang="pt-BR"/>
          </a:p>
        </p:txBody>
      </p:sp>
      <p:sp>
        <p:nvSpPr>
          <p:cNvPr id="4" name="Espaço Reservado para Rodapé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764B528-3753-4310-94A0-DDBDEA823E6A}" type="slidenum">
              <a:rPr lang="pt-BR" smtClean="0"/>
              <a:t>‹nº›</a:t>
            </a:fld>
            <a:endParaRPr lang="pt-BR"/>
          </a:p>
        </p:txBody>
      </p:sp>
    </p:spTree>
    <p:extLst>
      <p:ext uri="{BB962C8B-B14F-4D97-AF65-F5344CB8AC3E}">
        <p14:creationId xmlns:p14="http://schemas.microsoft.com/office/powerpoint/2010/main" val="34211716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39F2B1-FC4B-4F7D-A88F-1AC00D04495F}" type="datetimeFigureOut">
              <a:rPr lang="pt-BR" smtClean="0"/>
              <a:t>28/05/2018</a:t>
            </a:fld>
            <a:endParaRPr lang="pt-BR"/>
          </a:p>
        </p:txBody>
      </p:sp>
      <p:sp>
        <p:nvSpPr>
          <p:cNvPr id="4" name="Espaço Reservado para Imagem de Slide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DD9F05-174F-479D-8486-58BB115AD013}" type="slidenum">
              <a:rPr lang="pt-BR" smtClean="0"/>
              <a:t>‹nº›</a:t>
            </a:fld>
            <a:endParaRPr lang="pt-BR"/>
          </a:p>
        </p:txBody>
      </p:sp>
    </p:spTree>
    <p:extLst>
      <p:ext uri="{BB962C8B-B14F-4D97-AF65-F5344CB8AC3E}">
        <p14:creationId xmlns:p14="http://schemas.microsoft.com/office/powerpoint/2010/main" val="207029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5FDD9F05-174F-479D-8486-58BB115AD013}" type="slidenum">
              <a:rPr lang="pt-BR" smtClean="0"/>
              <a:t>16</a:t>
            </a:fld>
            <a:endParaRPr lang="pt-BR"/>
          </a:p>
        </p:txBody>
      </p:sp>
    </p:spTree>
    <p:extLst>
      <p:ext uri="{BB962C8B-B14F-4D97-AF65-F5344CB8AC3E}">
        <p14:creationId xmlns:p14="http://schemas.microsoft.com/office/powerpoint/2010/main" val="2761315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F6EA738-11D7-40E1-98A1-ED151768948C}" type="slidenum">
              <a:rPr lang="pt-BR" smtClean="0"/>
              <a:t>81</a:t>
            </a:fld>
            <a:endParaRPr lang="pt-BR"/>
          </a:p>
        </p:txBody>
      </p:sp>
    </p:spTree>
    <p:extLst>
      <p:ext uri="{BB962C8B-B14F-4D97-AF65-F5344CB8AC3E}">
        <p14:creationId xmlns:p14="http://schemas.microsoft.com/office/powerpoint/2010/main" val="3575443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s</a:t>
            </a:r>
            <a:endParaRPr lang="pt-BR" dirty="0"/>
          </a:p>
        </p:txBody>
      </p:sp>
      <p:sp>
        <p:nvSpPr>
          <p:cNvPr id="4" name="Espaço Reservado para Número de Slide 3"/>
          <p:cNvSpPr>
            <a:spLocks noGrp="1"/>
          </p:cNvSpPr>
          <p:nvPr>
            <p:ph type="sldNum" sz="quarter" idx="10"/>
          </p:nvPr>
        </p:nvSpPr>
        <p:spPr/>
        <p:txBody>
          <a:bodyPr/>
          <a:lstStyle/>
          <a:p>
            <a:fld id="{5FDD9F05-174F-479D-8486-58BB115AD013}" type="slidenum">
              <a:rPr lang="pt-BR" smtClean="0"/>
              <a:t>97</a:t>
            </a:fld>
            <a:endParaRPr lang="pt-BR"/>
          </a:p>
        </p:txBody>
      </p:sp>
    </p:spTree>
    <p:extLst>
      <p:ext uri="{BB962C8B-B14F-4D97-AF65-F5344CB8AC3E}">
        <p14:creationId xmlns:p14="http://schemas.microsoft.com/office/powerpoint/2010/main" val="1216227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s</a:t>
            </a:r>
            <a:endParaRPr lang="pt-BR" dirty="0"/>
          </a:p>
        </p:txBody>
      </p:sp>
      <p:sp>
        <p:nvSpPr>
          <p:cNvPr id="4" name="Espaço Reservado para Número de Slide 3"/>
          <p:cNvSpPr>
            <a:spLocks noGrp="1"/>
          </p:cNvSpPr>
          <p:nvPr>
            <p:ph type="sldNum" sz="quarter" idx="10"/>
          </p:nvPr>
        </p:nvSpPr>
        <p:spPr/>
        <p:txBody>
          <a:bodyPr/>
          <a:lstStyle/>
          <a:p>
            <a:fld id="{5FDD9F05-174F-479D-8486-58BB115AD013}" type="slidenum">
              <a:rPr lang="pt-BR" smtClean="0"/>
              <a:t>98</a:t>
            </a:fld>
            <a:endParaRPr lang="pt-BR"/>
          </a:p>
        </p:txBody>
      </p:sp>
    </p:spTree>
    <p:extLst>
      <p:ext uri="{BB962C8B-B14F-4D97-AF65-F5344CB8AC3E}">
        <p14:creationId xmlns:p14="http://schemas.microsoft.com/office/powerpoint/2010/main" val="1216227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s</a:t>
            </a:r>
            <a:endParaRPr lang="pt-BR" dirty="0"/>
          </a:p>
        </p:txBody>
      </p:sp>
      <p:sp>
        <p:nvSpPr>
          <p:cNvPr id="4" name="Espaço Reservado para Número de Slide 3"/>
          <p:cNvSpPr>
            <a:spLocks noGrp="1"/>
          </p:cNvSpPr>
          <p:nvPr>
            <p:ph type="sldNum" sz="quarter" idx="10"/>
          </p:nvPr>
        </p:nvSpPr>
        <p:spPr/>
        <p:txBody>
          <a:bodyPr/>
          <a:lstStyle/>
          <a:p>
            <a:fld id="{5FDD9F05-174F-479D-8486-58BB115AD013}" type="slidenum">
              <a:rPr lang="pt-BR" smtClean="0"/>
              <a:t>99</a:t>
            </a:fld>
            <a:endParaRPr lang="pt-BR"/>
          </a:p>
        </p:txBody>
      </p:sp>
    </p:spTree>
    <p:extLst>
      <p:ext uri="{BB962C8B-B14F-4D97-AF65-F5344CB8AC3E}">
        <p14:creationId xmlns:p14="http://schemas.microsoft.com/office/powerpoint/2010/main" val="12162271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Slide de título">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56" y="6239169"/>
            <a:ext cx="9793088" cy="574207"/>
          </a:xfrm>
          <a:prstGeom prst="rect">
            <a:avLst/>
          </a:prstGeom>
        </p:spPr>
      </p:pic>
    </p:spTree>
    <p:extLst>
      <p:ext uri="{BB962C8B-B14F-4D97-AF65-F5344CB8AC3E}">
        <p14:creationId xmlns:p14="http://schemas.microsoft.com/office/powerpoint/2010/main" val="263489745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Slide de título">
    <p:spTree>
      <p:nvGrpSpPr>
        <p:cNvPr id="1" name=""/>
        <p:cNvGrpSpPr/>
        <p:nvPr/>
      </p:nvGrpSpPr>
      <p:grpSpPr>
        <a:xfrm>
          <a:off x="0" y="0"/>
          <a:ext cx="0" cy="0"/>
          <a:chOff x="0" y="0"/>
          <a:chExt cx="0" cy="0"/>
        </a:xfrm>
      </p:grpSpPr>
      <p:pic>
        <p:nvPicPr>
          <p:cNvPr id="3" name="Image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56" y="6239169"/>
            <a:ext cx="9793088" cy="574207"/>
          </a:xfrm>
          <a:prstGeom prst="rect">
            <a:avLst/>
          </a:prstGeom>
        </p:spPr>
      </p:pic>
    </p:spTree>
    <p:extLst>
      <p:ext uri="{BB962C8B-B14F-4D97-AF65-F5344CB8AC3E}">
        <p14:creationId xmlns:p14="http://schemas.microsoft.com/office/powerpoint/2010/main" val="28088565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95300" y="274638"/>
            <a:ext cx="8089900" cy="1143000"/>
          </a:xfrm>
          <a:prstGeom prst="rect">
            <a:avLst/>
          </a:prstGeom>
        </p:spPr>
        <p:txBody>
          <a:bodyPr/>
          <a:lstStyle/>
          <a:p>
            <a:r>
              <a:rPr kumimoji="0" lang="pt-BR" dirty="0" smtClean="0"/>
              <a:t>Clique para editar o título mestre</a:t>
            </a:r>
            <a:endParaRPr kumimoji="0" lang="en-US" dirty="0"/>
          </a:p>
        </p:txBody>
      </p:sp>
      <p:sp>
        <p:nvSpPr>
          <p:cNvPr id="8" name="Espaço Reservado para Conteúdo 7"/>
          <p:cNvSpPr>
            <a:spLocks noGrp="1"/>
          </p:cNvSpPr>
          <p:nvPr>
            <p:ph sz="quarter" idx="1"/>
          </p:nvPr>
        </p:nvSpPr>
        <p:spPr>
          <a:xfrm>
            <a:off x="495300" y="1600200"/>
            <a:ext cx="8089900" cy="4873752"/>
          </a:xfrm>
          <a:prstGeom prst="rect">
            <a:avLst/>
          </a:prstGeom>
        </p:spPr>
        <p:txBody>
          <a:bodyPr/>
          <a:lstStyle/>
          <a:p>
            <a:pPr lvl="0" eaLnBrk="1" latinLnBrk="0" hangingPunct="1"/>
            <a:r>
              <a:rPr lang="pt-BR" dirty="0" smtClean="0"/>
              <a:t>Clique para editar o texto mestre</a:t>
            </a:r>
          </a:p>
          <a:p>
            <a:pPr lvl="1" eaLnBrk="1" latinLnBrk="0" hangingPunct="1"/>
            <a:r>
              <a:rPr lang="pt-BR" dirty="0" smtClean="0"/>
              <a:t>Segundo nível</a:t>
            </a:r>
          </a:p>
          <a:p>
            <a:pPr lvl="2" eaLnBrk="1" latinLnBrk="0" hangingPunct="1"/>
            <a:r>
              <a:rPr lang="pt-BR" dirty="0" smtClean="0"/>
              <a:t>Terceiro nível</a:t>
            </a:r>
          </a:p>
          <a:p>
            <a:pPr lvl="3" eaLnBrk="1" latinLnBrk="0" hangingPunct="1"/>
            <a:r>
              <a:rPr lang="pt-BR" dirty="0" smtClean="0"/>
              <a:t>Quarto nível</a:t>
            </a:r>
          </a:p>
          <a:p>
            <a:pPr lvl="4" eaLnBrk="1" latinLnBrk="0" hangingPunct="1"/>
            <a:r>
              <a:rPr lang="pt-BR" dirty="0" smtClean="0"/>
              <a:t>Quinto nível</a:t>
            </a:r>
            <a:endParaRPr kumimoji="0" lang="en-US" dirty="0"/>
          </a:p>
        </p:txBody>
      </p:sp>
      <p:sp>
        <p:nvSpPr>
          <p:cNvPr id="7" name="Espaço Reservado para Data 6"/>
          <p:cNvSpPr>
            <a:spLocks noGrp="1"/>
          </p:cNvSpPr>
          <p:nvPr>
            <p:ph type="dt" sz="half" idx="14"/>
          </p:nvPr>
        </p:nvSpPr>
        <p:spPr>
          <a:xfrm rot="5400000">
            <a:off x="8305800" y="1065849"/>
            <a:ext cx="2011680" cy="416052"/>
          </a:xfrm>
          <a:prstGeom prst="rect">
            <a:avLst/>
          </a:prstGeom>
        </p:spPr>
        <p:txBody>
          <a:bodyPr rtlCol="0"/>
          <a:lstStyle/>
          <a:p>
            <a:fld id="{C8DFB29D-478B-4C25-B09A-C0536A8B5A2D}" type="datetimeFigureOut">
              <a:rPr lang="pt-BR" smtClean="0"/>
              <a:t>28/05/2018</a:t>
            </a:fld>
            <a:endParaRPr lang="pt-BR" dirty="0"/>
          </a:p>
        </p:txBody>
      </p:sp>
      <p:sp>
        <p:nvSpPr>
          <p:cNvPr id="9" name="Espaço Reservado para Número de Slide 8"/>
          <p:cNvSpPr>
            <a:spLocks noGrp="1"/>
          </p:cNvSpPr>
          <p:nvPr>
            <p:ph type="sldNum" sz="quarter" idx="15"/>
          </p:nvPr>
        </p:nvSpPr>
        <p:spPr>
          <a:xfrm>
            <a:off x="8806434" y="5734050"/>
            <a:ext cx="660400" cy="521208"/>
          </a:xfrm>
          <a:prstGeom prst="rect">
            <a:avLst/>
          </a:prstGeom>
        </p:spPr>
        <p:txBody>
          <a:bodyPr rtlCol="0"/>
          <a:lstStyle/>
          <a:p>
            <a:fld id="{F477F371-7362-454D-942A-D0F82D6075D1}" type="slidenum">
              <a:rPr lang="pt-BR" smtClean="0"/>
              <a:t>‹nº›</a:t>
            </a:fld>
            <a:endParaRPr lang="pt-BR"/>
          </a:p>
        </p:txBody>
      </p:sp>
      <p:sp>
        <p:nvSpPr>
          <p:cNvPr id="10" name="Espaço Reservado para Rodapé 9"/>
          <p:cNvSpPr>
            <a:spLocks noGrp="1"/>
          </p:cNvSpPr>
          <p:nvPr>
            <p:ph type="ftr" sz="quarter" idx="16"/>
          </p:nvPr>
        </p:nvSpPr>
        <p:spPr>
          <a:xfrm rot="5400000">
            <a:off x="7706052" y="3722000"/>
            <a:ext cx="3200400" cy="396240"/>
          </a:xfrm>
          <a:prstGeom prst="rect">
            <a:avLst/>
          </a:prstGeom>
        </p:spPr>
        <p:txBody>
          <a:bodyPr rtlCol="0"/>
          <a:lstStyle/>
          <a:p>
            <a:endParaRPr lang="pt-BR" dirty="0"/>
          </a:p>
        </p:txBody>
      </p:sp>
      <p:pic>
        <p:nvPicPr>
          <p:cNvPr id="1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07027" y="188640"/>
            <a:ext cx="2736304" cy="917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Imagem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456" y="6239169"/>
            <a:ext cx="9793088" cy="574207"/>
          </a:xfrm>
          <a:prstGeom prst="rect">
            <a:avLst/>
          </a:prstGeom>
        </p:spPr>
      </p:pic>
    </p:spTree>
    <p:extLst>
      <p:ext uri="{BB962C8B-B14F-4D97-AF65-F5344CB8AC3E}">
        <p14:creationId xmlns:p14="http://schemas.microsoft.com/office/powerpoint/2010/main" val="169071309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1_Slide de título">
    <p:spTree>
      <p:nvGrpSpPr>
        <p:cNvPr id="1" name=""/>
        <p:cNvGrpSpPr/>
        <p:nvPr/>
      </p:nvGrpSpPr>
      <p:grpSpPr>
        <a:xfrm>
          <a:off x="0" y="0"/>
          <a:ext cx="0" cy="0"/>
          <a:chOff x="0" y="0"/>
          <a:chExt cx="0" cy="0"/>
        </a:xfrm>
      </p:grpSpPr>
      <p:pic>
        <p:nvPicPr>
          <p:cNvPr id="3" name="Image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56" y="6239169"/>
            <a:ext cx="9793088" cy="574207"/>
          </a:xfrm>
          <a:prstGeom prst="rect">
            <a:avLst/>
          </a:prstGeom>
        </p:spPr>
      </p:pic>
    </p:spTree>
    <p:extLst>
      <p:ext uri="{BB962C8B-B14F-4D97-AF65-F5344CB8AC3E}">
        <p14:creationId xmlns:p14="http://schemas.microsoft.com/office/powerpoint/2010/main" val="284368984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Slide de título">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56" y="6239169"/>
            <a:ext cx="9793088" cy="574207"/>
          </a:xfrm>
          <a:prstGeom prst="rect">
            <a:avLst/>
          </a:prstGeom>
        </p:spPr>
      </p:pic>
    </p:spTree>
    <p:extLst>
      <p:ext uri="{BB962C8B-B14F-4D97-AF65-F5344CB8AC3E}">
        <p14:creationId xmlns:p14="http://schemas.microsoft.com/office/powerpoint/2010/main" val="263489745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95300" y="274638"/>
            <a:ext cx="8089900" cy="1143000"/>
          </a:xfrm>
          <a:prstGeom prst="rect">
            <a:avLst/>
          </a:prstGeom>
        </p:spPr>
        <p:txBody>
          <a:bodyPr/>
          <a:lstStyle/>
          <a:p>
            <a:r>
              <a:rPr kumimoji="0" lang="pt-BR" dirty="0" smtClean="0"/>
              <a:t>Clique para editar o título mestre</a:t>
            </a:r>
            <a:endParaRPr kumimoji="0" lang="en-US" dirty="0"/>
          </a:p>
        </p:txBody>
      </p:sp>
      <p:sp>
        <p:nvSpPr>
          <p:cNvPr id="8" name="Espaço Reservado para Conteúdo 7"/>
          <p:cNvSpPr>
            <a:spLocks noGrp="1"/>
          </p:cNvSpPr>
          <p:nvPr>
            <p:ph sz="quarter" idx="1"/>
          </p:nvPr>
        </p:nvSpPr>
        <p:spPr>
          <a:xfrm>
            <a:off x="495300" y="1600200"/>
            <a:ext cx="8089900" cy="4873752"/>
          </a:xfrm>
          <a:prstGeom prst="rect">
            <a:avLst/>
          </a:prstGeom>
        </p:spPr>
        <p:txBody>
          <a:bodyPr/>
          <a:lstStyle/>
          <a:p>
            <a:pPr lvl="0" eaLnBrk="1" latinLnBrk="0" hangingPunct="1"/>
            <a:r>
              <a:rPr lang="pt-BR" dirty="0" smtClean="0"/>
              <a:t>Clique para editar o texto mestre</a:t>
            </a:r>
          </a:p>
          <a:p>
            <a:pPr lvl="1" eaLnBrk="1" latinLnBrk="0" hangingPunct="1"/>
            <a:r>
              <a:rPr lang="pt-BR" dirty="0" smtClean="0"/>
              <a:t>Segundo nível</a:t>
            </a:r>
          </a:p>
          <a:p>
            <a:pPr lvl="2" eaLnBrk="1" latinLnBrk="0" hangingPunct="1"/>
            <a:r>
              <a:rPr lang="pt-BR" dirty="0" smtClean="0"/>
              <a:t>Terceiro nível</a:t>
            </a:r>
          </a:p>
          <a:p>
            <a:pPr lvl="3" eaLnBrk="1" latinLnBrk="0" hangingPunct="1"/>
            <a:r>
              <a:rPr lang="pt-BR" dirty="0" smtClean="0"/>
              <a:t>Quarto nível</a:t>
            </a:r>
          </a:p>
          <a:p>
            <a:pPr lvl="4" eaLnBrk="1" latinLnBrk="0" hangingPunct="1"/>
            <a:r>
              <a:rPr lang="pt-BR" dirty="0" smtClean="0"/>
              <a:t>Quinto nível</a:t>
            </a:r>
            <a:endParaRPr kumimoji="0" lang="en-US" dirty="0"/>
          </a:p>
        </p:txBody>
      </p:sp>
      <p:sp>
        <p:nvSpPr>
          <p:cNvPr id="7" name="Espaço Reservado para Data 6"/>
          <p:cNvSpPr>
            <a:spLocks noGrp="1"/>
          </p:cNvSpPr>
          <p:nvPr>
            <p:ph type="dt" sz="half" idx="14"/>
          </p:nvPr>
        </p:nvSpPr>
        <p:spPr>
          <a:xfrm rot="5400000">
            <a:off x="8305800" y="1065849"/>
            <a:ext cx="2011680" cy="416052"/>
          </a:xfrm>
          <a:prstGeom prst="rect">
            <a:avLst/>
          </a:prstGeom>
        </p:spPr>
        <p:txBody>
          <a:bodyPr rtlCol="0"/>
          <a:lstStyle/>
          <a:p>
            <a:fld id="{C8DFB29D-478B-4C25-B09A-C0536A8B5A2D}" type="datetimeFigureOut">
              <a:rPr lang="pt-BR" smtClean="0"/>
              <a:t>28/05/2018</a:t>
            </a:fld>
            <a:endParaRPr lang="pt-BR" dirty="0"/>
          </a:p>
        </p:txBody>
      </p:sp>
      <p:sp>
        <p:nvSpPr>
          <p:cNvPr id="9" name="Espaço Reservado para Número de Slide 8"/>
          <p:cNvSpPr>
            <a:spLocks noGrp="1"/>
          </p:cNvSpPr>
          <p:nvPr>
            <p:ph type="sldNum" sz="quarter" idx="15"/>
          </p:nvPr>
        </p:nvSpPr>
        <p:spPr>
          <a:xfrm>
            <a:off x="8806434" y="5734050"/>
            <a:ext cx="660400" cy="521208"/>
          </a:xfrm>
          <a:prstGeom prst="rect">
            <a:avLst/>
          </a:prstGeom>
        </p:spPr>
        <p:txBody>
          <a:bodyPr rtlCol="0"/>
          <a:lstStyle/>
          <a:p>
            <a:fld id="{F477F371-7362-454D-942A-D0F82D6075D1}" type="slidenum">
              <a:rPr lang="pt-BR" smtClean="0"/>
              <a:t>‹nº›</a:t>
            </a:fld>
            <a:endParaRPr lang="pt-BR"/>
          </a:p>
        </p:txBody>
      </p:sp>
      <p:sp>
        <p:nvSpPr>
          <p:cNvPr id="10" name="Espaço Reservado para Rodapé 9"/>
          <p:cNvSpPr>
            <a:spLocks noGrp="1"/>
          </p:cNvSpPr>
          <p:nvPr>
            <p:ph type="ftr" sz="quarter" idx="16"/>
          </p:nvPr>
        </p:nvSpPr>
        <p:spPr>
          <a:xfrm rot="5400000">
            <a:off x="7706052" y="3722000"/>
            <a:ext cx="3200400" cy="396240"/>
          </a:xfrm>
          <a:prstGeom prst="rect">
            <a:avLst/>
          </a:prstGeom>
        </p:spPr>
        <p:txBody>
          <a:bodyPr rtlCol="0"/>
          <a:lstStyle/>
          <a:p>
            <a:endParaRPr lang="pt-BR" dirty="0"/>
          </a:p>
        </p:txBody>
      </p:sp>
      <p:pic>
        <p:nvPicPr>
          <p:cNvPr id="1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07027" y="188640"/>
            <a:ext cx="2736304" cy="917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Imagem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456" y="6239169"/>
            <a:ext cx="9793088" cy="574207"/>
          </a:xfrm>
          <a:prstGeom prst="rect">
            <a:avLst/>
          </a:prstGeom>
        </p:spPr>
      </p:pic>
    </p:spTree>
    <p:extLst>
      <p:ext uri="{BB962C8B-B14F-4D97-AF65-F5344CB8AC3E}">
        <p14:creationId xmlns:p14="http://schemas.microsoft.com/office/powerpoint/2010/main" val="169071309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Slide de título">
    <p:spTree>
      <p:nvGrpSpPr>
        <p:cNvPr id="1" name=""/>
        <p:cNvGrpSpPr/>
        <p:nvPr/>
      </p:nvGrpSpPr>
      <p:grpSpPr>
        <a:xfrm>
          <a:off x="0" y="0"/>
          <a:ext cx="0" cy="0"/>
          <a:chOff x="0" y="0"/>
          <a:chExt cx="0" cy="0"/>
        </a:xfrm>
      </p:grpSpPr>
      <p:pic>
        <p:nvPicPr>
          <p:cNvPr id="3" name="Image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56" y="6239169"/>
            <a:ext cx="9793088" cy="574207"/>
          </a:xfrm>
          <a:prstGeom prst="rect">
            <a:avLst/>
          </a:prstGeom>
        </p:spPr>
      </p:pic>
    </p:spTree>
    <p:extLst>
      <p:ext uri="{BB962C8B-B14F-4D97-AF65-F5344CB8AC3E}">
        <p14:creationId xmlns:p14="http://schemas.microsoft.com/office/powerpoint/2010/main" val="284368984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Slide de título">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56" y="6239169"/>
            <a:ext cx="9793088" cy="574207"/>
          </a:xfrm>
          <a:prstGeom prst="rect">
            <a:avLst/>
          </a:prstGeom>
        </p:spPr>
      </p:pic>
    </p:spTree>
    <p:extLst>
      <p:ext uri="{BB962C8B-B14F-4D97-AF65-F5344CB8AC3E}">
        <p14:creationId xmlns:p14="http://schemas.microsoft.com/office/powerpoint/2010/main" val="422896933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1_Slide de título">
    <p:spTree>
      <p:nvGrpSpPr>
        <p:cNvPr id="1" name=""/>
        <p:cNvGrpSpPr/>
        <p:nvPr/>
      </p:nvGrpSpPr>
      <p:grpSpPr>
        <a:xfrm>
          <a:off x="0" y="0"/>
          <a:ext cx="0" cy="0"/>
          <a:chOff x="0" y="0"/>
          <a:chExt cx="0" cy="0"/>
        </a:xfrm>
      </p:grpSpPr>
      <p:pic>
        <p:nvPicPr>
          <p:cNvPr id="3" name="Image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56" y="6239169"/>
            <a:ext cx="9793088" cy="574207"/>
          </a:xfrm>
          <a:prstGeom prst="rect">
            <a:avLst/>
          </a:prstGeom>
        </p:spPr>
      </p:pic>
    </p:spTree>
    <p:extLst>
      <p:ext uri="{BB962C8B-B14F-4D97-AF65-F5344CB8AC3E}">
        <p14:creationId xmlns:p14="http://schemas.microsoft.com/office/powerpoint/2010/main" val="272796829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Slide de título">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456" y="6239169"/>
            <a:ext cx="9793088" cy="574207"/>
          </a:xfrm>
          <a:prstGeom prst="rect">
            <a:avLst/>
          </a:prstGeom>
        </p:spPr>
      </p:pic>
    </p:spTree>
    <p:extLst>
      <p:ext uri="{BB962C8B-B14F-4D97-AF65-F5344CB8AC3E}">
        <p14:creationId xmlns:p14="http://schemas.microsoft.com/office/powerpoint/2010/main" val="337265045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156463"/>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Lst>
  <p:timing>
    <p:tnLst>
      <p:par>
        <p:cTn id="1" dur="indefinite" restart="never" nodeType="tmRoot"/>
      </p:par>
    </p:tnLst>
  </p:timing>
  <p:txStyles>
    <p:titleStyle>
      <a:lvl1pPr algn="ctr" defTabSz="957838" rtl="0" eaLnBrk="1" latinLnBrk="0" hangingPunct="1">
        <a:spcBef>
          <a:spcPct val="0"/>
        </a:spcBef>
        <a:buNone/>
        <a:defRPr sz="4600" kern="1200">
          <a:solidFill>
            <a:schemeClr val="tx1"/>
          </a:solidFill>
          <a:latin typeface="+mj-lt"/>
          <a:ea typeface="+mj-ea"/>
          <a:cs typeface="+mj-cs"/>
        </a:defRPr>
      </a:lvl1pPr>
    </p:titleStyle>
    <p:bodyStyle>
      <a:lvl1pPr marL="359189" indent="-359189" algn="l" defTabSz="957838" rtl="0" eaLnBrk="1" latinLnBrk="0" hangingPunct="1">
        <a:spcBef>
          <a:spcPct val="20000"/>
        </a:spcBef>
        <a:buFont typeface="Arial" panose="020B0604020202020204" pitchFamily="34" charset="0"/>
        <a:buChar char="•"/>
        <a:defRPr sz="3400" kern="1200">
          <a:solidFill>
            <a:schemeClr val="tx1"/>
          </a:solidFill>
          <a:latin typeface="+mn-lt"/>
          <a:ea typeface="+mn-ea"/>
          <a:cs typeface="+mn-cs"/>
        </a:defRPr>
      </a:lvl1pPr>
      <a:lvl2pPr marL="778244" indent="-299324" algn="l" defTabSz="957838"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2pPr>
      <a:lvl3pPr marL="1197298" indent="-239460" algn="l" defTabSz="957838"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3pPr>
      <a:lvl4pPr marL="1676217" indent="-239460" algn="l" defTabSz="957838"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4pPr>
      <a:lvl5pPr marL="2155136" indent="-239460" algn="l" defTabSz="957838"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5pPr>
      <a:lvl6pPr marL="2634055" indent="-239460" algn="l" defTabSz="957838"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6pPr>
      <a:lvl7pPr marL="3112975" indent="-239460" algn="l" defTabSz="957838"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7pPr>
      <a:lvl8pPr marL="3591894" indent="-239460" algn="l" defTabSz="957838"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8pPr>
      <a:lvl9pPr marL="4070813" indent="-239460" algn="l" defTabSz="957838"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9pPr>
    </p:bodyStyle>
    <p:otherStyle>
      <a:defPPr>
        <a:defRPr lang="pt-BR"/>
      </a:defPPr>
      <a:lvl1pPr marL="0" algn="l" defTabSz="957838" rtl="0" eaLnBrk="1" latinLnBrk="0" hangingPunct="1">
        <a:defRPr sz="1900" kern="1200">
          <a:solidFill>
            <a:schemeClr val="tx1"/>
          </a:solidFill>
          <a:latin typeface="+mn-lt"/>
          <a:ea typeface="+mn-ea"/>
          <a:cs typeface="+mn-cs"/>
        </a:defRPr>
      </a:lvl1pPr>
      <a:lvl2pPr marL="478919" algn="l" defTabSz="957838" rtl="0" eaLnBrk="1" latinLnBrk="0" hangingPunct="1">
        <a:defRPr sz="1900" kern="1200">
          <a:solidFill>
            <a:schemeClr val="tx1"/>
          </a:solidFill>
          <a:latin typeface="+mn-lt"/>
          <a:ea typeface="+mn-ea"/>
          <a:cs typeface="+mn-cs"/>
        </a:defRPr>
      </a:lvl2pPr>
      <a:lvl3pPr marL="957838" algn="l" defTabSz="957838" rtl="0" eaLnBrk="1" latinLnBrk="0" hangingPunct="1">
        <a:defRPr sz="1900" kern="1200">
          <a:solidFill>
            <a:schemeClr val="tx1"/>
          </a:solidFill>
          <a:latin typeface="+mn-lt"/>
          <a:ea typeface="+mn-ea"/>
          <a:cs typeface="+mn-cs"/>
        </a:defRPr>
      </a:lvl3pPr>
      <a:lvl4pPr marL="1436757" algn="l" defTabSz="957838" rtl="0" eaLnBrk="1" latinLnBrk="0" hangingPunct="1">
        <a:defRPr sz="1900" kern="1200">
          <a:solidFill>
            <a:schemeClr val="tx1"/>
          </a:solidFill>
          <a:latin typeface="+mn-lt"/>
          <a:ea typeface="+mn-ea"/>
          <a:cs typeface="+mn-cs"/>
        </a:defRPr>
      </a:lvl4pPr>
      <a:lvl5pPr marL="1915677" algn="l" defTabSz="957838" rtl="0" eaLnBrk="1" latinLnBrk="0" hangingPunct="1">
        <a:defRPr sz="1900" kern="1200">
          <a:solidFill>
            <a:schemeClr val="tx1"/>
          </a:solidFill>
          <a:latin typeface="+mn-lt"/>
          <a:ea typeface="+mn-ea"/>
          <a:cs typeface="+mn-cs"/>
        </a:defRPr>
      </a:lvl5pPr>
      <a:lvl6pPr marL="2394596" algn="l" defTabSz="957838" rtl="0" eaLnBrk="1" latinLnBrk="0" hangingPunct="1">
        <a:defRPr sz="1900" kern="1200">
          <a:solidFill>
            <a:schemeClr val="tx1"/>
          </a:solidFill>
          <a:latin typeface="+mn-lt"/>
          <a:ea typeface="+mn-ea"/>
          <a:cs typeface="+mn-cs"/>
        </a:defRPr>
      </a:lvl6pPr>
      <a:lvl7pPr marL="2873515" algn="l" defTabSz="957838" rtl="0" eaLnBrk="1" latinLnBrk="0" hangingPunct="1">
        <a:defRPr sz="1900" kern="1200">
          <a:solidFill>
            <a:schemeClr val="tx1"/>
          </a:solidFill>
          <a:latin typeface="+mn-lt"/>
          <a:ea typeface="+mn-ea"/>
          <a:cs typeface="+mn-cs"/>
        </a:defRPr>
      </a:lvl7pPr>
      <a:lvl8pPr marL="3352434" algn="l" defTabSz="957838" rtl="0" eaLnBrk="1" latinLnBrk="0" hangingPunct="1">
        <a:defRPr sz="1900" kern="1200">
          <a:solidFill>
            <a:schemeClr val="tx1"/>
          </a:solidFill>
          <a:latin typeface="+mn-lt"/>
          <a:ea typeface="+mn-ea"/>
          <a:cs typeface="+mn-cs"/>
        </a:defRPr>
      </a:lvl8pPr>
      <a:lvl9pPr marL="3831353" algn="l" defTabSz="957838"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156463"/>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Lst>
  <p:timing>
    <p:tnLst>
      <p:par>
        <p:cTn id="1" dur="indefinite" restart="never" nodeType="tmRoot"/>
      </p:par>
    </p:tnLst>
  </p:timing>
  <p:txStyles>
    <p:titleStyle>
      <a:lvl1pPr algn="ctr" defTabSz="957838" rtl="0" eaLnBrk="1" latinLnBrk="0" hangingPunct="1">
        <a:spcBef>
          <a:spcPct val="0"/>
        </a:spcBef>
        <a:buNone/>
        <a:defRPr sz="4600" kern="1200">
          <a:solidFill>
            <a:schemeClr val="tx1"/>
          </a:solidFill>
          <a:latin typeface="+mj-lt"/>
          <a:ea typeface="+mj-ea"/>
          <a:cs typeface="+mj-cs"/>
        </a:defRPr>
      </a:lvl1pPr>
    </p:titleStyle>
    <p:bodyStyle>
      <a:lvl1pPr marL="359189" indent="-359189" algn="l" defTabSz="957838" rtl="0" eaLnBrk="1" latinLnBrk="0" hangingPunct="1">
        <a:spcBef>
          <a:spcPct val="20000"/>
        </a:spcBef>
        <a:buFont typeface="Arial" panose="020B0604020202020204" pitchFamily="34" charset="0"/>
        <a:buChar char="•"/>
        <a:defRPr sz="3400" kern="1200">
          <a:solidFill>
            <a:schemeClr val="tx1"/>
          </a:solidFill>
          <a:latin typeface="+mn-lt"/>
          <a:ea typeface="+mn-ea"/>
          <a:cs typeface="+mn-cs"/>
        </a:defRPr>
      </a:lvl1pPr>
      <a:lvl2pPr marL="778244" indent="-299324" algn="l" defTabSz="957838"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2pPr>
      <a:lvl3pPr marL="1197298" indent="-239460" algn="l" defTabSz="957838"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3pPr>
      <a:lvl4pPr marL="1676217" indent="-239460" algn="l" defTabSz="957838"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4pPr>
      <a:lvl5pPr marL="2155136" indent="-239460" algn="l" defTabSz="957838"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5pPr>
      <a:lvl6pPr marL="2634055" indent="-239460" algn="l" defTabSz="957838"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6pPr>
      <a:lvl7pPr marL="3112975" indent="-239460" algn="l" defTabSz="957838"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7pPr>
      <a:lvl8pPr marL="3591894" indent="-239460" algn="l" defTabSz="957838"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8pPr>
      <a:lvl9pPr marL="4070813" indent="-239460" algn="l" defTabSz="957838"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9pPr>
    </p:bodyStyle>
    <p:otherStyle>
      <a:defPPr>
        <a:defRPr lang="pt-BR"/>
      </a:defPPr>
      <a:lvl1pPr marL="0" algn="l" defTabSz="957838" rtl="0" eaLnBrk="1" latinLnBrk="0" hangingPunct="1">
        <a:defRPr sz="1900" kern="1200">
          <a:solidFill>
            <a:schemeClr val="tx1"/>
          </a:solidFill>
          <a:latin typeface="+mn-lt"/>
          <a:ea typeface="+mn-ea"/>
          <a:cs typeface="+mn-cs"/>
        </a:defRPr>
      </a:lvl1pPr>
      <a:lvl2pPr marL="478919" algn="l" defTabSz="957838" rtl="0" eaLnBrk="1" latinLnBrk="0" hangingPunct="1">
        <a:defRPr sz="1900" kern="1200">
          <a:solidFill>
            <a:schemeClr val="tx1"/>
          </a:solidFill>
          <a:latin typeface="+mn-lt"/>
          <a:ea typeface="+mn-ea"/>
          <a:cs typeface="+mn-cs"/>
        </a:defRPr>
      </a:lvl2pPr>
      <a:lvl3pPr marL="957838" algn="l" defTabSz="957838" rtl="0" eaLnBrk="1" latinLnBrk="0" hangingPunct="1">
        <a:defRPr sz="1900" kern="1200">
          <a:solidFill>
            <a:schemeClr val="tx1"/>
          </a:solidFill>
          <a:latin typeface="+mn-lt"/>
          <a:ea typeface="+mn-ea"/>
          <a:cs typeface="+mn-cs"/>
        </a:defRPr>
      </a:lvl3pPr>
      <a:lvl4pPr marL="1436757" algn="l" defTabSz="957838" rtl="0" eaLnBrk="1" latinLnBrk="0" hangingPunct="1">
        <a:defRPr sz="1900" kern="1200">
          <a:solidFill>
            <a:schemeClr val="tx1"/>
          </a:solidFill>
          <a:latin typeface="+mn-lt"/>
          <a:ea typeface="+mn-ea"/>
          <a:cs typeface="+mn-cs"/>
        </a:defRPr>
      </a:lvl4pPr>
      <a:lvl5pPr marL="1915677" algn="l" defTabSz="957838" rtl="0" eaLnBrk="1" latinLnBrk="0" hangingPunct="1">
        <a:defRPr sz="1900" kern="1200">
          <a:solidFill>
            <a:schemeClr val="tx1"/>
          </a:solidFill>
          <a:latin typeface="+mn-lt"/>
          <a:ea typeface="+mn-ea"/>
          <a:cs typeface="+mn-cs"/>
        </a:defRPr>
      </a:lvl5pPr>
      <a:lvl6pPr marL="2394596" algn="l" defTabSz="957838" rtl="0" eaLnBrk="1" latinLnBrk="0" hangingPunct="1">
        <a:defRPr sz="1900" kern="1200">
          <a:solidFill>
            <a:schemeClr val="tx1"/>
          </a:solidFill>
          <a:latin typeface="+mn-lt"/>
          <a:ea typeface="+mn-ea"/>
          <a:cs typeface="+mn-cs"/>
        </a:defRPr>
      </a:lvl6pPr>
      <a:lvl7pPr marL="2873515" algn="l" defTabSz="957838" rtl="0" eaLnBrk="1" latinLnBrk="0" hangingPunct="1">
        <a:defRPr sz="1900" kern="1200">
          <a:solidFill>
            <a:schemeClr val="tx1"/>
          </a:solidFill>
          <a:latin typeface="+mn-lt"/>
          <a:ea typeface="+mn-ea"/>
          <a:cs typeface="+mn-cs"/>
        </a:defRPr>
      </a:lvl7pPr>
      <a:lvl8pPr marL="3352434" algn="l" defTabSz="957838" rtl="0" eaLnBrk="1" latinLnBrk="0" hangingPunct="1">
        <a:defRPr sz="1900" kern="1200">
          <a:solidFill>
            <a:schemeClr val="tx1"/>
          </a:solidFill>
          <a:latin typeface="+mn-lt"/>
          <a:ea typeface="+mn-ea"/>
          <a:cs typeface="+mn-cs"/>
        </a:defRPr>
      </a:lvl8pPr>
      <a:lvl9pPr marL="3831353" algn="l" defTabSz="957838" rtl="0" eaLnBrk="1" latinLnBrk="0" hangingPunct="1">
        <a:defRPr sz="1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7950493"/>
      </p:ext>
    </p:extLst>
  </p:cSld>
  <p:clrMap bg1="lt1" tx1="dk1" bg2="lt2" tx2="dk2" accent1="accent1" accent2="accent2" accent3="accent3" accent4="accent4" accent5="accent5" accent6="accent6" hlink="hlink" folHlink="folHlink"/>
  <p:sldLayoutIdLst>
    <p:sldLayoutId id="2147483660" r:id="rId1"/>
    <p:sldLayoutId id="2147483662" r:id="rId2"/>
  </p:sldLayoutIdLst>
  <p:timing>
    <p:tnLst>
      <p:par>
        <p:cTn id="1" dur="indefinite" restart="never" nodeType="tmRoot"/>
      </p:par>
    </p:tnLst>
  </p:timing>
  <p:txStyles>
    <p:titleStyle>
      <a:lvl1pPr algn="ctr" defTabSz="957838" rtl="0" eaLnBrk="1" latinLnBrk="0" hangingPunct="1">
        <a:spcBef>
          <a:spcPct val="0"/>
        </a:spcBef>
        <a:buNone/>
        <a:defRPr sz="4600" kern="1200">
          <a:solidFill>
            <a:schemeClr val="tx1"/>
          </a:solidFill>
          <a:latin typeface="+mj-lt"/>
          <a:ea typeface="+mj-ea"/>
          <a:cs typeface="+mj-cs"/>
        </a:defRPr>
      </a:lvl1pPr>
    </p:titleStyle>
    <p:bodyStyle>
      <a:lvl1pPr marL="359189" indent="-359189" algn="l" defTabSz="957838" rtl="0" eaLnBrk="1" latinLnBrk="0" hangingPunct="1">
        <a:spcBef>
          <a:spcPct val="20000"/>
        </a:spcBef>
        <a:buFont typeface="Arial" panose="020B0604020202020204" pitchFamily="34" charset="0"/>
        <a:buChar char="•"/>
        <a:defRPr sz="3400" kern="1200">
          <a:solidFill>
            <a:schemeClr val="tx1"/>
          </a:solidFill>
          <a:latin typeface="+mn-lt"/>
          <a:ea typeface="+mn-ea"/>
          <a:cs typeface="+mn-cs"/>
        </a:defRPr>
      </a:lvl1pPr>
      <a:lvl2pPr marL="778244" indent="-299324" algn="l" defTabSz="957838"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2pPr>
      <a:lvl3pPr marL="1197298" indent="-239460" algn="l" defTabSz="957838"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3pPr>
      <a:lvl4pPr marL="1676217" indent="-239460" algn="l" defTabSz="957838"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4pPr>
      <a:lvl5pPr marL="2155136" indent="-239460" algn="l" defTabSz="957838"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5pPr>
      <a:lvl6pPr marL="2634055" indent="-239460" algn="l" defTabSz="957838"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6pPr>
      <a:lvl7pPr marL="3112975" indent="-239460" algn="l" defTabSz="957838"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7pPr>
      <a:lvl8pPr marL="3591894" indent="-239460" algn="l" defTabSz="957838"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8pPr>
      <a:lvl9pPr marL="4070813" indent="-239460" algn="l" defTabSz="957838"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9pPr>
    </p:bodyStyle>
    <p:otherStyle>
      <a:defPPr>
        <a:defRPr lang="pt-BR"/>
      </a:defPPr>
      <a:lvl1pPr marL="0" algn="l" defTabSz="957838" rtl="0" eaLnBrk="1" latinLnBrk="0" hangingPunct="1">
        <a:defRPr sz="1900" kern="1200">
          <a:solidFill>
            <a:schemeClr val="tx1"/>
          </a:solidFill>
          <a:latin typeface="+mn-lt"/>
          <a:ea typeface="+mn-ea"/>
          <a:cs typeface="+mn-cs"/>
        </a:defRPr>
      </a:lvl1pPr>
      <a:lvl2pPr marL="478919" algn="l" defTabSz="957838" rtl="0" eaLnBrk="1" latinLnBrk="0" hangingPunct="1">
        <a:defRPr sz="1900" kern="1200">
          <a:solidFill>
            <a:schemeClr val="tx1"/>
          </a:solidFill>
          <a:latin typeface="+mn-lt"/>
          <a:ea typeface="+mn-ea"/>
          <a:cs typeface="+mn-cs"/>
        </a:defRPr>
      </a:lvl2pPr>
      <a:lvl3pPr marL="957838" algn="l" defTabSz="957838" rtl="0" eaLnBrk="1" latinLnBrk="0" hangingPunct="1">
        <a:defRPr sz="1900" kern="1200">
          <a:solidFill>
            <a:schemeClr val="tx1"/>
          </a:solidFill>
          <a:latin typeface="+mn-lt"/>
          <a:ea typeface="+mn-ea"/>
          <a:cs typeface="+mn-cs"/>
        </a:defRPr>
      </a:lvl3pPr>
      <a:lvl4pPr marL="1436757" algn="l" defTabSz="957838" rtl="0" eaLnBrk="1" latinLnBrk="0" hangingPunct="1">
        <a:defRPr sz="1900" kern="1200">
          <a:solidFill>
            <a:schemeClr val="tx1"/>
          </a:solidFill>
          <a:latin typeface="+mn-lt"/>
          <a:ea typeface="+mn-ea"/>
          <a:cs typeface="+mn-cs"/>
        </a:defRPr>
      </a:lvl4pPr>
      <a:lvl5pPr marL="1915677" algn="l" defTabSz="957838" rtl="0" eaLnBrk="1" latinLnBrk="0" hangingPunct="1">
        <a:defRPr sz="1900" kern="1200">
          <a:solidFill>
            <a:schemeClr val="tx1"/>
          </a:solidFill>
          <a:latin typeface="+mn-lt"/>
          <a:ea typeface="+mn-ea"/>
          <a:cs typeface="+mn-cs"/>
        </a:defRPr>
      </a:lvl5pPr>
      <a:lvl6pPr marL="2394596" algn="l" defTabSz="957838" rtl="0" eaLnBrk="1" latinLnBrk="0" hangingPunct="1">
        <a:defRPr sz="1900" kern="1200">
          <a:solidFill>
            <a:schemeClr val="tx1"/>
          </a:solidFill>
          <a:latin typeface="+mn-lt"/>
          <a:ea typeface="+mn-ea"/>
          <a:cs typeface="+mn-cs"/>
        </a:defRPr>
      </a:lvl6pPr>
      <a:lvl7pPr marL="2873515" algn="l" defTabSz="957838" rtl="0" eaLnBrk="1" latinLnBrk="0" hangingPunct="1">
        <a:defRPr sz="1900" kern="1200">
          <a:solidFill>
            <a:schemeClr val="tx1"/>
          </a:solidFill>
          <a:latin typeface="+mn-lt"/>
          <a:ea typeface="+mn-ea"/>
          <a:cs typeface="+mn-cs"/>
        </a:defRPr>
      </a:lvl7pPr>
      <a:lvl8pPr marL="3352434" algn="l" defTabSz="957838" rtl="0" eaLnBrk="1" latinLnBrk="0" hangingPunct="1">
        <a:defRPr sz="1900" kern="1200">
          <a:solidFill>
            <a:schemeClr val="tx1"/>
          </a:solidFill>
          <a:latin typeface="+mn-lt"/>
          <a:ea typeface="+mn-ea"/>
          <a:cs typeface="+mn-cs"/>
        </a:defRPr>
      </a:lvl8pPr>
      <a:lvl9pPr marL="3831353" algn="l" defTabSz="957838" rtl="0" eaLnBrk="1" latinLnBrk="0" hangingPunct="1">
        <a:defRPr sz="19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7854449"/>
      </p:ext>
    </p:extLst>
  </p:cSld>
  <p:clrMap bg1="lt1" tx1="dk1" bg2="lt2" tx2="dk2" accent1="accent1" accent2="accent2" accent3="accent3" accent4="accent4" accent5="accent5" accent6="accent6" hlink="hlink" folHlink="folHlink"/>
  <p:sldLayoutIdLst>
    <p:sldLayoutId id="2147483664" r:id="rId1"/>
    <p:sldLayoutId id="2147483666" r:id="rId2"/>
  </p:sldLayoutIdLst>
  <p:timing>
    <p:tnLst>
      <p:par>
        <p:cTn id="1" dur="indefinite" restart="never" nodeType="tmRoot"/>
      </p:par>
    </p:tnLst>
  </p:timing>
  <p:txStyles>
    <p:titleStyle>
      <a:lvl1pPr algn="ctr" defTabSz="957838" rtl="0" eaLnBrk="1" latinLnBrk="0" hangingPunct="1">
        <a:spcBef>
          <a:spcPct val="0"/>
        </a:spcBef>
        <a:buNone/>
        <a:defRPr sz="4600" kern="1200">
          <a:solidFill>
            <a:schemeClr val="tx1"/>
          </a:solidFill>
          <a:latin typeface="+mj-lt"/>
          <a:ea typeface="+mj-ea"/>
          <a:cs typeface="+mj-cs"/>
        </a:defRPr>
      </a:lvl1pPr>
    </p:titleStyle>
    <p:bodyStyle>
      <a:lvl1pPr marL="359189" indent="-359189" algn="l" defTabSz="957838" rtl="0" eaLnBrk="1" latinLnBrk="0" hangingPunct="1">
        <a:spcBef>
          <a:spcPct val="20000"/>
        </a:spcBef>
        <a:buFont typeface="Arial" panose="020B0604020202020204" pitchFamily="34" charset="0"/>
        <a:buChar char="•"/>
        <a:defRPr sz="3400" kern="1200">
          <a:solidFill>
            <a:schemeClr val="tx1"/>
          </a:solidFill>
          <a:latin typeface="+mn-lt"/>
          <a:ea typeface="+mn-ea"/>
          <a:cs typeface="+mn-cs"/>
        </a:defRPr>
      </a:lvl1pPr>
      <a:lvl2pPr marL="778244" indent="-299324" algn="l" defTabSz="957838"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2pPr>
      <a:lvl3pPr marL="1197298" indent="-239460" algn="l" defTabSz="957838"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3pPr>
      <a:lvl4pPr marL="1676217" indent="-239460" algn="l" defTabSz="957838"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4pPr>
      <a:lvl5pPr marL="2155136" indent="-239460" algn="l" defTabSz="957838"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5pPr>
      <a:lvl6pPr marL="2634055" indent="-239460" algn="l" defTabSz="957838"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6pPr>
      <a:lvl7pPr marL="3112975" indent="-239460" algn="l" defTabSz="957838"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7pPr>
      <a:lvl8pPr marL="3591894" indent="-239460" algn="l" defTabSz="957838"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8pPr>
      <a:lvl9pPr marL="4070813" indent="-239460" algn="l" defTabSz="957838"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9pPr>
    </p:bodyStyle>
    <p:otherStyle>
      <a:defPPr>
        <a:defRPr lang="pt-BR"/>
      </a:defPPr>
      <a:lvl1pPr marL="0" algn="l" defTabSz="957838" rtl="0" eaLnBrk="1" latinLnBrk="0" hangingPunct="1">
        <a:defRPr sz="1900" kern="1200">
          <a:solidFill>
            <a:schemeClr val="tx1"/>
          </a:solidFill>
          <a:latin typeface="+mn-lt"/>
          <a:ea typeface="+mn-ea"/>
          <a:cs typeface="+mn-cs"/>
        </a:defRPr>
      </a:lvl1pPr>
      <a:lvl2pPr marL="478919" algn="l" defTabSz="957838" rtl="0" eaLnBrk="1" latinLnBrk="0" hangingPunct="1">
        <a:defRPr sz="1900" kern="1200">
          <a:solidFill>
            <a:schemeClr val="tx1"/>
          </a:solidFill>
          <a:latin typeface="+mn-lt"/>
          <a:ea typeface="+mn-ea"/>
          <a:cs typeface="+mn-cs"/>
        </a:defRPr>
      </a:lvl2pPr>
      <a:lvl3pPr marL="957838" algn="l" defTabSz="957838" rtl="0" eaLnBrk="1" latinLnBrk="0" hangingPunct="1">
        <a:defRPr sz="1900" kern="1200">
          <a:solidFill>
            <a:schemeClr val="tx1"/>
          </a:solidFill>
          <a:latin typeface="+mn-lt"/>
          <a:ea typeface="+mn-ea"/>
          <a:cs typeface="+mn-cs"/>
        </a:defRPr>
      </a:lvl3pPr>
      <a:lvl4pPr marL="1436757" algn="l" defTabSz="957838" rtl="0" eaLnBrk="1" latinLnBrk="0" hangingPunct="1">
        <a:defRPr sz="1900" kern="1200">
          <a:solidFill>
            <a:schemeClr val="tx1"/>
          </a:solidFill>
          <a:latin typeface="+mn-lt"/>
          <a:ea typeface="+mn-ea"/>
          <a:cs typeface="+mn-cs"/>
        </a:defRPr>
      </a:lvl4pPr>
      <a:lvl5pPr marL="1915677" algn="l" defTabSz="957838" rtl="0" eaLnBrk="1" latinLnBrk="0" hangingPunct="1">
        <a:defRPr sz="1900" kern="1200">
          <a:solidFill>
            <a:schemeClr val="tx1"/>
          </a:solidFill>
          <a:latin typeface="+mn-lt"/>
          <a:ea typeface="+mn-ea"/>
          <a:cs typeface="+mn-cs"/>
        </a:defRPr>
      </a:lvl5pPr>
      <a:lvl6pPr marL="2394596" algn="l" defTabSz="957838" rtl="0" eaLnBrk="1" latinLnBrk="0" hangingPunct="1">
        <a:defRPr sz="1900" kern="1200">
          <a:solidFill>
            <a:schemeClr val="tx1"/>
          </a:solidFill>
          <a:latin typeface="+mn-lt"/>
          <a:ea typeface="+mn-ea"/>
          <a:cs typeface="+mn-cs"/>
        </a:defRPr>
      </a:lvl6pPr>
      <a:lvl7pPr marL="2873515" algn="l" defTabSz="957838" rtl="0" eaLnBrk="1" latinLnBrk="0" hangingPunct="1">
        <a:defRPr sz="1900" kern="1200">
          <a:solidFill>
            <a:schemeClr val="tx1"/>
          </a:solidFill>
          <a:latin typeface="+mn-lt"/>
          <a:ea typeface="+mn-ea"/>
          <a:cs typeface="+mn-cs"/>
        </a:defRPr>
      </a:lvl7pPr>
      <a:lvl8pPr marL="3352434" algn="l" defTabSz="957838" rtl="0" eaLnBrk="1" latinLnBrk="0" hangingPunct="1">
        <a:defRPr sz="1900" kern="1200">
          <a:solidFill>
            <a:schemeClr val="tx1"/>
          </a:solidFill>
          <a:latin typeface="+mn-lt"/>
          <a:ea typeface="+mn-ea"/>
          <a:cs typeface="+mn-cs"/>
        </a:defRPr>
      </a:lvl8pPr>
      <a:lvl9pPr marL="3831353" algn="l" defTabSz="957838"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0.png"/><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0.png"/><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6.png"/><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7.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2" Type="http://schemas.openxmlformats.org/officeDocument/2006/relationships/hyperlink" Target="http://educacenso.inep.gov.br/censobasico" TargetMode="External"/><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4.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120.png"/></Relationships>
</file>

<file path=ppt/slides/_rels/slide113.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hyperlink" Target="https://www.facebook.com/Inep.oficial" TargetMode="External"/><Relationship Id="rId7" Type="http://schemas.openxmlformats.org/officeDocument/2006/relationships/hyperlink" Target="https://www.youtube.com/inepimprensa" TargetMode="External"/><Relationship Id="rId2" Type="http://schemas.openxmlformats.org/officeDocument/2006/relationships/image" Target="../media/image123.png"/><Relationship Id="rId1" Type="http://schemas.openxmlformats.org/officeDocument/2006/relationships/slideLayout" Target="../slideLayouts/slideLayout4.xml"/><Relationship Id="rId6" Type="http://schemas.openxmlformats.org/officeDocument/2006/relationships/image" Target="../media/image125.png"/><Relationship Id="rId5" Type="http://schemas.openxmlformats.org/officeDocument/2006/relationships/hyperlink" Target="https://www.instagram.com/inepcomunicacao" TargetMode="External"/><Relationship Id="rId10" Type="http://schemas.openxmlformats.org/officeDocument/2006/relationships/image" Target="../media/image127.png"/><Relationship Id="rId4" Type="http://schemas.openxmlformats.org/officeDocument/2006/relationships/image" Target="../media/image124.png"/><Relationship Id="rId9" Type="http://schemas.openxmlformats.org/officeDocument/2006/relationships/hyperlink" Target="https://twitter.com/InepImprensa" TargetMode="External"/></Relationships>
</file>

<file path=ppt/slides/_rels/slide114.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image" Target="../media/image10.gif"/><Relationship Id="rId1" Type="http://schemas.openxmlformats.org/officeDocument/2006/relationships/slideLayout" Target="../slideLayouts/slideLayout4.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hyperlink" Target="http://www.educacenso.inep.gov.br/" TargetMode="Externa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5.xml"/><Relationship Id="rId4" Type="http://schemas.openxmlformats.org/officeDocument/2006/relationships/image" Target="../media/image52.png"/></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5.xml"/><Relationship Id="rId4" Type="http://schemas.openxmlformats.org/officeDocument/2006/relationships/image" Target="../media/image101.png"/></Relationships>
</file>

<file path=ppt/slides/_rels/slide91.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age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6" y="1104"/>
            <a:ext cx="9905503" cy="7002748"/>
          </a:xfrm>
          <a:prstGeom prst="rect">
            <a:avLst/>
          </a:prstGeom>
        </p:spPr>
      </p:pic>
      <p:sp>
        <p:nvSpPr>
          <p:cNvPr id="4" name="CaixaDeTexto 9"/>
          <p:cNvSpPr txBox="1"/>
          <p:nvPr/>
        </p:nvSpPr>
        <p:spPr>
          <a:xfrm>
            <a:off x="2288704" y="2306812"/>
            <a:ext cx="7416824" cy="1169551"/>
          </a:xfrm>
          <a:prstGeom prst="rect">
            <a:avLst/>
          </a:prstGeom>
          <a:noFill/>
        </p:spPr>
        <p:txBody>
          <a:bodyPr wrap="square" rtlCol="0">
            <a:spAutoFit/>
          </a:bodyPr>
          <a:lstStyle/>
          <a:p>
            <a:pPr algn="r">
              <a:tabLst>
                <a:tab pos="266700" algn="l"/>
              </a:tabLst>
            </a:pPr>
            <a:r>
              <a:rPr lang="pt-BR" sz="3000" b="1" dirty="0" smtClean="0">
                <a:solidFill>
                  <a:schemeClr val="bg1"/>
                </a:solidFill>
                <a:latin typeface="Calibri" panose="020F0502020204030204" pitchFamily="34" charset="0"/>
                <a:ea typeface="Verdana" panose="020B0604030504040204" pitchFamily="34" charset="0"/>
                <a:cs typeface="Verdana" panose="020B0604030504040204" pitchFamily="34" charset="0"/>
              </a:rPr>
              <a:t>Treinamento </a:t>
            </a:r>
            <a:r>
              <a:rPr lang="pt-BR" sz="3000" b="1" dirty="0">
                <a:solidFill>
                  <a:schemeClr val="bg1"/>
                </a:solidFill>
                <a:latin typeface="Calibri" panose="020F0502020204030204" pitchFamily="34" charset="0"/>
                <a:ea typeface="Verdana" panose="020B0604030504040204" pitchFamily="34" charset="0"/>
                <a:cs typeface="Verdana" panose="020B0604030504040204" pitchFamily="34" charset="0"/>
              </a:rPr>
              <a:t>do Censo Escolar 2018</a:t>
            </a:r>
          </a:p>
          <a:p>
            <a:pPr algn="r">
              <a:tabLst>
                <a:tab pos="266700" algn="l"/>
              </a:tabLst>
            </a:pPr>
            <a:r>
              <a:rPr lang="pt-BR" sz="1600" dirty="0" smtClean="0">
                <a:solidFill>
                  <a:schemeClr val="bg1"/>
                </a:solidFill>
                <a:latin typeface="Calibri" panose="020F0502020204030204" pitchFamily="34" charset="0"/>
                <a:ea typeface="Verdana" panose="020B0604030504040204" pitchFamily="34" charset="0"/>
                <a:cs typeface="Verdana" panose="020B0604030504040204" pitchFamily="34" charset="0"/>
              </a:rPr>
              <a:t>Coordenação </a:t>
            </a:r>
            <a:r>
              <a:rPr lang="pt-BR" sz="1600" dirty="0">
                <a:solidFill>
                  <a:schemeClr val="bg1"/>
                </a:solidFill>
                <a:latin typeface="Calibri" panose="020F0502020204030204" pitchFamily="34" charset="0"/>
                <a:ea typeface="Verdana" panose="020B0604030504040204" pitchFamily="34" charset="0"/>
                <a:cs typeface="Verdana" panose="020B0604030504040204" pitchFamily="34" charset="0"/>
              </a:rPr>
              <a:t>Geral do Censo </a:t>
            </a:r>
            <a:r>
              <a:rPr lang="pt-BR" sz="1600" dirty="0" smtClean="0">
                <a:solidFill>
                  <a:schemeClr val="bg1"/>
                </a:solidFill>
                <a:latin typeface="Calibri" panose="020F0502020204030204" pitchFamily="34" charset="0"/>
                <a:ea typeface="Verdana" panose="020B0604030504040204" pitchFamily="34" charset="0"/>
                <a:cs typeface="Verdana" panose="020B0604030504040204" pitchFamily="34" charset="0"/>
              </a:rPr>
              <a:t>da </a:t>
            </a:r>
            <a:r>
              <a:rPr lang="pt-BR" sz="1600" dirty="0">
                <a:solidFill>
                  <a:schemeClr val="bg1"/>
                </a:solidFill>
                <a:latin typeface="Calibri" panose="020F0502020204030204" pitchFamily="34" charset="0"/>
                <a:ea typeface="Verdana" panose="020B0604030504040204" pitchFamily="34" charset="0"/>
                <a:cs typeface="Verdana" panose="020B0604030504040204" pitchFamily="34" charset="0"/>
              </a:rPr>
              <a:t>Educação Básica</a:t>
            </a:r>
          </a:p>
          <a:p>
            <a:pPr algn="r">
              <a:tabLst>
                <a:tab pos="266700" algn="l"/>
              </a:tabLst>
            </a:pPr>
            <a:endParaRPr lang="pt-BR" sz="2200" dirty="0" smtClean="0">
              <a:solidFill>
                <a:schemeClr val="bg1"/>
              </a:solidFill>
              <a:latin typeface="Calibri" panose="020F0502020204030204" pitchFamily="34" charset="0"/>
              <a:ea typeface="Verdana" panose="020B0604030504040204" pitchFamily="34" charset="0"/>
              <a:cs typeface="Verdana" panose="020B0604030504040204" pitchFamily="34" charset="0"/>
            </a:endParaRPr>
          </a:p>
        </p:txBody>
      </p:sp>
      <p:sp>
        <p:nvSpPr>
          <p:cNvPr id="5" name="CaixaDeTexto 10"/>
          <p:cNvSpPr txBox="1"/>
          <p:nvPr/>
        </p:nvSpPr>
        <p:spPr>
          <a:xfrm>
            <a:off x="6321152" y="4900862"/>
            <a:ext cx="3384376" cy="307777"/>
          </a:xfrm>
          <a:prstGeom prst="rect">
            <a:avLst/>
          </a:prstGeom>
          <a:noFill/>
        </p:spPr>
        <p:txBody>
          <a:bodyPr wrap="square" rtlCol="0">
            <a:spAutoFit/>
          </a:bodyPr>
          <a:lstStyle/>
          <a:p>
            <a:pPr algn="r"/>
            <a:r>
              <a:rPr lang="pt-BR" sz="1400" dirty="0" smtClean="0">
                <a:solidFill>
                  <a:schemeClr val="bg1"/>
                </a:solidFill>
                <a:latin typeface="Calibri" panose="020F0502020204030204" pitchFamily="34" charset="0"/>
                <a:ea typeface="Verdana" panose="020B0604030504040204" pitchFamily="34" charset="0"/>
                <a:cs typeface="Verdana" panose="020B0604030504040204" pitchFamily="34" charset="0"/>
              </a:rPr>
              <a:t>Brasília-DF | Maio 2018</a:t>
            </a:r>
            <a:endParaRPr lang="pt-BR" sz="1400" dirty="0">
              <a:solidFill>
                <a:schemeClr val="bg1"/>
              </a:solidFill>
              <a:latin typeface="Calibri" panose="020F0502020204030204" pitchFamily="34" charset="0"/>
              <a:ea typeface="Verdana" panose="020B0604030504040204" pitchFamily="34" charset="0"/>
              <a:cs typeface="Verdana" panose="020B0604030504040204" pitchFamily="34" charset="0"/>
            </a:endParaRPr>
          </a:p>
        </p:txBody>
      </p:sp>
      <p:sp>
        <p:nvSpPr>
          <p:cNvPr id="7" name="CaixaDeTexto 12"/>
          <p:cNvSpPr txBox="1"/>
          <p:nvPr/>
        </p:nvSpPr>
        <p:spPr>
          <a:xfrm>
            <a:off x="5817096" y="3717032"/>
            <a:ext cx="3888432" cy="923330"/>
          </a:xfrm>
          <a:prstGeom prst="rect">
            <a:avLst/>
          </a:prstGeom>
          <a:noFill/>
        </p:spPr>
        <p:txBody>
          <a:bodyPr wrap="square" rtlCol="0">
            <a:spAutoFit/>
          </a:bodyPr>
          <a:lstStyle/>
          <a:p>
            <a:pPr algn="r"/>
            <a:r>
              <a:rPr lang="pt-BR" sz="1800" b="1" dirty="0" smtClean="0">
                <a:solidFill>
                  <a:schemeClr val="bg1"/>
                </a:solidFill>
                <a:latin typeface="Calibri" panose="020F0502020204030204" pitchFamily="34" charset="0"/>
                <a:ea typeface="Verdana" panose="020B0604030504040204" pitchFamily="34" charset="0"/>
                <a:cs typeface="Verdana" panose="020B0604030504040204" pitchFamily="34" charset="0"/>
              </a:rPr>
              <a:t>Lomarques Santos</a:t>
            </a:r>
            <a:endParaRPr lang="pt-BR" sz="1800" b="1" dirty="0">
              <a:solidFill>
                <a:schemeClr val="bg1"/>
              </a:solidFill>
              <a:latin typeface="Calibri" panose="020F0502020204030204" pitchFamily="34" charset="0"/>
              <a:ea typeface="Verdana" panose="020B0604030504040204" pitchFamily="34" charset="0"/>
              <a:cs typeface="Verdana" panose="020B0604030504040204" pitchFamily="34" charset="0"/>
            </a:endParaRPr>
          </a:p>
          <a:p>
            <a:pPr algn="r"/>
            <a:r>
              <a:rPr lang="pt-BR" b="1" dirty="0" err="1" smtClean="0">
                <a:solidFill>
                  <a:schemeClr val="bg1"/>
                </a:solidFill>
                <a:latin typeface="Calibri" panose="020F0502020204030204" pitchFamily="34" charset="0"/>
                <a:ea typeface="Verdana" panose="020B0604030504040204" pitchFamily="34" charset="0"/>
                <a:cs typeface="Verdana" panose="020B0604030504040204" pitchFamily="34" charset="0"/>
              </a:rPr>
              <a:t>Rômea</a:t>
            </a:r>
            <a:r>
              <a:rPr lang="pt-BR" b="1" dirty="0" smtClean="0">
                <a:solidFill>
                  <a:schemeClr val="bg1"/>
                </a:solidFill>
                <a:latin typeface="Calibri" panose="020F0502020204030204" pitchFamily="34" charset="0"/>
                <a:ea typeface="Verdana" panose="020B0604030504040204" pitchFamily="34" charset="0"/>
                <a:cs typeface="Verdana" panose="020B0604030504040204" pitchFamily="34" charset="0"/>
              </a:rPr>
              <a:t> Ribeiro</a:t>
            </a:r>
          </a:p>
          <a:p>
            <a:pPr algn="r"/>
            <a:r>
              <a:rPr lang="pt-BR" b="1" dirty="0" smtClean="0">
                <a:solidFill>
                  <a:schemeClr val="bg1"/>
                </a:solidFill>
                <a:latin typeface="Calibri" panose="020F0502020204030204" pitchFamily="34" charset="0"/>
                <a:ea typeface="Verdana" panose="020B0604030504040204" pitchFamily="34" charset="0"/>
                <a:cs typeface="Verdana" panose="020B0604030504040204" pitchFamily="34" charset="0"/>
              </a:rPr>
              <a:t>Suele Sales</a:t>
            </a:r>
            <a:endParaRPr lang="pt-BR" b="1" dirty="0">
              <a:solidFill>
                <a:schemeClr val="bg1"/>
              </a:solidFill>
              <a:latin typeface="Calibri" panose="020F050202020403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0310929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ítulo 1"/>
          <p:cNvSpPr txBox="1">
            <a:spLocks/>
          </p:cNvSpPr>
          <p:nvPr/>
        </p:nvSpPr>
        <p:spPr>
          <a:xfrm>
            <a:off x="699532" y="3717032"/>
            <a:ext cx="8645955" cy="16764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pt-BR" sz="4800" dirty="0">
              <a:solidFill>
                <a:srgbClr val="1B416F"/>
              </a:solidFill>
            </a:endParaRPr>
          </a:p>
        </p:txBody>
      </p:sp>
      <p:sp>
        <p:nvSpPr>
          <p:cNvPr id="7" name="CaixaDeTexto 6"/>
          <p:cNvSpPr txBox="1"/>
          <p:nvPr/>
        </p:nvSpPr>
        <p:spPr>
          <a:xfrm>
            <a:off x="1208584" y="2636912"/>
            <a:ext cx="3597901" cy="923330"/>
          </a:xfrm>
          <a:prstGeom prst="rect">
            <a:avLst/>
          </a:prstGeom>
          <a:noFill/>
        </p:spPr>
        <p:txBody>
          <a:bodyPr wrap="square" rtlCol="0">
            <a:spAutoFit/>
          </a:bodyPr>
          <a:lstStyle/>
          <a:p>
            <a:r>
              <a:rPr lang="pt-BR" sz="5400" dirty="0" smtClean="0">
                <a:solidFill>
                  <a:schemeClr val="bg1"/>
                </a:solidFill>
              </a:rPr>
              <a:t>Definição</a:t>
            </a:r>
            <a:endParaRPr lang="pt-BR" sz="5400" dirty="0">
              <a:solidFill>
                <a:schemeClr val="bg1"/>
              </a:solidFill>
            </a:endParaRPr>
          </a:p>
        </p:txBody>
      </p:sp>
      <p:sp>
        <p:nvSpPr>
          <p:cNvPr id="10" name="Título 1"/>
          <p:cNvSpPr txBox="1">
            <a:spLocks/>
          </p:cNvSpPr>
          <p:nvPr/>
        </p:nvSpPr>
        <p:spPr>
          <a:xfrm>
            <a:off x="427512" y="579382"/>
            <a:ext cx="7467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b="1" dirty="0" smtClean="0"/>
              <a:t>Acessando o Sistema </a:t>
            </a:r>
            <a:endParaRPr lang="pt-BR" dirty="0"/>
          </a:p>
        </p:txBody>
      </p:sp>
      <p:sp>
        <p:nvSpPr>
          <p:cNvPr id="2" name="Retângulo 1"/>
          <p:cNvSpPr/>
          <p:nvPr/>
        </p:nvSpPr>
        <p:spPr>
          <a:xfrm>
            <a:off x="791307" y="1374445"/>
            <a:ext cx="5745869" cy="461665"/>
          </a:xfrm>
          <a:prstGeom prst="rect">
            <a:avLst/>
          </a:prstGeom>
        </p:spPr>
        <p:txBody>
          <a:bodyPr wrap="square">
            <a:spAutoFit/>
          </a:bodyPr>
          <a:lstStyle/>
          <a:p>
            <a:r>
              <a:rPr lang="pt-BR" sz="2400" b="1" dirty="0">
                <a:solidFill>
                  <a:srgbClr val="0070C0"/>
                </a:solidFill>
              </a:rPr>
              <a:t>Solicitar Nova  Senha</a:t>
            </a:r>
          </a:p>
        </p:txBody>
      </p:sp>
      <p:pic>
        <p:nvPicPr>
          <p:cNvPr id="11" name="Imagem 10"/>
          <p:cNvPicPr/>
          <p:nvPr/>
        </p:nvPicPr>
        <p:blipFill>
          <a:blip r:embed="rId2">
            <a:extLst>
              <a:ext uri="{28A0092B-C50C-407E-A947-70E740481C1C}">
                <a14:useLocalDpi xmlns:a14="http://schemas.microsoft.com/office/drawing/2010/main" val="0"/>
              </a:ext>
            </a:extLst>
          </a:blip>
          <a:srcRect/>
          <a:stretch>
            <a:fillRect/>
          </a:stretch>
        </p:blipFill>
        <p:spPr bwMode="auto">
          <a:xfrm>
            <a:off x="632520" y="1722382"/>
            <a:ext cx="5544616" cy="4329194"/>
          </a:xfrm>
          <a:prstGeom prst="rect">
            <a:avLst/>
          </a:prstGeom>
          <a:noFill/>
          <a:ln>
            <a:noFill/>
          </a:ln>
        </p:spPr>
      </p:pic>
      <p:sp>
        <p:nvSpPr>
          <p:cNvPr id="12" name="Retângulo de cantos arredondados 11"/>
          <p:cNvSpPr/>
          <p:nvPr/>
        </p:nvSpPr>
        <p:spPr>
          <a:xfrm>
            <a:off x="5313040" y="2730494"/>
            <a:ext cx="3600400" cy="2312970"/>
          </a:xfrm>
          <a:prstGeom prst="roundRect">
            <a:avLst>
              <a:gd name="adj" fmla="val 12322"/>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sz="2000" dirty="0">
                <a:latin typeface="Arial" panose="020B0604020202020204" pitchFamily="34" charset="0"/>
                <a:cs typeface="Arial" panose="020B0604020202020204" pitchFamily="34" charset="0"/>
              </a:rPr>
              <a:t>O sistema habilita os campos para alteração de senha. Crie uma nova senha utilizando os critérios do sistema e lembre-se de memorizá-la</a:t>
            </a:r>
          </a:p>
        </p:txBody>
      </p:sp>
    </p:spTree>
    <p:extLst>
      <p:ext uri="{BB962C8B-B14F-4D97-AF65-F5344CB8AC3E}">
        <p14:creationId xmlns:p14="http://schemas.microsoft.com/office/powerpoint/2010/main" val="65875980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0065568" cy="7115907"/>
          </a:xfrm>
          <a:prstGeom prst="rect">
            <a:avLst/>
          </a:prstGeom>
        </p:spPr>
      </p:pic>
      <p:sp>
        <p:nvSpPr>
          <p:cNvPr id="3" name="CaixaDeTexto 2"/>
          <p:cNvSpPr txBox="1"/>
          <p:nvPr/>
        </p:nvSpPr>
        <p:spPr>
          <a:xfrm>
            <a:off x="5214438" y="2571373"/>
            <a:ext cx="4059042" cy="553998"/>
          </a:xfrm>
          <a:prstGeom prst="rect">
            <a:avLst/>
          </a:prstGeom>
          <a:noFill/>
        </p:spPr>
        <p:txBody>
          <a:bodyPr wrap="square" rtlCol="0">
            <a:spAutoFit/>
          </a:bodyPr>
          <a:lstStyle/>
          <a:p>
            <a:pPr>
              <a:tabLst>
                <a:tab pos="266700" algn="l"/>
              </a:tabLst>
            </a:pPr>
            <a:r>
              <a:rPr lang="pt-BR" sz="3000" b="1" dirty="0">
                <a:solidFill>
                  <a:schemeClr val="tx2"/>
                </a:solidFill>
                <a:latin typeface="+mj-lt"/>
                <a:ea typeface="Verdana" panose="020B0604030504040204" pitchFamily="34" charset="0"/>
                <a:cs typeface="Verdana" panose="020B0604030504040204" pitchFamily="34" charset="0"/>
              </a:rPr>
              <a:t>Módulo de </a:t>
            </a:r>
            <a:r>
              <a:rPr lang="pt-BR" sz="3000" b="1" dirty="0" smtClean="0">
                <a:solidFill>
                  <a:schemeClr val="tx2"/>
                </a:solidFill>
                <a:latin typeface="+mj-lt"/>
                <a:ea typeface="Verdana" panose="020B0604030504040204" pitchFamily="34" charset="0"/>
                <a:cs typeface="Verdana" panose="020B0604030504040204" pitchFamily="34" charset="0"/>
              </a:rPr>
              <a:t>Confirmação</a:t>
            </a:r>
          </a:p>
        </p:txBody>
      </p:sp>
    </p:spTree>
    <p:extLst>
      <p:ext uri="{BB962C8B-B14F-4D97-AF65-F5344CB8AC3E}">
        <p14:creationId xmlns:p14="http://schemas.microsoft.com/office/powerpoint/2010/main" val="377977691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Título 1"/>
          <p:cNvSpPr txBox="1">
            <a:spLocks/>
          </p:cNvSpPr>
          <p:nvPr/>
        </p:nvSpPr>
        <p:spPr bwMode="auto">
          <a:xfrm>
            <a:off x="722313" y="-100013"/>
            <a:ext cx="8172450" cy="584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buFont typeface="Arial" charset="0"/>
              <a:buNone/>
            </a:pPr>
            <a:r>
              <a:rPr lang="pt-BR" altLang="pt-BR" sz="3100" b="1">
                <a:solidFill>
                  <a:schemeClr val="bg1"/>
                </a:solidFill>
                <a:latin typeface="Times New Roman" pitchFamily="18" charset="0"/>
                <a:cs typeface="Times New Roman" pitchFamily="18" charset="0"/>
              </a:rPr>
              <a:t>SISTEMA EDUCACENSO</a:t>
            </a:r>
            <a:endParaRPr lang="pt-BR" altLang="pt-BR" sz="3100">
              <a:solidFill>
                <a:schemeClr val="bg1"/>
              </a:solidFill>
              <a:latin typeface="Times New Roman" pitchFamily="18" charset="0"/>
              <a:cs typeface="Times New Roman" pitchFamily="18" charset="0"/>
            </a:endParaRP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7395" r="86022" b="14893"/>
          <a:stretch/>
        </p:blipFill>
        <p:spPr bwMode="auto">
          <a:xfrm>
            <a:off x="10688" y="926274"/>
            <a:ext cx="2144688" cy="58437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50180" name="CaixaDeTexto 9"/>
          <p:cNvSpPr txBox="1">
            <a:spLocks noChangeArrowheads="1"/>
          </p:cNvSpPr>
          <p:nvPr/>
        </p:nvSpPr>
        <p:spPr bwMode="auto">
          <a:xfrm>
            <a:off x="1712640" y="70694"/>
            <a:ext cx="7689850" cy="826988"/>
          </a:xfrm>
          <a:prstGeom prst="rect">
            <a:avLst/>
          </a:prstGeom>
        </p:spPr>
        <p:txBody>
          <a:bodyPr/>
          <a:lstStyle>
            <a:lvl1pPr algn="ctr" defTabSz="957838">
              <a:spcBef>
                <a:spcPct val="0"/>
              </a:spcBef>
              <a:buNone/>
              <a:defRPr sz="4400" b="1">
                <a:latin typeface="+mj-lt"/>
                <a:ea typeface="+mj-ea"/>
                <a:cs typeface="+mj-cs"/>
              </a:defRPr>
            </a:lvl1pPr>
          </a:lstStyle>
          <a:p>
            <a:r>
              <a:rPr lang="pt-BR" altLang="pt-BR" dirty="0" smtClean="0"/>
              <a:t>Confirmação </a:t>
            </a:r>
            <a:r>
              <a:rPr lang="pt-BR" altLang="pt-BR" dirty="0"/>
              <a:t>de Matrícula</a:t>
            </a:r>
          </a:p>
        </p:txBody>
      </p:sp>
      <p:sp>
        <p:nvSpPr>
          <p:cNvPr id="12" name="Elipse 11"/>
          <p:cNvSpPr/>
          <p:nvPr/>
        </p:nvSpPr>
        <p:spPr>
          <a:xfrm>
            <a:off x="11113" y="5805488"/>
            <a:ext cx="1846262" cy="412750"/>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anchor="ctr">
            <a:spAutoFit/>
          </a:bodyPr>
          <a:lstStyle/>
          <a:p>
            <a:pPr algn="just" fontAlgn="auto">
              <a:spcBef>
                <a:spcPts val="0"/>
              </a:spcBef>
              <a:spcAft>
                <a:spcPts val="0"/>
              </a:spcAft>
              <a:defRPr/>
            </a:pPr>
            <a:endParaRPr lang="pt-BR" sz="2000" b="1" dirty="0">
              <a:solidFill>
                <a:schemeClr val="tx2"/>
              </a:solidFill>
              <a:latin typeface="Times New Roman" panose="02020603050405020304" pitchFamily="18" charset="0"/>
              <a:cs typeface="Times New Roman" panose="02020603050405020304" pitchFamily="18" charset="0"/>
            </a:endParaRPr>
          </a:p>
        </p:txBody>
      </p:sp>
      <p:sp>
        <p:nvSpPr>
          <p:cNvPr id="50182" name="Retângulo 1"/>
          <p:cNvSpPr>
            <a:spLocks noChangeArrowheads="1"/>
          </p:cNvSpPr>
          <p:nvPr/>
        </p:nvSpPr>
        <p:spPr bwMode="auto">
          <a:xfrm>
            <a:off x="2289175" y="1706563"/>
            <a:ext cx="734377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lnSpc>
                <a:spcPct val="150000"/>
              </a:lnSpc>
            </a:pPr>
            <a:r>
              <a:rPr lang="pt-BR" altLang="pt-BR" sz="2000" dirty="0">
                <a:latin typeface="Arial" charset="0"/>
              </a:rPr>
              <a:t>O </a:t>
            </a:r>
            <a:r>
              <a:rPr lang="pt-BR" altLang="pt-BR" sz="2000" dirty="0" smtClean="0">
                <a:latin typeface="Arial" charset="0"/>
              </a:rPr>
              <a:t>Módulo de Confirmação de Matrícula </a:t>
            </a:r>
            <a:r>
              <a:rPr lang="pt-BR" altLang="pt-BR" sz="2000" dirty="0">
                <a:latin typeface="Arial" charset="0"/>
              </a:rPr>
              <a:t>tem como objetivo confirmar ou desconsiderar matrículas de alunos que possuem mais de um vínculo de escolarização (matrículas presenciais) em horários coincidentes ou não coincidentes.</a:t>
            </a:r>
          </a:p>
        </p:txBody>
      </p:sp>
      <p:pic>
        <p:nvPicPr>
          <p:cNvPr id="501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9543" y="3573016"/>
            <a:ext cx="4967833" cy="2594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9286132"/>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Título 1"/>
          <p:cNvSpPr txBox="1">
            <a:spLocks/>
          </p:cNvSpPr>
          <p:nvPr/>
        </p:nvSpPr>
        <p:spPr bwMode="auto">
          <a:xfrm>
            <a:off x="722313" y="-100013"/>
            <a:ext cx="8172450" cy="584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buFont typeface="Arial" charset="0"/>
              <a:buNone/>
            </a:pPr>
            <a:r>
              <a:rPr lang="pt-BR" altLang="pt-BR" sz="3100" b="1">
                <a:solidFill>
                  <a:schemeClr val="bg1"/>
                </a:solidFill>
                <a:latin typeface="Times New Roman" pitchFamily="18" charset="0"/>
                <a:cs typeface="Times New Roman" pitchFamily="18" charset="0"/>
              </a:rPr>
              <a:t>SISTEMA EDUCACENSO</a:t>
            </a:r>
            <a:endParaRPr lang="pt-BR" altLang="pt-BR" sz="3100">
              <a:solidFill>
                <a:schemeClr val="bg1"/>
              </a:solidFill>
              <a:latin typeface="Times New Roman" pitchFamily="18" charset="0"/>
              <a:cs typeface="Times New Roman" pitchFamily="18" charset="0"/>
            </a:endParaRP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7389" r="86022" b="14893"/>
          <a:stretch/>
        </p:blipFill>
        <p:spPr bwMode="auto">
          <a:xfrm>
            <a:off x="10688" y="925830"/>
            <a:ext cx="2144688" cy="58442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51204" name="CaixaDeTexto 9"/>
          <p:cNvSpPr txBox="1">
            <a:spLocks noChangeArrowheads="1"/>
          </p:cNvSpPr>
          <p:nvPr/>
        </p:nvSpPr>
        <p:spPr bwMode="auto">
          <a:xfrm>
            <a:off x="1568624" y="2858"/>
            <a:ext cx="7689850" cy="682972"/>
          </a:xfrm>
          <a:prstGeom prst="rect">
            <a:avLst/>
          </a:prstGeom>
        </p:spPr>
        <p:txBody>
          <a:bodyPr/>
          <a:lstStyle>
            <a:defPPr>
              <a:defRPr lang="pt-BR"/>
            </a:defPPr>
            <a:lvl1pPr algn="ctr" defTabSz="957838">
              <a:spcBef>
                <a:spcPct val="0"/>
              </a:spcBef>
              <a:buNone/>
              <a:defRPr sz="4400" b="1">
                <a:latin typeface="+mj-lt"/>
                <a:ea typeface="+mj-ea"/>
                <a:cs typeface="+mj-cs"/>
              </a:defRPr>
            </a:lvl1pPr>
          </a:lstStyle>
          <a:p>
            <a:r>
              <a:rPr lang="pt-BR" altLang="pt-BR" dirty="0" smtClean="0"/>
              <a:t>Confirmação </a:t>
            </a:r>
            <a:r>
              <a:rPr lang="pt-BR" altLang="pt-BR" dirty="0"/>
              <a:t>de Matrícula</a:t>
            </a:r>
          </a:p>
        </p:txBody>
      </p:sp>
      <p:sp>
        <p:nvSpPr>
          <p:cNvPr id="12" name="Elipse 11"/>
          <p:cNvSpPr/>
          <p:nvPr/>
        </p:nvSpPr>
        <p:spPr>
          <a:xfrm>
            <a:off x="11113" y="5805488"/>
            <a:ext cx="1846262" cy="412750"/>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anchor="ctr">
            <a:spAutoFit/>
          </a:bodyPr>
          <a:lstStyle/>
          <a:p>
            <a:pPr algn="just" fontAlgn="auto">
              <a:spcBef>
                <a:spcPts val="0"/>
              </a:spcBef>
              <a:spcAft>
                <a:spcPts val="0"/>
              </a:spcAft>
              <a:defRPr/>
            </a:pPr>
            <a:endParaRPr lang="pt-BR" sz="2000" b="1" dirty="0">
              <a:solidFill>
                <a:schemeClr val="tx2"/>
              </a:solidFill>
              <a:latin typeface="Times New Roman" panose="02020603050405020304" pitchFamily="18" charset="0"/>
              <a:cs typeface="Times New Roman" panose="02020603050405020304" pitchFamily="18" charset="0"/>
            </a:endParaRPr>
          </a:p>
        </p:txBody>
      </p:sp>
      <p:pic>
        <p:nvPicPr>
          <p:cNvPr id="512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4713" y="2535238"/>
            <a:ext cx="7650162" cy="1901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Arredondar Retângulo em um Canto Diagonal 1"/>
          <p:cNvSpPr/>
          <p:nvPr/>
        </p:nvSpPr>
        <p:spPr>
          <a:xfrm>
            <a:off x="2546562" y="4869160"/>
            <a:ext cx="6870934" cy="936328"/>
          </a:xfrm>
          <a:prstGeom prst="round2DiagRect">
            <a:avLst>
              <a:gd name="adj1" fmla="val 50000"/>
              <a:gd name="adj2" fmla="val 0"/>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pt-BR" sz="2000" b="1" dirty="0"/>
              <a:t>O módulo de confirmação de matrícula foi criado para atender ao disposto na Portaria 235, de 04 de agosto de 2011.</a:t>
            </a:r>
          </a:p>
        </p:txBody>
      </p:sp>
    </p:spTree>
    <p:extLst>
      <p:ext uri="{BB962C8B-B14F-4D97-AF65-F5344CB8AC3E}">
        <p14:creationId xmlns:p14="http://schemas.microsoft.com/office/powerpoint/2010/main" val="2637258388"/>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
            <a:ext cx="10065568" cy="7115907"/>
          </a:xfrm>
          <a:prstGeom prst="rect">
            <a:avLst/>
          </a:prstGeom>
        </p:spPr>
      </p:pic>
      <p:sp>
        <p:nvSpPr>
          <p:cNvPr id="3" name="CaixaDeTexto 2"/>
          <p:cNvSpPr txBox="1"/>
          <p:nvPr/>
        </p:nvSpPr>
        <p:spPr>
          <a:xfrm>
            <a:off x="5601072" y="2593856"/>
            <a:ext cx="3642546" cy="553998"/>
          </a:xfrm>
          <a:prstGeom prst="rect">
            <a:avLst/>
          </a:prstGeom>
          <a:noFill/>
        </p:spPr>
        <p:txBody>
          <a:bodyPr wrap="square" rtlCol="0">
            <a:spAutoFit/>
          </a:bodyPr>
          <a:lstStyle/>
          <a:p>
            <a:pPr>
              <a:tabLst>
                <a:tab pos="266700" algn="l"/>
              </a:tabLst>
            </a:pPr>
            <a:r>
              <a:rPr lang="pt-BR" sz="3000" b="1" dirty="0">
                <a:solidFill>
                  <a:schemeClr val="tx2"/>
                </a:solidFill>
                <a:latin typeface="+mj-lt"/>
                <a:ea typeface="Verdana" panose="020B0604030504040204" pitchFamily="34" charset="0"/>
                <a:cs typeface="Verdana" panose="020B0604030504040204" pitchFamily="34" charset="0"/>
              </a:rPr>
              <a:t>Análise </a:t>
            </a:r>
            <a:r>
              <a:rPr lang="pt-BR" sz="3000" b="1" dirty="0" smtClean="0">
                <a:solidFill>
                  <a:schemeClr val="tx2"/>
                </a:solidFill>
                <a:latin typeface="+mj-lt"/>
                <a:ea typeface="Verdana" panose="020B0604030504040204" pitchFamily="34" charset="0"/>
                <a:cs typeface="Verdana" panose="020B0604030504040204" pitchFamily="34" charset="0"/>
              </a:rPr>
              <a:t>Comparativa</a:t>
            </a:r>
          </a:p>
        </p:txBody>
      </p:sp>
    </p:spTree>
    <p:extLst>
      <p:ext uri="{BB962C8B-B14F-4D97-AF65-F5344CB8AC3E}">
        <p14:creationId xmlns:p14="http://schemas.microsoft.com/office/powerpoint/2010/main" val="882262314"/>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Título 1"/>
          <p:cNvSpPr txBox="1">
            <a:spLocks/>
          </p:cNvSpPr>
          <p:nvPr/>
        </p:nvSpPr>
        <p:spPr bwMode="auto">
          <a:xfrm>
            <a:off x="722313" y="-100013"/>
            <a:ext cx="8172450" cy="584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buFont typeface="Arial" charset="0"/>
              <a:buNone/>
            </a:pPr>
            <a:r>
              <a:rPr lang="pt-BR" altLang="pt-BR" sz="3100" b="1">
                <a:solidFill>
                  <a:schemeClr val="bg1"/>
                </a:solidFill>
                <a:latin typeface="Times New Roman" pitchFamily="18" charset="0"/>
                <a:cs typeface="Times New Roman" pitchFamily="18" charset="0"/>
              </a:rPr>
              <a:t>SISTEMA EDUCACENSO</a:t>
            </a:r>
            <a:endParaRPr lang="pt-BR" altLang="pt-BR" sz="3100">
              <a:solidFill>
                <a:schemeClr val="bg1"/>
              </a:solidFill>
              <a:latin typeface="Times New Roman" pitchFamily="18" charset="0"/>
              <a:cs typeface="Times New Roman" pitchFamily="18" charset="0"/>
            </a:endParaRP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7787" r="86022" b="14893"/>
          <a:stretch/>
        </p:blipFill>
        <p:spPr bwMode="auto">
          <a:xfrm>
            <a:off x="10688" y="960120"/>
            <a:ext cx="2144688" cy="58099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49156" name="CaixaDeTexto 9"/>
          <p:cNvSpPr txBox="1">
            <a:spLocks noChangeArrowheads="1"/>
          </p:cNvSpPr>
          <p:nvPr/>
        </p:nvSpPr>
        <p:spPr bwMode="auto">
          <a:xfrm>
            <a:off x="2720752" y="50782"/>
            <a:ext cx="5472608" cy="723275"/>
          </a:xfrm>
          <a:prstGeom prst="rect">
            <a:avLst/>
          </a:prstGeom>
        </p:spPr>
        <p:txBody>
          <a:bodyPr/>
          <a:lstStyle>
            <a:defPPr>
              <a:defRPr lang="pt-BR"/>
            </a:defPPr>
            <a:lvl1pPr algn="ctr" defTabSz="957838">
              <a:spcBef>
                <a:spcPct val="0"/>
              </a:spcBef>
              <a:buNone/>
              <a:defRPr sz="4400" b="1">
                <a:latin typeface="+mj-lt"/>
                <a:ea typeface="+mj-ea"/>
                <a:cs typeface="+mj-cs"/>
              </a:defRPr>
            </a:lvl1pPr>
          </a:lstStyle>
          <a:p>
            <a:r>
              <a:rPr lang="pt-BR" altLang="pt-BR" dirty="0"/>
              <a:t>Análise Comparativa</a:t>
            </a:r>
          </a:p>
        </p:txBody>
      </p:sp>
      <p:sp>
        <p:nvSpPr>
          <p:cNvPr id="12" name="Elipse 11"/>
          <p:cNvSpPr/>
          <p:nvPr/>
        </p:nvSpPr>
        <p:spPr>
          <a:xfrm>
            <a:off x="-25400" y="5445125"/>
            <a:ext cx="1568450" cy="341313"/>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anchor="ctr">
            <a:spAutoFit/>
          </a:bodyPr>
          <a:lstStyle/>
          <a:p>
            <a:pPr algn="just" fontAlgn="auto">
              <a:spcBef>
                <a:spcPts val="0"/>
              </a:spcBef>
              <a:spcAft>
                <a:spcPts val="0"/>
              </a:spcAft>
              <a:defRPr/>
            </a:pPr>
            <a:endParaRPr lang="pt-BR" sz="2000" b="1" dirty="0">
              <a:solidFill>
                <a:schemeClr val="tx2"/>
              </a:solidFill>
              <a:latin typeface="Times New Roman" panose="02020603050405020304" pitchFamily="18" charset="0"/>
              <a:cs typeface="Times New Roman" panose="02020603050405020304" pitchFamily="18" charset="0"/>
            </a:endParaRPr>
          </a:p>
        </p:txBody>
      </p:sp>
      <p:sp>
        <p:nvSpPr>
          <p:cNvPr id="49158" name="Retângulo 1"/>
          <p:cNvSpPr>
            <a:spLocks noChangeArrowheads="1"/>
          </p:cNvSpPr>
          <p:nvPr/>
        </p:nvSpPr>
        <p:spPr bwMode="auto">
          <a:xfrm>
            <a:off x="2279273" y="1124744"/>
            <a:ext cx="748982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lnSpc>
                <a:spcPct val="150000"/>
              </a:lnSpc>
            </a:pPr>
            <a:r>
              <a:rPr lang="pt-BR" altLang="pt-BR" sz="2000" dirty="0">
                <a:latin typeface="Arial" charset="0"/>
              </a:rPr>
              <a:t>Compara as matrículas informadas ao Educacenso no ano anterior com as matrículas informadas durante a coleta do ano  corrente </a:t>
            </a:r>
            <a:r>
              <a:rPr lang="pt-BR" altLang="pt-BR" sz="2000" dirty="0" smtClean="0">
                <a:latin typeface="Arial" charset="0"/>
              </a:rPr>
              <a:t>servindo assim como </a:t>
            </a:r>
            <a:r>
              <a:rPr lang="pt-BR" altLang="pt-BR" sz="2000" dirty="0">
                <a:latin typeface="Arial" charset="0"/>
              </a:rPr>
              <a:t>parâmetro para o informante.</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6696" y="3212976"/>
            <a:ext cx="7687671" cy="25254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8903576"/>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tângulo 3"/>
          <p:cNvSpPr/>
          <p:nvPr/>
        </p:nvSpPr>
        <p:spPr>
          <a:xfrm>
            <a:off x="1712640" y="2060849"/>
            <a:ext cx="6984776" cy="738664"/>
          </a:xfrm>
          <a:prstGeom prst="rect">
            <a:avLst/>
          </a:prstGeom>
        </p:spPr>
        <p:txBody>
          <a:bodyPr wrap="square">
            <a:spAutoFit/>
          </a:bodyPr>
          <a:lstStyle/>
          <a:p>
            <a:pPr marL="285750" indent="-285750">
              <a:buFont typeface="Arial" panose="020B0604020202020204" pitchFamily="34" charset="0"/>
              <a:buChar char="•"/>
            </a:pPr>
            <a:endParaRPr lang="pt-BR" sz="2400" b="1" dirty="0" smtClean="0"/>
          </a:p>
          <a:p>
            <a:endParaRPr lang="pt-BR" dirty="0"/>
          </a:p>
        </p:txBody>
      </p:sp>
      <p:sp>
        <p:nvSpPr>
          <p:cNvPr id="6" name="CaixaDeTexto 9"/>
          <p:cNvSpPr txBox="1">
            <a:spLocks noGrp="1" noChangeArrowheads="1"/>
          </p:cNvSpPr>
          <p:nvPr>
            <p:ph type="title"/>
          </p:nvPr>
        </p:nvSpPr>
        <p:spPr bwMode="auto">
          <a:xfrm>
            <a:off x="2360712" y="-13394"/>
            <a:ext cx="5184576" cy="634082"/>
          </a:xfrm>
          <a:prstGeom prst="rect">
            <a:avLst/>
          </a:prstGeom>
        </p:spPr>
        <p:txBody>
          <a:bodyPr/>
          <a:lstStyle>
            <a:defPPr>
              <a:defRPr lang="pt-BR"/>
            </a:defPPr>
            <a:lvl1pPr algn="ctr" defTabSz="957838">
              <a:spcBef>
                <a:spcPct val="0"/>
              </a:spcBef>
              <a:buNone/>
              <a:defRPr sz="4400" b="1">
                <a:latin typeface="+mj-lt"/>
                <a:ea typeface="+mj-ea"/>
                <a:cs typeface="+mj-cs"/>
              </a:defRPr>
            </a:lvl1pPr>
          </a:lstStyle>
          <a:p>
            <a:r>
              <a:rPr lang="pt-BR" altLang="pt-BR" dirty="0"/>
              <a:t>Análise Comparativa</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464" y="974162"/>
            <a:ext cx="9646510" cy="3462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Arredondar Retângulo em um Canto Diagonal 4"/>
          <p:cNvSpPr/>
          <p:nvPr/>
        </p:nvSpPr>
        <p:spPr>
          <a:xfrm>
            <a:off x="1280592" y="4581128"/>
            <a:ext cx="6768752" cy="1080120"/>
          </a:xfrm>
          <a:prstGeom prst="round2DiagRect">
            <a:avLst>
              <a:gd name="adj1" fmla="val 50000"/>
              <a:gd name="adj2" fmla="val 50000"/>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pt-BR" sz="2000" b="1" dirty="0"/>
              <a:t>Os dados apresentados no relatório de análise comparativa variam conforme o perfil de usuário que o acessa.</a:t>
            </a:r>
          </a:p>
        </p:txBody>
      </p:sp>
    </p:spTree>
    <p:extLst>
      <p:ext uri="{BB962C8B-B14F-4D97-AF65-F5344CB8AC3E}">
        <p14:creationId xmlns:p14="http://schemas.microsoft.com/office/powerpoint/2010/main" val="394545395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0065568" cy="7115907"/>
          </a:xfrm>
          <a:prstGeom prst="rect">
            <a:avLst/>
          </a:prstGeom>
        </p:spPr>
      </p:pic>
      <p:sp>
        <p:nvSpPr>
          <p:cNvPr id="3" name="CaixaDeTexto 2"/>
          <p:cNvSpPr txBox="1"/>
          <p:nvPr/>
        </p:nvSpPr>
        <p:spPr>
          <a:xfrm>
            <a:off x="5054870" y="2571373"/>
            <a:ext cx="4851130" cy="1938992"/>
          </a:xfrm>
          <a:prstGeom prst="rect">
            <a:avLst/>
          </a:prstGeom>
          <a:noFill/>
        </p:spPr>
        <p:txBody>
          <a:bodyPr wrap="square" rtlCol="0">
            <a:spAutoFit/>
          </a:bodyPr>
          <a:lstStyle/>
          <a:p>
            <a:pPr>
              <a:tabLst>
                <a:tab pos="266700" algn="l"/>
              </a:tabLst>
            </a:pPr>
            <a:r>
              <a:rPr lang="pt-BR" sz="3000" b="1" dirty="0" smtClean="0">
                <a:solidFill>
                  <a:schemeClr val="tx2"/>
                </a:solidFill>
                <a:latin typeface="+mj-lt"/>
                <a:ea typeface="Verdana" panose="020B0604030504040204" pitchFamily="34" charset="0"/>
                <a:cs typeface="Verdana" panose="020B0604030504040204" pitchFamily="34" charset="0"/>
              </a:rPr>
              <a:t>Relatórios </a:t>
            </a:r>
            <a:r>
              <a:rPr lang="pt-BR" sz="3000" b="1" dirty="0">
                <a:solidFill>
                  <a:schemeClr val="tx2"/>
                </a:solidFill>
                <a:latin typeface="+mj-lt"/>
                <a:ea typeface="Verdana" panose="020B0604030504040204" pitchFamily="34" charset="0"/>
                <a:cs typeface="Verdana" panose="020B0604030504040204" pitchFamily="34" charset="0"/>
              </a:rPr>
              <a:t>de Perfil</a:t>
            </a:r>
          </a:p>
          <a:p>
            <a:pPr>
              <a:tabLst>
                <a:tab pos="266700" algn="l"/>
              </a:tabLst>
            </a:pPr>
            <a:r>
              <a:rPr lang="pt-BR" sz="3000" b="1" dirty="0">
                <a:solidFill>
                  <a:schemeClr val="tx2"/>
                </a:solidFill>
                <a:latin typeface="+mj-lt"/>
                <a:ea typeface="Verdana" panose="020B0604030504040204" pitchFamily="34" charset="0"/>
                <a:cs typeface="Verdana" panose="020B0604030504040204" pitchFamily="34" charset="0"/>
              </a:rPr>
              <a:t>Relatórios Gestores</a:t>
            </a:r>
          </a:p>
          <a:p>
            <a:pPr>
              <a:tabLst>
                <a:tab pos="266700" algn="l"/>
              </a:tabLst>
            </a:pPr>
            <a:r>
              <a:rPr lang="pt-BR" sz="3000" b="1" dirty="0">
                <a:solidFill>
                  <a:schemeClr val="tx2"/>
                </a:solidFill>
                <a:latin typeface="+mj-lt"/>
                <a:ea typeface="Verdana" panose="020B0604030504040204" pitchFamily="34" charset="0"/>
                <a:cs typeface="Verdana" panose="020B0604030504040204" pitchFamily="34" charset="0"/>
              </a:rPr>
              <a:t>Relatórios de Notificação</a:t>
            </a:r>
          </a:p>
          <a:p>
            <a:pPr>
              <a:tabLst>
                <a:tab pos="266700" algn="l"/>
              </a:tabLst>
            </a:pPr>
            <a:endParaRPr lang="pt-BR" sz="3000" b="1" dirty="0" smtClean="0">
              <a:solidFill>
                <a:schemeClr val="tx2"/>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679683253"/>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400993" y="256085"/>
            <a:ext cx="8089900" cy="1143000"/>
          </a:xfrm>
        </p:spPr>
        <p:txBody>
          <a:bodyPr/>
          <a:lstStyle/>
          <a:p>
            <a:r>
              <a:rPr lang="pt-BR" sz="4400" b="1" dirty="0"/>
              <a:t>Relatórios</a:t>
            </a:r>
          </a:p>
        </p:txBody>
      </p:sp>
      <p:sp>
        <p:nvSpPr>
          <p:cNvPr id="8" name="Seta para a esquerda 7"/>
          <p:cNvSpPr/>
          <p:nvPr/>
        </p:nvSpPr>
        <p:spPr>
          <a:xfrm>
            <a:off x="3704860" y="4904953"/>
            <a:ext cx="1482165" cy="3600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576" y="1484784"/>
            <a:ext cx="2160240" cy="4238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8715321"/>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556363" y="260648"/>
            <a:ext cx="8089900" cy="1143000"/>
          </a:xfrm>
        </p:spPr>
        <p:txBody>
          <a:bodyPr/>
          <a:lstStyle/>
          <a:p>
            <a:r>
              <a:rPr lang="pt-BR" sz="4400" b="1" dirty="0"/>
              <a:t>Relatórios</a:t>
            </a:r>
          </a:p>
        </p:txBody>
      </p:sp>
      <p:sp>
        <p:nvSpPr>
          <p:cNvPr id="4" name="Espaço Reservado para Conteúdo 2"/>
          <p:cNvSpPr txBox="1">
            <a:spLocks/>
          </p:cNvSpPr>
          <p:nvPr/>
        </p:nvSpPr>
        <p:spPr>
          <a:xfrm>
            <a:off x="668139" y="1120933"/>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sz="2200" b="1" dirty="0" smtClean="0">
                <a:solidFill>
                  <a:schemeClr val="accent4"/>
                </a:solidFill>
                <a:latin typeface="Arial" panose="020B0604020202020204" pitchFamily="34" charset="0"/>
                <a:cs typeface="Arial" panose="020B0604020202020204" pitchFamily="34" charset="0"/>
              </a:rPr>
              <a:t>Relatório de Perfil - Escola</a:t>
            </a:r>
            <a:endParaRPr lang="pt-BR" sz="2200" b="1" dirty="0">
              <a:solidFill>
                <a:schemeClr val="accent4"/>
              </a:solidFill>
              <a:latin typeface="Arial" panose="020B0604020202020204" pitchFamily="34" charset="0"/>
              <a:cs typeface="Arial" panose="020B0604020202020204" pitchFamily="34" charset="0"/>
            </a:endParaRPr>
          </a:p>
        </p:txBody>
      </p:sp>
      <p:pic>
        <p:nvPicPr>
          <p:cNvPr id="4098"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t="1" r="28246" b="-15563"/>
          <a:stretch/>
        </p:blipFill>
        <p:spPr bwMode="auto">
          <a:xfrm>
            <a:off x="344488" y="1772816"/>
            <a:ext cx="8575974" cy="4392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70149780"/>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3080792" y="116632"/>
            <a:ext cx="3892581" cy="728492"/>
          </a:xfrm>
        </p:spPr>
        <p:txBody>
          <a:bodyPr/>
          <a:lstStyle/>
          <a:p>
            <a:r>
              <a:rPr lang="pt-BR" sz="4400" b="1" dirty="0"/>
              <a:t>Relatórios</a:t>
            </a:r>
          </a:p>
        </p:txBody>
      </p:sp>
      <p:sp>
        <p:nvSpPr>
          <p:cNvPr id="4" name="Espaço Reservado para Conteúdo 2"/>
          <p:cNvSpPr txBox="1">
            <a:spLocks/>
          </p:cNvSpPr>
          <p:nvPr/>
        </p:nvSpPr>
        <p:spPr>
          <a:xfrm>
            <a:off x="416496" y="989140"/>
            <a:ext cx="6661125" cy="579875"/>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Clr>
                <a:srgbClr val="4F81BD"/>
              </a:buClr>
              <a:buFont typeface="Wingdings"/>
              <a:buNone/>
            </a:pPr>
            <a:r>
              <a:rPr lang="pt-BR" sz="2200" b="1" dirty="0" smtClean="0">
                <a:solidFill>
                  <a:srgbClr val="8064A2"/>
                </a:solidFill>
                <a:latin typeface="Arial" panose="020B0604020202020204" pitchFamily="34" charset="0"/>
                <a:cs typeface="Arial" panose="020B0604020202020204" pitchFamily="34" charset="0"/>
              </a:rPr>
              <a:t>Relatórios gestores – Escola</a:t>
            </a:r>
            <a:endParaRPr lang="pt-BR" sz="2200" b="1" dirty="0">
              <a:solidFill>
                <a:srgbClr val="8064A2"/>
              </a:solidFill>
              <a:latin typeface="Arial" panose="020B0604020202020204" pitchFamily="34" charset="0"/>
              <a:cs typeface="Arial" panose="020B0604020202020204" pitchFamily="34" charset="0"/>
            </a:endParaRPr>
          </a:p>
        </p:txBody>
      </p:sp>
      <p:pic>
        <p:nvPicPr>
          <p:cNvPr id="8194"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00472" y="1757363"/>
            <a:ext cx="9561512" cy="27517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69086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CaixaDeTexto 6"/>
          <p:cNvSpPr txBox="1"/>
          <p:nvPr/>
        </p:nvSpPr>
        <p:spPr>
          <a:xfrm>
            <a:off x="1208584" y="2636912"/>
            <a:ext cx="3597901" cy="923330"/>
          </a:xfrm>
          <a:prstGeom prst="rect">
            <a:avLst/>
          </a:prstGeom>
          <a:noFill/>
        </p:spPr>
        <p:txBody>
          <a:bodyPr wrap="square" rtlCol="0">
            <a:spAutoFit/>
          </a:bodyPr>
          <a:lstStyle/>
          <a:p>
            <a:r>
              <a:rPr lang="pt-BR" sz="5400" dirty="0" smtClean="0">
                <a:solidFill>
                  <a:schemeClr val="bg1"/>
                </a:solidFill>
              </a:rPr>
              <a:t>Definição</a:t>
            </a:r>
            <a:endParaRPr lang="pt-BR" sz="5400" dirty="0">
              <a:solidFill>
                <a:schemeClr val="bg1"/>
              </a:solidFill>
            </a:endParaRPr>
          </a:p>
        </p:txBody>
      </p:sp>
      <p:sp>
        <p:nvSpPr>
          <p:cNvPr id="10" name="Título 1"/>
          <p:cNvSpPr txBox="1">
            <a:spLocks/>
          </p:cNvSpPr>
          <p:nvPr/>
        </p:nvSpPr>
        <p:spPr>
          <a:xfrm>
            <a:off x="1288709" y="188640"/>
            <a:ext cx="7467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b="1" dirty="0" smtClean="0"/>
              <a:t>Acessando o Sistema </a:t>
            </a:r>
            <a:endParaRPr lang="pt-BR" dirty="0"/>
          </a:p>
        </p:txBody>
      </p:sp>
      <p:sp>
        <p:nvSpPr>
          <p:cNvPr id="8" name="Espaço Reservado para Conteúdo 2"/>
          <p:cNvSpPr txBox="1">
            <a:spLocks/>
          </p:cNvSpPr>
          <p:nvPr/>
        </p:nvSpPr>
        <p:spPr>
          <a:xfrm>
            <a:off x="421574" y="1628800"/>
            <a:ext cx="7467600" cy="487375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pt-BR" b="1" dirty="0">
              <a:solidFill>
                <a:schemeClr val="accent4"/>
              </a:solidFill>
            </a:endParaRPr>
          </a:p>
        </p:txBody>
      </p:sp>
      <p:sp>
        <p:nvSpPr>
          <p:cNvPr id="12" name="Espaço Reservado para Conteúdo 2"/>
          <p:cNvSpPr txBox="1">
            <a:spLocks/>
          </p:cNvSpPr>
          <p:nvPr/>
        </p:nvSpPr>
        <p:spPr>
          <a:xfrm>
            <a:off x="200472" y="1044314"/>
            <a:ext cx="9505056" cy="3176774"/>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pt-BR" b="1" dirty="0" smtClean="0">
                <a:solidFill>
                  <a:schemeClr val="accent4"/>
                </a:solidFill>
                <a:latin typeface="Arial" panose="020B0604020202020204" pitchFamily="34" charset="0"/>
                <a:cs typeface="Arial" panose="020B0604020202020204" pitchFamily="34" charset="0"/>
              </a:rPr>
              <a:t>Cadastro de usuário</a:t>
            </a:r>
          </a:p>
          <a:p>
            <a:pPr marL="0" indent="0">
              <a:buNone/>
            </a:pPr>
            <a:endParaRPr lang="pt-BR" b="1" dirty="0" smtClean="0">
              <a:solidFill>
                <a:schemeClr val="accent4"/>
              </a:solidFill>
              <a:latin typeface="Arial" panose="020B0604020202020204" pitchFamily="34" charset="0"/>
              <a:cs typeface="Arial" panose="020B0604020202020204" pitchFamily="34" charset="0"/>
            </a:endParaRPr>
          </a:p>
          <a:p>
            <a:pPr algn="just">
              <a:buFont typeface="Wingdings" panose="05000000000000000000" pitchFamily="2" charset="2"/>
              <a:buChar char="§"/>
            </a:pPr>
            <a:r>
              <a:rPr lang="pt-BR" dirty="0" smtClean="0">
                <a:latin typeface="Arial" panose="020B0604020202020204" pitchFamily="34" charset="0"/>
                <a:cs typeface="Arial" panose="020B0604020202020204" pitchFamily="34" charset="0"/>
              </a:rPr>
              <a:t>Para </a:t>
            </a:r>
            <a:r>
              <a:rPr lang="pt-BR" dirty="0">
                <a:latin typeface="Arial" panose="020B0604020202020204" pitchFamily="34" charset="0"/>
                <a:cs typeface="Arial" panose="020B0604020202020204" pitchFamily="34" charset="0"/>
              </a:rPr>
              <a:t>o </a:t>
            </a:r>
            <a:r>
              <a:rPr lang="pt-BR" dirty="0">
                <a:solidFill>
                  <a:schemeClr val="accent1"/>
                </a:solidFill>
                <a:latin typeface="Arial" panose="020B0604020202020204" pitchFamily="34" charset="0"/>
                <a:cs typeface="Arial" panose="020B0604020202020204" pitchFamily="34" charset="0"/>
              </a:rPr>
              <a:t>acesso ao sistema Educacenso </a:t>
            </a:r>
            <a:r>
              <a:rPr lang="pt-BR" dirty="0">
                <a:latin typeface="Arial" panose="020B0604020202020204" pitchFamily="34" charset="0"/>
                <a:cs typeface="Arial" panose="020B0604020202020204" pitchFamily="34" charset="0"/>
              </a:rPr>
              <a:t>é </a:t>
            </a:r>
            <a:r>
              <a:rPr lang="pt-BR" dirty="0" smtClean="0">
                <a:latin typeface="Arial" panose="020B0604020202020204" pitchFamily="34" charset="0"/>
                <a:cs typeface="Arial" panose="020B0604020202020204" pitchFamily="34" charset="0"/>
              </a:rPr>
              <a:t>necessário </a:t>
            </a:r>
            <a:r>
              <a:rPr lang="pt-BR" dirty="0">
                <a:latin typeface="Arial" panose="020B0604020202020204" pitchFamily="34" charset="0"/>
                <a:cs typeface="Arial" panose="020B0604020202020204" pitchFamily="34" charset="0"/>
              </a:rPr>
              <a:t>que os usuários das escolas, </a:t>
            </a:r>
            <a:r>
              <a:rPr lang="pt-BR" dirty="0" smtClean="0">
                <a:latin typeface="Arial" panose="020B0604020202020204" pitchFamily="34" charset="0"/>
                <a:cs typeface="Arial" panose="020B0604020202020204" pitchFamily="34" charset="0"/>
              </a:rPr>
              <a:t>da Setec, as </a:t>
            </a:r>
            <a:r>
              <a:rPr lang="pt-BR" dirty="0">
                <a:latin typeface="Arial" panose="020B0604020202020204" pitchFamily="34" charset="0"/>
                <a:cs typeface="Arial" panose="020B0604020202020204" pitchFamily="34" charset="0"/>
              </a:rPr>
              <a:t>secretarias estaduais e municipais de educação e os gestores educacionais sejam </a:t>
            </a:r>
            <a:r>
              <a:rPr lang="pt-BR" dirty="0">
                <a:solidFill>
                  <a:schemeClr val="accent1"/>
                </a:solidFill>
                <a:latin typeface="Arial" panose="020B0604020202020204" pitchFamily="34" charset="0"/>
                <a:cs typeface="Arial" panose="020B0604020202020204" pitchFamily="34" charset="0"/>
              </a:rPr>
              <a:t>previamente cadastrados no sistema</a:t>
            </a:r>
            <a:r>
              <a:rPr lang="pt-BR" dirty="0" smtClean="0">
                <a:latin typeface="Arial" panose="020B0604020202020204" pitchFamily="34" charset="0"/>
                <a:cs typeface="Arial" panose="020B0604020202020204" pitchFamily="34" charset="0"/>
              </a:rPr>
              <a:t>.</a:t>
            </a:r>
          </a:p>
          <a:p>
            <a:pPr algn="just">
              <a:buFont typeface="Wingdings" panose="05000000000000000000" pitchFamily="2" charset="2"/>
              <a:buChar char="§"/>
            </a:pPr>
            <a:endParaRPr lang="pt-BR" sz="22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6402309"/>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2216696" y="0"/>
            <a:ext cx="4608512" cy="864096"/>
          </a:xfrm>
        </p:spPr>
        <p:txBody>
          <a:bodyPr/>
          <a:lstStyle/>
          <a:p>
            <a:r>
              <a:rPr lang="pt-BR" sz="4400" b="1" dirty="0" smtClean="0"/>
              <a:t>Instruções gerais</a:t>
            </a:r>
            <a:endParaRPr lang="pt-BR" sz="4400" b="1" dirty="0"/>
          </a:p>
        </p:txBody>
      </p:sp>
      <p:sp>
        <p:nvSpPr>
          <p:cNvPr id="4" name="Retângulo 3"/>
          <p:cNvSpPr/>
          <p:nvPr/>
        </p:nvSpPr>
        <p:spPr>
          <a:xfrm>
            <a:off x="1712640" y="2060849"/>
            <a:ext cx="6984776" cy="738664"/>
          </a:xfrm>
          <a:prstGeom prst="rect">
            <a:avLst/>
          </a:prstGeom>
        </p:spPr>
        <p:txBody>
          <a:bodyPr wrap="square">
            <a:spAutoFit/>
          </a:bodyPr>
          <a:lstStyle/>
          <a:p>
            <a:pPr marL="285750" indent="-285750">
              <a:buFont typeface="Arial" panose="020B0604020202020204" pitchFamily="34" charset="0"/>
              <a:buChar char="•"/>
            </a:pPr>
            <a:endParaRPr lang="pt-BR" sz="2400" b="1" dirty="0" smtClean="0"/>
          </a:p>
          <a:p>
            <a:endParaRPr lang="pt-BR" dirty="0"/>
          </a:p>
        </p:txBody>
      </p:sp>
      <p:sp>
        <p:nvSpPr>
          <p:cNvPr id="5" name="Espaço Reservado para Conteúdo 2"/>
          <p:cNvSpPr txBox="1">
            <a:spLocks/>
          </p:cNvSpPr>
          <p:nvPr/>
        </p:nvSpPr>
        <p:spPr>
          <a:xfrm>
            <a:off x="416496" y="989140"/>
            <a:ext cx="9001000" cy="579875"/>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Clr>
                <a:srgbClr val="4F81BD"/>
              </a:buClr>
              <a:buFont typeface="Wingdings"/>
              <a:buNone/>
            </a:pPr>
            <a:r>
              <a:rPr lang="pt-BR" sz="2200" b="1" dirty="0" smtClean="0">
                <a:solidFill>
                  <a:srgbClr val="8064A2"/>
                </a:solidFill>
                <a:latin typeface="Arial" panose="020B0604020202020204" pitchFamily="34" charset="0"/>
                <a:cs typeface="Arial" panose="020B0604020202020204" pitchFamily="34" charset="0"/>
              </a:rPr>
              <a:t>Ajuda e outras instruções sobre o Censo escolar</a:t>
            </a:r>
            <a:endParaRPr lang="pt-BR" sz="2200" b="1" dirty="0">
              <a:solidFill>
                <a:srgbClr val="8064A2"/>
              </a:solidFill>
              <a:latin typeface="Arial" panose="020B0604020202020204" pitchFamily="34" charset="0"/>
              <a:cs typeface="Arial" panose="020B0604020202020204" pitchFamily="34" charset="0"/>
            </a:endParaRPr>
          </a:p>
        </p:txBody>
      </p:sp>
      <p:sp>
        <p:nvSpPr>
          <p:cNvPr id="3" name="Arredondar Retângulo em um Canto Diagonal 2"/>
          <p:cNvSpPr/>
          <p:nvPr/>
        </p:nvSpPr>
        <p:spPr>
          <a:xfrm>
            <a:off x="416496" y="1573578"/>
            <a:ext cx="9361040" cy="4663734"/>
          </a:xfrm>
          <a:prstGeom prst="round2DiagRect">
            <a:avLst>
              <a:gd name="adj1" fmla="val 10540"/>
              <a:gd name="adj2" fmla="val 0"/>
            </a:avLst>
          </a:prstGeom>
        </p:spPr>
        <p:style>
          <a:lnRef idx="1">
            <a:schemeClr val="dk1"/>
          </a:lnRef>
          <a:fillRef idx="2">
            <a:schemeClr val="dk1"/>
          </a:fillRef>
          <a:effectRef idx="1">
            <a:schemeClr val="dk1"/>
          </a:effectRef>
          <a:fontRef idx="minor">
            <a:schemeClr val="dk1"/>
          </a:fontRef>
        </p:style>
        <p:txBody>
          <a:bodyPr rtlCol="0" anchor="ctr"/>
          <a:lstStyle/>
          <a:p>
            <a:pPr marL="285750" indent="-285750" algn="just">
              <a:buFont typeface="Arial" panose="020B0604020202020204" pitchFamily="34" charset="0"/>
              <a:buChar char="•"/>
            </a:pPr>
            <a:r>
              <a:rPr lang="pt-BR" b="1" dirty="0" smtClean="0">
                <a:solidFill>
                  <a:schemeClr val="accent6">
                    <a:lumMod val="50000"/>
                  </a:schemeClr>
                </a:solidFill>
                <a:latin typeface="Arial" panose="020B0604020202020204" pitchFamily="34" charset="0"/>
                <a:cs typeface="Arial" panose="020B0604020202020204" pitchFamily="34" charset="0"/>
              </a:rPr>
              <a:t>Caderno de Instruções </a:t>
            </a:r>
            <a:r>
              <a:rPr lang="pt-BR" dirty="0">
                <a:latin typeface="Arial" panose="020B0604020202020204" pitchFamily="34" charset="0"/>
                <a:cs typeface="Arial" panose="020B0604020202020204" pitchFamily="34" charset="0"/>
              </a:rPr>
              <a:t>- Apresenta os conceitos dos campos coletados na Matrícula Inicial e as tabelas que subsidiam as escolas na declaração correta dos dados. Vale lembrar que este documento é atualizado anualmente e recomenda-se que este seja consultado com frequência</a:t>
            </a:r>
          </a:p>
          <a:p>
            <a:pPr marL="285750" indent="-285750" algn="just">
              <a:buFont typeface="Arial" panose="020B0604020202020204" pitchFamily="34" charset="0"/>
              <a:buChar char="•"/>
            </a:pPr>
            <a:r>
              <a:rPr lang="pt-BR" b="1" dirty="0" smtClean="0">
                <a:solidFill>
                  <a:schemeClr val="accent6">
                    <a:lumMod val="50000"/>
                  </a:schemeClr>
                </a:solidFill>
                <a:latin typeface="Arial" panose="020B0604020202020204" pitchFamily="34" charset="0"/>
                <a:cs typeface="Arial" panose="020B0604020202020204" pitchFamily="34" charset="0"/>
              </a:rPr>
              <a:t>Orientações de preenchimento do Censo Escolar - Programas e Políticas </a:t>
            </a:r>
            <a:r>
              <a:rPr lang="pt-BR" b="1" dirty="0">
                <a:solidFill>
                  <a:schemeClr val="accent6">
                    <a:lumMod val="50000"/>
                  </a:schemeClr>
                </a:solidFill>
                <a:latin typeface="Arial" panose="020B0604020202020204" pitchFamily="34" charset="0"/>
                <a:cs typeface="Arial" panose="020B0604020202020204" pitchFamily="34" charset="0"/>
              </a:rPr>
              <a:t>F</a:t>
            </a:r>
            <a:r>
              <a:rPr lang="pt-BR" b="1" dirty="0" smtClean="0">
                <a:solidFill>
                  <a:schemeClr val="accent6">
                    <a:lumMod val="50000"/>
                  </a:schemeClr>
                </a:solidFill>
                <a:latin typeface="Arial" panose="020B0604020202020204" pitchFamily="34" charset="0"/>
                <a:cs typeface="Arial" panose="020B0604020202020204" pitchFamily="34" charset="0"/>
              </a:rPr>
              <a:t>ederais</a:t>
            </a:r>
            <a:r>
              <a:rPr lang="pt-BR" dirty="0" smtClean="0"/>
              <a:t>  </a:t>
            </a:r>
            <a:r>
              <a:rPr lang="pt-BR" dirty="0">
                <a:latin typeface="Arial" panose="020B0604020202020204" pitchFamily="34" charset="0"/>
                <a:cs typeface="Arial" panose="020B0604020202020204" pitchFamily="34" charset="0"/>
              </a:rPr>
              <a:t>-  Objetiva orientar quanto ao correto preenchimento e acompanhamento das informações escolares, tendo em vista a necessidade estabelecida para cada um dos programas e políticas do Governo Federal.</a:t>
            </a:r>
            <a:endParaRPr lang="pt-BR" dirty="0" smtClean="0">
              <a:solidFill>
                <a:schemeClr val="accent6">
                  <a:lumMod val="50000"/>
                </a:schemeClr>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pt-BR" b="1" dirty="0" smtClean="0">
                <a:solidFill>
                  <a:schemeClr val="accent6">
                    <a:lumMod val="50000"/>
                  </a:schemeClr>
                </a:solidFill>
                <a:latin typeface="Arial" panose="020B0604020202020204" pitchFamily="34" charset="0"/>
                <a:cs typeface="Arial" panose="020B0604020202020204" pitchFamily="34" charset="0"/>
              </a:rPr>
              <a:t>Sistema Educacenso ano anterior </a:t>
            </a:r>
            <a:r>
              <a:rPr lang="pt-BR" dirty="0" smtClean="0">
                <a:latin typeface="Arial" panose="020B0604020202020204" pitchFamily="34" charset="0"/>
                <a:cs typeface="Arial" panose="020B0604020202020204" pitchFamily="34" charset="0"/>
              </a:rPr>
              <a:t>- Para acessar o Educacenso de anos anteriores, basta colocar _ </a:t>
            </a:r>
            <a:r>
              <a:rPr lang="pt-BR" i="1" dirty="0" err="1" smtClean="0">
                <a:latin typeface="Arial" panose="020B0604020202020204" pitchFamily="34" charset="0"/>
                <a:cs typeface="Arial" panose="020B0604020202020204" pitchFamily="34" charset="0"/>
              </a:rPr>
              <a:t>anderline</a:t>
            </a:r>
            <a:r>
              <a:rPr lang="pt-BR" dirty="0" smtClean="0">
                <a:latin typeface="Arial" panose="020B0604020202020204" pitchFamily="34" charset="0"/>
                <a:cs typeface="Arial" panose="020B0604020202020204" pitchFamily="34" charset="0"/>
              </a:rPr>
              <a:t> e o ano de referência do Censo </a:t>
            </a:r>
            <a:r>
              <a:rPr lang="pt-BR" dirty="0">
                <a:latin typeface="Arial" panose="020B0604020202020204" pitchFamily="34" charset="0"/>
                <a:cs typeface="Arial" panose="020B0604020202020204" pitchFamily="34" charset="0"/>
              </a:rPr>
              <a:t>(</a:t>
            </a:r>
            <a:r>
              <a:rPr lang="pt-BR" dirty="0">
                <a:latin typeface="Arial" panose="020B0604020202020204" pitchFamily="34" charset="0"/>
                <a:cs typeface="Arial" panose="020B0604020202020204" pitchFamily="34" charset="0"/>
                <a:hlinkClick r:id="rId2"/>
              </a:rPr>
              <a:t>http://</a:t>
            </a:r>
            <a:r>
              <a:rPr lang="pt-BR" dirty="0" smtClean="0">
                <a:latin typeface="Arial" panose="020B0604020202020204" pitchFamily="34" charset="0"/>
                <a:cs typeface="Arial" panose="020B0604020202020204" pitchFamily="34" charset="0"/>
                <a:hlinkClick r:id="rId2"/>
              </a:rPr>
              <a:t>educacenso.inep.gov.br/censobasico</a:t>
            </a:r>
            <a:r>
              <a:rPr lang="pt-BR" dirty="0">
                <a:latin typeface="Arial" panose="020B0604020202020204" pitchFamily="34" charset="0"/>
                <a:cs typeface="Arial" panose="020B0604020202020204" pitchFamily="34" charset="0"/>
              </a:rPr>
              <a:t>)</a:t>
            </a:r>
            <a:r>
              <a:rPr lang="pt-BR" dirty="0" smtClean="0">
                <a:latin typeface="Arial" panose="020B0604020202020204" pitchFamily="34" charset="0"/>
                <a:cs typeface="Arial" panose="020B0604020202020204" pitchFamily="34" charset="0"/>
              </a:rPr>
              <a:t>.</a:t>
            </a:r>
          </a:p>
          <a:p>
            <a:pPr marL="285750" indent="-285750" algn="just">
              <a:buFont typeface="Arial" panose="020B0604020202020204" pitchFamily="34" charset="0"/>
              <a:buChar char="•"/>
            </a:pPr>
            <a:r>
              <a:rPr lang="pt-BR" b="1" dirty="0">
                <a:solidFill>
                  <a:schemeClr val="accent6">
                    <a:lumMod val="50000"/>
                  </a:schemeClr>
                </a:solidFill>
                <a:latin typeface="Arial" panose="020B0604020202020204" pitchFamily="34" charset="0"/>
                <a:cs typeface="Arial" panose="020B0604020202020204" pitchFamily="34" charset="0"/>
              </a:rPr>
              <a:t>Navegação guiada </a:t>
            </a:r>
            <a:r>
              <a:rPr lang="pt-BR" dirty="0">
                <a:latin typeface="Arial" panose="020B0604020202020204" pitchFamily="34" charset="0"/>
                <a:cs typeface="Arial" panose="020B0604020202020204" pitchFamily="34" charset="0"/>
              </a:rPr>
              <a:t>- Objetiva auxiliar os declarantes no passo-a-passo de cada funcionalidade do sistema </a:t>
            </a:r>
            <a:r>
              <a:rPr lang="pt-BR" dirty="0" smtClean="0">
                <a:latin typeface="Arial" panose="020B0604020202020204" pitchFamily="34" charset="0"/>
                <a:cs typeface="Arial" panose="020B0604020202020204" pitchFamily="34" charset="0"/>
              </a:rPr>
              <a:t>Educacenso</a:t>
            </a:r>
          </a:p>
          <a:p>
            <a:pPr marL="285750" indent="-285750" algn="just">
              <a:buFont typeface="Arial" panose="020B0604020202020204" pitchFamily="34" charset="0"/>
              <a:buChar char="•"/>
            </a:pPr>
            <a:r>
              <a:rPr lang="pt-BR" b="1" dirty="0">
                <a:solidFill>
                  <a:schemeClr val="accent6">
                    <a:lumMod val="50000"/>
                  </a:schemeClr>
                </a:solidFill>
                <a:latin typeface="Arial" panose="020B0604020202020204" pitchFamily="34" charset="0"/>
                <a:cs typeface="Arial" panose="020B0604020202020204" pitchFamily="34" charset="0"/>
              </a:rPr>
              <a:t>Vídeos tutoriais </a:t>
            </a:r>
            <a:r>
              <a:rPr lang="pt-BR" dirty="0">
                <a:latin typeface="Arial" panose="020B0604020202020204" pitchFamily="34" charset="0"/>
                <a:cs typeface="Arial" panose="020B0604020202020204" pitchFamily="34" charset="0"/>
              </a:rPr>
              <a:t>- Os vídeos tutoriais visam orientar os usuários do sistema Educacenso quanto à adequada declaração das informações sobre a Matrícula Inicial.</a:t>
            </a:r>
          </a:p>
        </p:txBody>
      </p:sp>
    </p:spTree>
    <p:extLst>
      <p:ext uri="{BB962C8B-B14F-4D97-AF65-F5344CB8AC3E}">
        <p14:creationId xmlns:p14="http://schemas.microsoft.com/office/powerpoint/2010/main" val="3758055723"/>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906000" cy="6856634"/>
          </a:xfrm>
          <a:prstGeom prst="rect">
            <a:avLst/>
          </a:prstGeom>
        </p:spPr>
      </p:pic>
      <p:sp>
        <p:nvSpPr>
          <p:cNvPr id="4" name="CaixaDeTexto 3"/>
          <p:cNvSpPr txBox="1"/>
          <p:nvPr/>
        </p:nvSpPr>
        <p:spPr>
          <a:xfrm>
            <a:off x="4160912" y="2276872"/>
            <a:ext cx="5745088" cy="1469785"/>
          </a:xfrm>
          <a:prstGeom prst="rect">
            <a:avLst/>
          </a:prstGeom>
          <a:noFill/>
        </p:spPr>
        <p:txBody>
          <a:bodyPr wrap="square" lIns="83969" tIns="41985" rIns="83969" bIns="41985" rtlCol="0">
            <a:spAutoFit/>
          </a:bodyPr>
          <a:lstStyle/>
          <a:p>
            <a:r>
              <a:rPr lang="pt-BR" dirty="0">
                <a:solidFill>
                  <a:schemeClr val="tx1">
                    <a:lumMod val="85000"/>
                    <a:lumOff val="15000"/>
                  </a:schemeClr>
                </a:solidFill>
                <a:latin typeface="+mj-lt"/>
                <a:ea typeface="Verdana" panose="020B0604030504040204" pitchFamily="34" charset="0"/>
                <a:cs typeface="Verdana" panose="020B0604030504040204" pitchFamily="34" charset="0"/>
              </a:rPr>
              <a:t>• </a:t>
            </a:r>
            <a:r>
              <a:rPr lang="pt-BR" b="1" dirty="0" smtClean="0"/>
              <a:t>Coordenação </a:t>
            </a:r>
            <a:r>
              <a:rPr lang="pt-BR" b="1" dirty="0"/>
              <a:t>de Articulação e Monitoramento da Coleta de Dados da Educação Básica</a:t>
            </a:r>
          </a:p>
          <a:p>
            <a:endParaRPr lang="pt-BR" b="1" dirty="0">
              <a:solidFill>
                <a:schemeClr val="tx1">
                  <a:lumMod val="85000"/>
                  <a:lumOff val="15000"/>
                </a:schemeClr>
              </a:solidFill>
              <a:latin typeface="+mj-lt"/>
              <a:ea typeface="Verdana" panose="020B0604030504040204" pitchFamily="34" charset="0"/>
              <a:cs typeface="Verdana" panose="020B0604030504040204" pitchFamily="34" charset="0"/>
            </a:endParaRPr>
          </a:p>
          <a:p>
            <a:r>
              <a:rPr lang="pt-BR" b="1" dirty="0" smtClean="0">
                <a:solidFill>
                  <a:schemeClr val="tx1">
                    <a:lumMod val="85000"/>
                    <a:lumOff val="15000"/>
                  </a:schemeClr>
                </a:solidFill>
                <a:latin typeface="+mj-lt"/>
                <a:ea typeface="Verdana" panose="020B0604030504040204" pitchFamily="34" charset="0"/>
                <a:cs typeface="Verdana" panose="020B0604030504040204" pitchFamily="34" charset="0"/>
              </a:rPr>
              <a:t>• </a:t>
            </a:r>
            <a:r>
              <a:rPr lang="pt-BR" b="1" dirty="0">
                <a:solidFill>
                  <a:schemeClr val="tx1">
                    <a:lumMod val="85000"/>
                    <a:lumOff val="15000"/>
                  </a:schemeClr>
                </a:solidFill>
                <a:ea typeface="Verdana" panose="020B0604030504040204" pitchFamily="34" charset="0"/>
                <a:cs typeface="Verdana" panose="020B0604030504040204" pitchFamily="34" charset="0"/>
              </a:rPr>
              <a:t>Coordenação – Geral do </a:t>
            </a:r>
            <a:r>
              <a:rPr lang="pt-BR" b="1" dirty="0" smtClean="0">
                <a:solidFill>
                  <a:schemeClr val="tx1">
                    <a:lumMod val="85000"/>
                    <a:lumOff val="15000"/>
                  </a:schemeClr>
                </a:solidFill>
                <a:ea typeface="Verdana" panose="020B0604030504040204" pitchFamily="34" charset="0"/>
                <a:cs typeface="Verdana" panose="020B0604030504040204" pitchFamily="34" charset="0"/>
              </a:rPr>
              <a:t>Censo </a:t>
            </a:r>
            <a:r>
              <a:rPr lang="pt-BR" b="1" dirty="0">
                <a:solidFill>
                  <a:schemeClr val="tx1">
                    <a:lumMod val="85000"/>
                    <a:lumOff val="15000"/>
                  </a:schemeClr>
                </a:solidFill>
                <a:ea typeface="Verdana" panose="020B0604030504040204" pitchFamily="34" charset="0"/>
                <a:cs typeface="Verdana" panose="020B0604030504040204" pitchFamily="34" charset="0"/>
              </a:rPr>
              <a:t>da Educação Básica - </a:t>
            </a:r>
            <a:r>
              <a:rPr lang="pt-BR" b="1" dirty="0" smtClean="0">
                <a:solidFill>
                  <a:schemeClr val="tx1">
                    <a:lumMod val="85000"/>
                    <a:lumOff val="15000"/>
                  </a:schemeClr>
                </a:solidFill>
                <a:ea typeface="Verdana" panose="020B0604030504040204" pitchFamily="34" charset="0"/>
                <a:cs typeface="Verdana" panose="020B0604030504040204" pitchFamily="34" charset="0"/>
              </a:rPr>
              <a:t>CGCEB</a:t>
            </a:r>
            <a:endParaRPr lang="pt-BR" b="1" dirty="0">
              <a:solidFill>
                <a:schemeClr val="tx1">
                  <a:lumMod val="85000"/>
                  <a:lumOff val="15000"/>
                </a:schemeClr>
              </a:solidFill>
              <a:ea typeface="Verdana" panose="020B0604030504040204" pitchFamily="34" charset="0"/>
              <a:cs typeface="Verdana" panose="020B0604030504040204" pitchFamily="34" charset="0"/>
            </a:endParaRPr>
          </a:p>
        </p:txBody>
      </p:sp>
      <p:sp>
        <p:nvSpPr>
          <p:cNvPr id="5" name="CaixaDeTexto 4"/>
          <p:cNvSpPr txBox="1"/>
          <p:nvPr/>
        </p:nvSpPr>
        <p:spPr>
          <a:xfrm>
            <a:off x="5227937" y="1730924"/>
            <a:ext cx="1525263" cy="454122"/>
          </a:xfrm>
          <a:prstGeom prst="rect">
            <a:avLst/>
          </a:prstGeom>
          <a:noFill/>
        </p:spPr>
        <p:txBody>
          <a:bodyPr wrap="square" lIns="83969" tIns="41985" rIns="83969" bIns="41985" rtlCol="0">
            <a:spAutoFit/>
          </a:bodyPr>
          <a:lstStyle/>
          <a:p>
            <a:pPr>
              <a:tabLst>
                <a:tab pos="244911" algn="l"/>
              </a:tabLst>
            </a:pPr>
            <a:r>
              <a:rPr lang="pt-BR" sz="2400" b="1" dirty="0">
                <a:solidFill>
                  <a:schemeClr val="tx2"/>
                </a:solidFill>
                <a:latin typeface="Calibri" panose="020F0502020204030204" pitchFamily="34" charset="0"/>
                <a:ea typeface="Verdana" panose="020B0604030504040204" pitchFamily="34" charset="0"/>
                <a:cs typeface="Verdana" panose="020B0604030504040204" pitchFamily="34" charset="0"/>
              </a:rPr>
              <a:t>CRÉDITOS</a:t>
            </a:r>
            <a:endParaRPr lang="pt-BR" dirty="0">
              <a:solidFill>
                <a:schemeClr val="tx2"/>
              </a:solidFill>
              <a:latin typeface="Calibri" panose="020F050202020403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22504084"/>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0" y="1001"/>
            <a:ext cx="9905540" cy="6856315"/>
          </a:xfrm>
          <a:prstGeom prst="rect">
            <a:avLst/>
          </a:prstGeom>
        </p:spPr>
      </p:pic>
      <p:grpSp>
        <p:nvGrpSpPr>
          <p:cNvPr id="4" name="Grupo 3"/>
          <p:cNvGrpSpPr/>
          <p:nvPr/>
        </p:nvGrpSpPr>
        <p:grpSpPr>
          <a:xfrm>
            <a:off x="2776000" y="1700491"/>
            <a:ext cx="4807017" cy="3791132"/>
            <a:chOff x="2628094" y="3100333"/>
            <a:chExt cx="4967999" cy="3991139"/>
          </a:xfrm>
        </p:grpSpPr>
        <p:sp>
          <p:nvSpPr>
            <p:cNvPr id="5" name="Retângulo 4"/>
            <p:cNvSpPr/>
            <p:nvPr/>
          </p:nvSpPr>
          <p:spPr>
            <a:xfrm>
              <a:off x="2643093" y="3100333"/>
              <a:ext cx="4953000" cy="340214"/>
            </a:xfrm>
            <a:prstGeom prst="rect">
              <a:avLst/>
            </a:prstGeom>
          </p:spPr>
          <p:txBody>
            <a:bodyPr>
              <a:spAutoFit/>
            </a:bodyPr>
            <a:lstStyle/>
            <a:p>
              <a:endParaRPr lang="en-US" sz="1500" u="sng" dirty="0">
                <a:solidFill>
                  <a:schemeClr val="tx1">
                    <a:lumMod val="65000"/>
                    <a:lumOff val="35000"/>
                  </a:schemeClr>
                </a:solidFill>
              </a:endParaRPr>
            </a:p>
          </p:txBody>
        </p:sp>
        <p:sp>
          <p:nvSpPr>
            <p:cNvPr id="10" name="Retângulo 9"/>
            <p:cNvSpPr/>
            <p:nvPr/>
          </p:nvSpPr>
          <p:spPr>
            <a:xfrm>
              <a:off x="2628094" y="6751258"/>
              <a:ext cx="4953000" cy="340214"/>
            </a:xfrm>
            <a:prstGeom prst="rect">
              <a:avLst/>
            </a:prstGeom>
          </p:spPr>
          <p:txBody>
            <a:bodyPr>
              <a:spAutoFit/>
            </a:bodyPr>
            <a:lstStyle/>
            <a:p>
              <a:endParaRPr lang="en-US" sz="1500" u="sng" dirty="0">
                <a:solidFill>
                  <a:schemeClr val="tx1">
                    <a:lumMod val="65000"/>
                    <a:lumOff val="35000"/>
                  </a:schemeClr>
                </a:solidFill>
              </a:endParaRPr>
            </a:p>
          </p:txBody>
        </p:sp>
      </p:grpSp>
      <p:sp>
        <p:nvSpPr>
          <p:cNvPr id="3" name="CaixaDeTexto 2"/>
          <p:cNvSpPr txBox="1"/>
          <p:nvPr/>
        </p:nvSpPr>
        <p:spPr>
          <a:xfrm>
            <a:off x="1944656" y="2090073"/>
            <a:ext cx="3341873" cy="362896"/>
          </a:xfrm>
          <a:prstGeom prst="rect">
            <a:avLst/>
          </a:prstGeom>
          <a:noFill/>
        </p:spPr>
        <p:txBody>
          <a:bodyPr wrap="square" lIns="83969" tIns="41985" rIns="83969" bIns="41985" rtlCol="0" anchor="ctr">
            <a:spAutoFit/>
          </a:bodyPr>
          <a:lstStyle>
            <a:defPPr>
              <a:defRPr lang="pt-BR"/>
            </a:defPPr>
            <a:lvl1pPr>
              <a:defRPr sz="2400" b="1">
                <a:solidFill>
                  <a:schemeClr val="bg1"/>
                </a:solidFill>
                <a:ea typeface="Verdana" panose="020B0604030504040204" pitchFamily="34" charset="0"/>
                <a:cs typeface="Arial" panose="020B0604020202020204" pitchFamily="34" charset="0"/>
              </a:defRPr>
            </a:lvl1pPr>
          </a:lstStyle>
          <a:p>
            <a:r>
              <a:rPr lang="pt-BR" sz="1800" b="0" dirty="0">
                <a:solidFill>
                  <a:schemeClr val="tx1">
                    <a:lumMod val="85000"/>
                    <a:lumOff val="15000"/>
                  </a:schemeClr>
                </a:solidFill>
              </a:rPr>
              <a:t>Acesse nossas redes sociais</a:t>
            </a:r>
          </a:p>
        </p:txBody>
      </p:sp>
      <p:sp>
        <p:nvSpPr>
          <p:cNvPr id="13" name="CaixaDeTexto 12"/>
          <p:cNvSpPr txBox="1"/>
          <p:nvPr/>
        </p:nvSpPr>
        <p:spPr>
          <a:xfrm>
            <a:off x="5660761" y="2090073"/>
            <a:ext cx="4068328" cy="362896"/>
          </a:xfrm>
          <a:prstGeom prst="rect">
            <a:avLst/>
          </a:prstGeom>
          <a:noFill/>
        </p:spPr>
        <p:txBody>
          <a:bodyPr wrap="square" lIns="83969" tIns="41985" rIns="83969" bIns="41985" rtlCol="0" anchor="ctr">
            <a:spAutoFit/>
          </a:bodyPr>
          <a:lstStyle>
            <a:defPPr>
              <a:defRPr lang="pt-BR"/>
            </a:defPPr>
            <a:lvl1pPr>
              <a:defRPr sz="2400" b="1">
                <a:solidFill>
                  <a:schemeClr val="bg1"/>
                </a:solidFill>
                <a:ea typeface="Verdana" panose="020B0604030504040204" pitchFamily="34" charset="0"/>
                <a:cs typeface="Arial" panose="020B0604020202020204" pitchFamily="34" charset="0"/>
              </a:defRPr>
            </a:lvl1pPr>
          </a:lstStyle>
          <a:p>
            <a:r>
              <a:rPr lang="pt-BR" sz="1800" b="0" dirty="0">
                <a:solidFill>
                  <a:schemeClr val="tx1">
                    <a:lumMod val="85000"/>
                    <a:lumOff val="15000"/>
                  </a:schemeClr>
                </a:solidFill>
              </a:rPr>
              <a:t>Conheça nossas publicações</a:t>
            </a:r>
          </a:p>
        </p:txBody>
      </p:sp>
      <p:sp>
        <p:nvSpPr>
          <p:cNvPr id="23" name="CaixaDeTexto 22"/>
          <p:cNvSpPr txBox="1"/>
          <p:nvPr/>
        </p:nvSpPr>
        <p:spPr>
          <a:xfrm>
            <a:off x="1119345" y="947196"/>
            <a:ext cx="7667311" cy="515677"/>
          </a:xfrm>
          <a:prstGeom prst="rect">
            <a:avLst/>
          </a:prstGeom>
          <a:noFill/>
        </p:spPr>
        <p:txBody>
          <a:bodyPr wrap="square" lIns="83969" tIns="41985" rIns="83969" bIns="41985" rtlCol="0">
            <a:spAutoFit/>
          </a:bodyPr>
          <a:lstStyle/>
          <a:p>
            <a:pPr algn="ctr">
              <a:tabLst>
                <a:tab pos="244911" algn="l"/>
              </a:tabLst>
            </a:pPr>
            <a:r>
              <a:rPr lang="pt-BR" sz="2800" b="1" dirty="0">
                <a:solidFill>
                  <a:schemeClr val="tx2"/>
                </a:solidFill>
                <a:latin typeface="+mj-lt"/>
                <a:ea typeface="Verdana" panose="020B0604030504040204" pitchFamily="34" charset="0"/>
                <a:cs typeface="Verdana" panose="020B0604030504040204" pitchFamily="34" charset="0"/>
              </a:rPr>
              <a:t>MUITO OBRIGADO(A)!</a:t>
            </a:r>
            <a:endParaRPr lang="pt-BR" sz="2800" dirty="0">
              <a:solidFill>
                <a:schemeClr val="tx2"/>
              </a:solidFill>
              <a:latin typeface="+mj-lt"/>
              <a:ea typeface="Verdana" panose="020B0604030504040204" pitchFamily="34" charset="0"/>
              <a:cs typeface="Verdana" panose="020B0604030504040204" pitchFamily="34" charset="0"/>
            </a:endParaRPr>
          </a:p>
        </p:txBody>
      </p:sp>
      <p:sp>
        <p:nvSpPr>
          <p:cNvPr id="24" name="Retângulo 23"/>
          <p:cNvSpPr/>
          <p:nvPr/>
        </p:nvSpPr>
        <p:spPr>
          <a:xfrm>
            <a:off x="2547481" y="2713741"/>
            <a:ext cx="1181082" cy="2854779"/>
          </a:xfrm>
          <a:prstGeom prst="rect">
            <a:avLst/>
          </a:prstGeom>
        </p:spPr>
        <p:txBody>
          <a:bodyPr wrap="square" lIns="83969" tIns="41985" rIns="83969" bIns="41985">
            <a:spAutoFit/>
          </a:bodyPr>
          <a:lstStyle/>
          <a:p>
            <a:r>
              <a:rPr lang="pt-BR" sz="1500" b="1" dirty="0">
                <a:solidFill>
                  <a:schemeClr val="tx1">
                    <a:lumMod val="85000"/>
                    <a:lumOff val="15000"/>
                  </a:schemeClr>
                </a:solidFill>
              </a:rPr>
              <a:t>INSTAGRAM</a:t>
            </a:r>
          </a:p>
          <a:p>
            <a:endParaRPr lang="en-US" sz="1500" b="1" dirty="0">
              <a:solidFill>
                <a:schemeClr val="tx1">
                  <a:lumMod val="85000"/>
                  <a:lumOff val="15000"/>
                </a:schemeClr>
              </a:solidFill>
            </a:endParaRPr>
          </a:p>
          <a:p>
            <a:endParaRPr lang="en-US" sz="1500" b="1" dirty="0">
              <a:solidFill>
                <a:schemeClr val="tx1">
                  <a:lumMod val="85000"/>
                  <a:lumOff val="15000"/>
                </a:schemeClr>
              </a:solidFill>
            </a:endParaRPr>
          </a:p>
          <a:p>
            <a:r>
              <a:rPr lang="en-US" sz="1500" b="1" dirty="0">
                <a:solidFill>
                  <a:schemeClr val="tx1">
                    <a:lumMod val="85000"/>
                    <a:lumOff val="15000"/>
                  </a:schemeClr>
                </a:solidFill>
              </a:rPr>
              <a:t>FACEBOOK</a:t>
            </a:r>
          </a:p>
          <a:p>
            <a:r>
              <a:rPr lang="en-US" sz="1500" dirty="0">
                <a:solidFill>
                  <a:schemeClr val="tx1">
                    <a:lumMod val="85000"/>
                    <a:lumOff val="15000"/>
                  </a:schemeClr>
                </a:solidFill>
              </a:rPr>
              <a:t> </a:t>
            </a:r>
            <a:endParaRPr lang="pt-BR" sz="1500" dirty="0">
              <a:solidFill>
                <a:schemeClr val="tx1">
                  <a:lumMod val="85000"/>
                  <a:lumOff val="15000"/>
                </a:schemeClr>
              </a:solidFill>
            </a:endParaRPr>
          </a:p>
          <a:p>
            <a:endParaRPr lang="en-US" sz="1500" b="1" dirty="0">
              <a:solidFill>
                <a:schemeClr val="tx1">
                  <a:lumMod val="85000"/>
                  <a:lumOff val="15000"/>
                </a:schemeClr>
              </a:solidFill>
            </a:endParaRPr>
          </a:p>
          <a:p>
            <a:r>
              <a:rPr lang="en-US" sz="1500" b="1" dirty="0">
                <a:solidFill>
                  <a:schemeClr val="tx1">
                    <a:lumMod val="85000"/>
                    <a:lumOff val="15000"/>
                  </a:schemeClr>
                </a:solidFill>
              </a:rPr>
              <a:t>TWITTER</a:t>
            </a:r>
            <a:r>
              <a:rPr lang="en-US" sz="1500" dirty="0">
                <a:solidFill>
                  <a:schemeClr val="tx1">
                    <a:lumMod val="85000"/>
                    <a:lumOff val="15000"/>
                  </a:schemeClr>
                </a:solidFill>
              </a:rPr>
              <a:t> </a:t>
            </a:r>
          </a:p>
          <a:p>
            <a:endParaRPr lang="pt-BR" sz="1500" b="1" dirty="0">
              <a:solidFill>
                <a:schemeClr val="tx1">
                  <a:lumMod val="85000"/>
                  <a:lumOff val="15000"/>
                </a:schemeClr>
              </a:solidFill>
            </a:endParaRPr>
          </a:p>
          <a:p>
            <a:endParaRPr lang="pt-BR" sz="1500" b="1" dirty="0">
              <a:solidFill>
                <a:schemeClr val="tx1">
                  <a:lumMod val="85000"/>
                  <a:lumOff val="15000"/>
                </a:schemeClr>
              </a:solidFill>
            </a:endParaRPr>
          </a:p>
          <a:p>
            <a:r>
              <a:rPr lang="pt-BR" sz="1500" b="1" dirty="0">
                <a:solidFill>
                  <a:schemeClr val="tx1">
                    <a:lumMod val="85000"/>
                    <a:lumOff val="15000"/>
                  </a:schemeClr>
                </a:solidFill>
              </a:rPr>
              <a:t>YOUTUBE</a:t>
            </a:r>
            <a:endParaRPr lang="en-US" sz="1500" u="sng" dirty="0">
              <a:solidFill>
                <a:schemeClr val="tx1">
                  <a:lumMod val="85000"/>
                  <a:lumOff val="15000"/>
                </a:schemeClr>
              </a:solidFill>
            </a:endParaRPr>
          </a:p>
          <a:p>
            <a:endParaRPr lang="en-US" sz="1500" u="sng" dirty="0">
              <a:solidFill>
                <a:schemeClr val="tx1">
                  <a:lumMod val="85000"/>
                  <a:lumOff val="15000"/>
                </a:schemeClr>
              </a:solidFill>
            </a:endParaRPr>
          </a:p>
          <a:p>
            <a:endParaRPr lang="pt-BR" sz="1500" dirty="0">
              <a:solidFill>
                <a:schemeClr val="tx1">
                  <a:lumMod val="85000"/>
                  <a:lumOff val="15000"/>
                </a:schemeClr>
              </a:solidFill>
            </a:endParaRPr>
          </a:p>
        </p:txBody>
      </p:sp>
      <p:sp>
        <p:nvSpPr>
          <p:cNvPr id="25" name="Retângulo 24"/>
          <p:cNvSpPr/>
          <p:nvPr/>
        </p:nvSpPr>
        <p:spPr>
          <a:xfrm>
            <a:off x="5677098" y="2702682"/>
            <a:ext cx="2153202" cy="546455"/>
          </a:xfrm>
          <a:prstGeom prst="rect">
            <a:avLst/>
          </a:prstGeom>
        </p:spPr>
        <p:txBody>
          <a:bodyPr wrap="square" lIns="83969" tIns="41985" rIns="83969" bIns="41985">
            <a:spAutoFit/>
          </a:bodyPr>
          <a:lstStyle/>
          <a:p>
            <a:r>
              <a:rPr lang="pt-BR" sz="1500" b="1" dirty="0">
                <a:solidFill>
                  <a:schemeClr val="tx1">
                    <a:lumMod val="85000"/>
                    <a:lumOff val="15000"/>
                  </a:schemeClr>
                </a:solidFill>
              </a:rPr>
              <a:t>PORTAL INEP </a:t>
            </a:r>
          </a:p>
          <a:p>
            <a:r>
              <a:rPr lang="pt-BR" sz="1500" dirty="0">
                <a:solidFill>
                  <a:schemeClr val="tx1">
                    <a:lumMod val="85000"/>
                    <a:lumOff val="15000"/>
                  </a:schemeClr>
                </a:solidFill>
              </a:rPr>
              <a:t>portal.inep.gov.br</a:t>
            </a:r>
            <a:endParaRPr lang="en-US" sz="1500" dirty="0">
              <a:solidFill>
                <a:schemeClr val="tx1">
                  <a:lumMod val="85000"/>
                  <a:lumOff val="15000"/>
                </a:schemeClr>
              </a:solidFill>
            </a:endParaRPr>
          </a:p>
        </p:txBody>
      </p:sp>
      <p:pic>
        <p:nvPicPr>
          <p:cNvPr id="7" name="Image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84653" y="2702682"/>
            <a:ext cx="383515" cy="376990"/>
          </a:xfrm>
          <a:prstGeom prst="rect">
            <a:avLst/>
          </a:prstGeom>
        </p:spPr>
      </p:pic>
      <p:pic>
        <p:nvPicPr>
          <p:cNvPr id="8" name="Image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77498" y="3316476"/>
            <a:ext cx="170081" cy="356443"/>
          </a:xfrm>
          <a:prstGeom prst="rect">
            <a:avLst/>
          </a:prstGeom>
        </p:spPr>
      </p:pic>
      <p:pic>
        <p:nvPicPr>
          <p:cNvPr id="9" name="Imagem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84653" y="4082106"/>
            <a:ext cx="336827" cy="267948"/>
          </a:xfrm>
          <a:prstGeom prst="rect">
            <a:avLst/>
          </a:prstGeom>
        </p:spPr>
      </p:pic>
      <p:pic>
        <p:nvPicPr>
          <p:cNvPr id="11" name="Imagem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90580" y="4712022"/>
            <a:ext cx="416865" cy="284433"/>
          </a:xfrm>
          <a:prstGeom prst="rect">
            <a:avLst/>
          </a:prstGeom>
        </p:spPr>
      </p:pic>
    </p:spTree>
    <p:extLst>
      <p:ext uri="{BB962C8B-B14F-4D97-AF65-F5344CB8AC3E}">
        <p14:creationId xmlns:p14="http://schemas.microsoft.com/office/powerpoint/2010/main" val="744293148"/>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3" y="501"/>
            <a:ext cx="9906527" cy="6856999"/>
          </a:xfrm>
          <a:prstGeom prst="rect">
            <a:avLst/>
          </a:prstGeom>
        </p:spPr>
      </p:pic>
      <p:grpSp>
        <p:nvGrpSpPr>
          <p:cNvPr id="4" name="Grupo 3"/>
          <p:cNvGrpSpPr/>
          <p:nvPr/>
        </p:nvGrpSpPr>
        <p:grpSpPr>
          <a:xfrm>
            <a:off x="2776000" y="1700491"/>
            <a:ext cx="4807017" cy="3789555"/>
            <a:chOff x="2628094" y="3100333"/>
            <a:chExt cx="4967999" cy="3989479"/>
          </a:xfrm>
        </p:grpSpPr>
        <p:sp>
          <p:nvSpPr>
            <p:cNvPr id="5" name="Retângulo 4"/>
            <p:cNvSpPr/>
            <p:nvPr/>
          </p:nvSpPr>
          <p:spPr>
            <a:xfrm>
              <a:off x="2643093" y="3100333"/>
              <a:ext cx="4953000" cy="338554"/>
            </a:xfrm>
            <a:prstGeom prst="rect">
              <a:avLst/>
            </a:prstGeom>
          </p:spPr>
          <p:txBody>
            <a:bodyPr>
              <a:spAutoFit/>
            </a:bodyPr>
            <a:lstStyle/>
            <a:p>
              <a:endParaRPr lang="en-US" sz="1500" u="sng" dirty="0">
                <a:solidFill>
                  <a:schemeClr val="bg1"/>
                </a:solidFill>
              </a:endParaRPr>
            </a:p>
          </p:txBody>
        </p:sp>
        <p:sp>
          <p:nvSpPr>
            <p:cNvPr id="10" name="Retângulo 9"/>
            <p:cNvSpPr/>
            <p:nvPr/>
          </p:nvSpPr>
          <p:spPr>
            <a:xfrm>
              <a:off x="2628094" y="6751258"/>
              <a:ext cx="4953000" cy="338554"/>
            </a:xfrm>
            <a:prstGeom prst="rect">
              <a:avLst/>
            </a:prstGeom>
          </p:spPr>
          <p:txBody>
            <a:bodyPr>
              <a:spAutoFit/>
            </a:bodyPr>
            <a:lstStyle/>
            <a:p>
              <a:endParaRPr lang="en-US" sz="1500" u="sng" dirty="0">
                <a:solidFill>
                  <a:schemeClr val="bg1"/>
                </a:solidFill>
              </a:endParaRPr>
            </a:p>
          </p:txBody>
        </p:sp>
      </p:grpSp>
      <p:sp>
        <p:nvSpPr>
          <p:cNvPr id="3" name="CaixaDeTexto 2"/>
          <p:cNvSpPr txBox="1"/>
          <p:nvPr/>
        </p:nvSpPr>
        <p:spPr>
          <a:xfrm>
            <a:off x="1944656" y="2090073"/>
            <a:ext cx="3341873" cy="362896"/>
          </a:xfrm>
          <a:prstGeom prst="rect">
            <a:avLst/>
          </a:prstGeom>
          <a:noFill/>
        </p:spPr>
        <p:txBody>
          <a:bodyPr wrap="square" lIns="83969" tIns="41985" rIns="83969" bIns="41985" rtlCol="0" anchor="ctr">
            <a:spAutoFit/>
          </a:bodyPr>
          <a:lstStyle>
            <a:defPPr>
              <a:defRPr lang="pt-BR"/>
            </a:defPPr>
            <a:lvl1pPr>
              <a:defRPr sz="2400" b="1">
                <a:solidFill>
                  <a:schemeClr val="bg1"/>
                </a:solidFill>
                <a:ea typeface="Verdana" panose="020B0604030504040204" pitchFamily="34" charset="0"/>
                <a:cs typeface="Arial" panose="020B0604020202020204" pitchFamily="34" charset="0"/>
              </a:defRPr>
            </a:lvl1pPr>
          </a:lstStyle>
          <a:p>
            <a:r>
              <a:rPr lang="pt-BR" sz="1800" b="0" dirty="0"/>
              <a:t>Acesse nossas redes sociais</a:t>
            </a:r>
          </a:p>
        </p:txBody>
      </p:sp>
      <p:pic>
        <p:nvPicPr>
          <p:cNvPr id="15" name="Imagem 14">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41466" y="3315735"/>
            <a:ext cx="170826" cy="358005"/>
          </a:xfrm>
          <a:prstGeom prst="rect">
            <a:avLst/>
          </a:prstGeom>
        </p:spPr>
      </p:pic>
      <p:sp>
        <p:nvSpPr>
          <p:cNvPr id="13" name="CaixaDeTexto 12"/>
          <p:cNvSpPr txBox="1"/>
          <p:nvPr/>
        </p:nvSpPr>
        <p:spPr>
          <a:xfrm>
            <a:off x="5660761" y="2090073"/>
            <a:ext cx="4068328" cy="362896"/>
          </a:xfrm>
          <a:prstGeom prst="rect">
            <a:avLst/>
          </a:prstGeom>
          <a:noFill/>
        </p:spPr>
        <p:txBody>
          <a:bodyPr wrap="square" lIns="83969" tIns="41985" rIns="83969" bIns="41985" rtlCol="0" anchor="ctr">
            <a:spAutoFit/>
          </a:bodyPr>
          <a:lstStyle>
            <a:defPPr>
              <a:defRPr lang="pt-BR"/>
            </a:defPPr>
            <a:lvl1pPr>
              <a:defRPr sz="2400" b="1">
                <a:solidFill>
                  <a:schemeClr val="bg1"/>
                </a:solidFill>
                <a:ea typeface="Verdana" panose="020B0604030504040204" pitchFamily="34" charset="0"/>
                <a:cs typeface="Arial" panose="020B0604020202020204" pitchFamily="34" charset="0"/>
              </a:defRPr>
            </a:lvl1pPr>
          </a:lstStyle>
          <a:p>
            <a:r>
              <a:rPr lang="pt-BR" sz="1800" b="0" dirty="0"/>
              <a:t>Conheça nossas publicações</a:t>
            </a:r>
          </a:p>
        </p:txBody>
      </p:sp>
      <p:pic>
        <p:nvPicPr>
          <p:cNvPr id="16" name="Imagem 15">
            <a:hlinkClick r:id="rId5"/>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19575" y="2660316"/>
            <a:ext cx="383341" cy="376820"/>
          </a:xfrm>
          <a:prstGeom prst="rect">
            <a:avLst/>
          </a:prstGeom>
        </p:spPr>
      </p:pic>
      <p:pic>
        <p:nvPicPr>
          <p:cNvPr id="18" name="Imagem 17">
            <a:hlinkClick r:id="rId7"/>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17947" y="4711267"/>
            <a:ext cx="417863" cy="285115"/>
          </a:xfrm>
          <a:prstGeom prst="rect">
            <a:avLst/>
          </a:prstGeom>
        </p:spPr>
      </p:pic>
      <p:pic>
        <p:nvPicPr>
          <p:cNvPr id="19" name="Imagem 18">
            <a:hlinkClick r:id="rId9"/>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053165" y="4075654"/>
            <a:ext cx="336417" cy="267622"/>
          </a:xfrm>
          <a:prstGeom prst="rect">
            <a:avLst/>
          </a:prstGeom>
        </p:spPr>
      </p:pic>
      <p:sp>
        <p:nvSpPr>
          <p:cNvPr id="23" name="CaixaDeTexto 22"/>
          <p:cNvSpPr txBox="1"/>
          <p:nvPr/>
        </p:nvSpPr>
        <p:spPr>
          <a:xfrm>
            <a:off x="1119345" y="947196"/>
            <a:ext cx="7667311" cy="515677"/>
          </a:xfrm>
          <a:prstGeom prst="rect">
            <a:avLst/>
          </a:prstGeom>
          <a:noFill/>
        </p:spPr>
        <p:txBody>
          <a:bodyPr wrap="square" lIns="83969" tIns="41985" rIns="83969" bIns="41985" rtlCol="0">
            <a:spAutoFit/>
          </a:bodyPr>
          <a:lstStyle/>
          <a:p>
            <a:pPr algn="ctr">
              <a:tabLst>
                <a:tab pos="244911" algn="l"/>
              </a:tabLst>
            </a:pPr>
            <a:r>
              <a:rPr lang="pt-BR" sz="2800" b="1" dirty="0">
                <a:solidFill>
                  <a:schemeClr val="bg1"/>
                </a:solidFill>
                <a:latin typeface="+mj-lt"/>
                <a:ea typeface="Verdana" panose="020B0604030504040204" pitchFamily="34" charset="0"/>
                <a:cs typeface="Verdana" panose="020B0604030504040204" pitchFamily="34" charset="0"/>
              </a:rPr>
              <a:t>MUITO OBRIGADO(A)!</a:t>
            </a:r>
            <a:endParaRPr lang="pt-BR" sz="2800" dirty="0">
              <a:solidFill>
                <a:schemeClr val="bg1"/>
              </a:solidFill>
              <a:latin typeface="+mj-lt"/>
              <a:ea typeface="Verdana" panose="020B0604030504040204" pitchFamily="34" charset="0"/>
              <a:cs typeface="Verdana" panose="020B0604030504040204" pitchFamily="34" charset="0"/>
            </a:endParaRPr>
          </a:p>
        </p:txBody>
      </p:sp>
      <p:sp>
        <p:nvSpPr>
          <p:cNvPr id="24" name="Retângulo 23"/>
          <p:cNvSpPr/>
          <p:nvPr/>
        </p:nvSpPr>
        <p:spPr>
          <a:xfrm>
            <a:off x="2547481" y="2713741"/>
            <a:ext cx="1181082" cy="2854779"/>
          </a:xfrm>
          <a:prstGeom prst="rect">
            <a:avLst/>
          </a:prstGeom>
        </p:spPr>
        <p:txBody>
          <a:bodyPr wrap="square" lIns="83969" tIns="41985" rIns="83969" bIns="41985">
            <a:spAutoFit/>
          </a:bodyPr>
          <a:lstStyle/>
          <a:p>
            <a:r>
              <a:rPr lang="pt-BR" sz="1500" b="1" dirty="0">
                <a:solidFill>
                  <a:schemeClr val="bg1"/>
                </a:solidFill>
              </a:rPr>
              <a:t>INSTAGRAM</a:t>
            </a:r>
          </a:p>
          <a:p>
            <a:endParaRPr lang="en-US" sz="1500" b="1" dirty="0">
              <a:solidFill>
                <a:schemeClr val="bg1"/>
              </a:solidFill>
            </a:endParaRPr>
          </a:p>
          <a:p>
            <a:endParaRPr lang="en-US" sz="1500" b="1" dirty="0">
              <a:solidFill>
                <a:schemeClr val="bg1"/>
              </a:solidFill>
            </a:endParaRPr>
          </a:p>
          <a:p>
            <a:r>
              <a:rPr lang="en-US" sz="1500" b="1" dirty="0">
                <a:solidFill>
                  <a:schemeClr val="bg1"/>
                </a:solidFill>
              </a:rPr>
              <a:t>FACEBOOK</a:t>
            </a:r>
          </a:p>
          <a:p>
            <a:r>
              <a:rPr lang="en-US" sz="1500" dirty="0">
                <a:solidFill>
                  <a:schemeClr val="bg1"/>
                </a:solidFill>
              </a:rPr>
              <a:t> </a:t>
            </a:r>
            <a:endParaRPr lang="pt-BR" sz="1500" dirty="0">
              <a:solidFill>
                <a:schemeClr val="bg1"/>
              </a:solidFill>
            </a:endParaRPr>
          </a:p>
          <a:p>
            <a:endParaRPr lang="en-US" sz="1500" b="1" dirty="0">
              <a:solidFill>
                <a:schemeClr val="bg1"/>
              </a:solidFill>
            </a:endParaRPr>
          </a:p>
          <a:p>
            <a:r>
              <a:rPr lang="en-US" sz="1500" b="1" dirty="0">
                <a:solidFill>
                  <a:schemeClr val="bg1"/>
                </a:solidFill>
              </a:rPr>
              <a:t>TWITTER</a:t>
            </a:r>
            <a:r>
              <a:rPr lang="en-US" sz="1500" dirty="0">
                <a:solidFill>
                  <a:schemeClr val="bg1"/>
                </a:solidFill>
              </a:rPr>
              <a:t> </a:t>
            </a:r>
          </a:p>
          <a:p>
            <a:endParaRPr lang="pt-BR" sz="1500" b="1" dirty="0">
              <a:solidFill>
                <a:schemeClr val="bg1"/>
              </a:solidFill>
            </a:endParaRPr>
          </a:p>
          <a:p>
            <a:endParaRPr lang="pt-BR" sz="1500" b="1" dirty="0">
              <a:solidFill>
                <a:schemeClr val="bg1"/>
              </a:solidFill>
            </a:endParaRPr>
          </a:p>
          <a:p>
            <a:r>
              <a:rPr lang="pt-BR" sz="1500" b="1" dirty="0">
                <a:solidFill>
                  <a:schemeClr val="bg1"/>
                </a:solidFill>
              </a:rPr>
              <a:t>YOUTUBE</a:t>
            </a:r>
            <a:endParaRPr lang="en-US" sz="1500" u="sng" dirty="0">
              <a:solidFill>
                <a:schemeClr val="bg1"/>
              </a:solidFill>
            </a:endParaRPr>
          </a:p>
          <a:p>
            <a:endParaRPr lang="en-US" sz="1500" u="sng" dirty="0">
              <a:solidFill>
                <a:schemeClr val="bg1"/>
              </a:solidFill>
            </a:endParaRPr>
          </a:p>
          <a:p>
            <a:endParaRPr lang="pt-BR" sz="1500" dirty="0">
              <a:solidFill>
                <a:schemeClr val="bg1"/>
              </a:solidFill>
            </a:endParaRPr>
          </a:p>
        </p:txBody>
      </p:sp>
      <p:sp>
        <p:nvSpPr>
          <p:cNvPr id="25" name="Retângulo 24"/>
          <p:cNvSpPr/>
          <p:nvPr/>
        </p:nvSpPr>
        <p:spPr>
          <a:xfrm>
            <a:off x="5677098" y="2702682"/>
            <a:ext cx="2153202" cy="546455"/>
          </a:xfrm>
          <a:prstGeom prst="rect">
            <a:avLst/>
          </a:prstGeom>
        </p:spPr>
        <p:txBody>
          <a:bodyPr wrap="square" lIns="83969" tIns="41985" rIns="83969" bIns="41985">
            <a:spAutoFit/>
          </a:bodyPr>
          <a:lstStyle/>
          <a:p>
            <a:r>
              <a:rPr lang="pt-BR" sz="1500" b="1" dirty="0">
                <a:solidFill>
                  <a:schemeClr val="bg1"/>
                </a:solidFill>
              </a:rPr>
              <a:t>PORTAL INEP </a:t>
            </a:r>
          </a:p>
          <a:p>
            <a:r>
              <a:rPr lang="pt-BR" sz="1500" dirty="0">
                <a:solidFill>
                  <a:schemeClr val="bg1"/>
                </a:solidFill>
              </a:rPr>
              <a:t>portal.inep.gov.br</a:t>
            </a:r>
            <a:endParaRPr lang="en-US" sz="1500" dirty="0">
              <a:solidFill>
                <a:schemeClr val="bg1"/>
              </a:solidFill>
            </a:endParaRPr>
          </a:p>
        </p:txBody>
      </p:sp>
    </p:spTree>
    <p:extLst>
      <p:ext uri="{BB962C8B-B14F-4D97-AF65-F5344CB8AC3E}">
        <p14:creationId xmlns:p14="http://schemas.microsoft.com/office/powerpoint/2010/main" val="1687760429"/>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3" y="501"/>
            <a:ext cx="9906527" cy="6856999"/>
          </a:xfrm>
          <a:prstGeom prst="rect">
            <a:avLst/>
          </a:prstGeom>
        </p:spPr>
      </p:pic>
      <p:grpSp>
        <p:nvGrpSpPr>
          <p:cNvPr id="4" name="Grupo 3"/>
          <p:cNvGrpSpPr/>
          <p:nvPr/>
        </p:nvGrpSpPr>
        <p:grpSpPr>
          <a:xfrm>
            <a:off x="2776000" y="1700491"/>
            <a:ext cx="4807017" cy="3789555"/>
            <a:chOff x="2628094" y="3100333"/>
            <a:chExt cx="4967999" cy="3989479"/>
          </a:xfrm>
        </p:grpSpPr>
        <p:sp>
          <p:nvSpPr>
            <p:cNvPr id="5" name="Retângulo 4"/>
            <p:cNvSpPr/>
            <p:nvPr/>
          </p:nvSpPr>
          <p:spPr>
            <a:xfrm>
              <a:off x="2643093" y="3100333"/>
              <a:ext cx="4953000" cy="338554"/>
            </a:xfrm>
            <a:prstGeom prst="rect">
              <a:avLst/>
            </a:prstGeom>
          </p:spPr>
          <p:txBody>
            <a:bodyPr>
              <a:spAutoFit/>
            </a:bodyPr>
            <a:lstStyle/>
            <a:p>
              <a:endParaRPr lang="en-US" sz="1500" u="sng" dirty="0">
                <a:solidFill>
                  <a:schemeClr val="bg1"/>
                </a:solidFill>
              </a:endParaRPr>
            </a:p>
          </p:txBody>
        </p:sp>
        <p:sp>
          <p:nvSpPr>
            <p:cNvPr id="10" name="Retângulo 9"/>
            <p:cNvSpPr/>
            <p:nvPr/>
          </p:nvSpPr>
          <p:spPr>
            <a:xfrm>
              <a:off x="2628094" y="6751258"/>
              <a:ext cx="4953000" cy="338554"/>
            </a:xfrm>
            <a:prstGeom prst="rect">
              <a:avLst/>
            </a:prstGeom>
          </p:spPr>
          <p:txBody>
            <a:bodyPr>
              <a:spAutoFit/>
            </a:bodyPr>
            <a:lstStyle/>
            <a:p>
              <a:endParaRPr lang="en-US" sz="1500" u="sng" dirty="0">
                <a:solidFill>
                  <a:schemeClr val="bg1"/>
                </a:solidFill>
              </a:endParaRPr>
            </a:p>
          </p:txBody>
        </p:sp>
      </p:grpSp>
      <p:sp>
        <p:nvSpPr>
          <p:cNvPr id="17" name="Rectangle 2"/>
          <p:cNvSpPr>
            <a:spLocks noChangeArrowheads="1"/>
          </p:cNvSpPr>
          <p:nvPr/>
        </p:nvSpPr>
        <p:spPr bwMode="auto">
          <a:xfrm>
            <a:off x="488504" y="264931"/>
            <a:ext cx="8337550" cy="521766"/>
          </a:xfrm>
          <a:prstGeom prst="rect">
            <a:avLst/>
          </a:prstGeom>
          <a:noFill/>
          <a:ln>
            <a:noFill/>
          </a:ln>
          <a:effectLst>
            <a:outerShdw blurRad="50800" dist="38100" dir="2700000" algn="tl" rotWithShape="0">
              <a:prstClr val="black">
                <a:alpha val="40000"/>
              </a:prstClr>
            </a:outerShdw>
          </a:effectLst>
          <a:scene3d>
            <a:camera prst="orthographicFront"/>
            <a:lightRig rig="threePt" dir="t"/>
          </a:scene3d>
          <a:sp3d>
            <a:bevelT/>
          </a:sp3d>
          <a:extLst/>
        </p:spPr>
        <p:txBody>
          <a:bodyPr wrap="square" lIns="90000" tIns="45000" rIns="90000" bIns="45000">
            <a:spAutoFit/>
          </a:bodyPr>
          <a:lstStyle/>
          <a:p>
            <a:pPr algn="ctr" hangingPunct="1">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2800" b="1" dirty="0">
                <a:solidFill>
                  <a:schemeClr val="bg1"/>
                </a:solidFill>
                <a:latin typeface="Tahoma" pitchFamily="32" charset="0"/>
              </a:rPr>
              <a:t>EQUIPE ESTADUAL SEDUC/SAEN</a:t>
            </a:r>
          </a:p>
        </p:txBody>
      </p:sp>
      <p:sp>
        <p:nvSpPr>
          <p:cNvPr id="20" name="Rectangle 1"/>
          <p:cNvSpPr>
            <a:spLocks noChangeArrowheads="1"/>
          </p:cNvSpPr>
          <p:nvPr/>
        </p:nvSpPr>
        <p:spPr bwMode="auto">
          <a:xfrm>
            <a:off x="267662" y="1412776"/>
            <a:ext cx="4679950" cy="23068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p>
            <a:pPr algn="just">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1900" b="1" dirty="0">
                <a:solidFill>
                  <a:schemeClr val="bg1"/>
                </a:solidFill>
                <a:latin typeface="+mj-lt"/>
                <a:cs typeface="Tahoma" pitchFamily="32" charset="0"/>
              </a:rPr>
              <a:t>COORDENADORA</a:t>
            </a:r>
          </a:p>
          <a:p>
            <a:pPr algn="just">
              <a:lnSpc>
                <a:spcPts val="25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1900" b="1" dirty="0">
                <a:solidFill>
                  <a:schemeClr val="bg1"/>
                </a:solidFill>
                <a:latin typeface="+mj-lt"/>
                <a:cs typeface="Tahoma" pitchFamily="32" charset="0"/>
              </a:rPr>
              <a:t>Simone do Socorro Brochado Palheta</a:t>
            </a:r>
          </a:p>
          <a:p>
            <a:pPr algn="just">
              <a:lnSpc>
                <a:spcPts val="25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t-BR" sz="1900" b="1" dirty="0">
              <a:solidFill>
                <a:schemeClr val="bg1"/>
              </a:solidFill>
              <a:latin typeface="+mj-lt"/>
              <a:cs typeface="Tahoma" pitchFamily="32" charset="0"/>
            </a:endParaRPr>
          </a:p>
          <a:p>
            <a:pPr algn="just">
              <a:lnSpc>
                <a:spcPts val="25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1900" b="1" dirty="0">
                <a:solidFill>
                  <a:schemeClr val="bg1"/>
                </a:solidFill>
                <a:latin typeface="+mj-lt"/>
                <a:cs typeface="Tahoma" pitchFamily="32" charset="0"/>
              </a:rPr>
              <a:t>TELEFONE:</a:t>
            </a:r>
          </a:p>
          <a:p>
            <a:pPr algn="just">
              <a:lnSpc>
                <a:spcPts val="25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1900" b="1" dirty="0">
                <a:solidFill>
                  <a:schemeClr val="bg1"/>
                </a:solidFill>
                <a:latin typeface="+mj-lt"/>
                <a:cs typeface="Tahoma" pitchFamily="32" charset="0"/>
              </a:rPr>
              <a:t>(91) 3205-7510</a:t>
            </a:r>
          </a:p>
          <a:p>
            <a:pPr algn="just">
              <a:lnSpc>
                <a:spcPts val="25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1900" b="1" dirty="0">
                <a:solidFill>
                  <a:schemeClr val="bg1"/>
                </a:solidFill>
                <a:latin typeface="+mj-lt"/>
                <a:cs typeface="Tahoma" pitchFamily="32" charset="0"/>
              </a:rPr>
              <a:t>(91) 3205-7511</a:t>
            </a:r>
          </a:p>
          <a:p>
            <a:pPr algn="just">
              <a:lnSpc>
                <a:spcPts val="25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1900" b="1" dirty="0">
                <a:solidFill>
                  <a:schemeClr val="bg1"/>
                </a:solidFill>
                <a:latin typeface="+mj-lt"/>
                <a:cs typeface="Tahoma" pitchFamily="32" charset="0"/>
              </a:rPr>
              <a:t>(91) </a:t>
            </a:r>
            <a:r>
              <a:rPr lang="pt-BR" sz="1900" b="1" dirty="0" smtClean="0">
                <a:solidFill>
                  <a:schemeClr val="bg1"/>
                </a:solidFill>
                <a:latin typeface="+mj-lt"/>
                <a:cs typeface="Tahoma" pitchFamily="32" charset="0"/>
              </a:rPr>
              <a:t>3205-7512</a:t>
            </a:r>
            <a:endParaRPr lang="pt-BR" sz="1900" b="1" dirty="0">
              <a:solidFill>
                <a:schemeClr val="bg1"/>
              </a:solidFill>
              <a:latin typeface="+mj-lt"/>
            </a:endParaRPr>
          </a:p>
        </p:txBody>
      </p:sp>
      <p:sp>
        <p:nvSpPr>
          <p:cNvPr id="21" name="Rectangle 4"/>
          <p:cNvSpPr>
            <a:spLocks noChangeArrowheads="1"/>
          </p:cNvSpPr>
          <p:nvPr/>
        </p:nvSpPr>
        <p:spPr bwMode="auto">
          <a:xfrm>
            <a:off x="5172251" y="786697"/>
            <a:ext cx="4651365" cy="52230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5000" rIns="90000" bIns="45000">
            <a:spAutoFit/>
          </a:bodyPr>
          <a:lstStyle/>
          <a:p>
            <a:pPr algn="just">
              <a:lnSpc>
                <a:spcPct val="15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1400" b="1" dirty="0">
                <a:solidFill>
                  <a:schemeClr val="bg1"/>
                </a:solidFill>
                <a:latin typeface="+mj-lt"/>
                <a:cs typeface="Tahoma" pitchFamily="32" charset="0"/>
              </a:rPr>
              <a:t>TÉCNICOS</a:t>
            </a:r>
          </a:p>
          <a:p>
            <a:pPr algn="just">
              <a:lnSpc>
                <a:spcPts val="25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1400" b="1" dirty="0">
                <a:solidFill>
                  <a:schemeClr val="bg1"/>
                </a:solidFill>
                <a:latin typeface="+mj-lt"/>
                <a:cs typeface="Tahoma" pitchFamily="32" charset="0"/>
              </a:rPr>
              <a:t>Adalberto dos Reis Pimentel Júnior</a:t>
            </a:r>
          </a:p>
          <a:p>
            <a:pPr algn="just">
              <a:lnSpc>
                <a:spcPts val="25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1400" b="1" dirty="0">
                <a:solidFill>
                  <a:schemeClr val="bg1"/>
                </a:solidFill>
                <a:latin typeface="+mj-lt"/>
                <a:cs typeface="Tahoma" pitchFamily="32" charset="0"/>
              </a:rPr>
              <a:t>Ana Célia de Leão</a:t>
            </a:r>
          </a:p>
          <a:p>
            <a:pPr algn="just">
              <a:lnSpc>
                <a:spcPts val="25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1400" b="1" dirty="0">
                <a:solidFill>
                  <a:schemeClr val="bg1"/>
                </a:solidFill>
                <a:latin typeface="+mj-lt"/>
                <a:cs typeface="Tahoma" pitchFamily="32" charset="0"/>
              </a:rPr>
              <a:t>Antônio Cesar Rebelo Pontes</a:t>
            </a:r>
          </a:p>
          <a:p>
            <a:pPr algn="just">
              <a:lnSpc>
                <a:spcPts val="25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1400" b="1" dirty="0">
                <a:solidFill>
                  <a:schemeClr val="bg1"/>
                </a:solidFill>
                <a:latin typeface="+mj-lt"/>
                <a:cs typeface="Tahoma" pitchFamily="32" charset="0"/>
              </a:rPr>
              <a:t>Ana Lúcia dos Anjos Picanço</a:t>
            </a:r>
          </a:p>
          <a:p>
            <a:pPr algn="just">
              <a:lnSpc>
                <a:spcPts val="25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1400" b="1" dirty="0" smtClean="0">
                <a:solidFill>
                  <a:schemeClr val="bg1"/>
                </a:solidFill>
                <a:latin typeface="+mj-lt"/>
                <a:cs typeface="Tahoma" pitchFamily="32" charset="0"/>
              </a:rPr>
              <a:t>Cintia </a:t>
            </a:r>
            <a:r>
              <a:rPr lang="pt-BR" sz="1400" b="1" dirty="0">
                <a:solidFill>
                  <a:schemeClr val="bg1"/>
                </a:solidFill>
                <a:latin typeface="+mj-lt"/>
                <a:cs typeface="Tahoma" pitchFamily="32" charset="0"/>
              </a:rPr>
              <a:t>Leila Barbosa dos Santos Costa</a:t>
            </a:r>
          </a:p>
          <a:p>
            <a:pPr algn="just">
              <a:lnSpc>
                <a:spcPts val="25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1400" b="1" dirty="0">
                <a:solidFill>
                  <a:schemeClr val="bg1"/>
                </a:solidFill>
                <a:latin typeface="+mj-lt"/>
                <a:cs typeface="Tahoma" pitchFamily="32" charset="0"/>
              </a:rPr>
              <a:t>Jorge Luiz </a:t>
            </a:r>
            <a:r>
              <a:rPr lang="pt-BR" sz="1400" b="1" dirty="0" err="1">
                <a:solidFill>
                  <a:schemeClr val="bg1"/>
                </a:solidFill>
                <a:latin typeface="+mj-lt"/>
                <a:cs typeface="Tahoma" pitchFamily="32" charset="0"/>
              </a:rPr>
              <a:t>Malcher</a:t>
            </a:r>
            <a:r>
              <a:rPr lang="pt-BR" sz="1400" b="1" dirty="0">
                <a:solidFill>
                  <a:schemeClr val="bg1"/>
                </a:solidFill>
                <a:latin typeface="+mj-lt"/>
                <a:cs typeface="Tahoma" pitchFamily="32" charset="0"/>
              </a:rPr>
              <a:t> de Queiroz</a:t>
            </a:r>
          </a:p>
          <a:p>
            <a:pPr algn="just">
              <a:lnSpc>
                <a:spcPts val="25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1400" b="1" dirty="0">
                <a:solidFill>
                  <a:schemeClr val="bg1"/>
                </a:solidFill>
                <a:latin typeface="+mj-lt"/>
                <a:cs typeface="Tahoma" pitchFamily="32" charset="0"/>
              </a:rPr>
              <a:t>Jorge Luiz Magalhães e Silva</a:t>
            </a:r>
          </a:p>
          <a:p>
            <a:pPr algn="just">
              <a:lnSpc>
                <a:spcPts val="25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1400" b="1" dirty="0">
                <a:solidFill>
                  <a:schemeClr val="bg1"/>
                </a:solidFill>
                <a:latin typeface="+mj-lt"/>
                <a:cs typeface="Tahoma" pitchFamily="32" charset="0"/>
              </a:rPr>
              <a:t>José Raimundo do Espírito Santo de Oliveira</a:t>
            </a:r>
          </a:p>
          <a:p>
            <a:pPr algn="just">
              <a:lnSpc>
                <a:spcPts val="25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1400" b="1" dirty="0" err="1">
                <a:solidFill>
                  <a:schemeClr val="bg1"/>
                </a:solidFill>
                <a:latin typeface="+mj-lt"/>
                <a:cs typeface="Tahoma" pitchFamily="32" charset="0"/>
              </a:rPr>
              <a:t>Leonildes</a:t>
            </a:r>
            <a:r>
              <a:rPr lang="pt-BR" sz="1400" b="1" dirty="0">
                <a:solidFill>
                  <a:schemeClr val="bg1"/>
                </a:solidFill>
                <a:latin typeface="+mj-lt"/>
                <a:cs typeface="Tahoma" pitchFamily="32" charset="0"/>
              </a:rPr>
              <a:t> Santana Lobo</a:t>
            </a:r>
          </a:p>
          <a:p>
            <a:pPr algn="just">
              <a:lnSpc>
                <a:spcPts val="25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1400" b="1" dirty="0" smtClean="0">
                <a:solidFill>
                  <a:schemeClr val="bg1"/>
                </a:solidFill>
                <a:latin typeface="+mj-lt"/>
                <a:cs typeface="Tahoma" pitchFamily="32" charset="0"/>
              </a:rPr>
              <a:t>Lícia </a:t>
            </a:r>
            <a:r>
              <a:rPr lang="pt-BR" sz="1400" b="1" dirty="0">
                <a:solidFill>
                  <a:schemeClr val="bg1"/>
                </a:solidFill>
                <a:latin typeface="+mj-lt"/>
                <a:cs typeface="Tahoma" pitchFamily="32" charset="0"/>
              </a:rPr>
              <a:t>de Nazaré Cohen dos Passos</a:t>
            </a:r>
          </a:p>
          <a:p>
            <a:pPr algn="just">
              <a:lnSpc>
                <a:spcPts val="25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1400" b="1" dirty="0">
                <a:solidFill>
                  <a:schemeClr val="bg1"/>
                </a:solidFill>
                <a:latin typeface="+mj-lt"/>
                <a:cs typeface="Tahoma" pitchFamily="32" charset="0"/>
              </a:rPr>
              <a:t>Luís Cláudio dos Santos Ferreira</a:t>
            </a:r>
          </a:p>
          <a:p>
            <a:pPr algn="just">
              <a:lnSpc>
                <a:spcPts val="25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1400" b="1" dirty="0">
                <a:solidFill>
                  <a:schemeClr val="bg1"/>
                </a:solidFill>
                <a:latin typeface="+mj-lt"/>
                <a:cs typeface="Tahoma" pitchFamily="32" charset="0"/>
              </a:rPr>
              <a:t>Maria Alves de Souza</a:t>
            </a:r>
          </a:p>
          <a:p>
            <a:pPr algn="just">
              <a:lnSpc>
                <a:spcPts val="25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1400" b="1" dirty="0" err="1">
                <a:solidFill>
                  <a:schemeClr val="bg1"/>
                </a:solidFill>
                <a:latin typeface="+mj-lt"/>
                <a:cs typeface="Tahoma" pitchFamily="32" charset="0"/>
              </a:rPr>
              <a:t>Rejan</a:t>
            </a:r>
            <a:r>
              <a:rPr lang="pt-BR" sz="1400" b="1" dirty="0">
                <a:solidFill>
                  <a:schemeClr val="bg1"/>
                </a:solidFill>
                <a:latin typeface="+mj-lt"/>
                <a:cs typeface="Tahoma" pitchFamily="32" charset="0"/>
              </a:rPr>
              <a:t> da Silva Cunha</a:t>
            </a:r>
          </a:p>
          <a:p>
            <a:pPr algn="just">
              <a:lnSpc>
                <a:spcPts val="25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1400" b="1" dirty="0" err="1">
                <a:solidFill>
                  <a:schemeClr val="bg1"/>
                </a:solidFill>
                <a:latin typeface="+mj-lt"/>
                <a:cs typeface="Tahoma" pitchFamily="32" charset="0"/>
              </a:rPr>
              <a:t>Rosineide</a:t>
            </a:r>
            <a:r>
              <a:rPr lang="pt-BR" sz="1400" b="1" dirty="0">
                <a:solidFill>
                  <a:schemeClr val="bg1"/>
                </a:solidFill>
                <a:latin typeface="+mj-lt"/>
                <a:cs typeface="Tahoma" pitchFamily="32" charset="0"/>
              </a:rPr>
              <a:t> Ferreira Lopes</a:t>
            </a:r>
          </a:p>
          <a:p>
            <a:pPr algn="just">
              <a:lnSpc>
                <a:spcPts val="25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1400" b="1" dirty="0">
                <a:solidFill>
                  <a:schemeClr val="bg1"/>
                </a:solidFill>
                <a:latin typeface="+mj-lt"/>
                <a:cs typeface="Tahoma" pitchFamily="32" charset="0"/>
              </a:rPr>
              <a:t>Soraya Socorro Alves Figueiró</a:t>
            </a:r>
          </a:p>
        </p:txBody>
      </p:sp>
      <p:pic>
        <p:nvPicPr>
          <p:cNvPr id="2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3878" y="5931940"/>
            <a:ext cx="1512887" cy="6207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6226931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ítulo 1"/>
          <p:cNvSpPr txBox="1">
            <a:spLocks/>
          </p:cNvSpPr>
          <p:nvPr/>
        </p:nvSpPr>
        <p:spPr>
          <a:xfrm>
            <a:off x="699532" y="3717032"/>
            <a:ext cx="8645955" cy="16764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pt-BR" sz="4800" dirty="0">
              <a:solidFill>
                <a:srgbClr val="1B416F"/>
              </a:solidFill>
            </a:endParaRPr>
          </a:p>
        </p:txBody>
      </p:sp>
      <p:sp>
        <p:nvSpPr>
          <p:cNvPr id="7" name="CaixaDeTexto 6"/>
          <p:cNvSpPr txBox="1"/>
          <p:nvPr/>
        </p:nvSpPr>
        <p:spPr>
          <a:xfrm>
            <a:off x="1208584" y="2636912"/>
            <a:ext cx="3597901" cy="923330"/>
          </a:xfrm>
          <a:prstGeom prst="rect">
            <a:avLst/>
          </a:prstGeom>
          <a:noFill/>
        </p:spPr>
        <p:txBody>
          <a:bodyPr wrap="square" rtlCol="0">
            <a:spAutoFit/>
          </a:bodyPr>
          <a:lstStyle/>
          <a:p>
            <a:r>
              <a:rPr lang="pt-BR" sz="5400" dirty="0" smtClean="0">
                <a:solidFill>
                  <a:schemeClr val="bg1"/>
                </a:solidFill>
              </a:rPr>
              <a:t>Definição</a:t>
            </a:r>
            <a:endParaRPr lang="pt-BR" sz="5400" dirty="0">
              <a:solidFill>
                <a:schemeClr val="bg1"/>
              </a:solidFill>
            </a:endParaRPr>
          </a:p>
        </p:txBody>
      </p:sp>
      <p:sp>
        <p:nvSpPr>
          <p:cNvPr id="10" name="Título 1"/>
          <p:cNvSpPr txBox="1">
            <a:spLocks/>
          </p:cNvSpPr>
          <p:nvPr/>
        </p:nvSpPr>
        <p:spPr>
          <a:xfrm>
            <a:off x="1288709" y="260648"/>
            <a:ext cx="7467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b="1" dirty="0" smtClean="0"/>
              <a:t>Acessando o Sistema </a:t>
            </a:r>
            <a:endParaRPr lang="pt-BR" dirty="0"/>
          </a:p>
        </p:txBody>
      </p:sp>
      <p:sp>
        <p:nvSpPr>
          <p:cNvPr id="8" name="Espaço Reservado para Conteúdo 2"/>
          <p:cNvSpPr txBox="1">
            <a:spLocks/>
          </p:cNvSpPr>
          <p:nvPr/>
        </p:nvSpPr>
        <p:spPr>
          <a:xfrm>
            <a:off x="421574" y="1628800"/>
            <a:ext cx="7467600" cy="487375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pt-BR" b="1" dirty="0">
              <a:solidFill>
                <a:schemeClr val="accent4"/>
              </a:solidFill>
            </a:endParaRPr>
          </a:p>
        </p:txBody>
      </p:sp>
      <p:sp>
        <p:nvSpPr>
          <p:cNvPr id="12" name="Espaço Reservado para Conteúdo 2"/>
          <p:cNvSpPr txBox="1">
            <a:spLocks/>
          </p:cNvSpPr>
          <p:nvPr/>
        </p:nvSpPr>
        <p:spPr>
          <a:xfrm>
            <a:off x="200472" y="1044314"/>
            <a:ext cx="9505056" cy="5161784"/>
          </a:xfrm>
          <a:prstGeom prst="rect">
            <a:avLst/>
          </a:prstGeom>
        </p:spPr>
        <p:txBody>
          <a:bodyPr vert="horz">
            <a:no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pt-BR" b="1" dirty="0" smtClean="0">
                <a:solidFill>
                  <a:schemeClr val="accent4"/>
                </a:solidFill>
                <a:latin typeface="Arial" panose="020B0604020202020204" pitchFamily="34" charset="0"/>
                <a:cs typeface="Arial" panose="020B0604020202020204" pitchFamily="34" charset="0"/>
              </a:rPr>
              <a:t>Cadastro de usuário</a:t>
            </a:r>
          </a:p>
          <a:p>
            <a:pPr marL="0" indent="0" algn="just">
              <a:buNone/>
            </a:pPr>
            <a:endParaRPr lang="pt-BR" sz="800" dirty="0" smtClean="0">
              <a:latin typeface="Arial" panose="020B0604020202020204" pitchFamily="34" charset="0"/>
              <a:cs typeface="Arial" panose="020B0604020202020204" pitchFamily="34" charset="0"/>
            </a:endParaRPr>
          </a:p>
          <a:p>
            <a:pPr algn="just">
              <a:buFont typeface="Wingdings" panose="05000000000000000000" pitchFamily="2" charset="2"/>
              <a:buChar char="§"/>
            </a:pPr>
            <a:r>
              <a:rPr lang="pt-BR" dirty="0" smtClean="0">
                <a:latin typeface="Arial" panose="020B0604020202020204" pitchFamily="34" charset="0"/>
                <a:cs typeface="Arial" panose="020B0604020202020204" pitchFamily="34" charset="0"/>
              </a:rPr>
              <a:t>Os </a:t>
            </a:r>
            <a:r>
              <a:rPr lang="pt-BR" dirty="0">
                <a:latin typeface="Arial" panose="020B0604020202020204" pitchFamily="34" charset="0"/>
                <a:cs typeface="Arial" panose="020B0604020202020204" pitchFamily="34" charset="0"/>
              </a:rPr>
              <a:t>perfis de acesso ao sistema Educacenso são: </a:t>
            </a:r>
            <a:endParaRPr lang="pt-BR" dirty="0" smtClean="0">
              <a:latin typeface="Arial" panose="020B0604020202020204" pitchFamily="34" charset="0"/>
              <a:cs typeface="Arial" panose="020B0604020202020204" pitchFamily="34" charset="0"/>
            </a:endParaRPr>
          </a:p>
          <a:p>
            <a:pPr algn="just">
              <a:buFont typeface="Wingdings" panose="05000000000000000000" pitchFamily="2" charset="2"/>
              <a:buChar char="§"/>
            </a:pPr>
            <a:endParaRPr lang="pt-BR" sz="800" dirty="0" smtClean="0">
              <a:latin typeface="Arial" panose="020B0604020202020204" pitchFamily="34" charset="0"/>
              <a:cs typeface="Arial" panose="020B0604020202020204" pitchFamily="34" charset="0"/>
            </a:endParaRPr>
          </a:p>
          <a:p>
            <a:pPr algn="just">
              <a:buFont typeface="Wingdings" panose="05000000000000000000" pitchFamily="2" charset="2"/>
              <a:buChar char="ü"/>
            </a:pPr>
            <a:r>
              <a:rPr lang="pt-BR" dirty="0" smtClean="0">
                <a:latin typeface="Arial" panose="020B0604020202020204" pitchFamily="34" charset="0"/>
                <a:cs typeface="Arial" panose="020B0604020202020204" pitchFamily="34" charset="0"/>
              </a:rPr>
              <a:t>Inep; </a:t>
            </a:r>
          </a:p>
          <a:p>
            <a:pPr algn="just">
              <a:buFont typeface="Wingdings" panose="05000000000000000000" pitchFamily="2" charset="2"/>
              <a:buChar char="ü"/>
            </a:pPr>
            <a:endParaRPr lang="pt-BR" sz="800" dirty="0" smtClean="0">
              <a:latin typeface="Arial" panose="020B0604020202020204" pitchFamily="34" charset="0"/>
              <a:cs typeface="Arial" panose="020B0604020202020204" pitchFamily="34" charset="0"/>
            </a:endParaRPr>
          </a:p>
          <a:p>
            <a:pPr algn="just">
              <a:buFont typeface="Wingdings" panose="05000000000000000000" pitchFamily="2" charset="2"/>
              <a:buChar char="ü"/>
            </a:pPr>
            <a:r>
              <a:rPr lang="pt-BR" dirty="0" smtClean="0">
                <a:latin typeface="Arial" panose="020B0604020202020204" pitchFamily="34" charset="0"/>
                <a:cs typeface="Arial" panose="020B0604020202020204" pitchFamily="34" charset="0"/>
              </a:rPr>
              <a:t> </a:t>
            </a:r>
            <a:r>
              <a:rPr lang="pt-BR" dirty="0">
                <a:latin typeface="Arial" panose="020B0604020202020204" pitchFamily="34" charset="0"/>
                <a:cs typeface="Arial" panose="020B0604020202020204" pitchFamily="34" charset="0"/>
              </a:rPr>
              <a:t>Secretaria </a:t>
            </a:r>
            <a:r>
              <a:rPr lang="pt-BR" dirty="0" smtClean="0">
                <a:latin typeface="Arial" panose="020B0604020202020204" pitchFamily="34" charset="0"/>
                <a:cs typeface="Arial" panose="020B0604020202020204" pitchFamily="34" charset="0"/>
              </a:rPr>
              <a:t>Estadual;</a:t>
            </a:r>
          </a:p>
          <a:p>
            <a:pPr algn="just">
              <a:buFont typeface="Wingdings" panose="05000000000000000000" pitchFamily="2" charset="2"/>
              <a:buChar char="ü"/>
            </a:pPr>
            <a:endParaRPr lang="pt-BR" sz="800" dirty="0" smtClean="0">
              <a:latin typeface="Arial" panose="020B0604020202020204" pitchFamily="34" charset="0"/>
              <a:cs typeface="Arial" panose="020B0604020202020204" pitchFamily="34" charset="0"/>
            </a:endParaRPr>
          </a:p>
          <a:p>
            <a:pPr algn="just">
              <a:buFont typeface="Wingdings" panose="05000000000000000000" pitchFamily="2" charset="2"/>
              <a:buChar char="ü"/>
            </a:pPr>
            <a:r>
              <a:rPr lang="pt-BR" dirty="0" smtClean="0">
                <a:latin typeface="Arial" panose="020B0604020202020204" pitchFamily="34" charset="0"/>
                <a:cs typeface="Arial" panose="020B0604020202020204" pitchFamily="34" charset="0"/>
              </a:rPr>
              <a:t> Setec;</a:t>
            </a:r>
          </a:p>
          <a:p>
            <a:pPr algn="just">
              <a:buFont typeface="Wingdings" panose="05000000000000000000" pitchFamily="2" charset="2"/>
              <a:buChar char="ü"/>
            </a:pPr>
            <a:endParaRPr lang="pt-BR" sz="800" dirty="0" smtClean="0">
              <a:latin typeface="Arial" panose="020B0604020202020204" pitchFamily="34" charset="0"/>
              <a:cs typeface="Arial" panose="020B0604020202020204" pitchFamily="34" charset="0"/>
            </a:endParaRPr>
          </a:p>
          <a:p>
            <a:pPr algn="just">
              <a:buFont typeface="Wingdings" panose="05000000000000000000" pitchFamily="2" charset="2"/>
              <a:buChar char="ü"/>
            </a:pPr>
            <a:r>
              <a:rPr lang="pt-BR" dirty="0" smtClean="0">
                <a:latin typeface="Arial" panose="020B0604020202020204" pitchFamily="34" charset="0"/>
                <a:cs typeface="Arial" panose="020B0604020202020204" pitchFamily="34" charset="0"/>
              </a:rPr>
              <a:t> </a:t>
            </a:r>
            <a:r>
              <a:rPr lang="pt-BR" dirty="0">
                <a:latin typeface="Arial" panose="020B0604020202020204" pitchFamily="34" charset="0"/>
                <a:cs typeface="Arial" panose="020B0604020202020204" pitchFamily="34" charset="0"/>
              </a:rPr>
              <a:t>Órgão </a:t>
            </a:r>
            <a:r>
              <a:rPr lang="pt-BR" dirty="0" smtClean="0">
                <a:latin typeface="Arial" panose="020B0604020202020204" pitchFamily="34" charset="0"/>
                <a:cs typeface="Arial" panose="020B0604020202020204" pitchFamily="34" charset="0"/>
              </a:rPr>
              <a:t>regional;</a:t>
            </a:r>
          </a:p>
          <a:p>
            <a:pPr marL="0" indent="0" algn="just">
              <a:buNone/>
            </a:pPr>
            <a:endParaRPr lang="pt-BR" sz="800" dirty="0" smtClean="0">
              <a:latin typeface="Arial" panose="020B0604020202020204" pitchFamily="34" charset="0"/>
              <a:cs typeface="Arial" panose="020B0604020202020204" pitchFamily="34" charset="0"/>
            </a:endParaRPr>
          </a:p>
          <a:p>
            <a:pPr algn="just">
              <a:buFont typeface="Wingdings" panose="05000000000000000000" pitchFamily="2" charset="2"/>
              <a:buChar char="ü"/>
            </a:pPr>
            <a:r>
              <a:rPr lang="pt-BR" dirty="0" smtClean="0">
                <a:latin typeface="Arial" panose="020B0604020202020204" pitchFamily="34" charset="0"/>
                <a:cs typeface="Arial" panose="020B0604020202020204" pitchFamily="34" charset="0"/>
              </a:rPr>
              <a:t> </a:t>
            </a:r>
            <a:r>
              <a:rPr lang="pt-BR" dirty="0">
                <a:latin typeface="Arial" panose="020B0604020202020204" pitchFamily="34" charset="0"/>
                <a:cs typeface="Arial" panose="020B0604020202020204" pitchFamily="34" charset="0"/>
              </a:rPr>
              <a:t>Secretaria </a:t>
            </a:r>
            <a:r>
              <a:rPr lang="pt-BR" dirty="0" smtClean="0">
                <a:latin typeface="Arial" panose="020B0604020202020204" pitchFamily="34" charset="0"/>
                <a:cs typeface="Arial" panose="020B0604020202020204" pitchFamily="34" charset="0"/>
              </a:rPr>
              <a:t>Municipal;</a:t>
            </a:r>
          </a:p>
          <a:p>
            <a:pPr algn="just">
              <a:buFont typeface="Wingdings" panose="05000000000000000000" pitchFamily="2" charset="2"/>
              <a:buChar char="ü"/>
            </a:pPr>
            <a:endParaRPr lang="pt-BR" sz="800" dirty="0" smtClean="0">
              <a:latin typeface="Arial" panose="020B0604020202020204" pitchFamily="34" charset="0"/>
              <a:cs typeface="Arial" panose="020B0604020202020204" pitchFamily="34" charset="0"/>
            </a:endParaRPr>
          </a:p>
          <a:p>
            <a:pPr algn="just">
              <a:buFont typeface="Wingdings" panose="05000000000000000000" pitchFamily="2" charset="2"/>
              <a:buChar char="ü"/>
            </a:pPr>
            <a:r>
              <a:rPr lang="pt-BR" dirty="0" smtClean="0">
                <a:latin typeface="Arial" panose="020B0604020202020204" pitchFamily="34" charset="0"/>
                <a:cs typeface="Arial" panose="020B0604020202020204" pitchFamily="34" charset="0"/>
              </a:rPr>
              <a:t> </a:t>
            </a:r>
            <a:r>
              <a:rPr lang="pt-BR" dirty="0">
                <a:latin typeface="Arial" panose="020B0604020202020204" pitchFamily="34" charset="0"/>
                <a:cs typeface="Arial" panose="020B0604020202020204" pitchFamily="34" charset="0"/>
              </a:rPr>
              <a:t>Escola. </a:t>
            </a:r>
          </a:p>
        </p:txBody>
      </p:sp>
      <p:pic>
        <p:nvPicPr>
          <p:cNvPr id="2052" name="Picture 4" descr="http://2.bp.blogspot.com/_aJT3I8ICB-8/S8NpKf0bj-I/AAAAAAAAAnI/rxCUxI1JPKU/s1600/mapa-do-brasil-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5397" y="2304448"/>
            <a:ext cx="4620656" cy="331129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descr="http://3.bp.blogspot.com/_4zSy8Ncl1nI/TButi0uKFGI/AAAAAAAAA4c/yBjfjXK6DOQ/s1600/ESCOLA~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0672" y="5569873"/>
            <a:ext cx="632190" cy="54328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www.cnj.jus.br/corregedoria/justica_aberta/html/img/mapa_brasil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14580" y="2276872"/>
            <a:ext cx="512807" cy="50513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www.cnj.jus.br/corregedoria/justica_aberta/html/img/mapa_brasil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23063" y="3693113"/>
            <a:ext cx="512807" cy="50513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http://2.bp.blogspot.com/-6VdZGVH-upA/UNOkp2erJII/AAAAAAAACN0/TWp4dPgITqQ/s1600/Direc_mapa_distribuicao.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42411" y="4230461"/>
            <a:ext cx="498206" cy="53346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0" descr="http://3.bp.blogspot.com/-m8v0lkQpX6E/UnzJDXM3pXI/AAAAAAAAo_0/DVnx8fzCM0A/s1600/salvador+-+lic.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23084" y="4908651"/>
            <a:ext cx="551743" cy="47409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23084" y="2899156"/>
            <a:ext cx="570362" cy="5298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1122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2000" tmFilter="0, 0; .2, .5; .8, .5; 1, 0"/>
                                        <p:tgtEl>
                                          <p:spTgt spid="2052"/>
                                        </p:tgtEl>
                                      </p:cBhvr>
                                    </p:animEffect>
                                    <p:animScale>
                                      <p:cBhvr>
                                        <p:cTn id="7" dur="1000" autoRev="1" fill="hold"/>
                                        <p:tgtEl>
                                          <p:spTgt spid="205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ítulo 1"/>
          <p:cNvSpPr txBox="1">
            <a:spLocks/>
          </p:cNvSpPr>
          <p:nvPr/>
        </p:nvSpPr>
        <p:spPr>
          <a:xfrm>
            <a:off x="699532" y="3717032"/>
            <a:ext cx="8645955" cy="16764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pt-BR" sz="4800" dirty="0">
              <a:solidFill>
                <a:srgbClr val="1B416F"/>
              </a:solidFill>
            </a:endParaRPr>
          </a:p>
        </p:txBody>
      </p:sp>
      <p:sp>
        <p:nvSpPr>
          <p:cNvPr id="7" name="CaixaDeTexto 6"/>
          <p:cNvSpPr txBox="1"/>
          <p:nvPr/>
        </p:nvSpPr>
        <p:spPr>
          <a:xfrm>
            <a:off x="1208584" y="2636912"/>
            <a:ext cx="3597901" cy="923330"/>
          </a:xfrm>
          <a:prstGeom prst="rect">
            <a:avLst/>
          </a:prstGeom>
          <a:noFill/>
        </p:spPr>
        <p:txBody>
          <a:bodyPr wrap="square" rtlCol="0">
            <a:spAutoFit/>
          </a:bodyPr>
          <a:lstStyle/>
          <a:p>
            <a:r>
              <a:rPr lang="pt-BR" sz="5400" dirty="0" smtClean="0">
                <a:solidFill>
                  <a:schemeClr val="bg1"/>
                </a:solidFill>
              </a:rPr>
              <a:t>Definição</a:t>
            </a:r>
            <a:endParaRPr lang="pt-BR" sz="5400" dirty="0">
              <a:solidFill>
                <a:schemeClr val="bg1"/>
              </a:solidFill>
            </a:endParaRPr>
          </a:p>
        </p:txBody>
      </p:sp>
      <p:sp>
        <p:nvSpPr>
          <p:cNvPr id="10" name="Título 1"/>
          <p:cNvSpPr txBox="1">
            <a:spLocks/>
          </p:cNvSpPr>
          <p:nvPr/>
        </p:nvSpPr>
        <p:spPr>
          <a:xfrm>
            <a:off x="1288709" y="7611"/>
            <a:ext cx="7467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b="1" dirty="0" smtClean="0"/>
              <a:t>Acessando o Sistema </a:t>
            </a:r>
            <a:endParaRPr lang="pt-BR" dirty="0"/>
          </a:p>
        </p:txBody>
      </p:sp>
      <p:sp>
        <p:nvSpPr>
          <p:cNvPr id="8" name="Espaço Reservado para Conteúdo 2"/>
          <p:cNvSpPr txBox="1">
            <a:spLocks/>
          </p:cNvSpPr>
          <p:nvPr/>
        </p:nvSpPr>
        <p:spPr>
          <a:xfrm>
            <a:off x="421574" y="1628800"/>
            <a:ext cx="7467600" cy="487375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pt-BR" b="1" dirty="0">
              <a:solidFill>
                <a:schemeClr val="accent4"/>
              </a:solidFill>
            </a:endParaRPr>
          </a:p>
        </p:txBody>
      </p:sp>
      <p:sp>
        <p:nvSpPr>
          <p:cNvPr id="11" name="Espaço Reservado para Conteúdo 2"/>
          <p:cNvSpPr txBox="1">
            <a:spLocks/>
          </p:cNvSpPr>
          <p:nvPr/>
        </p:nvSpPr>
        <p:spPr>
          <a:xfrm>
            <a:off x="272481" y="908720"/>
            <a:ext cx="9361040" cy="4870406"/>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endParaRPr lang="pt-BR" sz="500" b="1" dirty="0" smtClean="0">
              <a:solidFill>
                <a:schemeClr val="accent4"/>
              </a:solidFill>
              <a:latin typeface="Arial" panose="020B0604020202020204" pitchFamily="34" charset="0"/>
              <a:cs typeface="Arial" panose="020B0604020202020204" pitchFamily="34" charset="0"/>
            </a:endParaRPr>
          </a:p>
          <a:p>
            <a:pPr marL="0" indent="0">
              <a:buNone/>
            </a:pPr>
            <a:r>
              <a:rPr lang="pt-BR" b="1" dirty="0" smtClean="0">
                <a:solidFill>
                  <a:schemeClr val="accent4"/>
                </a:solidFill>
                <a:latin typeface="Arial" panose="020B0604020202020204" pitchFamily="34" charset="0"/>
                <a:cs typeface="Arial" panose="020B0604020202020204" pitchFamily="34" charset="0"/>
              </a:rPr>
              <a:t>Cadastro de usuário</a:t>
            </a:r>
          </a:p>
          <a:p>
            <a:pPr marL="0" indent="0">
              <a:buNone/>
            </a:pPr>
            <a:endParaRPr lang="pt-BR" sz="2200" b="1" dirty="0" smtClean="0">
              <a:solidFill>
                <a:schemeClr val="accent4"/>
              </a:solidFill>
              <a:latin typeface="Arial" panose="020B0604020202020204" pitchFamily="34" charset="0"/>
              <a:cs typeface="Arial" panose="020B0604020202020204" pitchFamily="34" charset="0"/>
            </a:endParaRPr>
          </a:p>
          <a:p>
            <a:pPr marL="0" indent="0" algn="just">
              <a:buNone/>
            </a:pPr>
            <a:r>
              <a:rPr lang="pt-BR" sz="2200" dirty="0">
                <a:latin typeface="Arial" panose="020B0604020202020204" pitchFamily="34" charset="0"/>
                <a:cs typeface="Arial" panose="020B0604020202020204" pitchFamily="34" charset="0"/>
              </a:rPr>
              <a:t>Para cada perfil, os usuários poderão ser cadastrados com níveis de acesso diferenciados, a saber</a:t>
            </a:r>
            <a:r>
              <a:rPr lang="pt-BR" sz="2200" dirty="0" smtClean="0">
                <a:latin typeface="Arial" panose="020B0604020202020204" pitchFamily="34" charset="0"/>
                <a:cs typeface="Arial" panose="020B0604020202020204" pitchFamily="34" charset="0"/>
              </a:rPr>
              <a:t>:</a:t>
            </a:r>
          </a:p>
          <a:p>
            <a:pPr algn="just">
              <a:buFont typeface="Wingdings" panose="05000000000000000000" pitchFamily="2" charset="2"/>
              <a:buChar char="§"/>
            </a:pPr>
            <a:r>
              <a:rPr lang="pt-BR" sz="2200" b="1" dirty="0" smtClean="0">
                <a:latin typeface="Arial" panose="020B0604020202020204" pitchFamily="34" charset="0"/>
                <a:cs typeface="Arial" panose="020B0604020202020204" pitchFamily="34" charset="0"/>
              </a:rPr>
              <a:t>Leitor</a:t>
            </a:r>
            <a:r>
              <a:rPr lang="pt-BR" sz="2200" b="1" dirty="0">
                <a:latin typeface="Arial" panose="020B0604020202020204" pitchFamily="34" charset="0"/>
                <a:cs typeface="Arial" panose="020B0604020202020204" pitchFamily="34" charset="0"/>
              </a:rPr>
              <a:t>:</a:t>
            </a:r>
            <a:r>
              <a:rPr lang="pt-BR" sz="2200" dirty="0">
                <a:latin typeface="Arial" panose="020B0604020202020204" pitchFamily="34" charset="0"/>
                <a:cs typeface="Arial" panose="020B0604020202020204" pitchFamily="34" charset="0"/>
              </a:rPr>
              <a:t> Apenas visualiza os dados informados;</a:t>
            </a:r>
          </a:p>
          <a:p>
            <a:pPr algn="just">
              <a:buFont typeface="Wingdings" panose="05000000000000000000" pitchFamily="2" charset="2"/>
              <a:buChar char="§"/>
            </a:pPr>
            <a:r>
              <a:rPr lang="pt-BR" sz="2200" b="1" dirty="0">
                <a:latin typeface="Arial" panose="020B0604020202020204" pitchFamily="34" charset="0"/>
                <a:cs typeface="Arial" panose="020B0604020202020204" pitchFamily="34" charset="0"/>
              </a:rPr>
              <a:t>Executor:</a:t>
            </a:r>
            <a:r>
              <a:rPr lang="pt-BR" sz="2200" dirty="0">
                <a:latin typeface="Arial" panose="020B0604020202020204" pitchFamily="34" charset="0"/>
                <a:cs typeface="Arial" panose="020B0604020202020204" pitchFamily="34" charset="0"/>
              </a:rPr>
              <a:t> Visualiza e altera os dados informados;</a:t>
            </a:r>
          </a:p>
          <a:p>
            <a:pPr algn="just">
              <a:buFont typeface="Wingdings" panose="05000000000000000000" pitchFamily="2" charset="2"/>
              <a:buChar char="§"/>
            </a:pPr>
            <a:r>
              <a:rPr lang="pt-BR" sz="2200" b="1" dirty="0" smtClean="0">
                <a:latin typeface="Arial" panose="020B0604020202020204" pitchFamily="34" charset="0"/>
                <a:cs typeface="Arial" panose="020B0604020202020204" pitchFamily="34" charset="0"/>
              </a:rPr>
              <a:t>Superusuário</a:t>
            </a:r>
            <a:r>
              <a:rPr lang="pt-BR" sz="2200" b="1" dirty="0">
                <a:latin typeface="Arial" panose="020B0604020202020204" pitchFamily="34" charset="0"/>
                <a:cs typeface="Arial" panose="020B0604020202020204" pitchFamily="34" charset="0"/>
              </a:rPr>
              <a:t>:</a:t>
            </a:r>
            <a:r>
              <a:rPr lang="pt-BR" sz="2200" dirty="0">
                <a:latin typeface="Arial" panose="020B0604020202020204" pitchFamily="34" charset="0"/>
                <a:cs typeface="Arial" panose="020B0604020202020204" pitchFamily="34" charset="0"/>
              </a:rPr>
              <a:t> Visualiza e altera os dados informados e ainda cadastra novos usuários no sistema</a:t>
            </a:r>
            <a:r>
              <a:rPr lang="pt-BR" sz="2200" dirty="0" smtClean="0">
                <a:latin typeface="Arial" panose="020B0604020202020204" pitchFamily="34" charset="0"/>
                <a:cs typeface="Arial" panose="020B0604020202020204" pitchFamily="34" charset="0"/>
              </a:rPr>
              <a:t>.</a:t>
            </a:r>
          </a:p>
          <a:p>
            <a:pPr marL="0" indent="0" algn="just">
              <a:buNone/>
            </a:pPr>
            <a:endParaRPr lang="pt-BR" sz="2200" dirty="0" smtClean="0">
              <a:latin typeface="Arial" panose="020B0604020202020204" pitchFamily="34" charset="0"/>
              <a:cs typeface="Arial" panose="020B0604020202020204" pitchFamily="34" charset="0"/>
            </a:endParaRPr>
          </a:p>
          <a:p>
            <a:pPr algn="just">
              <a:buFont typeface="Wingdings" panose="05000000000000000000" pitchFamily="2" charset="2"/>
              <a:buChar char="§"/>
            </a:pPr>
            <a:endParaRPr lang="pt-B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08399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2504728" y="260648"/>
            <a:ext cx="4896544" cy="504056"/>
          </a:xfrm>
        </p:spPr>
        <p:txBody>
          <a:bodyPr vert="horz" anchor="b">
            <a:normAutofit fontScale="90000"/>
          </a:bodyPr>
          <a:lstStyle/>
          <a:p>
            <a:r>
              <a:rPr lang="pt-BR" b="1" dirty="0"/>
              <a:t>Regras do sistema</a:t>
            </a:r>
          </a:p>
        </p:txBody>
      </p:sp>
      <p:sp>
        <p:nvSpPr>
          <p:cNvPr id="3" name="Espaço Reservado para Conteúdo 2"/>
          <p:cNvSpPr>
            <a:spLocks noGrp="1"/>
          </p:cNvSpPr>
          <p:nvPr>
            <p:ph sz="quarter" idx="1"/>
          </p:nvPr>
        </p:nvSpPr>
        <p:spPr>
          <a:xfrm>
            <a:off x="128464" y="1052736"/>
            <a:ext cx="9577064" cy="5040560"/>
          </a:xfrm>
        </p:spPr>
        <p:txBody>
          <a:bodyPr>
            <a:noAutofit/>
          </a:bodyPr>
          <a:lstStyle/>
          <a:p>
            <a:pPr algn="just"/>
            <a:r>
              <a:rPr lang="pt-BR" sz="2200" dirty="0">
                <a:latin typeface="Arial" panose="020B0604020202020204" pitchFamily="34" charset="0"/>
                <a:cs typeface="Arial" panose="020B0604020202020204" pitchFamily="34" charset="0"/>
              </a:rPr>
              <a:t>Para facilitar o preenchimento das informações no sistema Educacenso sugere-se que realize o preenchimento dos cadastros na seguinte </a:t>
            </a:r>
            <a:r>
              <a:rPr lang="pt-BR" sz="2200" dirty="0" smtClean="0">
                <a:latin typeface="Arial" panose="020B0604020202020204" pitchFamily="34" charset="0"/>
                <a:cs typeface="Arial" panose="020B0604020202020204" pitchFamily="34" charset="0"/>
              </a:rPr>
              <a:t>ordem: </a:t>
            </a:r>
            <a:r>
              <a:rPr lang="pt-BR" sz="2200" dirty="0" smtClean="0">
                <a:solidFill>
                  <a:schemeClr val="accent1"/>
                </a:solidFill>
                <a:latin typeface="Arial" panose="020B0604020202020204" pitchFamily="34" charset="0"/>
                <a:cs typeface="Arial" panose="020B0604020202020204" pitchFamily="34" charset="0"/>
              </a:rPr>
              <a:t>Escola, Turma</a:t>
            </a:r>
            <a:r>
              <a:rPr lang="pt-BR" sz="2200" dirty="0">
                <a:solidFill>
                  <a:schemeClr val="accent1"/>
                </a:solidFill>
                <a:latin typeface="Arial" panose="020B0604020202020204" pitchFamily="34" charset="0"/>
                <a:cs typeface="Arial" panose="020B0604020202020204" pitchFamily="34" charset="0"/>
              </a:rPr>
              <a:t>, Aluno e Profissional Escolar (Remanejamento</a:t>
            </a:r>
            <a:r>
              <a:rPr lang="pt-BR" sz="2200" dirty="0" smtClean="0">
                <a:solidFill>
                  <a:schemeClr val="accent1"/>
                </a:solidFill>
                <a:latin typeface="Arial" panose="020B0604020202020204" pitchFamily="34" charset="0"/>
                <a:cs typeface="Arial" panose="020B0604020202020204" pitchFamily="34" charset="0"/>
              </a:rPr>
              <a:t>)</a:t>
            </a:r>
            <a:r>
              <a:rPr lang="pt-BR" sz="2200" dirty="0" smtClean="0">
                <a:latin typeface="Arial" panose="020B0604020202020204" pitchFamily="34" charset="0"/>
                <a:cs typeface="Arial" panose="020B0604020202020204" pitchFamily="34" charset="0"/>
              </a:rPr>
              <a:t>. </a:t>
            </a:r>
            <a:r>
              <a:rPr lang="pt-BR" sz="2200" dirty="0">
                <a:latin typeface="Arial" panose="020B0604020202020204" pitchFamily="34" charset="0"/>
                <a:cs typeface="Arial" panose="020B0604020202020204" pitchFamily="34" charset="0"/>
              </a:rPr>
              <a:t>Depois de preencher uma turma, preencha as informações </a:t>
            </a:r>
            <a:r>
              <a:rPr lang="pt-BR" sz="2200" dirty="0" smtClean="0">
                <a:latin typeface="Arial" panose="020B0604020202020204" pitchFamily="34" charset="0"/>
                <a:cs typeface="Arial" panose="020B0604020202020204" pitchFamily="34" charset="0"/>
              </a:rPr>
              <a:t>dos </a:t>
            </a:r>
            <a:r>
              <a:rPr lang="pt-BR" sz="2200" dirty="0">
                <a:latin typeface="Arial" panose="020B0604020202020204" pitchFamily="34" charset="0"/>
                <a:cs typeface="Arial" panose="020B0604020202020204" pitchFamily="34" charset="0"/>
              </a:rPr>
              <a:t>alunos e profissionais escolares dessa turma.</a:t>
            </a:r>
          </a:p>
          <a:p>
            <a:pPr marL="0" indent="0" algn="just">
              <a:buNone/>
            </a:pPr>
            <a:endParaRPr lang="pt-BR" sz="2200" dirty="0">
              <a:latin typeface="Arial" panose="020B0604020202020204" pitchFamily="34" charset="0"/>
              <a:cs typeface="Arial" panose="020B0604020202020204" pitchFamily="34" charset="0"/>
            </a:endParaRPr>
          </a:p>
          <a:p>
            <a:r>
              <a:rPr lang="pt-BR" sz="2200" dirty="0">
                <a:latin typeface="Arial" panose="020B0604020202020204" pitchFamily="34" charset="0"/>
                <a:cs typeface="Arial" panose="020B0604020202020204" pitchFamily="34" charset="0"/>
              </a:rPr>
              <a:t>Regras dos </a:t>
            </a:r>
            <a:r>
              <a:rPr lang="pt-BR" sz="2200" dirty="0" smtClean="0">
                <a:latin typeface="Arial" panose="020B0604020202020204" pitchFamily="34" charset="0"/>
                <a:cs typeface="Arial" panose="020B0604020202020204" pitchFamily="34" charset="0"/>
              </a:rPr>
              <a:t>campos </a:t>
            </a:r>
            <a:endParaRPr lang="pt-BR" sz="2200" dirty="0">
              <a:latin typeface="Arial" panose="020B0604020202020204" pitchFamily="34" charset="0"/>
              <a:cs typeface="Arial" panose="020B0604020202020204" pitchFamily="34" charset="0"/>
            </a:endParaRPr>
          </a:p>
          <a:p>
            <a:pPr marL="0" indent="0" algn="just">
              <a:buNone/>
            </a:pPr>
            <a:r>
              <a:rPr lang="pt-BR" sz="2200" dirty="0" smtClean="0">
                <a:latin typeface="Arial" panose="020B0604020202020204" pitchFamily="34" charset="0"/>
                <a:cs typeface="Arial" panose="020B0604020202020204" pitchFamily="34" charset="0"/>
              </a:rPr>
              <a:t>Determinam as </a:t>
            </a:r>
            <a:r>
              <a:rPr lang="pt-BR" sz="2200" dirty="0">
                <a:solidFill>
                  <a:schemeClr val="accent1"/>
                </a:solidFill>
                <a:latin typeface="Arial" panose="020B0604020202020204" pitchFamily="34" charset="0"/>
                <a:cs typeface="Arial" panose="020B0604020202020204" pitchFamily="34" charset="0"/>
              </a:rPr>
              <a:t>condições </a:t>
            </a:r>
            <a:r>
              <a:rPr lang="pt-BR" sz="2200" dirty="0">
                <a:latin typeface="Arial" panose="020B0604020202020204" pitchFamily="34" charset="0"/>
                <a:cs typeface="Arial" panose="020B0604020202020204" pitchFamily="34" charset="0"/>
              </a:rPr>
              <a:t>das variáveis da </a:t>
            </a:r>
            <a:r>
              <a:rPr lang="pt-BR" sz="2200" dirty="0" smtClean="0">
                <a:latin typeface="Arial" panose="020B0604020202020204" pitchFamily="34" charset="0"/>
                <a:cs typeface="Arial" panose="020B0604020202020204" pitchFamily="34" charset="0"/>
              </a:rPr>
              <a:t>coleta</a:t>
            </a:r>
            <a:r>
              <a:rPr lang="pt-BR" sz="2200" dirty="0">
                <a:latin typeface="Arial" panose="020B0604020202020204" pitchFamily="34" charset="0"/>
                <a:cs typeface="Arial" panose="020B0604020202020204" pitchFamily="34" charset="0"/>
              </a:rPr>
              <a:t>, por exemplo; validações </a:t>
            </a:r>
            <a:r>
              <a:rPr lang="pt-BR" sz="2200" dirty="0" smtClean="0">
                <a:latin typeface="Arial" panose="020B0604020202020204" pitchFamily="34" charset="0"/>
                <a:cs typeface="Arial" panose="020B0604020202020204" pitchFamily="34" charset="0"/>
              </a:rPr>
              <a:t> dos </a:t>
            </a:r>
            <a:r>
              <a:rPr lang="pt-BR" sz="2200" dirty="0">
                <a:latin typeface="Arial" panose="020B0604020202020204" pitchFamily="34" charset="0"/>
                <a:cs typeface="Arial" panose="020B0604020202020204" pitchFamily="34" charset="0"/>
              </a:rPr>
              <a:t>caracteres aceitos, tamanho do </a:t>
            </a:r>
            <a:r>
              <a:rPr lang="pt-BR" sz="2200" dirty="0" smtClean="0">
                <a:latin typeface="Arial" panose="020B0604020202020204" pitchFamily="34" charset="0"/>
                <a:cs typeface="Arial" panose="020B0604020202020204" pitchFamily="34" charset="0"/>
              </a:rPr>
              <a:t>campo, </a:t>
            </a:r>
            <a:r>
              <a:rPr lang="pt-BR" sz="2200" dirty="0">
                <a:latin typeface="Arial" panose="020B0604020202020204" pitchFamily="34" charset="0"/>
                <a:cs typeface="Arial" panose="020B0604020202020204" pitchFamily="34" charset="0"/>
              </a:rPr>
              <a:t>obrigatoriedade e </a:t>
            </a:r>
            <a:r>
              <a:rPr lang="pt-BR" sz="2200" dirty="0" smtClean="0">
                <a:latin typeface="Arial" panose="020B0604020202020204" pitchFamily="34" charset="0"/>
                <a:cs typeface="Arial" panose="020B0604020202020204" pitchFamily="34" charset="0"/>
              </a:rPr>
              <a:t>campos </a:t>
            </a:r>
            <a:r>
              <a:rPr lang="pt-BR" sz="2200" dirty="0">
                <a:solidFill>
                  <a:schemeClr val="accent1"/>
                </a:solidFill>
                <a:latin typeface="Arial" panose="020B0604020202020204" pitchFamily="34" charset="0"/>
                <a:cs typeface="Arial" panose="020B0604020202020204" pitchFamily="34" charset="0"/>
              </a:rPr>
              <a:t>interdependentes</a:t>
            </a:r>
            <a:r>
              <a:rPr lang="pt-BR" sz="2200" dirty="0">
                <a:latin typeface="Arial" panose="020B0604020202020204" pitchFamily="34" charset="0"/>
                <a:cs typeface="Arial" panose="020B0604020202020204" pitchFamily="34" charset="0"/>
              </a:rPr>
              <a:t>. Uma demonstração dessa característica no sistema é, por exemplo, não ser possível informar o campo de categoria de escola privada se antes não for informado no campo dependência administrativa que a escola é privada. </a:t>
            </a:r>
          </a:p>
          <a:p>
            <a:pPr algn="just"/>
            <a:endParaRPr lang="pt-B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28272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272480" y="1189302"/>
            <a:ext cx="9289032" cy="5069387"/>
          </a:xfrm>
        </p:spPr>
        <p:txBody>
          <a:bodyPr>
            <a:noAutofit/>
          </a:bodyPr>
          <a:lstStyle/>
          <a:p>
            <a:pPr marL="0" indent="0" algn="just">
              <a:buNone/>
            </a:pPr>
            <a:endParaRPr lang="pt-BR" sz="500" dirty="0">
              <a:latin typeface="Arial" panose="020B0604020202020204" pitchFamily="34" charset="0"/>
              <a:cs typeface="Arial" panose="020B0604020202020204" pitchFamily="34" charset="0"/>
            </a:endParaRPr>
          </a:p>
          <a:p>
            <a:pPr lvl="0" algn="just">
              <a:buFont typeface="Wingdings" panose="05000000000000000000" pitchFamily="2" charset="2"/>
              <a:buChar char="ü"/>
            </a:pPr>
            <a:r>
              <a:rPr lang="pt-BR" sz="2200" dirty="0">
                <a:solidFill>
                  <a:srgbClr val="C00000"/>
                </a:solidFill>
                <a:latin typeface="Arial" panose="020B0604020202020204" pitchFamily="34" charset="0"/>
                <a:cs typeface="Arial" panose="020B0604020202020204" pitchFamily="34" charset="0"/>
              </a:rPr>
              <a:t>Erro impeditivo: </a:t>
            </a:r>
            <a:r>
              <a:rPr lang="pt-BR" sz="2200" dirty="0">
                <a:latin typeface="Arial" panose="020B0604020202020204" pitchFamily="34" charset="0"/>
                <a:cs typeface="Arial" panose="020B0604020202020204" pitchFamily="34" charset="0"/>
              </a:rPr>
              <a:t>não permite a gravação no banco de dados enquanto a informação não for inserida ou corrigida. Exemplo: CEP </a:t>
            </a:r>
            <a:r>
              <a:rPr lang="pt-BR" sz="2200" dirty="0" smtClean="0">
                <a:latin typeface="Arial" panose="020B0604020202020204" pitchFamily="34" charset="0"/>
                <a:cs typeface="Arial" panose="020B0604020202020204" pitchFamily="34" charset="0"/>
              </a:rPr>
              <a:t>não </a:t>
            </a:r>
            <a:r>
              <a:rPr lang="pt-BR" sz="2200" dirty="0">
                <a:latin typeface="Arial" panose="020B0604020202020204" pitchFamily="34" charset="0"/>
                <a:cs typeface="Arial" panose="020B0604020202020204" pitchFamily="34" charset="0"/>
              </a:rPr>
              <a:t>informado</a:t>
            </a:r>
            <a:r>
              <a:rPr lang="pt-BR" sz="2200" dirty="0" smtClean="0">
                <a:latin typeface="Arial" panose="020B0604020202020204" pitchFamily="34" charset="0"/>
                <a:cs typeface="Arial" panose="020B0604020202020204" pitchFamily="34" charset="0"/>
              </a:rPr>
              <a:t>;</a:t>
            </a:r>
          </a:p>
          <a:p>
            <a:pPr lvl="0" algn="just">
              <a:buFont typeface="Wingdings" panose="05000000000000000000" pitchFamily="2" charset="2"/>
              <a:buChar char="ü"/>
            </a:pPr>
            <a:endParaRPr lang="pt-BR" sz="2200" dirty="0">
              <a:latin typeface="Arial" panose="020B0604020202020204" pitchFamily="34" charset="0"/>
              <a:cs typeface="Arial" panose="020B0604020202020204" pitchFamily="34" charset="0"/>
            </a:endParaRPr>
          </a:p>
          <a:p>
            <a:pPr lvl="0" algn="just">
              <a:buFont typeface="Wingdings" panose="05000000000000000000" pitchFamily="2" charset="2"/>
              <a:buChar char="ü"/>
            </a:pPr>
            <a:endParaRPr lang="pt-BR" sz="500" dirty="0">
              <a:latin typeface="Arial" panose="020B0604020202020204" pitchFamily="34" charset="0"/>
              <a:cs typeface="Arial" panose="020B0604020202020204" pitchFamily="34" charset="0"/>
            </a:endParaRPr>
          </a:p>
          <a:p>
            <a:pPr lvl="0" algn="just">
              <a:buFont typeface="Wingdings" panose="05000000000000000000" pitchFamily="2" charset="2"/>
              <a:buChar char="ü"/>
            </a:pPr>
            <a:r>
              <a:rPr lang="pt-BR" sz="2200" dirty="0">
                <a:solidFill>
                  <a:srgbClr val="C00000"/>
                </a:solidFill>
                <a:latin typeface="Arial" panose="020B0604020202020204" pitchFamily="34" charset="0"/>
                <a:cs typeface="Arial" panose="020B0604020202020204" pitchFamily="34" charset="0"/>
              </a:rPr>
              <a:t>Erros pendentes de </a:t>
            </a:r>
            <a:r>
              <a:rPr lang="pt-BR" sz="2200" dirty="0" smtClean="0">
                <a:solidFill>
                  <a:srgbClr val="C00000"/>
                </a:solidFill>
                <a:latin typeface="Arial" panose="020B0604020202020204" pitchFamily="34" charset="0"/>
                <a:cs typeface="Arial" panose="020B0604020202020204" pitchFamily="34" charset="0"/>
              </a:rPr>
              <a:t>confirmação: </a:t>
            </a:r>
            <a:r>
              <a:rPr lang="pt-BR" sz="2200" dirty="0" smtClean="0">
                <a:latin typeface="Arial" panose="020B0604020202020204" pitchFamily="34" charset="0"/>
                <a:cs typeface="Arial" panose="020B0604020202020204" pitchFamily="34" charset="0"/>
              </a:rPr>
              <a:t>permite a gravação no banco de dados mesmo se a informação não for inserida, porém essa informação deverá ser confirmada antes da conclusão da coleta, se não a escola não emitirá recibo de fechamento. Exemplo: </a:t>
            </a:r>
            <a:r>
              <a:rPr lang="pt-BR" sz="2400" dirty="0">
                <a:latin typeface="Arial" panose="020B0604020202020204" pitchFamily="34" charset="0"/>
                <a:cs typeface="Arial" panose="020B0604020202020204" pitchFamily="34" charset="0"/>
              </a:rPr>
              <a:t>disciplinas que estavam sem </a:t>
            </a:r>
            <a:r>
              <a:rPr lang="pt-BR" sz="2400" dirty="0" smtClean="0">
                <a:latin typeface="Arial" panose="020B0604020202020204" pitchFamily="34" charset="0"/>
                <a:cs typeface="Arial" panose="020B0604020202020204" pitchFamily="34" charset="0"/>
              </a:rPr>
              <a:t>docentes;</a:t>
            </a:r>
            <a:endParaRPr lang="pt-BR" sz="2200" dirty="0" smtClean="0">
              <a:latin typeface="Arial" panose="020B0604020202020204" pitchFamily="34" charset="0"/>
              <a:cs typeface="Arial" panose="020B0604020202020204" pitchFamily="34" charset="0"/>
            </a:endParaRPr>
          </a:p>
          <a:p>
            <a:pPr lvl="0" algn="just">
              <a:buFont typeface="Wingdings" panose="05000000000000000000" pitchFamily="2" charset="2"/>
              <a:buChar char="ü"/>
            </a:pPr>
            <a:endParaRPr lang="pt-BR" sz="1600" dirty="0">
              <a:solidFill>
                <a:srgbClr val="FFC000"/>
              </a:solidFill>
              <a:latin typeface="Arial" panose="020B0604020202020204" pitchFamily="34" charset="0"/>
              <a:cs typeface="Arial" panose="020B0604020202020204" pitchFamily="34" charset="0"/>
            </a:endParaRPr>
          </a:p>
          <a:p>
            <a:pPr lvl="0" algn="just">
              <a:buFont typeface="Wingdings" panose="05000000000000000000" pitchFamily="2" charset="2"/>
              <a:buChar char="ü"/>
            </a:pPr>
            <a:r>
              <a:rPr lang="pt-BR" sz="2200" dirty="0" smtClean="0">
                <a:solidFill>
                  <a:schemeClr val="accent6">
                    <a:lumMod val="75000"/>
                  </a:schemeClr>
                </a:solidFill>
                <a:latin typeface="Arial" panose="020B0604020202020204" pitchFamily="34" charset="0"/>
                <a:cs typeface="Arial" panose="020B0604020202020204" pitchFamily="34" charset="0"/>
              </a:rPr>
              <a:t>Aviso</a:t>
            </a:r>
            <a:r>
              <a:rPr lang="pt-BR" sz="2200" dirty="0">
                <a:solidFill>
                  <a:schemeClr val="accent6">
                    <a:lumMod val="75000"/>
                  </a:schemeClr>
                </a:solidFill>
                <a:latin typeface="Arial" panose="020B0604020202020204" pitchFamily="34" charset="0"/>
                <a:cs typeface="Arial" panose="020B0604020202020204" pitchFamily="34" charset="0"/>
              </a:rPr>
              <a:t>: </a:t>
            </a:r>
            <a:r>
              <a:rPr lang="pt-BR" sz="2200" dirty="0">
                <a:latin typeface="Arial" panose="020B0604020202020204" pitchFamily="34" charset="0"/>
                <a:cs typeface="Arial" panose="020B0604020202020204" pitchFamily="34" charset="0"/>
              </a:rPr>
              <a:t>mensagens de alerta que apenas indicam possíveis inconsistências. Não impede a gravação das informações e nem a conclusão da coleta. Exemplo: CNPJ de escola privada não informado. </a:t>
            </a:r>
          </a:p>
          <a:p>
            <a:endParaRPr lang="pt-BR" sz="22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4488" y="2146311"/>
            <a:ext cx="2492378" cy="720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9518" y="6060437"/>
            <a:ext cx="3149126" cy="5760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ítulo 1"/>
          <p:cNvSpPr>
            <a:spLocks noGrp="1"/>
          </p:cNvSpPr>
          <p:nvPr>
            <p:ph type="title"/>
          </p:nvPr>
        </p:nvSpPr>
        <p:spPr>
          <a:xfrm>
            <a:off x="2580059" y="276617"/>
            <a:ext cx="4896544" cy="504056"/>
          </a:xfrm>
        </p:spPr>
        <p:txBody>
          <a:bodyPr vert="horz" anchor="b">
            <a:normAutofit fontScale="90000"/>
          </a:bodyPr>
          <a:lstStyle/>
          <a:p>
            <a:r>
              <a:rPr lang="pt-BR" b="1" dirty="0"/>
              <a:t>Regras do sistema</a:t>
            </a:r>
          </a:p>
        </p:txBody>
      </p:sp>
      <p:sp>
        <p:nvSpPr>
          <p:cNvPr id="2" name="Retângulo 1"/>
          <p:cNvSpPr/>
          <p:nvPr/>
        </p:nvSpPr>
        <p:spPr>
          <a:xfrm>
            <a:off x="415954" y="780673"/>
            <a:ext cx="6696744" cy="400110"/>
          </a:xfrm>
          <a:prstGeom prst="rect">
            <a:avLst/>
          </a:prstGeom>
        </p:spPr>
        <p:txBody>
          <a:bodyPr wrap="square">
            <a:spAutoFit/>
          </a:bodyPr>
          <a:lstStyle/>
          <a:p>
            <a:pPr algn="just"/>
            <a:r>
              <a:rPr lang="pt-BR" sz="2000" b="1" dirty="0">
                <a:solidFill>
                  <a:schemeClr val="accent4"/>
                </a:solidFill>
                <a:latin typeface="Arial" panose="020B0604020202020204" pitchFamily="34" charset="0"/>
                <a:cs typeface="Arial" panose="020B0604020202020204" pitchFamily="34" charset="0"/>
              </a:rPr>
              <a:t>Crítica de consistência – </a:t>
            </a:r>
            <a:r>
              <a:rPr lang="pt-BR" sz="2000" dirty="0">
                <a:solidFill>
                  <a:srgbClr val="C00000"/>
                </a:solidFill>
                <a:latin typeface="Arial" panose="020B0604020202020204" pitchFamily="34" charset="0"/>
                <a:cs typeface="Arial" panose="020B0604020202020204" pitchFamily="34" charset="0"/>
              </a:rPr>
              <a:t>Erro impeditivo </a:t>
            </a:r>
            <a:r>
              <a:rPr lang="pt-BR" sz="2000" dirty="0">
                <a:latin typeface="Arial" panose="020B0604020202020204" pitchFamily="34" charset="0"/>
                <a:cs typeface="Arial" panose="020B0604020202020204" pitchFamily="34" charset="0"/>
              </a:rPr>
              <a:t>X </a:t>
            </a:r>
            <a:r>
              <a:rPr lang="pt-BR" sz="2000" dirty="0">
                <a:solidFill>
                  <a:srgbClr val="C00000"/>
                </a:solidFill>
                <a:latin typeface="Arial" panose="020B0604020202020204" pitchFamily="34" charset="0"/>
                <a:cs typeface="Arial" panose="020B0604020202020204" pitchFamily="34" charset="0"/>
              </a:rPr>
              <a:t>Erro</a:t>
            </a:r>
            <a:r>
              <a:rPr lang="pt-BR" sz="2000" dirty="0">
                <a:latin typeface="Arial" panose="020B0604020202020204" pitchFamily="34" charset="0"/>
                <a:cs typeface="Arial" panose="020B0604020202020204" pitchFamily="34" charset="0"/>
              </a:rPr>
              <a:t> X </a:t>
            </a:r>
            <a:r>
              <a:rPr lang="pt-BR" sz="2000" dirty="0">
                <a:solidFill>
                  <a:srgbClr val="FFC000"/>
                </a:solidFill>
                <a:latin typeface="Arial" panose="020B0604020202020204" pitchFamily="34" charset="0"/>
                <a:cs typeface="Arial" panose="020B0604020202020204" pitchFamily="34" charset="0"/>
              </a:rPr>
              <a:t>Aviso</a:t>
            </a:r>
            <a:endParaRPr lang="pt-B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42569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16496" y="836712"/>
            <a:ext cx="9145016" cy="5544616"/>
          </a:xfrm>
        </p:spPr>
        <p:txBody>
          <a:bodyPr/>
          <a:lstStyle/>
          <a:p>
            <a:pPr marL="0" indent="0">
              <a:buNone/>
            </a:pPr>
            <a:r>
              <a:rPr lang="pt-BR" sz="2000" b="1" dirty="0">
                <a:solidFill>
                  <a:schemeClr val="accent4"/>
                </a:solidFill>
                <a:latin typeface="Arial" panose="020B0604020202020204" pitchFamily="34" charset="0"/>
                <a:cs typeface="Arial" panose="020B0604020202020204" pitchFamily="34" charset="0"/>
              </a:rPr>
              <a:t>Botões </a:t>
            </a:r>
            <a:r>
              <a:rPr lang="pt-BR" sz="2000" b="1" dirty="0" smtClean="0">
                <a:solidFill>
                  <a:schemeClr val="accent4"/>
                </a:solidFill>
                <a:latin typeface="Arial" panose="020B0604020202020204" pitchFamily="34" charset="0"/>
                <a:cs typeface="Arial" panose="020B0604020202020204" pitchFamily="34" charset="0"/>
              </a:rPr>
              <a:t>disponíveis nos </a:t>
            </a:r>
            <a:r>
              <a:rPr lang="pt-BR" sz="2000" b="1" dirty="0">
                <a:solidFill>
                  <a:schemeClr val="accent4"/>
                </a:solidFill>
                <a:latin typeface="Arial" panose="020B0604020202020204" pitchFamily="34" charset="0"/>
                <a:cs typeface="Arial" panose="020B0604020202020204" pitchFamily="34" charset="0"/>
              </a:rPr>
              <a:t>cadastros:</a:t>
            </a:r>
          </a:p>
          <a:p>
            <a:endParaRPr lang="pt-BR" sz="2400" dirty="0" smtClean="0"/>
          </a:p>
          <a:p>
            <a:pPr marL="0" indent="0" algn="just">
              <a:buNone/>
            </a:pPr>
            <a:endParaRPr lang="pt-BR" sz="2400" dirty="0"/>
          </a:p>
          <a:p>
            <a:pPr marL="0" indent="0" algn="just">
              <a:buNone/>
            </a:pPr>
            <a:r>
              <a:rPr lang="pt-BR" sz="2400" dirty="0" smtClean="0"/>
              <a:t>Disponibilizado ao final de todos os cadastros. Envia e salva as informações alteradas/ cadastradas.</a:t>
            </a:r>
          </a:p>
          <a:p>
            <a:pPr marL="0" indent="0" algn="just">
              <a:buNone/>
            </a:pPr>
            <a:endParaRPr lang="pt-BR" sz="2400" dirty="0" smtClean="0"/>
          </a:p>
          <a:p>
            <a:pPr marL="0" indent="0" algn="just">
              <a:buNone/>
            </a:pPr>
            <a:endParaRPr lang="pt-BR" sz="2400" dirty="0"/>
          </a:p>
          <a:p>
            <a:pPr marL="0" indent="0" algn="just">
              <a:buNone/>
            </a:pPr>
            <a:r>
              <a:rPr lang="pt-BR" sz="2400" dirty="0" smtClean="0"/>
              <a:t>No cadastro/pesquisa de informações no sistema Educacenso é disponibilizada a opção para limpar os dados inseridos.</a:t>
            </a:r>
          </a:p>
          <a:p>
            <a:pPr marL="0" indent="0" algn="just">
              <a:buNone/>
            </a:pPr>
            <a:endParaRPr lang="pt-BR" sz="2400" dirty="0" smtClean="0"/>
          </a:p>
          <a:p>
            <a:pPr marL="0" indent="0" algn="just">
              <a:buNone/>
            </a:pPr>
            <a:r>
              <a:rPr lang="pt-BR" sz="2400" dirty="0"/>
              <a:t>	</a:t>
            </a:r>
            <a:r>
              <a:rPr lang="pt-BR" sz="2400" dirty="0" smtClean="0"/>
              <a:t>	</a:t>
            </a:r>
          </a:p>
          <a:p>
            <a:pPr marL="0" indent="0" algn="just">
              <a:buNone/>
            </a:pPr>
            <a:r>
              <a:rPr lang="pt-BR" sz="2400" dirty="0" smtClean="0"/>
              <a:t>Nos cadastros já existentes no sistema Educacenso, é possível cancelar as alterações realizadas.</a:t>
            </a:r>
            <a:endParaRPr lang="pt-BR"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8088" y="1838968"/>
            <a:ext cx="1847850" cy="361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9988" y="5167900"/>
            <a:ext cx="1924050" cy="428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2838" y="3356992"/>
            <a:ext cx="2038350" cy="523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ítulo 1"/>
          <p:cNvSpPr>
            <a:spLocks noGrp="1"/>
          </p:cNvSpPr>
          <p:nvPr>
            <p:ph type="title"/>
          </p:nvPr>
        </p:nvSpPr>
        <p:spPr>
          <a:xfrm>
            <a:off x="2580059" y="276617"/>
            <a:ext cx="4896544" cy="504056"/>
          </a:xfrm>
        </p:spPr>
        <p:txBody>
          <a:bodyPr vert="horz" anchor="b">
            <a:normAutofit fontScale="90000"/>
          </a:bodyPr>
          <a:lstStyle/>
          <a:p>
            <a:r>
              <a:rPr lang="pt-BR" b="1" dirty="0"/>
              <a:t>Regras do sistema</a:t>
            </a:r>
          </a:p>
        </p:txBody>
      </p:sp>
    </p:spTree>
    <p:extLst>
      <p:ext uri="{BB962C8B-B14F-4D97-AF65-F5344CB8AC3E}">
        <p14:creationId xmlns:p14="http://schemas.microsoft.com/office/powerpoint/2010/main" val="29171436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0065568" cy="7115907"/>
          </a:xfrm>
          <a:prstGeom prst="rect">
            <a:avLst/>
          </a:prstGeom>
        </p:spPr>
      </p:pic>
      <p:sp>
        <p:nvSpPr>
          <p:cNvPr id="3" name="CaixaDeTexto 2"/>
          <p:cNvSpPr txBox="1"/>
          <p:nvPr/>
        </p:nvSpPr>
        <p:spPr>
          <a:xfrm>
            <a:off x="4880991" y="3006322"/>
            <a:ext cx="4896545" cy="553998"/>
          </a:xfrm>
          <a:prstGeom prst="rect">
            <a:avLst/>
          </a:prstGeom>
          <a:noFill/>
        </p:spPr>
        <p:txBody>
          <a:bodyPr wrap="square" rtlCol="0">
            <a:spAutoFit/>
          </a:bodyPr>
          <a:lstStyle/>
          <a:p>
            <a:pPr>
              <a:tabLst>
                <a:tab pos="266700" algn="l"/>
              </a:tabLst>
            </a:pPr>
            <a:r>
              <a:rPr lang="pt-BR" sz="3000" b="1" dirty="0" smtClean="0">
                <a:solidFill>
                  <a:schemeClr val="tx2"/>
                </a:solidFill>
                <a:latin typeface="+mj-lt"/>
                <a:ea typeface="Verdana" panose="020B0604030504040204" pitchFamily="34" charset="0"/>
                <a:cs typeface="Verdana" panose="020B0604030504040204" pitchFamily="34" charset="0"/>
              </a:rPr>
              <a:t>CADASTRO DE ESCOLA</a:t>
            </a:r>
          </a:p>
        </p:txBody>
      </p:sp>
    </p:spTree>
    <p:extLst>
      <p:ext uri="{BB962C8B-B14F-4D97-AF65-F5344CB8AC3E}">
        <p14:creationId xmlns:p14="http://schemas.microsoft.com/office/powerpoint/2010/main" val="40565468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23059" y="1265980"/>
            <a:ext cx="8089900" cy="4873752"/>
          </a:xfrm>
        </p:spPr>
        <p:txBody>
          <a:bodyPr>
            <a:normAutofit/>
          </a:bodyPr>
          <a:lstStyle/>
          <a:p>
            <a:pPr marL="0" indent="0">
              <a:buNone/>
            </a:pPr>
            <a:r>
              <a:rPr lang="pt-BR" sz="2200" b="1" dirty="0" smtClean="0">
                <a:solidFill>
                  <a:schemeClr val="accent4"/>
                </a:solidFill>
                <a:latin typeface="Arial" panose="020B0604020202020204" pitchFamily="34" charset="0"/>
                <a:cs typeface="Arial" panose="020B0604020202020204" pitchFamily="34" charset="0"/>
              </a:rPr>
              <a:t>Termo de Compromisso</a:t>
            </a:r>
          </a:p>
          <a:p>
            <a:pPr marL="0" indent="0">
              <a:buNone/>
            </a:pPr>
            <a:endParaRPr lang="pt-BR" sz="2200" dirty="0"/>
          </a:p>
        </p:txBody>
      </p:sp>
      <p:sp>
        <p:nvSpPr>
          <p:cNvPr id="4" name="Título 1"/>
          <p:cNvSpPr txBox="1">
            <a:spLocks/>
          </p:cNvSpPr>
          <p:nvPr/>
        </p:nvSpPr>
        <p:spPr>
          <a:xfrm>
            <a:off x="495300" y="472108"/>
            <a:ext cx="8089900" cy="571500"/>
          </a:xfrm>
          <a:prstGeom prst="rect">
            <a:avLst/>
          </a:prstGeom>
        </p:spPr>
        <p:txBody>
          <a:bodyPr vert="horz" anchor="b">
            <a:no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escola</a:t>
            </a:r>
            <a:endParaRPr lang="pt-BR" sz="4400" b="1" dirty="0">
              <a:solidFill>
                <a:schemeClr val="tx1"/>
              </a:solidFill>
            </a:endParaRPr>
          </a:p>
        </p:txBody>
      </p:sp>
      <p:sp>
        <p:nvSpPr>
          <p:cNvPr id="7" name="Retângulo 6"/>
          <p:cNvSpPr/>
          <p:nvPr/>
        </p:nvSpPr>
        <p:spPr>
          <a:xfrm>
            <a:off x="1548995" y="5229200"/>
            <a:ext cx="1141754" cy="2880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059" y="1628800"/>
            <a:ext cx="8763000" cy="4148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o Explicativo 1 8"/>
          <p:cNvSpPr/>
          <p:nvPr/>
        </p:nvSpPr>
        <p:spPr>
          <a:xfrm>
            <a:off x="4540250" y="4473116"/>
            <a:ext cx="4968552" cy="1631216"/>
          </a:xfrm>
          <a:prstGeom prst="borderCallout1">
            <a:avLst>
              <a:gd name="adj1" fmla="val 10834"/>
              <a:gd name="adj2" fmla="val -30322"/>
              <a:gd name="adj3" fmla="val 41765"/>
              <a:gd name="adj4" fmla="val -56077"/>
            </a:avLst>
          </a:prstGeom>
          <a:solidFill>
            <a:schemeClr val="accent5">
              <a:lumMod val="20000"/>
              <a:lumOff val="80000"/>
            </a:schemeClr>
          </a:solidFill>
          <a:ln w="22225">
            <a:solidFill>
              <a:schemeClr val="accent4">
                <a:lumMod val="50000"/>
              </a:schemeClr>
            </a:solidFill>
          </a:ln>
        </p:spPr>
        <p:txBody>
          <a:bodyPr wrap="square" rtlCol="0">
            <a:spAutoFit/>
          </a:bodyPr>
          <a:lstStyle/>
          <a:p>
            <a:r>
              <a:rPr lang="pt-BR" sz="2000" dirty="0">
                <a:latin typeface="Arial" panose="020B0604020202020204" pitchFamily="34" charset="0"/>
                <a:cs typeface="Arial" panose="020B0604020202020204" pitchFamily="34" charset="0"/>
              </a:rPr>
              <a:t>É importante que seja realizada a leitura e marcado o “De acordo”. Aparecerá apenas ao </a:t>
            </a:r>
            <a:r>
              <a:rPr lang="pt-BR" sz="2000" b="1" dirty="0">
                <a:latin typeface="Arial" panose="020B0604020202020204" pitchFamily="34" charset="0"/>
                <a:cs typeface="Arial" panose="020B0604020202020204" pitchFamily="34" charset="0"/>
              </a:rPr>
              <a:t>acessar a escola</a:t>
            </a:r>
            <a:r>
              <a:rPr lang="pt-BR" sz="2000" dirty="0">
                <a:latin typeface="Arial" panose="020B0604020202020204" pitchFamily="34" charset="0"/>
                <a:cs typeface="Arial" panose="020B0604020202020204" pitchFamily="34" charset="0"/>
              </a:rPr>
              <a:t>, no </a:t>
            </a:r>
            <a:r>
              <a:rPr lang="pt-BR" sz="2000" b="1" dirty="0">
                <a:latin typeface="Arial" panose="020B0604020202020204" pitchFamily="34" charset="0"/>
                <a:cs typeface="Arial" panose="020B0604020202020204" pitchFamily="34" charset="0"/>
              </a:rPr>
              <a:t>menu autenticação do gestor</a:t>
            </a:r>
            <a:r>
              <a:rPr lang="pt-BR" sz="2000" dirty="0">
                <a:latin typeface="Arial" panose="020B0604020202020204" pitchFamily="34" charset="0"/>
                <a:cs typeface="Arial" panose="020B0604020202020204" pitchFamily="34" charset="0"/>
              </a:rPr>
              <a:t> e no momento do </a:t>
            </a:r>
            <a:r>
              <a:rPr lang="pt-BR" sz="2000" b="1" dirty="0">
                <a:latin typeface="Arial" panose="020B0604020202020204" pitchFamily="34" charset="0"/>
                <a:cs typeface="Arial" panose="020B0604020202020204" pitchFamily="34" charset="0"/>
              </a:rPr>
              <a:t>fechamento do Censo</a:t>
            </a:r>
            <a:r>
              <a:rPr lang="pt-BR" sz="2000" dirty="0">
                <a:latin typeface="Arial" panose="020B0604020202020204" pitchFamily="34" charset="0"/>
                <a:cs typeface="Arial" panose="020B0604020202020204" pitchFamily="34" charset="0"/>
              </a:rPr>
              <a:t>.</a:t>
            </a:r>
          </a:p>
        </p:txBody>
      </p:sp>
      <p:sp>
        <p:nvSpPr>
          <p:cNvPr id="11" name="Retângulo 10"/>
          <p:cNvSpPr/>
          <p:nvPr/>
        </p:nvSpPr>
        <p:spPr>
          <a:xfrm>
            <a:off x="632520" y="5229200"/>
            <a:ext cx="1125935" cy="2880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6702379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95300" y="1196752"/>
            <a:ext cx="8089900" cy="4873752"/>
          </a:xfrm>
        </p:spPr>
        <p:txBody>
          <a:bodyPr>
            <a:normAutofit/>
          </a:bodyPr>
          <a:lstStyle/>
          <a:p>
            <a:pPr marL="0" indent="0">
              <a:buNone/>
            </a:pPr>
            <a:r>
              <a:rPr lang="pt-BR" sz="2400" b="1" dirty="0" smtClean="0">
                <a:solidFill>
                  <a:schemeClr val="accent4"/>
                </a:solidFill>
                <a:latin typeface="Calibri" panose="020F0502020204030204" pitchFamily="34" charset="0"/>
                <a:cs typeface="Arial" panose="020B0604020202020204" pitchFamily="34" charset="0"/>
              </a:rPr>
              <a:t>Autenticação do Gestor Escolar</a:t>
            </a:r>
            <a:endParaRPr lang="pt-BR" sz="2400" dirty="0">
              <a:latin typeface="Calibri" panose="020F0502020204030204" pitchFamily="34" charset="0"/>
            </a:endParaRPr>
          </a:p>
        </p:txBody>
      </p:sp>
      <p:sp>
        <p:nvSpPr>
          <p:cNvPr id="4" name="Título 1"/>
          <p:cNvSpPr txBox="1">
            <a:spLocks/>
          </p:cNvSpPr>
          <p:nvPr/>
        </p:nvSpPr>
        <p:spPr>
          <a:xfrm>
            <a:off x="495300" y="404664"/>
            <a:ext cx="8089900" cy="638944"/>
          </a:xfrm>
          <a:prstGeom prst="rect">
            <a:avLst/>
          </a:prstGeom>
        </p:spPr>
        <p:txBody>
          <a:bodyPr vert="horz" anchor="b">
            <a:no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escola</a:t>
            </a:r>
            <a:endParaRPr lang="pt-BR" sz="4400" b="1" dirty="0">
              <a:solidFill>
                <a:schemeClr val="tx1"/>
              </a:solidFill>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013" y="1988840"/>
            <a:ext cx="5719122" cy="27750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CaixaDeTexto 6"/>
          <p:cNvSpPr txBox="1"/>
          <p:nvPr/>
        </p:nvSpPr>
        <p:spPr>
          <a:xfrm>
            <a:off x="423013" y="4493848"/>
            <a:ext cx="8767569" cy="1846659"/>
          </a:xfrm>
          <a:prstGeom prst="rect">
            <a:avLst/>
          </a:prstGeom>
          <a:solidFill>
            <a:schemeClr val="accent5">
              <a:lumMod val="20000"/>
              <a:lumOff val="80000"/>
            </a:schemeClr>
          </a:solidFill>
          <a:ln w="22225">
            <a:solidFill>
              <a:schemeClr val="accent4">
                <a:lumMod val="50000"/>
              </a:schemeClr>
            </a:solidFill>
          </a:ln>
        </p:spPr>
        <p:txBody>
          <a:bodyPr wrap="square" rtlCol="0">
            <a:spAutoFit/>
          </a:bodyPr>
          <a:lstStyle/>
          <a:p>
            <a:pPr algn="just"/>
            <a:r>
              <a:rPr lang="pt-BR" sz="2000" dirty="0">
                <a:latin typeface="Arial" panose="020B0604020202020204" pitchFamily="34" charset="0"/>
                <a:cs typeface="Arial" panose="020B0604020202020204" pitchFamily="34" charset="0"/>
              </a:rPr>
              <a:t>Todo </a:t>
            </a:r>
            <a:r>
              <a:rPr lang="pt-BR" sz="2000" b="1" dirty="0">
                <a:solidFill>
                  <a:schemeClr val="accent1"/>
                </a:solidFill>
                <a:latin typeface="Arial" panose="020B0604020202020204" pitchFamily="34" charset="0"/>
                <a:cs typeface="Arial" panose="020B0604020202020204" pitchFamily="34" charset="0"/>
              </a:rPr>
              <a:t>gestor escolar </a:t>
            </a:r>
            <a:r>
              <a:rPr lang="pt-BR" sz="2000" dirty="0">
                <a:latin typeface="Arial" panose="020B0604020202020204" pitchFamily="34" charset="0"/>
                <a:cs typeface="Arial" panose="020B0604020202020204" pitchFamily="34" charset="0"/>
              </a:rPr>
              <a:t>torna-se automaticamente um </a:t>
            </a:r>
            <a:r>
              <a:rPr lang="pt-BR" sz="2000" b="1" dirty="0">
                <a:solidFill>
                  <a:schemeClr val="accent1"/>
                </a:solidFill>
                <a:latin typeface="Arial" panose="020B0604020202020204" pitchFamily="34" charset="0"/>
                <a:cs typeface="Arial" panose="020B0604020202020204" pitchFamily="34" charset="0"/>
              </a:rPr>
              <a:t>usuário</a:t>
            </a:r>
            <a:r>
              <a:rPr lang="pt-BR" sz="2000" dirty="0">
                <a:latin typeface="Arial" panose="020B0604020202020204" pitchFamily="34" charset="0"/>
                <a:cs typeface="Arial" panose="020B0604020202020204" pitchFamily="34" charset="0"/>
              </a:rPr>
              <a:t> do sistema com </a:t>
            </a:r>
            <a:r>
              <a:rPr lang="pt-BR" sz="2000" b="1" dirty="0">
                <a:solidFill>
                  <a:schemeClr val="accent1"/>
                </a:solidFill>
                <a:latin typeface="Arial" panose="020B0604020202020204" pitchFamily="34" charset="0"/>
                <a:cs typeface="Arial" panose="020B0604020202020204" pitchFamily="34" charset="0"/>
              </a:rPr>
              <a:t>perfil leitor </a:t>
            </a:r>
            <a:r>
              <a:rPr lang="pt-BR" sz="2000" dirty="0">
                <a:latin typeface="Arial" panose="020B0604020202020204" pitchFamily="34" charset="0"/>
                <a:cs typeface="Arial" panose="020B0604020202020204" pitchFamily="34" charset="0"/>
              </a:rPr>
              <a:t>de sua escola. Ao cadastrar seus dados no sistema ele receberá uma senha de acesso em seu e-mail. </a:t>
            </a:r>
            <a:endParaRPr lang="pt-BR" sz="2000" dirty="0" smtClean="0">
              <a:latin typeface="Arial" panose="020B0604020202020204" pitchFamily="34" charset="0"/>
              <a:cs typeface="Arial" panose="020B0604020202020204" pitchFamily="34" charset="0"/>
            </a:endParaRPr>
          </a:p>
          <a:p>
            <a:pPr algn="just"/>
            <a:r>
              <a:rPr lang="pt-BR" sz="2000" dirty="0" smtClean="0">
                <a:latin typeface="Arial" panose="020B0604020202020204" pitchFamily="34" charset="0"/>
                <a:cs typeface="Arial" panose="020B0604020202020204" pitchFamily="34" charset="0"/>
              </a:rPr>
              <a:t>O </a:t>
            </a:r>
            <a:r>
              <a:rPr lang="pt-BR" sz="2000" b="1" dirty="0">
                <a:solidFill>
                  <a:schemeClr val="accent1"/>
                </a:solidFill>
                <a:latin typeface="Arial" panose="020B0604020202020204" pitchFamily="34" charset="0"/>
                <a:cs typeface="Arial" panose="020B0604020202020204" pitchFamily="34" charset="0"/>
              </a:rPr>
              <a:t>CPF e nome do gestor </a:t>
            </a:r>
            <a:r>
              <a:rPr lang="pt-BR" sz="2000" dirty="0">
                <a:latin typeface="Arial" panose="020B0604020202020204" pitchFamily="34" charset="0"/>
                <a:cs typeface="Arial" panose="020B0604020202020204" pitchFamily="34" charset="0"/>
              </a:rPr>
              <a:t>escolar deverão estar de acordo com os dados da </a:t>
            </a:r>
            <a:r>
              <a:rPr lang="pt-BR" sz="2000" b="1" dirty="0">
                <a:solidFill>
                  <a:schemeClr val="accent1"/>
                </a:solidFill>
                <a:latin typeface="Arial" panose="020B0604020202020204" pitchFamily="34" charset="0"/>
                <a:cs typeface="Arial" panose="020B0604020202020204" pitchFamily="34" charset="0"/>
              </a:rPr>
              <a:t>Receita Federal.</a:t>
            </a:r>
          </a:p>
          <a:p>
            <a:endParaRPr lang="pt-BR" sz="1400" dirty="0">
              <a:latin typeface="Arial" panose="020B0604020202020204" pitchFamily="34" charset="0"/>
              <a:cs typeface="Arial" panose="020B0604020202020204" pitchFamily="34" charset="0"/>
            </a:endParaRPr>
          </a:p>
        </p:txBody>
      </p:sp>
      <p:sp>
        <p:nvSpPr>
          <p:cNvPr id="2" name="Texto explicativo retangular com cantos arredondados 1"/>
          <p:cNvSpPr/>
          <p:nvPr/>
        </p:nvSpPr>
        <p:spPr>
          <a:xfrm>
            <a:off x="5457056" y="1614849"/>
            <a:ext cx="4104456" cy="2697599"/>
          </a:xfrm>
          <a:prstGeom prst="wedgeRoundRectCallout">
            <a:avLst>
              <a:gd name="adj1" fmla="val -86342"/>
              <a:gd name="adj2" fmla="val 2777"/>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sz="2000" dirty="0">
                <a:solidFill>
                  <a:schemeClr val="tx1"/>
                </a:solidFill>
                <a:latin typeface="Arial" panose="020B0604020202020204" pitchFamily="34" charset="0"/>
                <a:cs typeface="Arial" panose="020B0604020202020204" pitchFamily="34" charset="0"/>
              </a:rPr>
              <a:t>Os campos de autenticação do gestor escolar devem ser informados com o dado do responsável  legal da escola e não pelo informante do Censo. </a:t>
            </a:r>
          </a:p>
          <a:p>
            <a:pPr algn="just"/>
            <a:r>
              <a:rPr lang="pt-BR" sz="2000" dirty="0">
                <a:solidFill>
                  <a:schemeClr val="tx1"/>
                </a:solidFill>
                <a:latin typeface="Arial" panose="020B0604020202020204" pitchFamily="34" charset="0"/>
                <a:cs typeface="Arial" panose="020B0604020202020204" pitchFamily="34" charset="0"/>
              </a:rPr>
              <a:t>Essa informação é obrigatória antes de realizar qualquer outra ação no sistema. </a:t>
            </a:r>
          </a:p>
        </p:txBody>
      </p:sp>
    </p:spTree>
    <p:extLst>
      <p:ext uri="{BB962C8B-B14F-4D97-AF65-F5344CB8AC3E}">
        <p14:creationId xmlns:p14="http://schemas.microsoft.com/office/powerpoint/2010/main" val="174385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9906000" cy="6858000"/>
          </a:xfrm>
          <a:prstGeom prst="rect">
            <a:avLst/>
          </a:prstGeom>
        </p:spPr>
      </p:pic>
      <p:sp>
        <p:nvSpPr>
          <p:cNvPr id="8" name="CaixaDeTexto 5"/>
          <p:cNvSpPr txBox="1"/>
          <p:nvPr/>
        </p:nvSpPr>
        <p:spPr>
          <a:xfrm>
            <a:off x="6213140" y="182970"/>
            <a:ext cx="2016224" cy="553998"/>
          </a:xfrm>
          <a:prstGeom prst="rect">
            <a:avLst/>
          </a:prstGeom>
          <a:noFill/>
        </p:spPr>
        <p:txBody>
          <a:bodyPr wrap="square" rtlCol="0">
            <a:spAutoFit/>
          </a:bodyPr>
          <a:lstStyle/>
          <a:p>
            <a:pPr>
              <a:tabLst>
                <a:tab pos="266700" algn="l"/>
              </a:tabLst>
            </a:pPr>
            <a:r>
              <a:rPr lang="pt-BR" sz="3000" b="1" dirty="0" smtClean="0">
                <a:solidFill>
                  <a:schemeClr val="tx2"/>
                </a:solidFill>
                <a:latin typeface="Calibri" panose="020F0502020204030204" pitchFamily="34" charset="0"/>
                <a:ea typeface="Verdana" panose="020B0604030504040204" pitchFamily="34" charset="0"/>
                <a:cs typeface="Verdana" panose="020B0604030504040204" pitchFamily="34" charset="0"/>
              </a:rPr>
              <a:t>SUMÁRIO</a:t>
            </a:r>
            <a:endParaRPr lang="pt-BR" sz="3000" dirty="0" smtClean="0">
              <a:solidFill>
                <a:schemeClr val="tx2"/>
              </a:solidFill>
              <a:latin typeface="Calibri" panose="020F0502020204030204" pitchFamily="34" charset="0"/>
              <a:ea typeface="Verdana" panose="020B0604030504040204" pitchFamily="34" charset="0"/>
              <a:cs typeface="Verdana" panose="020B0604030504040204" pitchFamily="34" charset="0"/>
            </a:endParaRPr>
          </a:p>
        </p:txBody>
      </p:sp>
      <p:sp>
        <p:nvSpPr>
          <p:cNvPr id="9" name="CaixaDeTexto 6"/>
          <p:cNvSpPr txBox="1"/>
          <p:nvPr/>
        </p:nvSpPr>
        <p:spPr>
          <a:xfrm>
            <a:off x="4361384" y="736967"/>
            <a:ext cx="5544616" cy="5122941"/>
          </a:xfrm>
          <a:prstGeom prst="rect">
            <a:avLst/>
          </a:prstGeom>
          <a:noFill/>
        </p:spPr>
        <p:txBody>
          <a:bodyPr wrap="square" rtlCol="0">
            <a:spAutoFit/>
          </a:bodyPr>
          <a:lstStyle/>
          <a:p>
            <a:pPr marL="342900" indent="-342900" algn="just">
              <a:lnSpc>
                <a:spcPct val="150000"/>
              </a:lnSpc>
              <a:buFont typeface="Arial" panose="020B0604020202020204" pitchFamily="34" charset="0"/>
              <a:buChar char="•"/>
            </a:pPr>
            <a:r>
              <a:rPr lang="pt-BR" sz="2000" dirty="0" smtClean="0">
                <a:solidFill>
                  <a:schemeClr val="tx1">
                    <a:lumMod val="85000"/>
                    <a:lumOff val="15000"/>
                  </a:schemeClr>
                </a:solidFill>
                <a:ea typeface="Verdana" panose="020B0604030504040204" pitchFamily="34" charset="0"/>
                <a:cs typeface="Verdana" panose="020B0604030504040204" pitchFamily="34" charset="0"/>
              </a:rPr>
              <a:t>Acessando </a:t>
            </a:r>
            <a:r>
              <a:rPr lang="pt-BR" sz="2000" dirty="0">
                <a:solidFill>
                  <a:schemeClr val="tx1">
                    <a:lumMod val="85000"/>
                    <a:lumOff val="15000"/>
                  </a:schemeClr>
                </a:solidFill>
                <a:ea typeface="Verdana" panose="020B0604030504040204" pitchFamily="34" charset="0"/>
                <a:cs typeface="Verdana" panose="020B0604030504040204" pitchFamily="34" charset="0"/>
              </a:rPr>
              <a:t>o </a:t>
            </a:r>
            <a:r>
              <a:rPr lang="pt-BR" sz="2000" dirty="0" smtClean="0">
                <a:solidFill>
                  <a:schemeClr val="tx1">
                    <a:lumMod val="85000"/>
                    <a:lumOff val="15000"/>
                  </a:schemeClr>
                </a:solidFill>
                <a:ea typeface="Verdana" panose="020B0604030504040204" pitchFamily="34" charset="0"/>
                <a:cs typeface="Verdana" panose="020B0604030504040204" pitchFamily="34" charset="0"/>
              </a:rPr>
              <a:t>sistema</a:t>
            </a:r>
          </a:p>
          <a:p>
            <a:pPr marL="342900" indent="-342900" algn="just">
              <a:lnSpc>
                <a:spcPct val="150000"/>
              </a:lnSpc>
              <a:buFont typeface="Arial" panose="020B0604020202020204" pitchFamily="34" charset="0"/>
              <a:buChar char="•"/>
            </a:pPr>
            <a:r>
              <a:rPr lang="pt-BR" sz="2000" dirty="0" smtClean="0">
                <a:solidFill>
                  <a:schemeClr val="tx1">
                    <a:lumMod val="85000"/>
                    <a:lumOff val="15000"/>
                  </a:schemeClr>
                </a:solidFill>
                <a:ea typeface="Verdana" panose="020B0604030504040204" pitchFamily="34" charset="0"/>
                <a:cs typeface="Verdana" panose="020B0604030504040204" pitchFamily="34" charset="0"/>
              </a:rPr>
              <a:t>Regras do sistema</a:t>
            </a:r>
          </a:p>
          <a:p>
            <a:pPr marL="342900" indent="-342900" algn="just">
              <a:lnSpc>
                <a:spcPct val="150000"/>
              </a:lnSpc>
              <a:buFont typeface="Arial" panose="020B0604020202020204" pitchFamily="34" charset="0"/>
              <a:buChar char="•"/>
            </a:pPr>
            <a:r>
              <a:rPr lang="pt-BR" sz="2000" dirty="0" smtClean="0">
                <a:solidFill>
                  <a:schemeClr val="tx1">
                    <a:lumMod val="85000"/>
                    <a:lumOff val="15000"/>
                  </a:schemeClr>
                </a:solidFill>
                <a:ea typeface="Verdana" panose="020B0604030504040204" pitchFamily="34" charset="0"/>
                <a:cs typeface="Verdana" panose="020B0604030504040204" pitchFamily="34" charset="0"/>
              </a:rPr>
              <a:t>Cadastro </a:t>
            </a:r>
            <a:r>
              <a:rPr lang="pt-BR" sz="2000" dirty="0">
                <a:solidFill>
                  <a:schemeClr val="tx1">
                    <a:lumMod val="85000"/>
                    <a:lumOff val="15000"/>
                  </a:schemeClr>
                </a:solidFill>
                <a:ea typeface="Verdana" panose="020B0604030504040204" pitchFamily="34" charset="0"/>
                <a:cs typeface="Verdana" panose="020B0604030504040204" pitchFamily="34" charset="0"/>
              </a:rPr>
              <a:t>de </a:t>
            </a:r>
            <a:r>
              <a:rPr lang="pt-BR" sz="2000" dirty="0" smtClean="0">
                <a:solidFill>
                  <a:schemeClr val="tx1">
                    <a:lumMod val="85000"/>
                    <a:lumOff val="15000"/>
                  </a:schemeClr>
                </a:solidFill>
                <a:ea typeface="Verdana" panose="020B0604030504040204" pitchFamily="34" charset="0"/>
                <a:cs typeface="Verdana" panose="020B0604030504040204" pitchFamily="34" charset="0"/>
              </a:rPr>
              <a:t>escola</a:t>
            </a:r>
            <a:endParaRPr lang="pt-BR" sz="2000" dirty="0">
              <a:solidFill>
                <a:schemeClr val="tx1">
                  <a:lumMod val="85000"/>
                  <a:lumOff val="15000"/>
                </a:schemeClr>
              </a:solidFill>
              <a:ea typeface="Verdana" panose="020B0604030504040204" pitchFamily="34" charset="0"/>
              <a:cs typeface="Verdana" panose="020B0604030504040204" pitchFamily="34" charset="0"/>
            </a:endParaRPr>
          </a:p>
          <a:p>
            <a:pPr marL="342900" indent="-342900" algn="just">
              <a:lnSpc>
                <a:spcPct val="150000"/>
              </a:lnSpc>
              <a:buFont typeface="Arial" panose="020B0604020202020204" pitchFamily="34" charset="0"/>
              <a:buChar char="•"/>
            </a:pPr>
            <a:r>
              <a:rPr lang="pt-BR" sz="2000" dirty="0">
                <a:solidFill>
                  <a:schemeClr val="tx1">
                    <a:lumMod val="85000"/>
                    <a:lumOff val="15000"/>
                  </a:schemeClr>
                </a:solidFill>
                <a:ea typeface="Verdana" panose="020B0604030504040204" pitchFamily="34" charset="0"/>
                <a:cs typeface="Verdana" panose="020B0604030504040204" pitchFamily="34" charset="0"/>
              </a:rPr>
              <a:t>Cadastro de </a:t>
            </a:r>
            <a:r>
              <a:rPr lang="pt-BR" sz="2000" dirty="0" smtClean="0">
                <a:solidFill>
                  <a:schemeClr val="tx1">
                    <a:lumMod val="85000"/>
                    <a:lumOff val="15000"/>
                  </a:schemeClr>
                </a:solidFill>
                <a:ea typeface="Verdana" panose="020B0604030504040204" pitchFamily="34" charset="0"/>
                <a:cs typeface="Verdana" panose="020B0604030504040204" pitchFamily="34" charset="0"/>
              </a:rPr>
              <a:t>turma</a:t>
            </a:r>
            <a:endParaRPr lang="pt-BR" sz="2000" dirty="0">
              <a:solidFill>
                <a:schemeClr val="tx1">
                  <a:lumMod val="85000"/>
                  <a:lumOff val="15000"/>
                </a:schemeClr>
              </a:solidFill>
              <a:ea typeface="Verdana" panose="020B0604030504040204" pitchFamily="34" charset="0"/>
              <a:cs typeface="Verdana" panose="020B0604030504040204" pitchFamily="34" charset="0"/>
            </a:endParaRPr>
          </a:p>
          <a:p>
            <a:pPr marL="342900" indent="-342900" algn="just">
              <a:lnSpc>
                <a:spcPct val="150000"/>
              </a:lnSpc>
              <a:buFont typeface="Arial" panose="020B0604020202020204" pitchFamily="34" charset="0"/>
              <a:buChar char="•"/>
            </a:pPr>
            <a:r>
              <a:rPr lang="pt-BR" sz="2000" dirty="0">
                <a:solidFill>
                  <a:schemeClr val="tx1">
                    <a:lumMod val="85000"/>
                    <a:lumOff val="15000"/>
                  </a:schemeClr>
                </a:solidFill>
                <a:ea typeface="Verdana" panose="020B0604030504040204" pitchFamily="34" charset="0"/>
                <a:cs typeface="Verdana" panose="020B0604030504040204" pitchFamily="34" charset="0"/>
              </a:rPr>
              <a:t>Cadastro de aluno</a:t>
            </a:r>
          </a:p>
          <a:p>
            <a:pPr marL="342900" indent="-342900" algn="just">
              <a:lnSpc>
                <a:spcPct val="150000"/>
              </a:lnSpc>
              <a:buFont typeface="Arial" panose="020B0604020202020204" pitchFamily="34" charset="0"/>
              <a:buChar char="•"/>
            </a:pPr>
            <a:r>
              <a:rPr lang="pt-BR" sz="2000" dirty="0">
                <a:solidFill>
                  <a:schemeClr val="tx1">
                    <a:lumMod val="85000"/>
                    <a:lumOff val="15000"/>
                  </a:schemeClr>
                </a:solidFill>
                <a:ea typeface="Verdana" panose="020B0604030504040204" pitchFamily="34" charset="0"/>
                <a:cs typeface="Verdana" panose="020B0604030504040204" pitchFamily="34" charset="0"/>
              </a:rPr>
              <a:t>Cadastro de profissional escolar em sala de aula</a:t>
            </a:r>
          </a:p>
          <a:p>
            <a:pPr marL="342900" indent="-342900" algn="just">
              <a:lnSpc>
                <a:spcPct val="150000"/>
              </a:lnSpc>
              <a:buFont typeface="Arial" panose="020B0604020202020204" pitchFamily="34" charset="0"/>
              <a:buChar char="•"/>
            </a:pPr>
            <a:r>
              <a:rPr lang="pt-BR" sz="2000" dirty="0">
                <a:solidFill>
                  <a:schemeClr val="tx1">
                    <a:lumMod val="85000"/>
                    <a:lumOff val="15000"/>
                  </a:schemeClr>
                </a:solidFill>
                <a:ea typeface="Verdana" panose="020B0604030504040204" pitchFamily="34" charset="0"/>
                <a:cs typeface="Verdana" panose="020B0604030504040204" pitchFamily="34" charset="0"/>
              </a:rPr>
              <a:t>Fechamento</a:t>
            </a:r>
          </a:p>
          <a:p>
            <a:pPr marL="342900" indent="-342900" algn="just">
              <a:lnSpc>
                <a:spcPct val="150000"/>
              </a:lnSpc>
              <a:buFont typeface="Arial" panose="020B0604020202020204" pitchFamily="34" charset="0"/>
              <a:buChar char="•"/>
            </a:pPr>
            <a:r>
              <a:rPr lang="pt-BR" sz="2000" dirty="0" smtClean="0">
                <a:solidFill>
                  <a:schemeClr val="tx1">
                    <a:lumMod val="85000"/>
                    <a:lumOff val="15000"/>
                  </a:schemeClr>
                </a:solidFill>
                <a:ea typeface="Verdana" panose="020B0604030504040204" pitchFamily="34" charset="0"/>
                <a:cs typeface="Verdana" panose="020B0604030504040204" pitchFamily="34" charset="0"/>
              </a:rPr>
              <a:t>Módulo confirmação de matrículas</a:t>
            </a:r>
          </a:p>
          <a:p>
            <a:pPr marL="342900" indent="-342900" algn="just">
              <a:lnSpc>
                <a:spcPct val="150000"/>
              </a:lnSpc>
              <a:buFont typeface="Arial" panose="020B0604020202020204" pitchFamily="34" charset="0"/>
              <a:buChar char="•"/>
            </a:pPr>
            <a:r>
              <a:rPr lang="pt-BR" sz="2000" dirty="0">
                <a:solidFill>
                  <a:schemeClr val="tx1">
                    <a:lumMod val="85000"/>
                    <a:lumOff val="15000"/>
                  </a:schemeClr>
                </a:solidFill>
                <a:ea typeface="Verdana" panose="020B0604030504040204" pitchFamily="34" charset="0"/>
                <a:cs typeface="Verdana" panose="020B0604030504040204" pitchFamily="34" charset="0"/>
              </a:rPr>
              <a:t>Análise comparativa</a:t>
            </a:r>
          </a:p>
          <a:p>
            <a:pPr marL="342900" indent="-342900" algn="just">
              <a:lnSpc>
                <a:spcPct val="150000"/>
              </a:lnSpc>
              <a:buFont typeface="Arial" panose="020B0604020202020204" pitchFamily="34" charset="0"/>
              <a:buChar char="•"/>
            </a:pPr>
            <a:r>
              <a:rPr lang="pt-BR" sz="2000" dirty="0" smtClean="0">
                <a:solidFill>
                  <a:schemeClr val="tx1">
                    <a:lumMod val="85000"/>
                    <a:lumOff val="15000"/>
                  </a:schemeClr>
                </a:solidFill>
                <a:ea typeface="Verdana" panose="020B0604030504040204" pitchFamily="34" charset="0"/>
                <a:cs typeface="Verdana" panose="020B0604030504040204" pitchFamily="34" charset="0"/>
              </a:rPr>
              <a:t>Relatórios</a:t>
            </a:r>
          </a:p>
          <a:p>
            <a:pPr marL="342900" indent="-342900" algn="just">
              <a:lnSpc>
                <a:spcPct val="150000"/>
              </a:lnSpc>
              <a:buFont typeface="Arial" panose="020B0604020202020204" pitchFamily="34" charset="0"/>
              <a:buChar char="•"/>
            </a:pPr>
            <a:r>
              <a:rPr lang="pt-BR" sz="2000" dirty="0" smtClean="0">
                <a:solidFill>
                  <a:schemeClr val="tx1">
                    <a:lumMod val="85000"/>
                    <a:lumOff val="15000"/>
                  </a:schemeClr>
                </a:solidFill>
                <a:ea typeface="Verdana" panose="020B0604030504040204" pitchFamily="34" charset="0"/>
                <a:cs typeface="Verdana" panose="020B0604030504040204" pitchFamily="34" charset="0"/>
              </a:rPr>
              <a:t>Instruções gerais</a:t>
            </a:r>
            <a:endParaRPr lang="pt-BR" sz="2000" dirty="0">
              <a:solidFill>
                <a:schemeClr val="tx1">
                  <a:lumMod val="85000"/>
                  <a:lumOff val="15000"/>
                </a:schemeClr>
              </a:solidFill>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229244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95300" y="1196752"/>
            <a:ext cx="8089900" cy="4873752"/>
          </a:xfrm>
        </p:spPr>
        <p:txBody>
          <a:bodyPr>
            <a:normAutofit/>
          </a:bodyPr>
          <a:lstStyle/>
          <a:p>
            <a:pPr marL="0" indent="0">
              <a:buNone/>
            </a:pPr>
            <a:r>
              <a:rPr lang="pt-BR" sz="2400" b="1" dirty="0">
                <a:solidFill>
                  <a:schemeClr val="accent4"/>
                </a:solidFill>
                <a:cs typeface="Arial" panose="020B0604020202020204" pitchFamily="34" charset="0"/>
              </a:rPr>
              <a:t>Autenticação do Gestor Escolar</a:t>
            </a:r>
            <a:endParaRPr lang="pt-BR" sz="2400" dirty="0"/>
          </a:p>
        </p:txBody>
      </p:sp>
      <p:sp>
        <p:nvSpPr>
          <p:cNvPr id="4" name="Título 1"/>
          <p:cNvSpPr txBox="1">
            <a:spLocks/>
          </p:cNvSpPr>
          <p:nvPr/>
        </p:nvSpPr>
        <p:spPr>
          <a:xfrm>
            <a:off x="495300" y="-99392"/>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escola</a:t>
            </a:r>
            <a:endParaRPr lang="pt-BR" sz="4400" b="1" dirty="0">
              <a:solidFill>
                <a:schemeClr val="tx1"/>
              </a:solidFill>
            </a:endParaRPr>
          </a:p>
        </p:txBody>
      </p:sp>
      <p:sp>
        <p:nvSpPr>
          <p:cNvPr id="5" name="Seta para a direita 4"/>
          <p:cNvSpPr/>
          <p:nvPr/>
        </p:nvSpPr>
        <p:spPr>
          <a:xfrm>
            <a:off x="578911" y="2852936"/>
            <a:ext cx="635275"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4186" y="1604094"/>
            <a:ext cx="2115692" cy="44454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0992" y="3155388"/>
            <a:ext cx="3333099" cy="2939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o explicativo retangular com cantos arredondados 1"/>
          <p:cNvSpPr/>
          <p:nvPr/>
        </p:nvSpPr>
        <p:spPr>
          <a:xfrm>
            <a:off x="4880992" y="1409883"/>
            <a:ext cx="4392488" cy="1515061"/>
          </a:xfrm>
          <a:prstGeom prst="wedgeRoundRectCallout">
            <a:avLst>
              <a:gd name="adj1" fmla="val -80559"/>
              <a:gd name="adj2" fmla="val 55844"/>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sz="2000" dirty="0">
                <a:solidFill>
                  <a:schemeClr val="tx1"/>
                </a:solidFill>
                <a:latin typeface="Arial" panose="020B0604020202020204" pitchFamily="34" charset="0"/>
                <a:cs typeface="Arial" panose="020B0604020202020204" pitchFamily="34" charset="0"/>
              </a:rPr>
              <a:t>Os dados de gestor podem ser consultados/atualizados na opção de menu Escola – Autenticação – Gestor Escolar.</a:t>
            </a:r>
          </a:p>
        </p:txBody>
      </p:sp>
    </p:spTree>
    <p:extLst>
      <p:ext uri="{BB962C8B-B14F-4D97-AF65-F5344CB8AC3E}">
        <p14:creationId xmlns:p14="http://schemas.microsoft.com/office/powerpoint/2010/main" val="1467757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escola</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Identificação</a:t>
            </a:r>
          </a:p>
          <a:p>
            <a:pPr marL="0" indent="0">
              <a:buFont typeface="Wingdings"/>
              <a:buNone/>
            </a:pPr>
            <a:endParaRPr lang="pt-BR" sz="2200" b="1" dirty="0">
              <a:solidFill>
                <a:schemeClr val="accent4"/>
              </a:solidFill>
              <a:latin typeface="Arial" panose="020B0604020202020204" pitchFamily="34" charset="0"/>
              <a:cs typeface="Arial" panose="020B0604020202020204" pitchFamily="34" charset="0"/>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552" y="1484784"/>
            <a:ext cx="3024336"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eta para a esquerda 7"/>
          <p:cNvSpPr/>
          <p:nvPr/>
        </p:nvSpPr>
        <p:spPr>
          <a:xfrm>
            <a:off x="3944888" y="2348880"/>
            <a:ext cx="1147423"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9590781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496" y="1484784"/>
            <a:ext cx="8352927"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Espaço Reservado para Conteúdo 2"/>
          <p:cNvSpPr>
            <a:spLocks noGrp="1"/>
          </p:cNvSpPr>
          <p:nvPr>
            <p:ph sz="quarter" idx="1"/>
          </p:nvPr>
        </p:nvSpPr>
        <p:spPr>
          <a:xfrm>
            <a:off x="495300" y="980728"/>
            <a:ext cx="8089900" cy="4873752"/>
          </a:xfrm>
        </p:spPr>
        <p:txBody>
          <a:bodyPr>
            <a:normAutofit/>
          </a:bodyPr>
          <a:lstStyle/>
          <a:p>
            <a:pPr marL="0" indent="0">
              <a:buFont typeface="Wingdings"/>
              <a:buNone/>
            </a:pPr>
            <a:r>
              <a:rPr lang="pt-BR" sz="2400" b="1" dirty="0">
                <a:solidFill>
                  <a:schemeClr val="accent4"/>
                </a:solidFill>
                <a:cs typeface="Arial" panose="020B0604020202020204" pitchFamily="34" charset="0"/>
              </a:rPr>
              <a:t>Identificação</a:t>
            </a:r>
          </a:p>
          <a:p>
            <a:pPr marL="0" indent="0">
              <a:buNone/>
            </a:pPr>
            <a:endParaRPr lang="pt-BR" sz="2200" b="1" dirty="0">
              <a:latin typeface="Arial" panose="020B0604020202020204" pitchFamily="34" charset="0"/>
              <a:cs typeface="Arial" panose="020B0604020202020204" pitchFamily="34" charset="0"/>
            </a:endParaRPr>
          </a:p>
        </p:txBody>
      </p:sp>
      <p:sp>
        <p:nvSpPr>
          <p:cNvPr id="4"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escola</a:t>
            </a:r>
            <a:endParaRPr lang="pt-BR" sz="4400" b="1" dirty="0">
              <a:solidFill>
                <a:schemeClr val="tx1"/>
              </a:solidFill>
            </a:endParaRPr>
          </a:p>
        </p:txBody>
      </p:sp>
      <p:sp>
        <p:nvSpPr>
          <p:cNvPr id="13" name="CaixaDeTexto 12"/>
          <p:cNvSpPr txBox="1"/>
          <p:nvPr/>
        </p:nvSpPr>
        <p:spPr>
          <a:xfrm>
            <a:off x="4797380" y="4725144"/>
            <a:ext cx="4946752" cy="1988841"/>
          </a:xfrm>
          <a:prstGeom prst="rect">
            <a:avLst/>
          </a:prstGeom>
          <a:solidFill>
            <a:schemeClr val="accent1">
              <a:lumMod val="20000"/>
              <a:lumOff val="80000"/>
            </a:schemeClr>
          </a:solidFill>
          <a:ln>
            <a:solidFill>
              <a:srgbClr val="002060"/>
            </a:solidFill>
          </a:ln>
        </p:spPr>
        <p:style>
          <a:lnRef idx="1">
            <a:schemeClr val="accent2"/>
          </a:lnRef>
          <a:fillRef idx="2">
            <a:schemeClr val="accent2"/>
          </a:fillRef>
          <a:effectRef idx="1">
            <a:schemeClr val="accent2"/>
          </a:effectRef>
          <a:fontRef idx="minor">
            <a:schemeClr val="dk1"/>
          </a:fontRef>
        </p:style>
        <p:txBody>
          <a:bodyPr rtlCol="0" anchor="ctr"/>
          <a:lstStyle>
            <a:defPPr>
              <a:defRPr lang="pt-BR"/>
            </a:defPPr>
            <a:lvl1pPr algn="just">
              <a:defRPr>
                <a:solidFill>
                  <a:schemeClr val="dk1"/>
                </a:solidFill>
                <a:latin typeface="Arial"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pt-BR" dirty="0">
                <a:solidFill>
                  <a:schemeClr val="tx1"/>
                </a:solidFill>
              </a:rPr>
              <a:t>Informações editáveis apenas pelo perfil estado, </a:t>
            </a:r>
            <a:r>
              <a:rPr lang="pt-BR" dirty="0" err="1">
                <a:solidFill>
                  <a:schemeClr val="tx1"/>
                </a:solidFill>
              </a:rPr>
              <a:t>Setec</a:t>
            </a:r>
            <a:r>
              <a:rPr lang="pt-BR" dirty="0">
                <a:solidFill>
                  <a:schemeClr val="tx1"/>
                </a:solidFill>
              </a:rPr>
              <a:t> e Inep :Município, Órgão Regional, Localização/ Zona da escola e Dependência Administrativa. As alterações dessas informações devem ser realizadas com base em </a:t>
            </a:r>
            <a:r>
              <a:rPr lang="pt-BR" dirty="0">
                <a:solidFill>
                  <a:srgbClr val="002060"/>
                </a:solidFill>
              </a:rPr>
              <a:t>documentação comprobatória</a:t>
            </a:r>
            <a:r>
              <a:rPr lang="pt-BR" dirty="0">
                <a:solidFill>
                  <a:schemeClr val="tx1"/>
                </a:solidFill>
              </a:rPr>
              <a:t>. </a:t>
            </a:r>
          </a:p>
        </p:txBody>
      </p:sp>
      <p:sp>
        <p:nvSpPr>
          <p:cNvPr id="10" name="Nuvem 7"/>
          <p:cNvSpPr/>
          <p:nvPr/>
        </p:nvSpPr>
        <p:spPr>
          <a:xfrm>
            <a:off x="1784648" y="5157192"/>
            <a:ext cx="2755602" cy="1584176"/>
          </a:xfrm>
          <a:prstGeom prst="cloud">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pt-BR" sz="2000" dirty="0">
                <a:solidFill>
                  <a:schemeClr val="dk1"/>
                </a:solidFill>
                <a:latin typeface="Arial" pitchFamily="34" charset="0"/>
              </a:rPr>
              <a:t>Alteração em 2018: retirado o mapa das </a:t>
            </a:r>
            <a:r>
              <a:rPr lang="pt-BR" sz="2000" dirty="0" smtClean="0">
                <a:solidFill>
                  <a:schemeClr val="dk1"/>
                </a:solidFill>
                <a:latin typeface="Arial" pitchFamily="34" charset="0"/>
              </a:rPr>
              <a:t>escolas.</a:t>
            </a:r>
            <a:endParaRPr lang="pt-BR" sz="2000" dirty="0">
              <a:solidFill>
                <a:schemeClr val="dk1"/>
              </a:solidFill>
              <a:latin typeface="Arial" pitchFamily="34" charset="0"/>
            </a:endParaRPr>
          </a:p>
        </p:txBody>
      </p:sp>
      <p:sp>
        <p:nvSpPr>
          <p:cNvPr id="2" name="Texto explicativo retangular com cantos arredondados 1"/>
          <p:cNvSpPr/>
          <p:nvPr/>
        </p:nvSpPr>
        <p:spPr>
          <a:xfrm>
            <a:off x="5025008" y="548680"/>
            <a:ext cx="4347483" cy="1728192"/>
          </a:xfrm>
          <a:prstGeom prst="wedgeRoundRectCallout">
            <a:avLst>
              <a:gd name="adj1" fmla="val -84683"/>
              <a:gd name="adj2" fmla="val 77617"/>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sz="2000" dirty="0">
                <a:solidFill>
                  <a:schemeClr val="tx1"/>
                </a:solidFill>
                <a:latin typeface="Arial" panose="020B0604020202020204" pitchFamily="34" charset="0"/>
                <a:cs typeface="Arial" panose="020B0604020202020204" pitchFamily="34" charset="0"/>
              </a:rPr>
              <a:t>-Início: 2017 ou </a:t>
            </a:r>
            <a:r>
              <a:rPr lang="pt-BR" sz="2000" dirty="0" smtClean="0">
                <a:solidFill>
                  <a:schemeClr val="tx1"/>
                </a:solidFill>
                <a:latin typeface="Arial" panose="020B0604020202020204" pitchFamily="34" charset="0"/>
                <a:cs typeface="Arial" panose="020B0604020202020204" pitchFamily="34" charset="0"/>
              </a:rPr>
              <a:t>2018.</a:t>
            </a:r>
            <a:endParaRPr lang="pt-BR" sz="2000" dirty="0">
              <a:solidFill>
                <a:schemeClr val="tx1"/>
              </a:solidFill>
              <a:latin typeface="Arial" panose="020B0604020202020204" pitchFamily="34" charset="0"/>
              <a:cs typeface="Arial" panose="020B0604020202020204" pitchFamily="34" charset="0"/>
            </a:endParaRPr>
          </a:p>
          <a:p>
            <a:pPr algn="just"/>
            <a:r>
              <a:rPr lang="pt-BR" sz="2000" dirty="0">
                <a:solidFill>
                  <a:schemeClr val="tx1"/>
                </a:solidFill>
                <a:latin typeface="Arial" panose="020B0604020202020204" pitchFamily="34" charset="0"/>
                <a:cs typeface="Arial" panose="020B0604020202020204" pitchFamily="34" charset="0"/>
              </a:rPr>
              <a:t>-Término: 2018 ou 2019 e após a data de referência.</a:t>
            </a:r>
          </a:p>
          <a:p>
            <a:pPr algn="just"/>
            <a:r>
              <a:rPr lang="pt-BR" sz="2000" dirty="0">
                <a:solidFill>
                  <a:schemeClr val="tx1"/>
                </a:solidFill>
                <a:latin typeface="Arial" panose="020B0604020202020204" pitchFamily="34" charset="0"/>
                <a:cs typeface="Arial" panose="020B0604020202020204" pitchFamily="34" charset="0"/>
              </a:rPr>
              <a:t>-O término não poderá ser anterior ou igual ao início.</a:t>
            </a:r>
          </a:p>
        </p:txBody>
      </p:sp>
      <p:sp>
        <p:nvSpPr>
          <p:cNvPr id="5" name="Texto explicativo retangular com cantos arredondados 4"/>
          <p:cNvSpPr/>
          <p:nvPr/>
        </p:nvSpPr>
        <p:spPr>
          <a:xfrm>
            <a:off x="4998006" y="2348880"/>
            <a:ext cx="4419490" cy="1008112"/>
          </a:xfrm>
          <a:prstGeom prst="wedgeRoundRectCallout">
            <a:avLst>
              <a:gd name="adj1" fmla="val -121082"/>
              <a:gd name="adj2" fmla="val 95974"/>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sz="2000" dirty="0">
                <a:solidFill>
                  <a:schemeClr val="tx1"/>
                </a:solidFill>
                <a:latin typeface="Arial" panose="020B0604020202020204" pitchFamily="34" charset="0"/>
                <a:cs typeface="Arial" panose="020B0604020202020204" pitchFamily="34" charset="0"/>
              </a:rPr>
              <a:t>Dados de </a:t>
            </a:r>
            <a:r>
              <a:rPr lang="pt-BR" sz="2000" b="1" dirty="0">
                <a:solidFill>
                  <a:schemeClr val="tx1"/>
                </a:solidFill>
                <a:latin typeface="Arial" panose="020B0604020202020204" pitchFamily="34" charset="0"/>
                <a:cs typeface="Arial" panose="020B0604020202020204" pitchFamily="34" charset="0"/>
              </a:rPr>
              <a:t>endereço</a:t>
            </a:r>
            <a:r>
              <a:rPr lang="pt-BR" sz="2000" dirty="0">
                <a:solidFill>
                  <a:schemeClr val="tx1"/>
                </a:solidFill>
                <a:latin typeface="Arial" panose="020B0604020202020204" pitchFamily="34" charset="0"/>
                <a:cs typeface="Arial" panose="020B0604020202020204" pitchFamily="34" charset="0"/>
              </a:rPr>
              <a:t> carregados conforme o CEP, porém são editáveis. </a:t>
            </a:r>
          </a:p>
        </p:txBody>
      </p:sp>
      <p:sp>
        <p:nvSpPr>
          <p:cNvPr id="7" name="Texto explicativo retangular com cantos arredondados 6"/>
          <p:cNvSpPr/>
          <p:nvPr/>
        </p:nvSpPr>
        <p:spPr>
          <a:xfrm>
            <a:off x="5043011" y="3429000"/>
            <a:ext cx="4374485" cy="1224136"/>
          </a:xfrm>
          <a:prstGeom prst="wedgeRoundRectCallout">
            <a:avLst>
              <a:gd name="adj1" fmla="val -123855"/>
              <a:gd name="adj2" fmla="val 101627"/>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sz="2000" b="1" dirty="0">
                <a:solidFill>
                  <a:schemeClr val="tx1"/>
                </a:solidFill>
                <a:latin typeface="Arial" panose="020B0604020202020204" pitchFamily="34" charset="0"/>
                <a:cs typeface="Arial" panose="020B0604020202020204" pitchFamily="34" charset="0"/>
              </a:rPr>
              <a:t>Localização Geográfica: </a:t>
            </a:r>
            <a:r>
              <a:rPr lang="pt-BR" sz="2000" dirty="0">
                <a:solidFill>
                  <a:schemeClr val="tx1"/>
                </a:solidFill>
                <a:latin typeface="Arial" panose="020B0604020202020204" pitchFamily="34" charset="0"/>
                <a:cs typeface="Arial" panose="020B0604020202020204" pitchFamily="34" charset="0"/>
              </a:rPr>
              <a:t>Campo desabilitado para edição. Será carregado com os dados do ano anterior.</a:t>
            </a:r>
          </a:p>
        </p:txBody>
      </p:sp>
    </p:spTree>
    <p:extLst>
      <p:ext uri="{BB962C8B-B14F-4D97-AF65-F5344CB8AC3E}">
        <p14:creationId xmlns:p14="http://schemas.microsoft.com/office/powerpoint/2010/main" val="1469338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2" grpId="0" animBg="1"/>
      <p:bldP spid="5" grpId="0" animBg="1"/>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14" y="1484784"/>
            <a:ext cx="9797380" cy="4219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escola</a:t>
            </a:r>
            <a:endParaRPr lang="pt-BR" sz="4400" b="1" dirty="0">
              <a:solidFill>
                <a:schemeClr val="tx1"/>
              </a:solidFill>
            </a:endParaRPr>
          </a:p>
        </p:txBody>
      </p:sp>
      <p:sp>
        <p:nvSpPr>
          <p:cNvPr id="11" name="Espaço Reservado para Conteúdo 2"/>
          <p:cNvSpPr>
            <a:spLocks noGrp="1"/>
          </p:cNvSpPr>
          <p:nvPr>
            <p:ph sz="quarter" idx="1"/>
          </p:nvPr>
        </p:nvSpPr>
        <p:spPr>
          <a:xfrm>
            <a:off x="495300" y="692696"/>
            <a:ext cx="2153444" cy="576064"/>
          </a:xfrm>
        </p:spPr>
        <p:txBody>
          <a:bodyPr>
            <a:normAutofit/>
          </a:bodyPr>
          <a:lstStyle/>
          <a:p>
            <a:pPr marL="0" indent="0">
              <a:buNone/>
            </a:pPr>
            <a:r>
              <a:rPr lang="pt-BR" sz="2400" b="1" dirty="0" smtClean="0">
                <a:solidFill>
                  <a:schemeClr val="accent4"/>
                </a:solidFill>
                <a:cs typeface="Arial" panose="020B0604020202020204" pitchFamily="34" charset="0"/>
              </a:rPr>
              <a:t>Identificação</a:t>
            </a:r>
          </a:p>
          <a:p>
            <a:pPr marL="0" indent="0">
              <a:buNone/>
            </a:pPr>
            <a:endParaRPr lang="pt-BR" sz="2400" b="1" dirty="0">
              <a:solidFill>
                <a:schemeClr val="accent4"/>
              </a:solidFill>
              <a:cs typeface="Arial" panose="020B0604020202020204" pitchFamily="34" charset="0"/>
            </a:endParaRPr>
          </a:p>
        </p:txBody>
      </p:sp>
      <p:sp>
        <p:nvSpPr>
          <p:cNvPr id="2" name="Texto explicativo retangular com cantos arredondados 1"/>
          <p:cNvSpPr/>
          <p:nvPr/>
        </p:nvSpPr>
        <p:spPr>
          <a:xfrm>
            <a:off x="5839444" y="827584"/>
            <a:ext cx="3938092" cy="2169368"/>
          </a:xfrm>
          <a:prstGeom prst="wedgeRoundRectCallout">
            <a:avLst>
              <a:gd name="adj1" fmla="val -110670"/>
              <a:gd name="adj2" fmla="val -12267"/>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sz="2000" dirty="0">
                <a:solidFill>
                  <a:schemeClr val="tx1"/>
                </a:solidFill>
                <a:latin typeface="Arial" panose="020B0604020202020204" pitchFamily="34" charset="0"/>
                <a:cs typeface="Arial" panose="020B0604020202020204" pitchFamily="34" charset="0"/>
              </a:rPr>
              <a:t>Os telefones de contato da escola devem ser atualizados. Destaca-se que o número de Telefone e Outro telefone de contato poderão ter 9 dígitos, sendo o primeiro sempre o número 9.</a:t>
            </a:r>
          </a:p>
        </p:txBody>
      </p:sp>
      <p:sp>
        <p:nvSpPr>
          <p:cNvPr id="3" name="Texto explicativo retangular com cantos arredondados 2"/>
          <p:cNvSpPr/>
          <p:nvPr/>
        </p:nvSpPr>
        <p:spPr>
          <a:xfrm>
            <a:off x="5839444" y="3120893"/>
            <a:ext cx="3938092" cy="2612363"/>
          </a:xfrm>
          <a:prstGeom prst="wedgeRoundRectCallout">
            <a:avLst>
              <a:gd name="adj1" fmla="val -123385"/>
              <a:gd name="adj2" fmla="val 37498"/>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sz="2000" dirty="0">
                <a:solidFill>
                  <a:schemeClr val="tx1"/>
                </a:solidFill>
                <a:latin typeface="Arial" panose="020B0604020202020204" pitchFamily="34" charset="0"/>
                <a:cs typeface="Arial" panose="020B0604020202020204" pitchFamily="34" charset="0"/>
              </a:rPr>
              <a:t>Localização diferenciada da escola “área de assentamento” e zona/localização da escola “urbana”: </a:t>
            </a:r>
            <a:r>
              <a:rPr lang="pt-BR" sz="2000" dirty="0">
                <a:solidFill>
                  <a:srgbClr val="C00000"/>
                </a:solidFill>
                <a:latin typeface="Arial" panose="020B0604020202020204" pitchFamily="34" charset="0"/>
                <a:cs typeface="Arial" panose="020B0604020202020204" pitchFamily="34" charset="0"/>
              </a:rPr>
              <a:t>mensagem de erro</a:t>
            </a:r>
            <a:r>
              <a:rPr lang="pt-BR" sz="2000" dirty="0">
                <a:solidFill>
                  <a:schemeClr val="tx1"/>
                </a:solidFill>
                <a:latin typeface="Arial" panose="020B0604020202020204" pitchFamily="34" charset="0"/>
                <a:cs typeface="Arial" panose="020B0604020202020204" pitchFamily="34" charset="0"/>
              </a:rPr>
              <a:t>; Localização diferenciada da escola “terra indígena” e Escola indígena “não”: </a:t>
            </a:r>
            <a:r>
              <a:rPr lang="pt-BR" sz="2000" dirty="0">
                <a:solidFill>
                  <a:srgbClr val="FFFF00"/>
                </a:solidFill>
                <a:latin typeface="Arial" panose="020B0604020202020204" pitchFamily="34" charset="0"/>
                <a:cs typeface="Arial" panose="020B0604020202020204" pitchFamily="34" charset="0"/>
              </a:rPr>
              <a:t>mensagem de aviso</a:t>
            </a:r>
            <a:r>
              <a:rPr lang="pt-BR" sz="2000" dirty="0">
                <a:solidFill>
                  <a:schemeClr val="tx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761289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50" y="1124744"/>
            <a:ext cx="9879850" cy="4806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escola</a:t>
            </a:r>
            <a:endParaRPr lang="pt-BR" sz="4400" b="1" dirty="0">
              <a:solidFill>
                <a:schemeClr val="tx1"/>
              </a:solidFill>
            </a:endParaRPr>
          </a:p>
        </p:txBody>
      </p:sp>
      <p:sp>
        <p:nvSpPr>
          <p:cNvPr id="11" name="Espaço Reservado para Conteúdo 2"/>
          <p:cNvSpPr>
            <a:spLocks noGrp="1"/>
          </p:cNvSpPr>
          <p:nvPr>
            <p:ph sz="quarter" idx="1"/>
          </p:nvPr>
        </p:nvSpPr>
        <p:spPr>
          <a:xfrm>
            <a:off x="495300" y="620688"/>
            <a:ext cx="8089900" cy="4873752"/>
          </a:xfrm>
        </p:spPr>
        <p:txBody>
          <a:bodyPr>
            <a:normAutofit/>
          </a:bodyPr>
          <a:lstStyle/>
          <a:p>
            <a:pPr marL="0" indent="0">
              <a:buNone/>
            </a:pPr>
            <a:r>
              <a:rPr lang="pt-BR" sz="2400" b="1" dirty="0" smtClean="0">
                <a:solidFill>
                  <a:schemeClr val="accent4"/>
                </a:solidFill>
                <a:cs typeface="Arial" panose="020B0604020202020204" pitchFamily="34" charset="0"/>
              </a:rPr>
              <a:t>Identificação</a:t>
            </a:r>
          </a:p>
          <a:p>
            <a:pPr marL="0" indent="0">
              <a:buNone/>
            </a:pPr>
            <a:endParaRPr lang="pt-BR" sz="2400" b="1" dirty="0">
              <a:solidFill>
                <a:schemeClr val="accent4"/>
              </a:solidFill>
              <a:cs typeface="Arial" panose="020B0604020202020204" pitchFamily="34" charset="0"/>
            </a:endParaRPr>
          </a:p>
        </p:txBody>
      </p:sp>
      <p:sp>
        <p:nvSpPr>
          <p:cNvPr id="2" name="Nuvem 1"/>
          <p:cNvSpPr/>
          <p:nvPr/>
        </p:nvSpPr>
        <p:spPr>
          <a:xfrm>
            <a:off x="200473" y="2132856"/>
            <a:ext cx="4765602" cy="3096344"/>
          </a:xfrm>
          <a:prstGeom prst="cloud">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endParaRPr lang="pt-BR" dirty="0">
              <a:solidFill>
                <a:schemeClr val="dk1"/>
              </a:solidFill>
              <a:latin typeface="Arial" pitchFamily="34" charset="0"/>
            </a:endParaRPr>
          </a:p>
          <a:p>
            <a:pPr algn="just"/>
            <a:r>
              <a:rPr lang="pt-BR" sz="2000" dirty="0">
                <a:solidFill>
                  <a:schemeClr val="tx1"/>
                </a:solidFill>
                <a:latin typeface="Arial" pitchFamily="34" charset="0"/>
              </a:rPr>
              <a:t>Atenção! </a:t>
            </a:r>
            <a:r>
              <a:rPr lang="pt-BR" sz="2000" dirty="0">
                <a:solidFill>
                  <a:schemeClr val="dk1"/>
                </a:solidFill>
                <a:latin typeface="Arial" pitchFamily="34" charset="0"/>
              </a:rPr>
              <a:t>O campo 23a. Conveniada com o poder público -  </a:t>
            </a:r>
            <a:r>
              <a:rPr lang="pt-BR" sz="2000" b="1" dirty="0">
                <a:solidFill>
                  <a:schemeClr val="dk1"/>
                </a:solidFill>
                <a:latin typeface="Arial" pitchFamily="34" charset="0"/>
              </a:rPr>
              <a:t>não habilitado para o perfil escola; para o perfil municipal habilitado  apenas a opção municipal.</a:t>
            </a:r>
          </a:p>
          <a:p>
            <a:pPr algn="just"/>
            <a:endParaRPr lang="pt-BR" dirty="0">
              <a:solidFill>
                <a:schemeClr val="dk1"/>
              </a:solidFill>
              <a:latin typeface="Arial" pitchFamily="34" charset="0"/>
            </a:endParaRPr>
          </a:p>
        </p:txBody>
      </p:sp>
      <p:sp>
        <p:nvSpPr>
          <p:cNvPr id="6" name="Texto explicativo retangular com cantos arredondados 2"/>
          <p:cNvSpPr/>
          <p:nvPr/>
        </p:nvSpPr>
        <p:spPr>
          <a:xfrm>
            <a:off x="5911452" y="1124744"/>
            <a:ext cx="3938092" cy="2592288"/>
          </a:xfrm>
          <a:prstGeom prst="wedgeRoundRectCallout">
            <a:avLst>
              <a:gd name="adj1" fmla="val -122004"/>
              <a:gd name="adj2" fmla="val -31144"/>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sz="2000" dirty="0">
                <a:solidFill>
                  <a:schemeClr val="tx1"/>
                </a:solidFill>
                <a:latin typeface="Arial" panose="020B0604020202020204" pitchFamily="34" charset="0"/>
                <a:cs typeface="Arial" panose="020B0604020202020204" pitchFamily="34" charset="0"/>
              </a:rPr>
              <a:t>Para as escolas privadas serão habilitados campos específicos, sendo os campos: Conveniada com o poder público, CNPJ da mantenedora principal e CNPJ da escola privada de preenchimento opcional.</a:t>
            </a:r>
          </a:p>
        </p:txBody>
      </p:sp>
      <p:sp>
        <p:nvSpPr>
          <p:cNvPr id="7" name="Texto explicativo retangular com cantos arredondados 3"/>
          <p:cNvSpPr/>
          <p:nvPr/>
        </p:nvSpPr>
        <p:spPr>
          <a:xfrm>
            <a:off x="5854996" y="3933056"/>
            <a:ext cx="3994548" cy="1584176"/>
          </a:xfrm>
          <a:prstGeom prst="wedgeRoundRectCallout">
            <a:avLst>
              <a:gd name="adj1" fmla="val -66343"/>
              <a:gd name="adj2" fmla="val 57003"/>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sz="2000" dirty="0">
                <a:solidFill>
                  <a:schemeClr val="tx1"/>
                </a:solidFill>
                <a:latin typeface="Arial" panose="020B0604020202020204" pitchFamily="34" charset="0"/>
                <a:cs typeface="Arial" panose="020B0604020202020204" pitchFamily="34" charset="0"/>
              </a:rPr>
              <a:t>O campo 27 deve ser atualizado sempre que necessário. Essa informação é fundamental para o repasse de recursos do </a:t>
            </a:r>
            <a:r>
              <a:rPr lang="pt-BR" sz="2000" dirty="0" err="1" smtClean="0">
                <a:solidFill>
                  <a:schemeClr val="tx1"/>
                </a:solidFill>
                <a:latin typeface="Arial" panose="020B0604020202020204" pitchFamily="34" charset="0"/>
                <a:cs typeface="Arial" panose="020B0604020202020204" pitchFamily="34" charset="0"/>
              </a:rPr>
              <a:t>Fundeb</a:t>
            </a:r>
            <a:r>
              <a:rPr lang="pt-BR" sz="2000" dirty="0" smtClean="0">
                <a:solidFill>
                  <a:schemeClr val="tx1"/>
                </a:solidFill>
                <a:latin typeface="Arial" panose="020B0604020202020204" pitchFamily="34" charset="0"/>
                <a:cs typeface="Arial" panose="020B0604020202020204" pitchFamily="34" charset="0"/>
              </a:rPr>
              <a:t>.</a:t>
            </a:r>
            <a:endParaRPr lang="pt-BR" sz="2000" dirty="0"/>
          </a:p>
        </p:txBody>
      </p:sp>
    </p:spTree>
    <p:extLst>
      <p:ext uri="{BB962C8B-B14F-4D97-AF65-F5344CB8AC3E}">
        <p14:creationId xmlns:p14="http://schemas.microsoft.com/office/powerpoint/2010/main" val="2554237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055" y="1597897"/>
            <a:ext cx="9345141" cy="31630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ítulo 1"/>
          <p:cNvSpPr txBox="1">
            <a:spLocks/>
          </p:cNvSpPr>
          <p:nvPr/>
        </p:nvSpPr>
        <p:spPr>
          <a:xfrm>
            <a:off x="355601" y="-27781"/>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escola</a:t>
            </a:r>
            <a:endParaRPr lang="pt-BR" sz="4400" b="1" dirty="0">
              <a:solidFill>
                <a:schemeClr val="tx1"/>
              </a:solidFill>
            </a:endParaRPr>
          </a:p>
        </p:txBody>
      </p:sp>
      <p:sp>
        <p:nvSpPr>
          <p:cNvPr id="6" name="Retângulo 5"/>
          <p:cNvSpPr/>
          <p:nvPr/>
        </p:nvSpPr>
        <p:spPr>
          <a:xfrm>
            <a:off x="488504" y="908720"/>
            <a:ext cx="2274979" cy="461665"/>
          </a:xfrm>
          <a:prstGeom prst="rect">
            <a:avLst/>
          </a:prstGeom>
        </p:spPr>
        <p:txBody>
          <a:bodyPr wrap="square">
            <a:spAutoFit/>
          </a:bodyPr>
          <a:lstStyle/>
          <a:p>
            <a:r>
              <a:rPr lang="pt-BR" sz="2400" b="1" dirty="0">
                <a:solidFill>
                  <a:schemeClr val="accent4"/>
                </a:solidFill>
                <a:cs typeface="Arial" panose="020B0604020202020204" pitchFamily="34" charset="0"/>
              </a:rPr>
              <a:t>Identificação</a:t>
            </a:r>
          </a:p>
        </p:txBody>
      </p:sp>
      <p:sp>
        <p:nvSpPr>
          <p:cNvPr id="3" name="Texto explicativo retangular com cantos arredondados 2"/>
          <p:cNvSpPr/>
          <p:nvPr/>
        </p:nvSpPr>
        <p:spPr>
          <a:xfrm>
            <a:off x="5779030" y="620688"/>
            <a:ext cx="3710474" cy="1296144"/>
          </a:xfrm>
          <a:prstGeom prst="wedgeRoundRectCallout">
            <a:avLst>
              <a:gd name="adj1" fmla="val -81563"/>
              <a:gd name="adj2" fmla="val 23027"/>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Campo obrigatório para todas as escolas;  Apenas uma opção pode ser selecionada.</a:t>
            </a:r>
          </a:p>
          <a:p>
            <a:pPr algn="just"/>
            <a:r>
              <a:rPr lang="pt-BR" dirty="0">
                <a:solidFill>
                  <a:schemeClr val="tx1"/>
                </a:solidFill>
                <a:latin typeface="Arial" panose="020B0604020202020204" pitchFamily="34" charset="0"/>
                <a:cs typeface="Arial" panose="020B0604020202020204" pitchFamily="34" charset="0"/>
              </a:rPr>
              <a:t>Preenchido como Default = Não </a:t>
            </a:r>
          </a:p>
        </p:txBody>
      </p:sp>
      <p:sp>
        <p:nvSpPr>
          <p:cNvPr id="4" name="Texto explicativo retangular com cantos arredondados 3"/>
          <p:cNvSpPr/>
          <p:nvPr/>
        </p:nvSpPr>
        <p:spPr>
          <a:xfrm>
            <a:off x="4178491" y="1916832"/>
            <a:ext cx="5616624" cy="4481736"/>
          </a:xfrm>
          <a:prstGeom prst="wedgeRoundRectCallout">
            <a:avLst>
              <a:gd name="adj1" fmla="val -83628"/>
              <a:gd name="adj2" fmla="val -20569"/>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b="1" dirty="0">
                <a:solidFill>
                  <a:schemeClr val="tx1"/>
                </a:solidFill>
                <a:latin typeface="Arial" panose="020B0604020202020204" pitchFamily="34" charset="0"/>
                <a:cs typeface="Arial" panose="020B0604020202020204" pitchFamily="34" charset="0"/>
              </a:rPr>
              <a:t>Código da escola sede </a:t>
            </a:r>
            <a:r>
              <a:rPr lang="pt-BR" dirty="0">
                <a:solidFill>
                  <a:schemeClr val="tx1"/>
                </a:solidFill>
                <a:latin typeface="Arial" panose="020B0604020202020204" pitchFamily="34" charset="0"/>
                <a:cs typeface="Arial" panose="020B0604020202020204" pitchFamily="34" charset="0"/>
              </a:rPr>
              <a:t>- Se informado vinculada a outra escola de educação básica o campo torna-se obrigatório. Apenas um código pode ser informado;  deve ser válido;  não pode ser igual ao da escola atual;  não deve ser de uma escola paralisada.  </a:t>
            </a:r>
          </a:p>
          <a:p>
            <a:pPr algn="just"/>
            <a:r>
              <a:rPr lang="pt-BR" b="1" dirty="0">
                <a:solidFill>
                  <a:schemeClr val="tx1"/>
                </a:solidFill>
                <a:latin typeface="Arial" panose="020B0604020202020204" pitchFamily="34" charset="0"/>
                <a:cs typeface="Arial" panose="020B0604020202020204" pitchFamily="34" charset="0"/>
              </a:rPr>
              <a:t>Código da IES </a:t>
            </a:r>
            <a:r>
              <a:rPr lang="pt-BR" dirty="0">
                <a:solidFill>
                  <a:schemeClr val="tx1"/>
                </a:solidFill>
                <a:latin typeface="Arial" panose="020B0604020202020204" pitchFamily="34" charset="0"/>
                <a:cs typeface="Arial" panose="020B0604020202020204" pitchFamily="34" charset="0"/>
              </a:rPr>
              <a:t>- Se informado escola vinculada a IES  o campo torna-se obrigatório.  Apenas um código pode ser informado,  deve ser válido,  não deve ser de uma IES paralisada ou extinta.   </a:t>
            </a:r>
            <a:r>
              <a:rPr lang="pt-BR" b="1" dirty="0">
                <a:solidFill>
                  <a:schemeClr val="tx1"/>
                </a:solidFill>
                <a:latin typeface="Arial" panose="020B0604020202020204" pitchFamily="34" charset="0"/>
                <a:cs typeface="Arial" panose="020B0604020202020204" pitchFamily="34" charset="0"/>
              </a:rPr>
              <a:t>Crítica Cruzada</a:t>
            </a:r>
            <a:r>
              <a:rPr lang="pt-BR" dirty="0">
                <a:solidFill>
                  <a:schemeClr val="tx1"/>
                </a:solidFill>
                <a:latin typeface="Arial" panose="020B0604020202020204" pitchFamily="34" charset="0"/>
                <a:cs typeface="Arial" panose="020B0604020202020204" pitchFamily="34" charset="0"/>
              </a:rPr>
              <a:t>.</a:t>
            </a:r>
          </a:p>
          <a:p>
            <a:pPr algn="just"/>
            <a:r>
              <a:rPr lang="pt-BR" dirty="0">
                <a:solidFill>
                  <a:schemeClr val="tx1"/>
                </a:solidFill>
                <a:latin typeface="Arial" panose="020B0604020202020204" pitchFamily="34" charset="0"/>
                <a:cs typeface="Arial" panose="020B0604020202020204" pitchFamily="34" charset="0"/>
              </a:rPr>
              <a:t>Erro: Escola vinculada a Instituição de Ensino Superior sem turmas de Educação Profissional.</a:t>
            </a:r>
          </a:p>
        </p:txBody>
      </p:sp>
    </p:spTree>
    <p:extLst>
      <p:ext uri="{BB962C8B-B14F-4D97-AF65-F5344CB8AC3E}">
        <p14:creationId xmlns:p14="http://schemas.microsoft.com/office/powerpoint/2010/main" val="1023571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escola</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Caracterização</a:t>
            </a:r>
          </a:p>
          <a:p>
            <a:pPr marL="0" indent="0">
              <a:buFont typeface="Wingdings"/>
              <a:buNone/>
            </a:pPr>
            <a:endParaRPr lang="pt-BR" sz="2200" b="1" dirty="0">
              <a:solidFill>
                <a:schemeClr val="accent4"/>
              </a:solidFill>
              <a:latin typeface="Arial" panose="020B0604020202020204" pitchFamily="34" charset="0"/>
              <a:cs typeface="Arial" panose="020B0604020202020204" pitchFamily="34" charset="0"/>
            </a:endParaRP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250" y="1988840"/>
            <a:ext cx="2604582" cy="3556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Seta para a esquerda 8"/>
          <p:cNvSpPr/>
          <p:nvPr/>
        </p:nvSpPr>
        <p:spPr>
          <a:xfrm>
            <a:off x="3635470" y="3645024"/>
            <a:ext cx="1173513"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9004311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489" y="2183897"/>
            <a:ext cx="7784070" cy="46409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escola</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Caracterização</a:t>
            </a:r>
          </a:p>
          <a:p>
            <a:pPr marL="0" indent="0">
              <a:buFont typeface="Wingdings"/>
              <a:buNone/>
            </a:pPr>
            <a:endParaRPr lang="pt-BR" sz="2200" b="1" dirty="0">
              <a:solidFill>
                <a:schemeClr val="accent4"/>
              </a:solidFill>
              <a:latin typeface="Arial" panose="020B0604020202020204" pitchFamily="34" charset="0"/>
              <a:cs typeface="Arial" panose="020B0604020202020204" pitchFamily="34" charset="0"/>
            </a:endParaRPr>
          </a:p>
        </p:txBody>
      </p:sp>
      <p:sp>
        <p:nvSpPr>
          <p:cNvPr id="8" name="CaixaDeTexto 7"/>
          <p:cNvSpPr txBox="1"/>
          <p:nvPr/>
        </p:nvSpPr>
        <p:spPr>
          <a:xfrm>
            <a:off x="350489" y="1393612"/>
            <a:ext cx="8982203" cy="738664"/>
          </a:xfrm>
          <a:prstGeom prst="rect">
            <a:avLst/>
          </a:prstGeom>
          <a:solidFill>
            <a:schemeClr val="tx2">
              <a:lumMod val="10000"/>
              <a:lumOff val="90000"/>
            </a:schemeClr>
          </a:solidFill>
          <a:ln w="38100">
            <a:solidFill>
              <a:schemeClr val="bg2">
                <a:lumMod val="90000"/>
              </a:schemeClr>
            </a:solidFill>
          </a:ln>
        </p:spPr>
        <p:txBody>
          <a:bodyPr wrap="square" rtlCol="0">
            <a:spAutoFit/>
          </a:bodyPr>
          <a:lstStyle/>
          <a:p>
            <a:r>
              <a:rPr lang="pt-BR" sz="1400" dirty="0">
                <a:latin typeface="Arial" panose="020B0604020202020204" pitchFamily="34" charset="0"/>
                <a:cs typeface="Arial" panose="020B0604020202020204" pitchFamily="34" charset="0"/>
              </a:rPr>
              <a:t>Para as escolas que </a:t>
            </a:r>
            <a:r>
              <a:rPr lang="pt-BR" sz="1400" dirty="0">
                <a:solidFill>
                  <a:schemeClr val="accent1"/>
                </a:solidFill>
                <a:latin typeface="Arial" panose="020B0604020202020204" pitchFamily="34" charset="0"/>
                <a:cs typeface="Arial" panose="020B0604020202020204" pitchFamily="34" charset="0"/>
              </a:rPr>
              <a:t>já estavam cadastradas </a:t>
            </a:r>
            <a:r>
              <a:rPr lang="pt-BR" sz="1400" dirty="0">
                <a:latin typeface="Arial" panose="020B0604020202020204" pitchFamily="34" charset="0"/>
                <a:cs typeface="Arial" panose="020B0604020202020204" pitchFamily="34" charset="0"/>
              </a:rPr>
              <a:t>no ano anterior, os campos virão </a:t>
            </a:r>
            <a:r>
              <a:rPr lang="pt-BR" sz="1400" dirty="0">
                <a:solidFill>
                  <a:schemeClr val="accent1"/>
                </a:solidFill>
                <a:latin typeface="Arial" panose="020B0604020202020204" pitchFamily="34" charset="0"/>
                <a:cs typeface="Arial" panose="020B0604020202020204" pitchFamily="34" charset="0"/>
              </a:rPr>
              <a:t>preenchidos</a:t>
            </a:r>
            <a:r>
              <a:rPr lang="pt-BR" sz="1400" dirty="0">
                <a:latin typeface="Arial" panose="020B0604020202020204" pitchFamily="34" charset="0"/>
                <a:cs typeface="Arial" panose="020B0604020202020204" pitchFamily="34" charset="0"/>
              </a:rPr>
              <a:t>, confira todas as informações. Se algum campo estiver incorreto, corrija-o. </a:t>
            </a:r>
          </a:p>
          <a:p>
            <a:r>
              <a:rPr lang="pt-BR" sz="1400" dirty="0">
                <a:solidFill>
                  <a:schemeClr val="accent1"/>
                </a:solidFill>
                <a:latin typeface="Arial" panose="020B0604020202020204" pitchFamily="34" charset="0"/>
                <a:cs typeface="Arial" panose="020B0604020202020204" pitchFamily="34" charset="0"/>
              </a:rPr>
              <a:t>Total de funcionários e Alimentação Escolar </a:t>
            </a:r>
            <a:r>
              <a:rPr lang="pt-BR" sz="1400" dirty="0">
                <a:latin typeface="Arial" panose="020B0604020202020204" pitchFamily="34" charset="0"/>
                <a:cs typeface="Arial" panose="020B0604020202020204" pitchFamily="34" charset="0"/>
              </a:rPr>
              <a:t>: não possuem carga </a:t>
            </a:r>
            <a:r>
              <a:rPr lang="pt-BR" sz="1400" dirty="0" smtClean="0">
                <a:latin typeface="Arial" panose="020B0604020202020204" pitchFamily="34" charset="0"/>
                <a:cs typeface="Arial" panose="020B0604020202020204" pitchFamily="34" charset="0"/>
              </a:rPr>
              <a:t>inicial.</a:t>
            </a:r>
            <a:endParaRPr lang="pt-BR" sz="1400" dirty="0">
              <a:latin typeface="Arial" panose="020B0604020202020204" pitchFamily="34" charset="0"/>
              <a:cs typeface="Arial" panose="020B0604020202020204" pitchFamily="34" charset="0"/>
            </a:endParaRPr>
          </a:p>
        </p:txBody>
      </p:sp>
      <p:sp>
        <p:nvSpPr>
          <p:cNvPr id="2" name="Texto explicativo retangular com cantos arredondados 1"/>
          <p:cNvSpPr/>
          <p:nvPr/>
        </p:nvSpPr>
        <p:spPr>
          <a:xfrm>
            <a:off x="5385048" y="2204864"/>
            <a:ext cx="4016800" cy="1656184"/>
          </a:xfrm>
          <a:prstGeom prst="wedgeRoundRectCallout">
            <a:avLst>
              <a:gd name="adj1" fmla="val -90752"/>
              <a:gd name="adj2" fmla="val -7829"/>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sz="1400" dirty="0">
                <a:solidFill>
                  <a:schemeClr val="tx1"/>
                </a:solidFill>
                <a:latin typeface="Arial" panose="020B0604020202020204" pitchFamily="34" charset="0"/>
                <a:cs typeface="Arial" panose="020B0604020202020204" pitchFamily="34" charset="0"/>
              </a:rPr>
              <a:t>Local de funcionamento da escola: Pode ser assinalado mais de uma opção, sendo assim, declare todos os locais que funcionem salas da escola.</a:t>
            </a:r>
          </a:p>
          <a:p>
            <a:pPr algn="just"/>
            <a:r>
              <a:rPr lang="pt-BR" sz="1400" dirty="0">
                <a:solidFill>
                  <a:srgbClr val="0070C0"/>
                </a:solidFill>
                <a:latin typeface="Arial" panose="020B0604020202020204" pitchFamily="34" charset="0"/>
                <a:cs typeface="Arial" panose="020B0604020202020204" pitchFamily="34" charset="0"/>
              </a:rPr>
              <a:t>Atenção! Os campos de tipo de atendimento da turma serão habilitados conforme o local de funcionamento da escola. </a:t>
            </a:r>
          </a:p>
        </p:txBody>
      </p:sp>
      <p:sp>
        <p:nvSpPr>
          <p:cNvPr id="3" name="Texto explicativo retangular com cantos arredondados 2"/>
          <p:cNvSpPr/>
          <p:nvPr/>
        </p:nvSpPr>
        <p:spPr>
          <a:xfrm>
            <a:off x="5241032" y="4018727"/>
            <a:ext cx="4363719" cy="2650633"/>
          </a:xfrm>
          <a:prstGeom prst="wedgeRoundRectCallout">
            <a:avLst>
              <a:gd name="adj1" fmla="val -130845"/>
              <a:gd name="adj2" fmla="val -68508"/>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sz="1400" dirty="0">
                <a:solidFill>
                  <a:schemeClr val="tx1"/>
                </a:solidFill>
                <a:latin typeface="Arial" panose="020B0604020202020204" pitchFamily="34" charset="0"/>
                <a:cs typeface="Arial" panose="020B0604020202020204" pitchFamily="34" charset="0"/>
              </a:rPr>
              <a:t>Os campos Forma de ocupação do prédio e Prédio Compartilhado serão habilitados se informado Prédio Escolar e serão campos obrigatórios.</a:t>
            </a:r>
          </a:p>
          <a:p>
            <a:pPr algn="just"/>
            <a:r>
              <a:rPr lang="pt-BR" sz="1400" dirty="0" err="1">
                <a:solidFill>
                  <a:schemeClr val="tx1"/>
                </a:solidFill>
                <a:latin typeface="Arial" panose="020B0604020202020204" pitchFamily="34" charset="0"/>
                <a:cs typeface="Arial" panose="020B0604020202020204" pitchFamily="34" charset="0"/>
              </a:rPr>
              <a:t>Obs</a:t>
            </a:r>
            <a:r>
              <a:rPr lang="pt-BR" sz="1400" dirty="0">
                <a:solidFill>
                  <a:schemeClr val="tx1"/>
                </a:solidFill>
                <a:latin typeface="Arial" panose="020B0604020202020204" pitchFamily="34" charset="0"/>
                <a:cs typeface="Arial" panose="020B0604020202020204" pitchFamily="34" charset="0"/>
              </a:rPr>
              <a:t>: O campo Forma de ocupação do prédio também é habilitado como informação opcional para Galpão/ Rancho/ Paiol/ Barracão.</a:t>
            </a:r>
          </a:p>
          <a:p>
            <a:pPr algn="just"/>
            <a:r>
              <a:rPr lang="pt-BR" sz="1400" dirty="0">
                <a:solidFill>
                  <a:schemeClr val="tx1"/>
                </a:solidFill>
                <a:latin typeface="Arial" panose="020B0604020202020204" pitchFamily="34" charset="0"/>
                <a:cs typeface="Arial" panose="020B0604020202020204" pitchFamily="34" charset="0"/>
              </a:rPr>
              <a:t>Fique atento ao aviso de prédio Cedido e compartilha com outra escola para verificar se não houve erro de informação. Lembre-se apenas a escola que cede espaço deve informar prédio compartilhado.</a:t>
            </a:r>
          </a:p>
        </p:txBody>
      </p:sp>
    </p:spTree>
    <p:extLst>
      <p:ext uri="{BB962C8B-B14F-4D97-AF65-F5344CB8AC3E}">
        <p14:creationId xmlns:p14="http://schemas.microsoft.com/office/powerpoint/2010/main" val="275468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607" y="1412776"/>
            <a:ext cx="3230257" cy="5335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escola</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sz="2200" b="1" dirty="0" smtClean="0">
                <a:solidFill>
                  <a:schemeClr val="accent4"/>
                </a:solidFill>
                <a:latin typeface="Arial" panose="020B0604020202020204" pitchFamily="34" charset="0"/>
                <a:cs typeface="Arial" panose="020B0604020202020204" pitchFamily="34" charset="0"/>
              </a:rPr>
              <a:t>Caracterização</a:t>
            </a:r>
          </a:p>
          <a:p>
            <a:pPr marL="0" indent="0">
              <a:buFont typeface="Wingdings"/>
              <a:buNone/>
            </a:pPr>
            <a:endParaRPr lang="pt-BR" sz="2200" b="1" dirty="0">
              <a:solidFill>
                <a:schemeClr val="accent4"/>
              </a:solidFill>
              <a:latin typeface="Arial" panose="020B0604020202020204" pitchFamily="34" charset="0"/>
              <a:cs typeface="Arial" panose="020B0604020202020204" pitchFamily="34" charset="0"/>
            </a:endParaRPr>
          </a:p>
        </p:txBody>
      </p:sp>
      <p:sp>
        <p:nvSpPr>
          <p:cNvPr id="3" name="Texto explicativo retangular com cantos arredondados 2"/>
          <p:cNvSpPr/>
          <p:nvPr/>
        </p:nvSpPr>
        <p:spPr>
          <a:xfrm>
            <a:off x="5271036" y="908720"/>
            <a:ext cx="4290476" cy="2376264"/>
          </a:xfrm>
          <a:prstGeom prst="wedgeRoundRectCallout">
            <a:avLst>
              <a:gd name="adj1" fmla="val -89844"/>
              <a:gd name="adj2" fmla="val -17668"/>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sz="1600" dirty="0">
                <a:solidFill>
                  <a:schemeClr val="tx1"/>
                </a:solidFill>
                <a:latin typeface="Arial" panose="020B0604020202020204" pitchFamily="34" charset="0"/>
                <a:cs typeface="Arial" panose="020B0604020202020204" pitchFamily="34" charset="0"/>
              </a:rPr>
              <a:t>As dependências sala de recursos, biblioteca e laboratório informática somente devem ser informadas, quando o espaço em que se encontram é de uso exclusivo dessas dependências. As demais dependências que compartilham o mesmo espaço com outra podem ser declaradas sem o critério de exclusividade do </a:t>
            </a:r>
            <a:r>
              <a:rPr lang="pt-BR" sz="1600" dirty="0" smtClean="0">
                <a:solidFill>
                  <a:schemeClr val="tx1"/>
                </a:solidFill>
                <a:latin typeface="Arial" panose="020B0604020202020204" pitchFamily="34" charset="0"/>
                <a:cs typeface="Arial" panose="020B0604020202020204" pitchFamily="34" charset="0"/>
              </a:rPr>
              <a:t>local.</a:t>
            </a:r>
            <a:endParaRPr lang="pt-BR" sz="1600" dirty="0">
              <a:solidFill>
                <a:schemeClr val="tx1"/>
              </a:solidFill>
              <a:latin typeface="Arial" panose="020B0604020202020204" pitchFamily="34" charset="0"/>
              <a:cs typeface="Arial" panose="020B0604020202020204" pitchFamily="34" charset="0"/>
            </a:endParaRPr>
          </a:p>
        </p:txBody>
      </p:sp>
      <p:sp>
        <p:nvSpPr>
          <p:cNvPr id="5" name="Texto explicativo retangular com cantos arredondados 4"/>
          <p:cNvSpPr/>
          <p:nvPr/>
        </p:nvSpPr>
        <p:spPr>
          <a:xfrm>
            <a:off x="5727922" y="3429000"/>
            <a:ext cx="3401542" cy="1224136"/>
          </a:xfrm>
          <a:prstGeom prst="wedgeRoundRectCallout">
            <a:avLst>
              <a:gd name="adj1" fmla="val -110439"/>
              <a:gd name="adj2" fmla="val -58439"/>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sz="1600" dirty="0">
                <a:solidFill>
                  <a:schemeClr val="tx1"/>
                </a:solidFill>
                <a:latin typeface="Arial" panose="020B0604020202020204" pitchFamily="34" charset="0"/>
                <a:cs typeface="Arial" panose="020B0604020202020204" pitchFamily="34" charset="0"/>
              </a:rPr>
              <a:t>Aviso: Escola com abastecimento de água inexistente e informou banheiro com chuveiro e/ou </a:t>
            </a:r>
            <a:r>
              <a:rPr lang="pt-BR" sz="1600" dirty="0" smtClean="0">
                <a:solidFill>
                  <a:schemeClr val="tx1"/>
                </a:solidFill>
                <a:latin typeface="Arial" panose="020B0604020202020204" pitchFamily="34" charset="0"/>
                <a:cs typeface="Arial" panose="020B0604020202020204" pitchFamily="34" charset="0"/>
              </a:rPr>
              <a:t>lavanderia.</a:t>
            </a:r>
            <a:endParaRPr lang="pt-BR" sz="1600" dirty="0">
              <a:solidFill>
                <a:schemeClr val="tx1"/>
              </a:solidFill>
              <a:latin typeface="Arial" panose="020B0604020202020204" pitchFamily="34" charset="0"/>
              <a:cs typeface="Arial" panose="020B0604020202020204" pitchFamily="34" charset="0"/>
            </a:endParaRPr>
          </a:p>
        </p:txBody>
      </p:sp>
      <p:sp>
        <p:nvSpPr>
          <p:cNvPr id="7" name="Texto explicativo retangular com cantos arredondados 6"/>
          <p:cNvSpPr/>
          <p:nvPr/>
        </p:nvSpPr>
        <p:spPr>
          <a:xfrm>
            <a:off x="5402625" y="4797152"/>
            <a:ext cx="4230895" cy="779647"/>
          </a:xfrm>
          <a:prstGeom prst="wedgeRoundRectCallout">
            <a:avLst>
              <a:gd name="adj1" fmla="val -92617"/>
              <a:gd name="adj2" fmla="val 51330"/>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Se informado o campo “Nenhuma das Dependências” relacionadas, as opções anteriores serão desmarcadas.</a:t>
            </a:r>
          </a:p>
        </p:txBody>
      </p:sp>
      <p:sp>
        <p:nvSpPr>
          <p:cNvPr id="8" name="Texto explicativo retangular com cantos arredondados 7"/>
          <p:cNvSpPr/>
          <p:nvPr/>
        </p:nvSpPr>
        <p:spPr>
          <a:xfrm>
            <a:off x="4376936" y="5733256"/>
            <a:ext cx="5400600" cy="893987"/>
          </a:xfrm>
          <a:prstGeom prst="wedgeRoundRectCallout">
            <a:avLst>
              <a:gd name="adj1" fmla="val -83318"/>
              <a:gd name="adj2" fmla="val -17866"/>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Campo de preenchimento obrigatório apenas para as escolas que informaram Local de funcionamento Prédio Escolar.</a:t>
            </a:r>
          </a:p>
        </p:txBody>
      </p:sp>
    </p:spTree>
    <p:extLst>
      <p:ext uri="{BB962C8B-B14F-4D97-AF65-F5344CB8AC3E}">
        <p14:creationId xmlns:p14="http://schemas.microsoft.com/office/powerpoint/2010/main" val="4014242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496" y="1237318"/>
            <a:ext cx="9073008" cy="48559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escola</a:t>
            </a:r>
            <a:endParaRPr lang="pt-BR" sz="4400" b="1" dirty="0">
              <a:solidFill>
                <a:schemeClr val="tx1"/>
              </a:solidFill>
            </a:endParaRPr>
          </a:p>
        </p:txBody>
      </p:sp>
      <p:sp>
        <p:nvSpPr>
          <p:cNvPr id="6" name="Espaço Reservado para Conteúdo 2"/>
          <p:cNvSpPr txBox="1">
            <a:spLocks/>
          </p:cNvSpPr>
          <p:nvPr/>
        </p:nvSpPr>
        <p:spPr>
          <a:xfrm>
            <a:off x="495300" y="692696"/>
            <a:ext cx="1937420" cy="504056"/>
          </a:xfrm>
          <a:prstGeom prst="rect">
            <a:avLst/>
          </a:prstGeom>
        </p:spPr>
        <p:txBody>
          <a:bodyPr vert="horz">
            <a:normAutofit fontScale="92500"/>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Caracterização</a:t>
            </a:r>
          </a:p>
          <a:p>
            <a:pPr marL="0" indent="0">
              <a:buFont typeface="Wingdings"/>
              <a:buNone/>
            </a:pPr>
            <a:endParaRPr lang="pt-BR" sz="2200" b="1" dirty="0">
              <a:solidFill>
                <a:schemeClr val="accent4"/>
              </a:solidFill>
              <a:latin typeface="Arial" panose="020B0604020202020204" pitchFamily="34" charset="0"/>
              <a:cs typeface="Arial" panose="020B0604020202020204" pitchFamily="34" charset="0"/>
            </a:endParaRPr>
          </a:p>
        </p:txBody>
      </p:sp>
      <p:sp>
        <p:nvSpPr>
          <p:cNvPr id="2" name="Texto explicativo retangular com cantos arredondados 1"/>
          <p:cNvSpPr/>
          <p:nvPr/>
        </p:nvSpPr>
        <p:spPr>
          <a:xfrm>
            <a:off x="6162636" y="908720"/>
            <a:ext cx="3254860" cy="864096"/>
          </a:xfrm>
          <a:prstGeom prst="wedgeRoundRectCallout">
            <a:avLst>
              <a:gd name="adj1" fmla="val -138557"/>
              <a:gd name="adj2" fmla="val 57461"/>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Aviso para números de equipamentos elevados.</a:t>
            </a:r>
          </a:p>
        </p:txBody>
      </p:sp>
      <p:sp>
        <p:nvSpPr>
          <p:cNvPr id="3" name="Texto explicativo retangular com cantos arredondados 2"/>
          <p:cNvSpPr/>
          <p:nvPr/>
        </p:nvSpPr>
        <p:spPr>
          <a:xfrm>
            <a:off x="6162636" y="2132856"/>
            <a:ext cx="3254860" cy="1224136"/>
          </a:xfrm>
          <a:prstGeom prst="wedgeRoundRectCallout">
            <a:avLst>
              <a:gd name="adj1" fmla="val -90732"/>
              <a:gd name="adj2" fmla="val -30872"/>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Aviso: Escola com abastecimento de energia inexistente e informou equipamentos eletrônicos.</a:t>
            </a:r>
          </a:p>
        </p:txBody>
      </p:sp>
      <p:sp>
        <p:nvSpPr>
          <p:cNvPr id="5" name="Texto explicativo retangular com cantos arredondados 4"/>
          <p:cNvSpPr/>
          <p:nvPr/>
        </p:nvSpPr>
        <p:spPr>
          <a:xfrm>
            <a:off x="6537176" y="3501008"/>
            <a:ext cx="2880320" cy="1152128"/>
          </a:xfrm>
          <a:prstGeom prst="wedgeRoundRectCallout">
            <a:avLst>
              <a:gd name="adj1" fmla="val -158023"/>
              <a:gd name="adj2" fmla="val -2694"/>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r>
              <a:rPr lang="pt-BR" dirty="0">
                <a:solidFill>
                  <a:schemeClr val="tx1"/>
                </a:solidFill>
                <a:latin typeface="Arial" panose="020B0604020202020204" pitchFamily="34" charset="0"/>
                <a:cs typeface="Arial" panose="020B0604020202020204" pitchFamily="34" charset="0"/>
              </a:rPr>
              <a:t>Se informado computadores os campos 39a, 39b, 39c e 39d serão habilitados .</a:t>
            </a:r>
          </a:p>
        </p:txBody>
      </p:sp>
      <p:sp>
        <p:nvSpPr>
          <p:cNvPr id="7" name="Texto explicativo retangular com cantos arredondados 6"/>
          <p:cNvSpPr/>
          <p:nvPr/>
        </p:nvSpPr>
        <p:spPr>
          <a:xfrm>
            <a:off x="6033120" y="4869160"/>
            <a:ext cx="3384376" cy="1224136"/>
          </a:xfrm>
          <a:prstGeom prst="wedgeRoundRectCallout">
            <a:avLst>
              <a:gd name="adj1" fmla="val -123116"/>
              <a:gd name="adj2" fmla="val -43322"/>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Aviso: Escola com laboratório de informática sem computadores de uso dos alunos.</a:t>
            </a:r>
          </a:p>
        </p:txBody>
      </p:sp>
    </p:spTree>
    <p:extLst>
      <p:ext uri="{BB962C8B-B14F-4D97-AF65-F5344CB8AC3E}">
        <p14:creationId xmlns:p14="http://schemas.microsoft.com/office/powerpoint/2010/main" val="3094961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0065568" cy="7115907"/>
          </a:xfrm>
          <a:prstGeom prst="rect">
            <a:avLst/>
          </a:prstGeom>
        </p:spPr>
      </p:pic>
      <p:sp>
        <p:nvSpPr>
          <p:cNvPr id="3" name="CaixaDeTexto 2"/>
          <p:cNvSpPr txBox="1"/>
          <p:nvPr/>
        </p:nvSpPr>
        <p:spPr>
          <a:xfrm>
            <a:off x="4880991" y="3006322"/>
            <a:ext cx="4456185" cy="553998"/>
          </a:xfrm>
          <a:prstGeom prst="rect">
            <a:avLst/>
          </a:prstGeom>
          <a:noFill/>
        </p:spPr>
        <p:txBody>
          <a:bodyPr wrap="square" rtlCol="0">
            <a:spAutoFit/>
          </a:bodyPr>
          <a:lstStyle/>
          <a:p>
            <a:pPr>
              <a:tabLst>
                <a:tab pos="266700" algn="l"/>
              </a:tabLst>
            </a:pPr>
            <a:r>
              <a:rPr lang="pt-BR" sz="3000" b="1" dirty="0" smtClean="0">
                <a:solidFill>
                  <a:schemeClr val="tx2"/>
                </a:solidFill>
                <a:latin typeface="+mj-lt"/>
                <a:ea typeface="Verdana" panose="020B0604030504040204" pitchFamily="34" charset="0"/>
                <a:cs typeface="Verdana" panose="020B0604030504040204" pitchFamily="34" charset="0"/>
              </a:rPr>
              <a:t>ACESSANDO O SISTEMA</a:t>
            </a:r>
          </a:p>
        </p:txBody>
      </p:sp>
    </p:spTree>
    <p:extLst>
      <p:ext uri="{BB962C8B-B14F-4D97-AF65-F5344CB8AC3E}">
        <p14:creationId xmlns:p14="http://schemas.microsoft.com/office/powerpoint/2010/main" val="32226488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p:txBody>
          <a:bodyPr/>
          <a:lstStyle/>
          <a:p>
            <a:pPr marL="0" indent="0">
              <a:buNone/>
            </a:pPr>
            <a:r>
              <a:rPr lang="pt-BR" dirty="0" smtClean="0"/>
              <a:t> </a:t>
            </a:r>
            <a:endParaRPr lang="pt-BR" dirty="0"/>
          </a:p>
        </p:txBody>
      </p:sp>
      <p:sp>
        <p:nvSpPr>
          <p:cNvPr id="6"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escola</a:t>
            </a:r>
            <a:endParaRPr lang="pt-BR" sz="4400" b="1" dirty="0">
              <a:solidFill>
                <a:schemeClr val="tx1"/>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299" y="1484784"/>
            <a:ext cx="8739135" cy="25525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Espaço Reservado para Conteúdo 2"/>
          <p:cNvSpPr txBox="1">
            <a:spLocks/>
          </p:cNvSpPr>
          <p:nvPr/>
        </p:nvSpPr>
        <p:spPr>
          <a:xfrm>
            <a:off x="495300" y="692696"/>
            <a:ext cx="1937420" cy="504056"/>
          </a:xfrm>
          <a:prstGeom prst="rect">
            <a:avLst/>
          </a:prstGeom>
        </p:spPr>
        <p:txBody>
          <a:bodyPr vert="horz">
            <a:normAutofit fontScale="92500"/>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Caracterização</a:t>
            </a:r>
          </a:p>
          <a:p>
            <a:pPr marL="0" indent="0">
              <a:buFont typeface="Wingdings"/>
              <a:buNone/>
            </a:pPr>
            <a:endParaRPr lang="pt-BR" sz="2200" b="1" dirty="0">
              <a:solidFill>
                <a:schemeClr val="accent4"/>
              </a:solidFill>
              <a:latin typeface="Arial" panose="020B0604020202020204" pitchFamily="34" charset="0"/>
              <a:cs typeface="Arial" panose="020B0604020202020204" pitchFamily="34" charset="0"/>
            </a:endParaRPr>
          </a:p>
        </p:txBody>
      </p:sp>
      <p:sp>
        <p:nvSpPr>
          <p:cNvPr id="9" name="Arredondar Retângulo em um Canto Diagonal 1"/>
          <p:cNvSpPr/>
          <p:nvPr/>
        </p:nvSpPr>
        <p:spPr>
          <a:xfrm>
            <a:off x="380493" y="4221088"/>
            <a:ext cx="9145015" cy="1944216"/>
          </a:xfrm>
          <a:prstGeom prst="round2DiagRect">
            <a:avLst>
              <a:gd name="adj1" fmla="val 50000"/>
              <a:gd name="adj2" fmla="val 0"/>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pt-BR" b="1" dirty="0"/>
              <a:t>Atenção!  </a:t>
            </a:r>
            <a:r>
              <a:rPr lang="pt-BR" dirty="0"/>
              <a:t>No caso específico das </a:t>
            </a:r>
            <a:r>
              <a:rPr lang="pt-BR" b="1" dirty="0"/>
              <a:t>escolas privadas</a:t>
            </a:r>
            <a:r>
              <a:rPr lang="pt-BR" dirty="0"/>
              <a:t>, caracterizam-se como oferta de alimentação escolar os seguintes casos: É o primeiro ano de funcionamento da escola, e esta pretende oferecer alimentação escolar no próximo ano; A escola já está em funcionamento, nunca ofereceu alimentação escolar e tem interesse em oferecê-la no próximo ano; e  a escola já oferece alimentação escolar e a oferta será mantida no próximo ano.</a:t>
            </a:r>
            <a:endParaRPr lang="pt-BR" dirty="0">
              <a:latin typeface="Arial" panose="020B0604020202020204" pitchFamily="34" charset="0"/>
              <a:cs typeface="Arial" panose="020B0604020202020204" pitchFamily="34" charset="0"/>
            </a:endParaRPr>
          </a:p>
        </p:txBody>
      </p:sp>
      <p:sp>
        <p:nvSpPr>
          <p:cNvPr id="2" name="Texto explicativo retangular com cantos arredondados 1"/>
          <p:cNvSpPr/>
          <p:nvPr/>
        </p:nvSpPr>
        <p:spPr>
          <a:xfrm>
            <a:off x="6681192" y="1986955"/>
            <a:ext cx="2376264" cy="774105"/>
          </a:xfrm>
          <a:prstGeom prst="wedgeRoundRectCallout">
            <a:avLst>
              <a:gd name="adj1" fmla="val -96878"/>
              <a:gd name="adj2" fmla="val 3438"/>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Campos obrigatórios</a:t>
            </a:r>
          </a:p>
        </p:txBody>
      </p:sp>
    </p:spTree>
    <p:extLst>
      <p:ext uri="{BB962C8B-B14F-4D97-AF65-F5344CB8AC3E}">
        <p14:creationId xmlns:p14="http://schemas.microsoft.com/office/powerpoint/2010/main" val="34492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escola</a:t>
            </a:r>
            <a:endParaRPr lang="pt-BR" sz="4400" b="1" dirty="0">
              <a:solidFill>
                <a:schemeClr val="tx1"/>
              </a:solidFill>
            </a:endParaRPr>
          </a:p>
        </p:txBody>
      </p:sp>
      <p:sp>
        <p:nvSpPr>
          <p:cNvPr id="5"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Dados Educacionais</a:t>
            </a:r>
          </a:p>
          <a:p>
            <a:pPr marL="0" indent="0">
              <a:buFont typeface="Wingdings"/>
              <a:buNone/>
            </a:pPr>
            <a:endParaRPr lang="pt-BR" sz="2200" b="1" dirty="0">
              <a:solidFill>
                <a:schemeClr val="accent4"/>
              </a:solidFill>
              <a:latin typeface="Arial" panose="020B0604020202020204" pitchFamily="34" charset="0"/>
              <a:cs typeface="Arial" panose="020B0604020202020204" pitchFamily="34" charset="0"/>
            </a:endParaRPr>
          </a:p>
        </p:txBody>
      </p:sp>
      <p:sp>
        <p:nvSpPr>
          <p:cNvPr id="8" name="Seta para a esquerda 7"/>
          <p:cNvSpPr/>
          <p:nvPr/>
        </p:nvSpPr>
        <p:spPr>
          <a:xfrm>
            <a:off x="3440832" y="3789040"/>
            <a:ext cx="1147423"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528" y="1700808"/>
            <a:ext cx="2736304" cy="3744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45282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768" y="2193181"/>
            <a:ext cx="9535076" cy="33692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escola</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Dados Educacionais</a:t>
            </a:r>
          </a:p>
          <a:p>
            <a:pPr marL="0" indent="0">
              <a:buFont typeface="Wingdings"/>
              <a:buNone/>
            </a:pPr>
            <a:endParaRPr lang="pt-BR" sz="2200" b="1" dirty="0">
              <a:solidFill>
                <a:schemeClr val="accent4"/>
              </a:solidFill>
              <a:latin typeface="Arial" panose="020B0604020202020204" pitchFamily="34" charset="0"/>
              <a:cs typeface="Arial" panose="020B0604020202020204" pitchFamily="34" charset="0"/>
            </a:endParaRPr>
          </a:p>
        </p:txBody>
      </p:sp>
      <p:sp>
        <p:nvSpPr>
          <p:cNvPr id="2" name="CaixaDeTexto 1"/>
          <p:cNvSpPr txBox="1"/>
          <p:nvPr/>
        </p:nvSpPr>
        <p:spPr>
          <a:xfrm>
            <a:off x="210768" y="1393612"/>
            <a:ext cx="8918695" cy="738664"/>
          </a:xfrm>
          <a:prstGeom prst="rect">
            <a:avLst/>
          </a:prstGeom>
          <a:solidFill>
            <a:schemeClr val="tx2">
              <a:lumMod val="10000"/>
              <a:lumOff val="90000"/>
            </a:schemeClr>
          </a:solidFill>
          <a:ln w="38100">
            <a:solidFill>
              <a:schemeClr val="tx1">
                <a:lumMod val="50000"/>
                <a:lumOff val="50000"/>
              </a:schemeClr>
            </a:solidFill>
          </a:ln>
        </p:spPr>
        <p:txBody>
          <a:bodyPr wrap="square" rtlCol="0">
            <a:spAutoFit/>
          </a:bodyPr>
          <a:lstStyle/>
          <a:p>
            <a:pPr algn="just"/>
            <a:r>
              <a:rPr lang="pt-BR" sz="1400" dirty="0" smtClean="0">
                <a:latin typeface="Arial" panose="020B0604020202020204" pitchFamily="34" charset="0"/>
                <a:cs typeface="Arial" panose="020B0604020202020204" pitchFamily="34" charset="0"/>
              </a:rPr>
              <a:t>As informações dos dados educacionais da escola </a:t>
            </a:r>
            <a:r>
              <a:rPr lang="pt-BR" sz="1400" dirty="0" smtClean="0">
                <a:solidFill>
                  <a:schemeClr val="accent1"/>
                </a:solidFill>
                <a:latin typeface="Arial" panose="020B0604020202020204" pitchFamily="34" charset="0"/>
                <a:cs typeface="Arial" panose="020B0604020202020204" pitchFamily="34" charset="0"/>
              </a:rPr>
              <a:t>não estarão carregadas</a:t>
            </a:r>
            <a:r>
              <a:rPr lang="pt-BR" sz="1400" dirty="0" smtClean="0">
                <a:latin typeface="Arial" panose="020B0604020202020204" pitchFamily="34" charset="0"/>
                <a:cs typeface="Arial" panose="020B0604020202020204" pitchFamily="34" charset="0"/>
              </a:rPr>
              <a:t>.</a:t>
            </a:r>
            <a:r>
              <a:rPr lang="pt-BR" sz="1400" dirty="0" smtClean="0"/>
              <a:t> </a:t>
            </a:r>
            <a:r>
              <a:rPr lang="pt-BR" sz="1400" dirty="0" smtClean="0">
                <a:latin typeface="Arial" panose="020B0604020202020204" pitchFamily="34" charset="0"/>
                <a:cs typeface="Arial" panose="020B0604020202020204" pitchFamily="34" charset="0"/>
              </a:rPr>
              <a:t>O preenchimento dessas informações é importante para a disponibilização de informações no </a:t>
            </a:r>
            <a:r>
              <a:rPr lang="pt-BR" sz="1400" dirty="0" smtClean="0">
                <a:solidFill>
                  <a:schemeClr val="accent1"/>
                </a:solidFill>
                <a:latin typeface="Arial" panose="020B0604020202020204" pitchFamily="34" charset="0"/>
                <a:cs typeface="Arial" panose="020B0604020202020204" pitchFamily="34" charset="0"/>
              </a:rPr>
              <a:t>cadastro de turma</a:t>
            </a:r>
            <a:r>
              <a:rPr lang="pt-BR" sz="1400" dirty="0">
                <a:latin typeface="Arial" panose="020B0604020202020204" pitchFamily="34" charset="0"/>
                <a:cs typeface="Arial" panose="020B0604020202020204" pitchFamily="34" charset="0"/>
              </a:rPr>
              <a:t> </a:t>
            </a:r>
            <a:r>
              <a:rPr lang="pt-BR" sz="1400" dirty="0" smtClean="0">
                <a:latin typeface="Arial" panose="020B0604020202020204" pitchFamily="34" charset="0"/>
                <a:cs typeface="Arial" panose="020B0604020202020204" pitchFamily="34" charset="0"/>
              </a:rPr>
              <a:t>e para o </a:t>
            </a:r>
            <a:r>
              <a:rPr lang="pt-BR" sz="1400" dirty="0">
                <a:solidFill>
                  <a:schemeClr val="accent1"/>
                </a:solidFill>
                <a:latin typeface="Arial" panose="020B0604020202020204" pitchFamily="34" charset="0"/>
                <a:cs typeface="Arial" panose="020B0604020202020204" pitchFamily="34" charset="0"/>
              </a:rPr>
              <a:t>remanejamento</a:t>
            </a:r>
            <a:r>
              <a:rPr lang="pt-BR" sz="1400" dirty="0" smtClean="0">
                <a:latin typeface="Arial" panose="020B0604020202020204" pitchFamily="34" charset="0"/>
                <a:cs typeface="Arial" panose="020B0604020202020204" pitchFamily="34" charset="0"/>
              </a:rPr>
              <a:t>.</a:t>
            </a:r>
            <a:endParaRPr lang="pt-BR" sz="1400" dirty="0">
              <a:latin typeface="Arial" panose="020B0604020202020204" pitchFamily="34" charset="0"/>
              <a:cs typeface="Arial" panose="020B0604020202020204" pitchFamily="34" charset="0"/>
            </a:endParaRPr>
          </a:p>
        </p:txBody>
      </p:sp>
      <p:sp>
        <p:nvSpPr>
          <p:cNvPr id="7" name="CaixaDeTexto 11"/>
          <p:cNvSpPr txBox="1"/>
          <p:nvPr/>
        </p:nvSpPr>
        <p:spPr>
          <a:xfrm>
            <a:off x="272480" y="5661248"/>
            <a:ext cx="4946752" cy="1008112"/>
          </a:xfrm>
          <a:prstGeom prst="rect">
            <a:avLst/>
          </a:prstGeom>
          <a:solidFill>
            <a:schemeClr val="accent1">
              <a:lumMod val="20000"/>
              <a:lumOff val="80000"/>
            </a:schemeClr>
          </a:solidFill>
          <a:ln>
            <a:solidFill>
              <a:srgbClr val="002060"/>
            </a:solidFill>
          </a:ln>
        </p:spPr>
        <p:style>
          <a:lnRef idx="1">
            <a:schemeClr val="accent2"/>
          </a:lnRef>
          <a:fillRef idx="2">
            <a:schemeClr val="accent2"/>
          </a:fillRef>
          <a:effectRef idx="1">
            <a:schemeClr val="accent2"/>
          </a:effectRef>
          <a:fontRef idx="minor">
            <a:schemeClr val="dk1"/>
          </a:fontRef>
        </p:style>
        <p:txBody>
          <a:bodyPr rtlCol="0" anchor="ctr"/>
          <a:lstStyle>
            <a:defPPr>
              <a:defRPr lang="pt-BR"/>
            </a:defPPr>
            <a:lvl1pPr algn="just">
              <a:defRPr>
                <a:solidFill>
                  <a:schemeClr val="dk1"/>
                </a:solidFill>
                <a:latin typeface="Arial"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pt-BR" dirty="0">
                <a:solidFill>
                  <a:schemeClr val="tx1"/>
                </a:solidFill>
                <a:cs typeface="Arial" panose="020B0604020202020204" pitchFamily="34" charset="0"/>
              </a:rPr>
              <a:t>Se existirem turmas cadastradas, as opções referentes ao tipo de atendimento e modalidade não poderão ser alteradas. </a:t>
            </a:r>
          </a:p>
        </p:txBody>
      </p:sp>
      <p:sp>
        <p:nvSpPr>
          <p:cNvPr id="11" name="Texto explicativo retangular com cantos arredondados 7"/>
          <p:cNvSpPr/>
          <p:nvPr/>
        </p:nvSpPr>
        <p:spPr>
          <a:xfrm>
            <a:off x="5601072" y="2204864"/>
            <a:ext cx="3891732" cy="1347628"/>
          </a:xfrm>
          <a:prstGeom prst="wedgeRoundRectCallout">
            <a:avLst>
              <a:gd name="adj1" fmla="val -101950"/>
              <a:gd name="adj2" fmla="val 2725"/>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AEE – se informada a opção exclusivamente, não será informada atividade complementar e modalidade na escola.</a:t>
            </a:r>
          </a:p>
        </p:txBody>
      </p:sp>
      <p:sp>
        <p:nvSpPr>
          <p:cNvPr id="12" name="Texto explicativo retangular com cantos arredondados 8"/>
          <p:cNvSpPr/>
          <p:nvPr/>
        </p:nvSpPr>
        <p:spPr>
          <a:xfrm>
            <a:off x="5582534" y="3645024"/>
            <a:ext cx="3906970" cy="1316668"/>
          </a:xfrm>
          <a:prstGeom prst="wedgeRoundRectCallout">
            <a:avLst>
              <a:gd name="adj1" fmla="val -128939"/>
              <a:gd name="adj2" fmla="val -43326"/>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Atividade complementar – se informada a opção exclusivamente, não será informada AEE e modalidade/etapa na escola.</a:t>
            </a:r>
          </a:p>
        </p:txBody>
      </p:sp>
      <p:sp>
        <p:nvSpPr>
          <p:cNvPr id="13" name="Texto explicativo retangular com cantos arredondados 9"/>
          <p:cNvSpPr/>
          <p:nvPr/>
        </p:nvSpPr>
        <p:spPr>
          <a:xfrm>
            <a:off x="5313040" y="5033700"/>
            <a:ext cx="4342318" cy="1707668"/>
          </a:xfrm>
          <a:prstGeom prst="wedgeRoundRectCallout">
            <a:avLst>
              <a:gd name="adj1" fmla="val -89020"/>
              <a:gd name="adj2" fmla="val -59255"/>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 Se informada modalidades e etapas e a opção do AEE ou atividade complementar for alterada para “Exclusivamente”, todas as informações de modalidade serão apagadas.</a:t>
            </a:r>
          </a:p>
        </p:txBody>
      </p:sp>
    </p:spTree>
    <p:extLst>
      <p:ext uri="{BB962C8B-B14F-4D97-AF65-F5344CB8AC3E}">
        <p14:creationId xmlns:p14="http://schemas.microsoft.com/office/powerpoint/2010/main" val="4066011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2" grpId="0" animBg="1"/>
      <p:bldP spid="13"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480" y="1484784"/>
            <a:ext cx="9534862" cy="39391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escola</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Dados Educacionais</a:t>
            </a:r>
          </a:p>
          <a:p>
            <a:pPr marL="0" indent="0">
              <a:buFont typeface="Wingdings"/>
              <a:buNone/>
            </a:pPr>
            <a:endParaRPr lang="pt-BR" sz="2200" b="1" dirty="0">
              <a:solidFill>
                <a:schemeClr val="accent4"/>
              </a:solidFill>
              <a:latin typeface="Arial" panose="020B0604020202020204" pitchFamily="34" charset="0"/>
              <a:cs typeface="Arial" panose="020B0604020202020204" pitchFamily="34" charset="0"/>
            </a:endParaRPr>
          </a:p>
        </p:txBody>
      </p:sp>
      <p:sp>
        <p:nvSpPr>
          <p:cNvPr id="7" name="CaixaDeTexto 11"/>
          <p:cNvSpPr txBox="1"/>
          <p:nvPr/>
        </p:nvSpPr>
        <p:spPr>
          <a:xfrm>
            <a:off x="510304" y="5373216"/>
            <a:ext cx="8907192" cy="1152128"/>
          </a:xfrm>
          <a:prstGeom prst="rect">
            <a:avLst/>
          </a:prstGeom>
          <a:solidFill>
            <a:schemeClr val="accent1">
              <a:lumMod val="20000"/>
              <a:lumOff val="80000"/>
            </a:schemeClr>
          </a:solidFill>
          <a:ln>
            <a:solidFill>
              <a:srgbClr val="002060"/>
            </a:solidFill>
          </a:ln>
        </p:spPr>
        <p:style>
          <a:lnRef idx="1">
            <a:schemeClr val="accent2"/>
          </a:lnRef>
          <a:fillRef idx="2">
            <a:schemeClr val="accent2"/>
          </a:fillRef>
          <a:effectRef idx="1">
            <a:schemeClr val="accent2"/>
          </a:effectRef>
          <a:fontRef idx="minor">
            <a:schemeClr val="dk1"/>
          </a:fontRef>
        </p:style>
        <p:txBody>
          <a:bodyPr rtlCol="0" anchor="ctr"/>
          <a:lstStyle>
            <a:defPPr>
              <a:defRPr lang="pt-BR"/>
            </a:defPPr>
            <a:lvl1pPr algn="just">
              <a:defRPr>
                <a:solidFill>
                  <a:schemeClr val="dk1"/>
                </a:solidFill>
                <a:latin typeface="Arial"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pt-BR" dirty="0">
                <a:solidFill>
                  <a:schemeClr val="tx1"/>
                </a:solidFill>
                <a:cs typeface="Arial" panose="020B0604020202020204" pitchFamily="34" charset="0"/>
              </a:rPr>
              <a:t>Campos Escola Indígena, Língua em que o Ensino é ministrado, Escola cede espaço para turmas do Programa Brasil Alfabetizado e Escola abre aos finais de semana para a comunidade são carregados, conforme informação do ano anterior e deverão ser atualizados quando necessário.</a:t>
            </a:r>
          </a:p>
        </p:txBody>
      </p:sp>
      <p:sp>
        <p:nvSpPr>
          <p:cNvPr id="2" name="Texto explicativo retangular com cantos arredondados 1"/>
          <p:cNvSpPr/>
          <p:nvPr/>
        </p:nvSpPr>
        <p:spPr>
          <a:xfrm>
            <a:off x="5736387" y="1052736"/>
            <a:ext cx="3969141" cy="2016224"/>
          </a:xfrm>
          <a:prstGeom prst="wedgeRoundRectCallout">
            <a:avLst>
              <a:gd name="adj1" fmla="val -94334"/>
              <a:gd name="adj2" fmla="val -15786"/>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Campo habilitado apenas se informado as modalidades Ensino Regular ou Especial – modalidade substitutiva.</a:t>
            </a:r>
          </a:p>
          <a:p>
            <a:pPr algn="just"/>
            <a:r>
              <a:rPr lang="pt-BR" dirty="0">
                <a:solidFill>
                  <a:schemeClr val="tx1"/>
                </a:solidFill>
                <a:latin typeface="Arial" panose="020B0604020202020204" pitchFamily="34" charset="0"/>
                <a:cs typeface="Arial" panose="020B0604020202020204" pitchFamily="34" charset="0"/>
              </a:rPr>
              <a:t>A validação com a existência de ensino fundamental na escola será realizada apenas no Fechamento.</a:t>
            </a:r>
          </a:p>
        </p:txBody>
      </p:sp>
      <p:sp>
        <p:nvSpPr>
          <p:cNvPr id="3" name="Texto explicativo retangular com cantos arredondados 2"/>
          <p:cNvSpPr/>
          <p:nvPr/>
        </p:nvSpPr>
        <p:spPr>
          <a:xfrm>
            <a:off x="5592370" y="3284984"/>
            <a:ext cx="4113157" cy="1728192"/>
          </a:xfrm>
          <a:prstGeom prst="wedgeRoundRectCallout">
            <a:avLst>
              <a:gd name="adj1" fmla="val -112404"/>
              <a:gd name="adj2" fmla="val -50880"/>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Campo obrigatório. Se informado “Sim”  deverá ser informado campo  “48 - Língua em que o ensino é ministrado. Se informado Língua indígena deverá ser informado o código da Língua Indígena.</a:t>
            </a:r>
          </a:p>
        </p:txBody>
      </p:sp>
    </p:spTree>
    <p:extLst>
      <p:ext uri="{BB962C8B-B14F-4D97-AF65-F5344CB8AC3E}">
        <p14:creationId xmlns:p14="http://schemas.microsoft.com/office/powerpoint/2010/main" val="3701477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P spid="3"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181" y="1525665"/>
            <a:ext cx="9525347" cy="3099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escola</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Dados Educacionais</a:t>
            </a:r>
          </a:p>
          <a:p>
            <a:pPr marL="0" indent="0">
              <a:buFont typeface="Wingdings"/>
              <a:buNone/>
            </a:pPr>
            <a:endParaRPr lang="pt-BR" sz="2200" b="1" dirty="0">
              <a:solidFill>
                <a:schemeClr val="accent4"/>
              </a:solidFill>
              <a:latin typeface="Arial" panose="020B0604020202020204" pitchFamily="34" charset="0"/>
              <a:cs typeface="Arial" panose="020B0604020202020204" pitchFamily="34" charset="0"/>
            </a:endParaRPr>
          </a:p>
        </p:txBody>
      </p:sp>
      <p:sp>
        <p:nvSpPr>
          <p:cNvPr id="2" name="Texto explicativo retangular com cantos arredondados 1"/>
          <p:cNvSpPr/>
          <p:nvPr/>
        </p:nvSpPr>
        <p:spPr>
          <a:xfrm>
            <a:off x="5252166" y="1844824"/>
            <a:ext cx="4309346" cy="1440160"/>
          </a:xfrm>
          <a:prstGeom prst="wedgeRoundRectCallout">
            <a:avLst>
              <a:gd name="adj1" fmla="val -72112"/>
              <a:gd name="adj2" fmla="val 35448"/>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Para as escolas que não informarem modalidade de ensino, o campo </a:t>
            </a:r>
            <a:r>
              <a:rPr lang="pt-BR" dirty="0" smtClean="0">
                <a:solidFill>
                  <a:schemeClr val="tx1"/>
                </a:solidFill>
                <a:latin typeface="Arial" panose="020B0604020202020204" pitchFamily="34" charset="0"/>
                <a:cs typeface="Arial" panose="020B0604020202020204" pitchFamily="34" charset="0"/>
              </a:rPr>
              <a:t>‘Escola </a:t>
            </a:r>
            <a:r>
              <a:rPr lang="pt-BR" dirty="0">
                <a:solidFill>
                  <a:schemeClr val="tx1"/>
                </a:solidFill>
                <a:latin typeface="Arial" panose="020B0604020202020204" pitchFamily="34" charset="0"/>
                <a:cs typeface="Arial" panose="020B0604020202020204" pitchFamily="34" charset="0"/>
              </a:rPr>
              <a:t>oferece proposta pedagógica de </a:t>
            </a:r>
            <a:r>
              <a:rPr lang="pt-BR" dirty="0" smtClean="0">
                <a:solidFill>
                  <a:schemeClr val="tx1"/>
                </a:solidFill>
                <a:latin typeface="Arial" panose="020B0604020202020204" pitchFamily="34" charset="0"/>
                <a:cs typeface="Arial" panose="020B0604020202020204" pitchFamily="34" charset="0"/>
              </a:rPr>
              <a:t>formação por alternância’ </a:t>
            </a:r>
            <a:r>
              <a:rPr lang="pt-BR" dirty="0">
                <a:solidFill>
                  <a:schemeClr val="tx1"/>
                </a:solidFill>
                <a:latin typeface="Arial" panose="020B0604020202020204" pitchFamily="34" charset="0"/>
                <a:cs typeface="Arial" panose="020B0604020202020204" pitchFamily="34" charset="0"/>
              </a:rPr>
              <a:t>não deve ser habilitado. </a:t>
            </a:r>
          </a:p>
        </p:txBody>
      </p:sp>
      <p:sp>
        <p:nvSpPr>
          <p:cNvPr id="3" name="Texto explicativo retangular com cantos arredondados 2"/>
          <p:cNvSpPr/>
          <p:nvPr/>
        </p:nvSpPr>
        <p:spPr>
          <a:xfrm>
            <a:off x="1784648" y="4581128"/>
            <a:ext cx="5832648" cy="1800200"/>
          </a:xfrm>
          <a:prstGeom prst="wedgeRoundRectCallout">
            <a:avLst>
              <a:gd name="adj1" fmla="val -48268"/>
              <a:gd name="adj2" fmla="val -124351"/>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Critica cruzada de erro: Escolas exclusivas de  Educação Infantil, Ensino Fundamental Anos Iniciais, Atividade Complementar e AEE não se enquadram no perfil de escolas com proposta pedagógica de formação por alternância.</a:t>
            </a:r>
          </a:p>
        </p:txBody>
      </p:sp>
    </p:spTree>
    <p:extLst>
      <p:ext uri="{BB962C8B-B14F-4D97-AF65-F5344CB8AC3E}">
        <p14:creationId xmlns:p14="http://schemas.microsoft.com/office/powerpoint/2010/main" val="990811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801"/>
            <a:ext cx="10065568" cy="7115907"/>
          </a:xfrm>
          <a:prstGeom prst="rect">
            <a:avLst/>
          </a:prstGeom>
        </p:spPr>
      </p:pic>
      <p:sp>
        <p:nvSpPr>
          <p:cNvPr id="3" name="CaixaDeTexto 2"/>
          <p:cNvSpPr txBox="1"/>
          <p:nvPr/>
        </p:nvSpPr>
        <p:spPr>
          <a:xfrm>
            <a:off x="4880991" y="2413569"/>
            <a:ext cx="4456185" cy="1015663"/>
          </a:xfrm>
          <a:prstGeom prst="rect">
            <a:avLst/>
          </a:prstGeom>
          <a:noFill/>
        </p:spPr>
        <p:txBody>
          <a:bodyPr wrap="square" rtlCol="0">
            <a:spAutoFit/>
          </a:bodyPr>
          <a:lstStyle/>
          <a:p>
            <a:pPr marL="457200" indent="-457200">
              <a:buFont typeface="Arial" panose="020B0604020202020204" pitchFamily="34" charset="0"/>
              <a:buChar char="•"/>
              <a:tabLst>
                <a:tab pos="266700" algn="l"/>
              </a:tabLst>
            </a:pPr>
            <a:r>
              <a:rPr lang="pt-BR" sz="3000" b="1" dirty="0">
                <a:solidFill>
                  <a:schemeClr val="tx2"/>
                </a:solidFill>
                <a:latin typeface="+mj-lt"/>
                <a:ea typeface="Verdana" panose="020B0604030504040204" pitchFamily="34" charset="0"/>
                <a:cs typeface="Verdana" panose="020B0604030504040204" pitchFamily="34" charset="0"/>
              </a:rPr>
              <a:t>CADASTRO </a:t>
            </a:r>
            <a:r>
              <a:rPr lang="pt-BR" sz="3000" b="1">
                <a:solidFill>
                  <a:schemeClr val="tx2"/>
                </a:solidFill>
                <a:latin typeface="+mj-lt"/>
                <a:ea typeface="Verdana" panose="020B0604030504040204" pitchFamily="34" charset="0"/>
                <a:cs typeface="Verdana" panose="020B0604030504040204" pitchFamily="34" charset="0"/>
              </a:rPr>
              <a:t>DE </a:t>
            </a:r>
            <a:r>
              <a:rPr lang="pt-BR" sz="3000" b="1" dirty="0">
                <a:solidFill>
                  <a:schemeClr val="tx2"/>
                </a:solidFill>
                <a:latin typeface="+mj-lt"/>
                <a:ea typeface="Verdana" panose="020B0604030504040204" pitchFamily="34" charset="0"/>
                <a:cs typeface="Verdana" panose="020B0604030504040204" pitchFamily="34" charset="0"/>
              </a:rPr>
              <a:t>TURMAS</a:t>
            </a:r>
          </a:p>
          <a:p>
            <a:pPr marL="457200" indent="-457200">
              <a:buFont typeface="Arial" panose="020B0604020202020204" pitchFamily="34" charset="0"/>
              <a:buChar char="•"/>
              <a:tabLst>
                <a:tab pos="266700" algn="l"/>
              </a:tabLst>
            </a:pPr>
            <a:r>
              <a:rPr lang="pt-BR" sz="3000" b="1">
                <a:solidFill>
                  <a:schemeClr val="tx2"/>
                </a:solidFill>
                <a:latin typeface="+mj-lt"/>
                <a:ea typeface="Verdana" panose="020B0604030504040204" pitchFamily="34" charset="0"/>
                <a:cs typeface="Verdana" panose="020B0604030504040204" pitchFamily="34" charset="0"/>
              </a:rPr>
              <a:t>PESQUISA DE </a:t>
            </a:r>
            <a:r>
              <a:rPr lang="pt-BR" sz="3000" b="1" smtClean="0">
                <a:solidFill>
                  <a:schemeClr val="tx2"/>
                </a:solidFill>
                <a:latin typeface="+mj-lt"/>
                <a:ea typeface="Verdana" panose="020B0604030504040204" pitchFamily="34" charset="0"/>
                <a:cs typeface="Verdana" panose="020B0604030504040204" pitchFamily="34" charset="0"/>
              </a:rPr>
              <a:t>TURMAS</a:t>
            </a:r>
            <a:endParaRPr lang="pt-BR" sz="3000" b="1" dirty="0">
              <a:solidFill>
                <a:schemeClr val="tx2"/>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650090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2792760" y="194490"/>
            <a:ext cx="4680520" cy="571500"/>
          </a:xfrm>
          <a:prstGeom prst="rect">
            <a:avLst/>
          </a:prstGeom>
        </p:spPr>
        <p:txBody>
          <a:bodyPr vert="horz" anchor="b">
            <a:normAutofit fontScale="85000" lnSpcReduction="20000"/>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t>Cadastro de Turma</a:t>
            </a:r>
            <a:endParaRPr lang="pt-BR" sz="4400" b="1" dirty="0"/>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a:solidFill>
                  <a:schemeClr val="accent4"/>
                </a:solidFill>
                <a:cs typeface="Arial" panose="020B0604020202020204" pitchFamily="34" charset="0"/>
              </a:rPr>
              <a:t>Remanejamento</a:t>
            </a:r>
            <a:r>
              <a:rPr lang="pt-BR" b="1">
                <a:solidFill>
                  <a:schemeClr val="accent4"/>
                </a:solidFill>
                <a:cs typeface="Arial" panose="020B0604020202020204" pitchFamily="34" charset="0"/>
              </a:rPr>
              <a:t> de </a:t>
            </a:r>
            <a:r>
              <a:rPr lang="pt-BR" b="1" smtClean="0">
                <a:solidFill>
                  <a:schemeClr val="accent4"/>
                </a:solidFill>
                <a:cs typeface="Arial" panose="020B0604020202020204" pitchFamily="34" charset="0"/>
              </a:rPr>
              <a:t>Turma</a:t>
            </a:r>
            <a:endParaRPr lang="pt-BR" b="1" dirty="0">
              <a:solidFill>
                <a:schemeClr val="accent4"/>
              </a:solidFill>
              <a:cs typeface="Arial" panose="020B0604020202020204" pitchFamily="34" charset="0"/>
            </a:endParaRPr>
          </a:p>
        </p:txBody>
      </p:sp>
      <p:sp>
        <p:nvSpPr>
          <p:cNvPr id="8" name="Seta para a esquerda 7"/>
          <p:cNvSpPr/>
          <p:nvPr/>
        </p:nvSpPr>
        <p:spPr>
          <a:xfrm>
            <a:off x="3646945" y="3254678"/>
            <a:ext cx="1296144" cy="34864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060" y="1533406"/>
            <a:ext cx="2819772" cy="4588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67579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299" y="1303836"/>
            <a:ext cx="8982203" cy="46647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Turma</a:t>
            </a:r>
            <a:endParaRPr lang="pt-BR" sz="4400" b="1" dirty="0">
              <a:solidFill>
                <a:schemeClr val="tx1"/>
              </a:solidFill>
            </a:endParaRPr>
          </a:p>
        </p:txBody>
      </p:sp>
      <p:sp>
        <p:nvSpPr>
          <p:cNvPr id="7" name="Espaço Reservado para Conteúdo 2"/>
          <p:cNvSpPr txBox="1">
            <a:spLocks/>
          </p:cNvSpPr>
          <p:nvPr/>
        </p:nvSpPr>
        <p:spPr>
          <a:xfrm>
            <a:off x="495300" y="827584"/>
            <a:ext cx="8089900" cy="5026896"/>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Remanejar Turma</a:t>
            </a:r>
            <a:endParaRPr lang="pt-BR" b="1" dirty="0">
              <a:solidFill>
                <a:schemeClr val="accent4"/>
              </a:solidFill>
              <a:cs typeface="Arial" panose="020B0604020202020204" pitchFamily="34" charset="0"/>
            </a:endParaRPr>
          </a:p>
        </p:txBody>
      </p:sp>
      <p:sp>
        <p:nvSpPr>
          <p:cNvPr id="10" name="CaixaDeTexto 9"/>
          <p:cNvSpPr txBox="1"/>
          <p:nvPr/>
        </p:nvSpPr>
        <p:spPr>
          <a:xfrm>
            <a:off x="495300" y="1267089"/>
            <a:ext cx="8982203" cy="58477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pt-BR" sz="1600" dirty="0" smtClean="0">
                <a:latin typeface="Arial" panose="020B0604020202020204" pitchFamily="34" charset="0"/>
                <a:cs typeface="Arial" panose="020B0604020202020204" pitchFamily="34" charset="0"/>
              </a:rPr>
              <a:t>O remanejamento é uma ferramenta </a:t>
            </a:r>
            <a:r>
              <a:rPr lang="pt-BR" sz="1600" dirty="0" smtClean="0">
                <a:solidFill>
                  <a:schemeClr val="accent1"/>
                </a:solidFill>
                <a:latin typeface="Arial" panose="020B0604020202020204" pitchFamily="34" charset="0"/>
                <a:cs typeface="Arial" panose="020B0604020202020204" pitchFamily="34" charset="0"/>
              </a:rPr>
              <a:t>opcional</a:t>
            </a:r>
            <a:r>
              <a:rPr lang="pt-BR" sz="1600" dirty="0" smtClean="0">
                <a:latin typeface="Arial" panose="020B0604020202020204" pitchFamily="34" charset="0"/>
                <a:cs typeface="Arial" panose="020B0604020202020204" pitchFamily="34" charset="0"/>
              </a:rPr>
              <a:t> que tem o objetivo de facilitar o preenchimento dos dados do Censo Escolar </a:t>
            </a:r>
            <a:r>
              <a:rPr lang="pt-BR" sz="1600" dirty="0" smtClean="0">
                <a:solidFill>
                  <a:schemeClr val="accent1"/>
                </a:solidFill>
                <a:latin typeface="Arial" panose="020B0604020202020204" pitchFamily="34" charset="0"/>
                <a:cs typeface="Arial" panose="020B0604020202020204" pitchFamily="34" charset="0"/>
              </a:rPr>
              <a:t>transferindo</a:t>
            </a:r>
            <a:r>
              <a:rPr lang="pt-BR" sz="1600" dirty="0" smtClean="0">
                <a:latin typeface="Arial" panose="020B0604020202020204" pitchFamily="34" charset="0"/>
                <a:cs typeface="Arial" panose="020B0604020202020204" pitchFamily="34" charset="0"/>
              </a:rPr>
              <a:t> informações do </a:t>
            </a:r>
            <a:r>
              <a:rPr lang="pt-BR" sz="1600" dirty="0" smtClean="0">
                <a:solidFill>
                  <a:schemeClr val="accent1"/>
                </a:solidFill>
                <a:latin typeface="Arial" panose="020B0604020202020204" pitchFamily="34" charset="0"/>
                <a:cs typeface="Arial" panose="020B0604020202020204" pitchFamily="34" charset="0"/>
              </a:rPr>
              <a:t>ano anterior </a:t>
            </a:r>
            <a:r>
              <a:rPr lang="pt-BR" sz="1600" dirty="0" smtClean="0">
                <a:latin typeface="Arial" panose="020B0604020202020204" pitchFamily="34" charset="0"/>
                <a:cs typeface="Arial" panose="020B0604020202020204" pitchFamily="34" charset="0"/>
              </a:rPr>
              <a:t>para o </a:t>
            </a:r>
            <a:r>
              <a:rPr lang="pt-BR" sz="1600" dirty="0" smtClean="0">
                <a:solidFill>
                  <a:schemeClr val="accent1"/>
                </a:solidFill>
                <a:latin typeface="Arial" panose="020B0604020202020204" pitchFamily="34" charset="0"/>
                <a:cs typeface="Arial" panose="020B0604020202020204" pitchFamily="34" charset="0"/>
              </a:rPr>
              <a:t>Censo corrente</a:t>
            </a:r>
            <a:r>
              <a:rPr lang="pt-BR" sz="1600" dirty="0" smtClean="0">
                <a:latin typeface="Arial" panose="020B0604020202020204" pitchFamily="34" charset="0"/>
                <a:cs typeface="Arial" panose="020B0604020202020204" pitchFamily="34" charset="0"/>
              </a:rPr>
              <a:t>.</a:t>
            </a:r>
          </a:p>
        </p:txBody>
      </p:sp>
      <p:sp>
        <p:nvSpPr>
          <p:cNvPr id="5" name="Texto explicativo retangular com cantos arredondados 1"/>
          <p:cNvSpPr/>
          <p:nvPr/>
        </p:nvSpPr>
        <p:spPr>
          <a:xfrm>
            <a:off x="5673080" y="2567726"/>
            <a:ext cx="4032448" cy="1514745"/>
          </a:xfrm>
          <a:prstGeom prst="wedgeRoundRectCallout">
            <a:avLst>
              <a:gd name="adj1" fmla="val -113697"/>
              <a:gd name="adj2" fmla="val 7883"/>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latin typeface="Arial" panose="020B0604020202020204" pitchFamily="34" charset="0"/>
                <a:cs typeface="Arial" panose="020B0604020202020204" pitchFamily="34" charset="0"/>
              </a:rPr>
              <a:t>Só poderão remanejar as turmas caso tenha declarado, nos Dados Educacionais, as informações de tipo de atendimento e modalidade</a:t>
            </a:r>
          </a:p>
        </p:txBody>
      </p:sp>
      <p:sp>
        <p:nvSpPr>
          <p:cNvPr id="6" name="Texto explicativo retangular com cantos arredondados 15"/>
          <p:cNvSpPr/>
          <p:nvPr/>
        </p:nvSpPr>
        <p:spPr>
          <a:xfrm>
            <a:off x="3440832" y="4859514"/>
            <a:ext cx="3231976" cy="1109029"/>
          </a:xfrm>
          <a:prstGeom prst="wedgeRoundRectCallout">
            <a:avLst>
              <a:gd name="adj1" fmla="val 91636"/>
              <a:gd name="adj2" fmla="val 11631"/>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smtClean="0">
                <a:latin typeface="Arial" panose="020B0604020202020204" pitchFamily="34" charset="0"/>
                <a:cs typeface="Arial" panose="020B0604020202020204" pitchFamily="34" charset="0"/>
              </a:rPr>
              <a:t>Selecionar todas as turmas para serem remanejadas. Após seleção clique em “Remanejar”</a:t>
            </a:r>
            <a:endParaRPr lang="pt-BR" dirty="0">
              <a:latin typeface="Arial" panose="020B0604020202020204" pitchFamily="34" charset="0"/>
              <a:cs typeface="Arial" panose="020B0604020202020204" pitchFamily="34" charset="0"/>
            </a:endParaRPr>
          </a:p>
        </p:txBody>
      </p:sp>
      <p:sp>
        <p:nvSpPr>
          <p:cNvPr id="8" name="Texto explicativo retangular com cantos arredondados 16"/>
          <p:cNvSpPr/>
          <p:nvPr/>
        </p:nvSpPr>
        <p:spPr>
          <a:xfrm>
            <a:off x="-24938" y="5299965"/>
            <a:ext cx="3231976" cy="1109029"/>
          </a:xfrm>
          <a:prstGeom prst="wedgeRoundRectCallout">
            <a:avLst>
              <a:gd name="adj1" fmla="val 25131"/>
              <a:gd name="adj2" fmla="val -153270"/>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latin typeface="Arial" panose="020B0604020202020204" pitchFamily="34" charset="0"/>
                <a:cs typeface="Arial" panose="020B0604020202020204" pitchFamily="34" charset="0"/>
              </a:rPr>
              <a:t>Selecionar as turmas que deverão ser remanejadas.</a:t>
            </a:r>
          </a:p>
        </p:txBody>
      </p:sp>
      <p:sp>
        <p:nvSpPr>
          <p:cNvPr id="15" name="Nuvem 14"/>
          <p:cNvSpPr/>
          <p:nvPr/>
        </p:nvSpPr>
        <p:spPr>
          <a:xfrm>
            <a:off x="776536" y="1803445"/>
            <a:ext cx="4896544" cy="3043308"/>
          </a:xfrm>
          <a:prstGeom prst="cloud">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endParaRPr lang="pt-BR" dirty="0" smtClean="0">
              <a:solidFill>
                <a:schemeClr val="tx1"/>
              </a:solidFill>
            </a:endParaRPr>
          </a:p>
          <a:p>
            <a:pPr algn="just"/>
            <a:r>
              <a:rPr lang="pt-BR" sz="2000" dirty="0" smtClean="0">
                <a:solidFill>
                  <a:schemeClr val="tx1"/>
                </a:solidFill>
              </a:rPr>
              <a:t>Atenção!  Caso você remaneje uma turma, a mesma sai da lista de remanejamento.  Porém, se a turma remanejada for excluída, a mesma volta para o remanejamento</a:t>
            </a:r>
            <a:endParaRPr lang="pt-BR" sz="2000" dirty="0"/>
          </a:p>
        </p:txBody>
      </p:sp>
    </p:spTree>
    <p:extLst>
      <p:ext uri="{BB962C8B-B14F-4D97-AF65-F5344CB8AC3E}">
        <p14:creationId xmlns:p14="http://schemas.microsoft.com/office/powerpoint/2010/main" val="2848039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1000"/>
                                        <p:tgtEl>
                                          <p:spTgt spid="15"/>
                                        </p:tgtEl>
                                      </p:cBhvr>
                                    </p:animEffect>
                                    <p:anim calcmode="lin" valueType="num">
                                      <p:cBhvr>
                                        <p:cTn id="24" dur="1000" fill="hold"/>
                                        <p:tgtEl>
                                          <p:spTgt spid="15"/>
                                        </p:tgtEl>
                                        <p:attrNameLst>
                                          <p:attrName>ppt_x</p:attrName>
                                        </p:attrNameLst>
                                      </p:cBhvr>
                                      <p:tavLst>
                                        <p:tav tm="0">
                                          <p:val>
                                            <p:strVal val="#ppt_x"/>
                                          </p:val>
                                        </p:tav>
                                        <p:tav tm="100000">
                                          <p:val>
                                            <p:strVal val="#ppt_x"/>
                                          </p:val>
                                        </p:tav>
                                      </p:tavLst>
                                    </p:anim>
                                    <p:anim calcmode="lin" valueType="num">
                                      <p:cBhvr>
                                        <p:cTn id="2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15"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t>Cadastro de Turma</a:t>
            </a:r>
            <a:endParaRPr lang="pt-BR" sz="4400" b="1" dirty="0"/>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Cadastrar Turma</a:t>
            </a:r>
            <a:endParaRPr lang="pt-BR" b="1" dirty="0">
              <a:solidFill>
                <a:schemeClr val="accent4"/>
              </a:solidFill>
              <a:cs typeface="Arial" panose="020B0604020202020204" pitchFamily="34" charset="0"/>
            </a:endParaRPr>
          </a:p>
        </p:txBody>
      </p:sp>
      <p:sp>
        <p:nvSpPr>
          <p:cNvPr id="8" name="Seta para a esquerda 7"/>
          <p:cNvSpPr/>
          <p:nvPr/>
        </p:nvSpPr>
        <p:spPr>
          <a:xfrm>
            <a:off x="4160912" y="5085184"/>
            <a:ext cx="1468249" cy="34864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544" y="2108834"/>
            <a:ext cx="2952328" cy="37456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869944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t>Cadastro de Turma</a:t>
            </a:r>
            <a:endParaRPr lang="pt-BR" sz="4400" b="1" dirty="0"/>
          </a:p>
        </p:txBody>
      </p:sp>
      <p:sp>
        <p:nvSpPr>
          <p:cNvPr id="7" name="Espaço Reservado para Conteúdo 2"/>
          <p:cNvSpPr txBox="1">
            <a:spLocks/>
          </p:cNvSpPr>
          <p:nvPr/>
        </p:nvSpPr>
        <p:spPr>
          <a:xfrm>
            <a:off x="495300" y="827584"/>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Cadastrar Turma - Escolarização</a:t>
            </a:r>
            <a:endParaRPr lang="pt-BR" b="1" dirty="0">
              <a:solidFill>
                <a:schemeClr val="accent4"/>
              </a:solidFill>
              <a:cs typeface="Arial" panose="020B0604020202020204" pitchFamily="34" charset="0"/>
            </a:endParaRPr>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190" y="1376115"/>
            <a:ext cx="6122290" cy="41759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o explicativo retangular com cantos arredondados 1"/>
          <p:cNvSpPr/>
          <p:nvPr/>
        </p:nvSpPr>
        <p:spPr>
          <a:xfrm>
            <a:off x="5118245" y="170934"/>
            <a:ext cx="4752529" cy="1184423"/>
          </a:xfrm>
          <a:prstGeom prst="wedgeRoundRectCallout">
            <a:avLst>
              <a:gd name="adj1" fmla="val -125692"/>
              <a:gd name="adj2" fmla="val 70220"/>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t>O nome da turma é para controle da escola.</a:t>
            </a:r>
          </a:p>
          <a:p>
            <a:pPr algn="just"/>
            <a:r>
              <a:rPr lang="pt-BR" b="1" u="sng" dirty="0"/>
              <a:t>Orientação:</a:t>
            </a:r>
            <a:r>
              <a:rPr lang="pt-BR" b="1" dirty="0"/>
              <a:t> </a:t>
            </a:r>
            <a:r>
              <a:rPr lang="pt-BR" dirty="0"/>
              <a:t>identifique ciclo/série/ano e turno. Exemplo: 1ª ANO </a:t>
            </a:r>
            <a:r>
              <a:rPr lang="pt-BR" dirty="0" smtClean="0"/>
              <a:t>– A — Manhã.</a:t>
            </a:r>
            <a:endParaRPr lang="pt-BR" dirty="0">
              <a:latin typeface="Arial" panose="020B0604020202020204" pitchFamily="34" charset="0"/>
              <a:cs typeface="Arial" panose="020B0604020202020204" pitchFamily="34" charset="0"/>
            </a:endParaRPr>
          </a:p>
        </p:txBody>
      </p:sp>
      <p:sp>
        <p:nvSpPr>
          <p:cNvPr id="6" name="Texto explicativo retangular com cantos arredondados 2"/>
          <p:cNvSpPr/>
          <p:nvPr/>
        </p:nvSpPr>
        <p:spPr>
          <a:xfrm>
            <a:off x="5378252" y="3645024"/>
            <a:ext cx="4457700" cy="2452687"/>
          </a:xfrm>
          <a:prstGeom prst="wedgeRoundRectCallout">
            <a:avLst>
              <a:gd name="adj1" fmla="val -141603"/>
              <a:gd name="adj2" fmla="val -26043"/>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t>Presencial  </a:t>
            </a:r>
            <a:r>
              <a:rPr lang="pt-BR" dirty="0" smtClean="0"/>
              <a:t>- Todas as modalidades e etapas</a:t>
            </a:r>
            <a:endParaRPr lang="pt-BR" dirty="0"/>
          </a:p>
          <a:p>
            <a:pPr algn="just"/>
            <a:r>
              <a:rPr lang="pt-BR" dirty="0">
                <a:solidFill>
                  <a:schemeClr val="tx1"/>
                </a:solidFill>
              </a:rPr>
              <a:t>Semipresencial</a:t>
            </a:r>
            <a:r>
              <a:rPr lang="pt-BR" dirty="0"/>
              <a:t> - Modalidade (Especial e EJA); Etapa (EJA Anos Iniciais, Finais e Médio)</a:t>
            </a:r>
          </a:p>
          <a:p>
            <a:pPr algn="just"/>
            <a:r>
              <a:rPr lang="pt-BR" dirty="0">
                <a:solidFill>
                  <a:srgbClr val="1B416F"/>
                </a:solidFill>
              </a:rPr>
              <a:t>EAD</a:t>
            </a:r>
            <a:r>
              <a:rPr lang="pt-BR" dirty="0"/>
              <a:t> -  Modalidade (Regular ,EJA e Educação Profissional); Etapa (EJA Anos Iniciais, Finais e Médio, Todas as etapas da Educação Profissional e Ensino Médio – Normal Magistério)</a:t>
            </a:r>
            <a:endParaRPr lang="pt-BR" dirty="0">
              <a:latin typeface="Arial" panose="020B0604020202020204" pitchFamily="34" charset="0"/>
              <a:cs typeface="Arial" panose="020B0604020202020204" pitchFamily="34" charset="0"/>
            </a:endParaRPr>
          </a:p>
        </p:txBody>
      </p:sp>
      <p:sp>
        <p:nvSpPr>
          <p:cNvPr id="8" name="Texto explicativo retangular com cantos arredondados 10"/>
          <p:cNvSpPr/>
          <p:nvPr/>
        </p:nvSpPr>
        <p:spPr>
          <a:xfrm>
            <a:off x="128464" y="1196752"/>
            <a:ext cx="5249788" cy="2736304"/>
          </a:xfrm>
          <a:prstGeom prst="wedgeRoundRectCallout">
            <a:avLst>
              <a:gd name="adj1" fmla="val -36553"/>
              <a:gd name="adj2" fmla="val 97644"/>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latin typeface="Arial" panose="020B0604020202020204" pitchFamily="34" charset="0"/>
                <a:cs typeface="Arial" panose="020B0604020202020204" pitchFamily="34" charset="0"/>
              </a:rPr>
              <a:t>Informe o tipo de atendimento da Turma. Se informado “Atividade Complementar” será habilitado o campo de “Tipo de Atividade Complementar”. Se informado AEE será habilitado o campo de atividades do AEE. Para os outros tipos de turmas são habilitados os campos das turmas de escolarização (modalidade , etapa e disciplina).</a:t>
            </a:r>
          </a:p>
          <a:p>
            <a:pPr algn="just"/>
            <a:endParaRPr lang="pt-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1318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ítulo 1"/>
          <p:cNvSpPr txBox="1">
            <a:spLocks/>
          </p:cNvSpPr>
          <p:nvPr/>
        </p:nvSpPr>
        <p:spPr>
          <a:xfrm>
            <a:off x="699532" y="3717032"/>
            <a:ext cx="8645955" cy="16764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pt-BR" sz="4800" dirty="0">
              <a:solidFill>
                <a:srgbClr val="1B416F"/>
              </a:solidFill>
            </a:endParaRPr>
          </a:p>
        </p:txBody>
      </p:sp>
      <p:sp>
        <p:nvSpPr>
          <p:cNvPr id="7" name="CaixaDeTexto 6"/>
          <p:cNvSpPr txBox="1"/>
          <p:nvPr/>
        </p:nvSpPr>
        <p:spPr>
          <a:xfrm>
            <a:off x="1208584" y="2636912"/>
            <a:ext cx="3597901" cy="923330"/>
          </a:xfrm>
          <a:prstGeom prst="rect">
            <a:avLst/>
          </a:prstGeom>
          <a:noFill/>
        </p:spPr>
        <p:txBody>
          <a:bodyPr wrap="square" rtlCol="0">
            <a:spAutoFit/>
          </a:bodyPr>
          <a:lstStyle/>
          <a:p>
            <a:r>
              <a:rPr lang="pt-BR" sz="5400" dirty="0" smtClean="0">
                <a:solidFill>
                  <a:schemeClr val="bg1"/>
                </a:solidFill>
              </a:rPr>
              <a:t>Definição</a:t>
            </a:r>
            <a:endParaRPr lang="pt-BR" sz="5400" dirty="0">
              <a:solidFill>
                <a:schemeClr val="bg1"/>
              </a:solidFill>
            </a:endParaRPr>
          </a:p>
        </p:txBody>
      </p:sp>
      <p:sp>
        <p:nvSpPr>
          <p:cNvPr id="11" name="Espaço Reservado para Conteúdo 2"/>
          <p:cNvSpPr txBox="1">
            <a:spLocks/>
          </p:cNvSpPr>
          <p:nvPr/>
        </p:nvSpPr>
        <p:spPr>
          <a:xfrm>
            <a:off x="272480" y="1340768"/>
            <a:ext cx="9073007" cy="4392488"/>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pt-BR" sz="2400" dirty="0">
                <a:latin typeface="Arial" panose="020B0604020202020204" pitchFamily="34" charset="0"/>
                <a:cs typeface="Arial" panose="020B0604020202020204" pitchFamily="34" charset="0"/>
              </a:rPr>
              <a:t>O Educacenso é um </a:t>
            </a:r>
            <a:r>
              <a:rPr lang="pt-BR" sz="2400" dirty="0">
                <a:solidFill>
                  <a:schemeClr val="accent1"/>
                </a:solidFill>
                <a:latin typeface="Arial" panose="020B0604020202020204" pitchFamily="34" charset="0"/>
                <a:cs typeface="Arial" panose="020B0604020202020204" pitchFamily="34" charset="0"/>
              </a:rPr>
              <a:t>sistema eletrônico </a:t>
            </a:r>
            <a:r>
              <a:rPr lang="pt-BR" sz="2400" dirty="0">
                <a:latin typeface="Arial" panose="020B0604020202020204" pitchFamily="34" charset="0"/>
                <a:cs typeface="Arial" panose="020B0604020202020204" pitchFamily="34" charset="0"/>
              </a:rPr>
              <a:t>de coleta de informações educacionais composto por um aplicativo web, que permite a </a:t>
            </a:r>
            <a:r>
              <a:rPr lang="pt-BR" sz="2400" dirty="0">
                <a:solidFill>
                  <a:schemeClr val="accent1"/>
                </a:solidFill>
                <a:latin typeface="Arial" panose="020B0604020202020204" pitchFamily="34" charset="0"/>
                <a:cs typeface="Arial" panose="020B0604020202020204" pitchFamily="34" charset="0"/>
              </a:rPr>
              <a:t>coleta</a:t>
            </a:r>
            <a:r>
              <a:rPr lang="pt-BR" sz="2400" dirty="0">
                <a:latin typeface="Arial" panose="020B0604020202020204" pitchFamily="34" charset="0"/>
                <a:cs typeface="Arial" panose="020B0604020202020204" pitchFamily="34" charset="0"/>
              </a:rPr>
              <a:t>, a </a:t>
            </a:r>
            <a:r>
              <a:rPr lang="pt-BR" sz="2400" dirty="0">
                <a:solidFill>
                  <a:schemeClr val="accent1"/>
                </a:solidFill>
                <a:latin typeface="Arial" panose="020B0604020202020204" pitchFamily="34" charset="0"/>
                <a:cs typeface="Arial" panose="020B0604020202020204" pitchFamily="34" charset="0"/>
              </a:rPr>
              <a:t>migração</a:t>
            </a:r>
            <a:r>
              <a:rPr lang="pt-BR" sz="2400" dirty="0">
                <a:latin typeface="Arial" panose="020B0604020202020204" pitchFamily="34" charset="0"/>
                <a:cs typeface="Arial" panose="020B0604020202020204" pitchFamily="34" charset="0"/>
              </a:rPr>
              <a:t> e </a:t>
            </a:r>
            <a:r>
              <a:rPr lang="pt-BR" sz="2400" dirty="0">
                <a:solidFill>
                  <a:schemeClr val="accent1"/>
                </a:solidFill>
                <a:latin typeface="Arial" panose="020B0604020202020204" pitchFamily="34" charset="0"/>
                <a:cs typeface="Arial" panose="020B0604020202020204" pitchFamily="34" charset="0"/>
              </a:rPr>
              <a:t>alteração</a:t>
            </a:r>
            <a:r>
              <a:rPr lang="pt-BR" sz="2400" dirty="0">
                <a:latin typeface="Arial" panose="020B0604020202020204" pitchFamily="34" charset="0"/>
                <a:cs typeface="Arial" panose="020B0604020202020204" pitchFamily="34" charset="0"/>
              </a:rPr>
              <a:t> de dados educacionais das escolas de </a:t>
            </a:r>
            <a:r>
              <a:rPr lang="pt-BR" sz="2400" dirty="0" smtClean="0">
                <a:latin typeface="Arial" panose="020B0604020202020204" pitchFamily="34" charset="0"/>
                <a:cs typeface="Arial" panose="020B0604020202020204" pitchFamily="34" charset="0"/>
              </a:rPr>
              <a:t>todo </a:t>
            </a:r>
            <a:r>
              <a:rPr lang="pt-BR" sz="2400" dirty="0">
                <a:latin typeface="Arial" panose="020B0604020202020204" pitchFamily="34" charset="0"/>
                <a:cs typeface="Arial" panose="020B0604020202020204" pitchFamily="34" charset="0"/>
              </a:rPr>
              <a:t>o território nacional. </a:t>
            </a:r>
          </a:p>
          <a:p>
            <a:pPr algn="just"/>
            <a:endParaRPr lang="pt-BR" sz="1000" dirty="0">
              <a:latin typeface="Arial" panose="020B0604020202020204" pitchFamily="34" charset="0"/>
              <a:cs typeface="Arial" panose="020B0604020202020204" pitchFamily="34" charset="0"/>
            </a:endParaRPr>
          </a:p>
          <a:p>
            <a:pPr algn="just"/>
            <a:r>
              <a:rPr lang="pt-BR" sz="2400" dirty="0">
                <a:latin typeface="Arial" panose="020B0604020202020204" pitchFamily="34" charset="0"/>
                <a:cs typeface="Arial" panose="020B0604020202020204" pitchFamily="34" charset="0"/>
              </a:rPr>
              <a:t>O endereço do sistema Educacenso é </a:t>
            </a:r>
            <a:r>
              <a:rPr lang="pt-BR" sz="2400" dirty="0">
                <a:latin typeface="Arial" panose="020B0604020202020204" pitchFamily="34" charset="0"/>
                <a:cs typeface="Arial" panose="020B0604020202020204" pitchFamily="34" charset="0"/>
                <a:hlinkClick r:id="rId2"/>
              </a:rPr>
              <a:t>http:// educacenso.inep.gov.br</a:t>
            </a:r>
            <a:r>
              <a:rPr lang="pt-BR" sz="2400" dirty="0">
                <a:latin typeface="Arial" panose="020B0604020202020204" pitchFamily="34" charset="0"/>
                <a:cs typeface="Arial" panose="020B0604020202020204" pitchFamily="34" charset="0"/>
              </a:rPr>
              <a:t>. </a:t>
            </a:r>
          </a:p>
          <a:p>
            <a:pPr algn="just"/>
            <a:endParaRPr lang="pt-BR" sz="1000" dirty="0">
              <a:latin typeface="Arial" panose="020B0604020202020204" pitchFamily="34" charset="0"/>
              <a:cs typeface="Arial" panose="020B0604020202020204" pitchFamily="34" charset="0"/>
            </a:endParaRPr>
          </a:p>
          <a:p>
            <a:r>
              <a:rPr lang="pt-BR" sz="2400" dirty="0">
                <a:latin typeface="Arial" panose="020B0604020202020204" pitchFamily="34" charset="0"/>
                <a:cs typeface="Arial" panose="020B0604020202020204" pitchFamily="34" charset="0"/>
              </a:rPr>
              <a:t>A declaração das informações no sistema Educacenso devem refletir a realidade da escola na </a:t>
            </a:r>
            <a:r>
              <a:rPr lang="pt-BR" sz="2400" dirty="0">
                <a:solidFill>
                  <a:schemeClr val="accent1"/>
                </a:solidFill>
                <a:latin typeface="Arial" panose="020B0604020202020204" pitchFamily="34" charset="0"/>
                <a:cs typeface="Arial" panose="020B0604020202020204" pitchFamily="34" charset="0"/>
              </a:rPr>
              <a:t>data de referência </a:t>
            </a:r>
            <a:r>
              <a:rPr lang="pt-BR" sz="2400" dirty="0">
                <a:latin typeface="Arial" panose="020B0604020202020204" pitchFamily="34" charset="0"/>
                <a:cs typeface="Arial" panose="020B0604020202020204" pitchFamily="34" charset="0"/>
              </a:rPr>
              <a:t>do Censo Escolar, última quarta-feira do mês de maio (</a:t>
            </a:r>
            <a:r>
              <a:rPr lang="pt-BR" sz="2400" dirty="0">
                <a:solidFill>
                  <a:schemeClr val="accent1"/>
                </a:solidFill>
                <a:latin typeface="Arial" panose="020B0604020202020204" pitchFamily="34" charset="0"/>
                <a:cs typeface="Arial" panose="020B0604020202020204" pitchFamily="34" charset="0"/>
              </a:rPr>
              <a:t>30/05/2018</a:t>
            </a:r>
            <a:r>
              <a:rPr lang="pt-BR" sz="2400" dirty="0">
                <a:latin typeface="Arial" panose="020B0604020202020204" pitchFamily="34" charset="0"/>
                <a:cs typeface="Arial" panose="020B0604020202020204" pitchFamily="34" charset="0"/>
              </a:rPr>
              <a:t>).</a:t>
            </a:r>
          </a:p>
        </p:txBody>
      </p:sp>
      <p:sp>
        <p:nvSpPr>
          <p:cNvPr id="2" name="Título 1"/>
          <p:cNvSpPr txBox="1">
            <a:spLocks/>
          </p:cNvSpPr>
          <p:nvPr/>
        </p:nvSpPr>
        <p:spPr>
          <a:xfrm>
            <a:off x="1288709" y="233492"/>
            <a:ext cx="7467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b="1" dirty="0" smtClean="0"/>
              <a:t>Acessando o Sistema </a:t>
            </a:r>
            <a:endParaRPr lang="pt-BR" dirty="0"/>
          </a:p>
        </p:txBody>
      </p:sp>
    </p:spTree>
    <p:extLst>
      <p:ext uri="{BB962C8B-B14F-4D97-AF65-F5344CB8AC3E}">
        <p14:creationId xmlns:p14="http://schemas.microsoft.com/office/powerpoint/2010/main" val="40459073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t>Cadastro de Turma</a:t>
            </a:r>
            <a:endParaRPr lang="pt-BR" sz="4400" b="1" dirty="0"/>
          </a:p>
        </p:txBody>
      </p:sp>
      <p:sp>
        <p:nvSpPr>
          <p:cNvPr id="7" name="Espaço Reservado para Conteúdo 2"/>
          <p:cNvSpPr txBox="1">
            <a:spLocks/>
          </p:cNvSpPr>
          <p:nvPr/>
        </p:nvSpPr>
        <p:spPr>
          <a:xfrm>
            <a:off x="316463" y="827584"/>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Cadastrar Turma - Escolarização</a:t>
            </a:r>
            <a:endParaRPr lang="pt-BR" b="1" dirty="0">
              <a:solidFill>
                <a:schemeClr val="accent4"/>
              </a:solidFill>
              <a:cs typeface="Arial" panose="020B0604020202020204" pitchFamily="34" charset="0"/>
            </a:endParaRPr>
          </a:p>
        </p:txBody>
      </p:sp>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463" y="1628800"/>
            <a:ext cx="6545932" cy="1656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7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463" y="3079234"/>
            <a:ext cx="6617941" cy="3024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o explicativo retangular com cantos arredondados 1"/>
          <p:cNvSpPr/>
          <p:nvPr/>
        </p:nvSpPr>
        <p:spPr>
          <a:xfrm>
            <a:off x="7113240" y="606256"/>
            <a:ext cx="2633394" cy="1382584"/>
          </a:xfrm>
          <a:prstGeom prst="wedgeRoundRectCallout">
            <a:avLst>
              <a:gd name="adj1" fmla="val -202997"/>
              <a:gd name="adj2" fmla="val 42887"/>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latin typeface="Arial" panose="020B0604020202020204" pitchFamily="34" charset="0"/>
                <a:cs typeface="Arial" panose="020B0604020202020204" pitchFamily="34" charset="0"/>
              </a:rPr>
              <a:t>Só serão habilitadas as modalidade informadas nos dados educacionais da escola. </a:t>
            </a:r>
          </a:p>
        </p:txBody>
      </p:sp>
      <p:sp>
        <p:nvSpPr>
          <p:cNvPr id="3" name="Texto explicativo retangular com cantos arredondados 2"/>
          <p:cNvSpPr/>
          <p:nvPr/>
        </p:nvSpPr>
        <p:spPr>
          <a:xfrm>
            <a:off x="7329264" y="2018823"/>
            <a:ext cx="2160240" cy="936104"/>
          </a:xfrm>
          <a:prstGeom prst="wedgeRoundRectCallout">
            <a:avLst>
              <a:gd name="adj1" fmla="val -80575"/>
              <a:gd name="adj2" fmla="val 38223"/>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latin typeface="Arial" panose="020B0604020202020204" pitchFamily="34" charset="0"/>
                <a:cs typeface="Arial" panose="020B0604020202020204" pitchFamily="34" charset="0"/>
              </a:rPr>
              <a:t>Confirme a etapa de ensino que a escola oferece.</a:t>
            </a:r>
          </a:p>
        </p:txBody>
      </p:sp>
      <p:sp>
        <p:nvSpPr>
          <p:cNvPr id="13" name="Texto explicativo retangular com cantos arredondados 12"/>
          <p:cNvSpPr/>
          <p:nvPr/>
        </p:nvSpPr>
        <p:spPr>
          <a:xfrm>
            <a:off x="7237878" y="3079234"/>
            <a:ext cx="2384117" cy="936104"/>
          </a:xfrm>
          <a:prstGeom prst="wedgeRoundRectCallout">
            <a:avLst>
              <a:gd name="adj1" fmla="val -274390"/>
              <a:gd name="adj2" fmla="val -21750"/>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latin typeface="Arial" panose="020B0604020202020204" pitchFamily="34" charset="0"/>
                <a:cs typeface="Arial" panose="020B0604020202020204" pitchFamily="34" charset="0"/>
              </a:rPr>
              <a:t>Caso seja necessário alterar a etapa, clique aqui .</a:t>
            </a:r>
          </a:p>
        </p:txBody>
      </p:sp>
      <p:sp>
        <p:nvSpPr>
          <p:cNvPr id="17" name="Texto explicativo retangular com cantos arredondados 16"/>
          <p:cNvSpPr/>
          <p:nvPr/>
        </p:nvSpPr>
        <p:spPr>
          <a:xfrm>
            <a:off x="6032251" y="4293096"/>
            <a:ext cx="3744416" cy="2141726"/>
          </a:xfrm>
          <a:prstGeom prst="wedgeRoundRectCallout">
            <a:avLst>
              <a:gd name="adj1" fmla="val -173693"/>
              <a:gd name="adj2" fmla="val 30079"/>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latin typeface="Arial" panose="020B0604020202020204" pitchFamily="34" charset="0"/>
                <a:cs typeface="Arial" panose="020B0604020202020204" pitchFamily="34" charset="0"/>
              </a:rPr>
              <a:t>O campo turma participante do Programa Mais Educação é habilitado apenas para as etapas do Ensino Fundamental do Ensino Regular e Educação Especial de escolas estaduais e municipais</a:t>
            </a:r>
          </a:p>
        </p:txBody>
      </p:sp>
      <p:sp>
        <p:nvSpPr>
          <p:cNvPr id="18" name="Texto explicativo retangular com cantos arredondados 17"/>
          <p:cNvSpPr/>
          <p:nvPr/>
        </p:nvSpPr>
        <p:spPr>
          <a:xfrm>
            <a:off x="3348191" y="3825044"/>
            <a:ext cx="2468905" cy="1044116"/>
          </a:xfrm>
          <a:prstGeom prst="wedgeRoundRectCallout">
            <a:avLst>
              <a:gd name="adj1" fmla="val -67180"/>
              <a:gd name="adj2" fmla="val -25556"/>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latin typeface="Arial" panose="020B0604020202020204" pitchFamily="34" charset="0"/>
                <a:cs typeface="Arial" panose="020B0604020202020204" pitchFamily="34" charset="0"/>
              </a:rPr>
              <a:t>As disciplinas são habilitadas de acordo com a etapa de ensino.</a:t>
            </a:r>
          </a:p>
        </p:txBody>
      </p:sp>
    </p:spTree>
    <p:extLst>
      <p:ext uri="{BB962C8B-B14F-4D97-AF65-F5344CB8AC3E}">
        <p14:creationId xmlns:p14="http://schemas.microsoft.com/office/powerpoint/2010/main" val="1999738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inVertical)">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3" grpId="0" animBg="1"/>
      <p:bldP spid="17" grpId="0" animBg="1"/>
      <p:bldP spid="18"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2773"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1952" y="1196502"/>
            <a:ext cx="6018715" cy="2579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77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864" y="3901374"/>
            <a:ext cx="5908892"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ítulo 1"/>
          <p:cNvSpPr txBox="1">
            <a:spLocks/>
          </p:cNvSpPr>
          <p:nvPr/>
        </p:nvSpPr>
        <p:spPr>
          <a:xfrm>
            <a:off x="2720752" y="44624"/>
            <a:ext cx="4392487" cy="643696"/>
          </a:xfrm>
          <a:prstGeom prst="rect">
            <a:avLst/>
          </a:prstGeom>
        </p:spPr>
        <p:txBody>
          <a:bodyPr vert="horz" anchor="b">
            <a:normAutofit fontScale="92500" lnSpcReduction="20000"/>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t>Cadastro de Turma</a:t>
            </a:r>
            <a:endParaRPr lang="pt-BR" sz="4400" b="1" dirty="0"/>
          </a:p>
        </p:txBody>
      </p:sp>
      <p:sp>
        <p:nvSpPr>
          <p:cNvPr id="5" name="Retângulo 4"/>
          <p:cNvSpPr/>
          <p:nvPr/>
        </p:nvSpPr>
        <p:spPr>
          <a:xfrm>
            <a:off x="416495" y="735087"/>
            <a:ext cx="5759455" cy="461665"/>
          </a:xfrm>
          <a:prstGeom prst="rect">
            <a:avLst/>
          </a:prstGeom>
        </p:spPr>
        <p:txBody>
          <a:bodyPr wrap="square">
            <a:spAutoFit/>
          </a:bodyPr>
          <a:lstStyle/>
          <a:p>
            <a:r>
              <a:rPr lang="pt-BR" sz="2400" b="1" dirty="0">
                <a:solidFill>
                  <a:schemeClr val="accent4"/>
                </a:solidFill>
                <a:cs typeface="Arial" panose="020B0604020202020204" pitchFamily="34" charset="0"/>
              </a:rPr>
              <a:t>Cadastrar Turma – Atividade Complementar</a:t>
            </a:r>
          </a:p>
        </p:txBody>
      </p:sp>
      <p:sp>
        <p:nvSpPr>
          <p:cNvPr id="2" name="Texto explicativo retangular com cantos arredondados 1"/>
          <p:cNvSpPr/>
          <p:nvPr/>
        </p:nvSpPr>
        <p:spPr>
          <a:xfrm>
            <a:off x="6435212" y="1196752"/>
            <a:ext cx="3270316" cy="576064"/>
          </a:xfrm>
          <a:prstGeom prst="wedgeRoundRectCallout">
            <a:avLst>
              <a:gd name="adj1" fmla="val -161995"/>
              <a:gd name="adj2" fmla="val 166016"/>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latin typeface="Arial" panose="020B0604020202020204" pitchFamily="34" charset="0"/>
                <a:cs typeface="Arial" panose="020B0604020202020204" pitchFamily="34" charset="0"/>
              </a:rPr>
              <a:t>Tipo de </a:t>
            </a:r>
            <a:r>
              <a:rPr lang="pt-BR" dirty="0" smtClean="0">
                <a:latin typeface="Arial" panose="020B0604020202020204" pitchFamily="34" charset="0"/>
                <a:cs typeface="Arial" panose="020B0604020202020204" pitchFamily="34" charset="0"/>
              </a:rPr>
              <a:t>mediação  </a:t>
            </a:r>
            <a:r>
              <a:rPr lang="pt-BR" dirty="0">
                <a:latin typeface="Arial" panose="020B0604020202020204" pitchFamily="34" charset="0"/>
                <a:cs typeface="Arial" panose="020B0604020202020204" pitchFamily="34" charset="0"/>
              </a:rPr>
              <a:t>didático-pedagógica -  presencial.</a:t>
            </a:r>
          </a:p>
        </p:txBody>
      </p:sp>
      <p:sp>
        <p:nvSpPr>
          <p:cNvPr id="3" name="Seta para a esquerda 2"/>
          <p:cNvSpPr/>
          <p:nvPr/>
        </p:nvSpPr>
        <p:spPr>
          <a:xfrm rot="21155310">
            <a:off x="4757786" y="1980649"/>
            <a:ext cx="4463310" cy="1728192"/>
          </a:xfrm>
          <a:prstGeom prst="leftArrow">
            <a:avLst>
              <a:gd name="adj1" fmla="val 55879"/>
              <a:gd name="adj2" fmla="val 57643"/>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smtClean="0">
                <a:latin typeface="Arial" panose="020B0604020202020204" pitchFamily="34" charset="0"/>
                <a:cs typeface="Arial" panose="020B0604020202020204" pitchFamily="34" charset="0"/>
              </a:rPr>
              <a:t>Atenção! Fiquem </a:t>
            </a:r>
            <a:r>
              <a:rPr lang="pt-BR" dirty="0">
                <a:latin typeface="Arial" panose="020B0604020202020204" pitchFamily="34" charset="0"/>
                <a:cs typeface="Arial" panose="020B0604020202020204" pitchFamily="34" charset="0"/>
              </a:rPr>
              <a:t>atentos ao horário de funcionamento da turma e à informação dos dias da semana.</a:t>
            </a:r>
          </a:p>
        </p:txBody>
      </p:sp>
      <p:sp>
        <p:nvSpPr>
          <p:cNvPr id="14" name="Texto explicativo retangular com cantos arredondados 13"/>
          <p:cNvSpPr/>
          <p:nvPr/>
        </p:nvSpPr>
        <p:spPr>
          <a:xfrm>
            <a:off x="4989872" y="4653136"/>
            <a:ext cx="4694886" cy="1440160"/>
          </a:xfrm>
          <a:prstGeom prst="wedgeRoundRectCallout">
            <a:avLst>
              <a:gd name="adj1" fmla="val -73394"/>
              <a:gd name="adj2" fmla="val -15304"/>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latin typeface="Arial" panose="020B0604020202020204" pitchFamily="34" charset="0"/>
                <a:cs typeface="Arial" panose="020B0604020202020204" pitchFamily="34" charset="0"/>
              </a:rPr>
              <a:t>É necessário Informar as atividades realizadas na turma de atividade complementar. Podem ser informadas até 6 tipos de atividade complementar na mesma turma.</a:t>
            </a:r>
          </a:p>
        </p:txBody>
      </p:sp>
      <p:sp>
        <p:nvSpPr>
          <p:cNvPr id="6" name="Nuvem 5"/>
          <p:cNvSpPr/>
          <p:nvPr/>
        </p:nvSpPr>
        <p:spPr>
          <a:xfrm>
            <a:off x="685026" y="3433323"/>
            <a:ext cx="5112568" cy="1512167"/>
          </a:xfrm>
          <a:prstGeom prst="cloud">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pt-BR" dirty="0">
                <a:latin typeface="Arial" panose="020B0604020202020204" pitchFamily="34" charset="0"/>
                <a:cs typeface="Arial" panose="020B0604020202020204" pitchFamily="34" charset="0"/>
              </a:rPr>
              <a:t>O campo turma Participante do Programa Mais Educação é habilitado apenas para escolas estaduais e municipais.</a:t>
            </a:r>
          </a:p>
        </p:txBody>
      </p:sp>
    </p:spTree>
    <p:extLst>
      <p:ext uri="{BB962C8B-B14F-4D97-AF65-F5344CB8AC3E}">
        <p14:creationId xmlns:p14="http://schemas.microsoft.com/office/powerpoint/2010/main" val="521453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500" fill="hold"/>
                                        <p:tgtEl>
                                          <p:spTgt spid="14"/>
                                        </p:tgtEl>
                                        <p:attrNameLst>
                                          <p:attrName>ppt_x</p:attrName>
                                        </p:attrNameLst>
                                      </p:cBhvr>
                                      <p:tavLst>
                                        <p:tav tm="0">
                                          <p:val>
                                            <p:strVal val="#ppt_x"/>
                                          </p:val>
                                        </p:tav>
                                        <p:tav tm="100000">
                                          <p:val>
                                            <p:strVal val="#ppt_x"/>
                                          </p:val>
                                        </p:tav>
                                      </p:tavLst>
                                    </p:anim>
                                    <p:anim calcmode="lin" valueType="num">
                                      <p:cBhvr additive="base">
                                        <p:cTn id="1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4" grpId="0" animBg="1"/>
      <p:bldP spid="6" grpId="0" animBg="1"/>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t>Cadastro de Turma</a:t>
            </a:r>
            <a:endParaRPr lang="pt-BR" sz="4400" b="1" dirty="0"/>
          </a:p>
        </p:txBody>
      </p:sp>
      <p:sp>
        <p:nvSpPr>
          <p:cNvPr id="7" name="Espaço Reservado para Conteúdo 2"/>
          <p:cNvSpPr txBox="1">
            <a:spLocks/>
          </p:cNvSpPr>
          <p:nvPr/>
        </p:nvSpPr>
        <p:spPr>
          <a:xfrm>
            <a:off x="272480" y="764704"/>
            <a:ext cx="9205023"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Cadastrar Turma – Atendimento Educacional Especializado</a:t>
            </a:r>
            <a:endParaRPr lang="pt-BR" b="1" dirty="0">
              <a:solidFill>
                <a:schemeClr val="accent4"/>
              </a:solidFill>
              <a:cs typeface="Arial" panose="020B0604020202020204" pitchFamily="34" charset="0"/>
            </a:endParaRPr>
          </a:p>
        </p:txBody>
      </p:sp>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879" y="1484784"/>
            <a:ext cx="5796787" cy="23020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7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276" y="3794872"/>
            <a:ext cx="5812390" cy="22539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o explicativo retangular com cantos arredondados 1"/>
          <p:cNvSpPr/>
          <p:nvPr/>
        </p:nvSpPr>
        <p:spPr>
          <a:xfrm>
            <a:off x="6290762" y="1513240"/>
            <a:ext cx="3186741" cy="907648"/>
          </a:xfrm>
          <a:prstGeom prst="wedgeRoundRectCallout">
            <a:avLst>
              <a:gd name="adj1" fmla="val -193251"/>
              <a:gd name="adj2" fmla="val 68114"/>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latin typeface="Arial" panose="020B0604020202020204" pitchFamily="34" charset="0"/>
                <a:cs typeface="Arial" panose="020B0604020202020204" pitchFamily="34" charset="0"/>
              </a:rPr>
              <a:t>Tipo de </a:t>
            </a:r>
            <a:r>
              <a:rPr lang="pt-BR" dirty="0" smtClean="0">
                <a:latin typeface="Arial" panose="020B0604020202020204" pitchFamily="34" charset="0"/>
                <a:cs typeface="Arial" panose="020B0604020202020204" pitchFamily="34" charset="0"/>
              </a:rPr>
              <a:t>mediação  </a:t>
            </a:r>
            <a:r>
              <a:rPr lang="pt-BR" dirty="0">
                <a:latin typeface="Arial" panose="020B0604020202020204" pitchFamily="34" charset="0"/>
                <a:cs typeface="Arial" panose="020B0604020202020204" pitchFamily="34" charset="0"/>
              </a:rPr>
              <a:t>didático-pedagógica -  presencial.</a:t>
            </a:r>
          </a:p>
        </p:txBody>
      </p:sp>
      <p:sp>
        <p:nvSpPr>
          <p:cNvPr id="10" name="Texto explicativo retangular com cantos arredondados 9"/>
          <p:cNvSpPr/>
          <p:nvPr/>
        </p:nvSpPr>
        <p:spPr>
          <a:xfrm>
            <a:off x="6256666" y="3889504"/>
            <a:ext cx="3611267" cy="1267688"/>
          </a:xfrm>
          <a:prstGeom prst="wedgeRoundRectCallout">
            <a:avLst>
              <a:gd name="adj1" fmla="val -158573"/>
              <a:gd name="adj2" fmla="val 11743"/>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latin typeface="Arial" panose="020B0604020202020204" pitchFamily="34" charset="0"/>
                <a:cs typeface="Arial" panose="020B0604020202020204" pitchFamily="34" charset="0"/>
              </a:rPr>
              <a:t>Informe as atividades de Atendimento Educacional Especializado oferecido na turma de AEE.</a:t>
            </a:r>
          </a:p>
        </p:txBody>
      </p:sp>
      <p:sp>
        <p:nvSpPr>
          <p:cNvPr id="13" name="Nuvem 12"/>
          <p:cNvSpPr/>
          <p:nvPr/>
        </p:nvSpPr>
        <p:spPr>
          <a:xfrm>
            <a:off x="272480" y="2273250"/>
            <a:ext cx="5688632" cy="2648590"/>
          </a:xfrm>
          <a:prstGeom prst="cloud">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t-BR" sz="2000" dirty="0" smtClean="0">
                <a:solidFill>
                  <a:schemeClr val="tx1"/>
                </a:solidFill>
              </a:rPr>
              <a:t>Atenção! O AEE é ofertado no contraturno da escolarização .  Mas caso o aluno esteja em uma turma de escolarização integral pode sair da aula para fazer o AEE</a:t>
            </a:r>
          </a:p>
          <a:p>
            <a:pPr algn="ctr"/>
            <a:endParaRPr lang="pt-BR" dirty="0" smtClean="0">
              <a:solidFill>
                <a:schemeClr val="tx1"/>
              </a:solidFill>
            </a:endParaRPr>
          </a:p>
        </p:txBody>
      </p:sp>
    </p:spTree>
    <p:extLst>
      <p:ext uri="{BB962C8B-B14F-4D97-AF65-F5344CB8AC3E}">
        <p14:creationId xmlns:p14="http://schemas.microsoft.com/office/powerpoint/2010/main" val="2540777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randombar(horizontal)">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13"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Título 1"/>
          <p:cNvSpPr txBox="1">
            <a:spLocks/>
          </p:cNvSpPr>
          <p:nvPr/>
        </p:nvSpPr>
        <p:spPr bwMode="auto">
          <a:xfrm>
            <a:off x="560512" y="802472"/>
            <a:ext cx="8767846" cy="797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pt-BR" altLang="pt-BR" sz="2954" b="1" dirty="0" smtClean="0">
                <a:solidFill>
                  <a:srgbClr val="00B050"/>
                </a:solidFill>
              </a:rPr>
              <a:t>Maneiras </a:t>
            </a:r>
            <a:r>
              <a:rPr lang="pt-BR" altLang="pt-BR" sz="2954" b="1" dirty="0">
                <a:solidFill>
                  <a:srgbClr val="00B050"/>
                </a:solidFill>
              </a:rPr>
              <a:t>de informar o aluno em tempo integral</a:t>
            </a:r>
          </a:p>
        </p:txBody>
      </p:sp>
      <p:sp>
        <p:nvSpPr>
          <p:cNvPr id="7" name="Subtítulo 2"/>
          <p:cNvSpPr txBox="1">
            <a:spLocks/>
          </p:cNvSpPr>
          <p:nvPr/>
        </p:nvSpPr>
        <p:spPr>
          <a:xfrm>
            <a:off x="735100" y="1484784"/>
            <a:ext cx="8178340" cy="597877"/>
          </a:xfrm>
          <a:prstGeom prst="rect">
            <a:avLst/>
          </a:prstGeom>
        </p:spPr>
        <p:txBody>
          <a:bodyPr>
            <a:norm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Font typeface="Arial" charset="0"/>
              <a:buNone/>
              <a:defRPr/>
            </a:pPr>
            <a:r>
              <a:rPr lang="pt-BR" sz="2954" b="1" dirty="0" smtClean="0">
                <a:solidFill>
                  <a:schemeClr val="tx1">
                    <a:lumMod val="65000"/>
                    <a:lumOff val="35000"/>
                  </a:schemeClr>
                </a:solidFill>
              </a:rPr>
              <a:t>1ª) </a:t>
            </a:r>
            <a:r>
              <a:rPr lang="pt-BR" sz="2954" b="1" dirty="0">
                <a:solidFill>
                  <a:schemeClr val="tx1">
                    <a:lumMod val="65000"/>
                    <a:lumOff val="35000"/>
                  </a:schemeClr>
                </a:solidFill>
              </a:rPr>
              <a:t>Turmas de escolarização em tempo integral </a:t>
            </a:r>
          </a:p>
          <a:p>
            <a:pPr algn="just">
              <a:defRPr/>
            </a:pPr>
            <a:endParaRPr lang="pt-BR" sz="2954"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925" y="2419110"/>
            <a:ext cx="3363913" cy="272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aixaDeTexto 8"/>
          <p:cNvSpPr txBox="1">
            <a:spLocks noChangeArrowheads="1"/>
          </p:cNvSpPr>
          <p:nvPr/>
        </p:nvSpPr>
        <p:spPr bwMode="auto">
          <a:xfrm>
            <a:off x="288925" y="5144725"/>
            <a:ext cx="2963864" cy="1455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pt-BR" altLang="pt-BR" sz="2215" dirty="0" smtClean="0"/>
              <a:t>Usado geralmente quando </a:t>
            </a:r>
            <a:r>
              <a:rPr lang="pt-BR" altLang="pt-BR" sz="2215" dirty="0"/>
              <a:t>todos os alunos da turma ficam no período integral</a:t>
            </a:r>
          </a:p>
        </p:txBody>
      </p:sp>
      <p:sp>
        <p:nvSpPr>
          <p:cNvPr id="10" name="Elipse 9"/>
          <p:cNvSpPr/>
          <p:nvPr/>
        </p:nvSpPr>
        <p:spPr>
          <a:xfrm>
            <a:off x="560512" y="3429000"/>
            <a:ext cx="1795463" cy="1793631"/>
          </a:xfrm>
          <a:prstGeom prst="ellipse">
            <a:avLst/>
          </a:prstGeom>
          <a:noFill/>
          <a:ln w="635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1662"/>
          </a:p>
        </p:txBody>
      </p:sp>
      <p:sp>
        <p:nvSpPr>
          <p:cNvPr id="14"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t>Cadastro de Turma</a:t>
            </a:r>
            <a:endParaRPr lang="pt-BR" sz="4400" b="1" dirty="0"/>
          </a:p>
        </p:txBody>
      </p:sp>
      <p:sp>
        <p:nvSpPr>
          <p:cNvPr id="4" name="Arredondar Retângulo em um Canto Diagonal 2"/>
          <p:cNvSpPr/>
          <p:nvPr/>
        </p:nvSpPr>
        <p:spPr>
          <a:xfrm>
            <a:off x="3872880" y="2082661"/>
            <a:ext cx="5688632" cy="1346340"/>
          </a:xfrm>
          <a:prstGeom prst="round2DiagRect">
            <a:avLst>
              <a:gd name="adj1" fmla="val 50000"/>
              <a:gd name="adj2" fmla="val 0"/>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altLang="pt-BR" dirty="0" smtClean="0">
                <a:solidFill>
                  <a:schemeClr val="tx1"/>
                </a:solidFill>
                <a:latin typeface="Arial" panose="020B0604020202020204" pitchFamily="34" charset="0"/>
              </a:rPr>
              <a:t>Não é necessário cadastrar turmas de atividade complementar, apenas deve ser informado, na turma de escolarização, o horário que os alunos permanecem em atividades escolares.</a:t>
            </a:r>
            <a:endParaRPr lang="pt-BR" altLang="pt-BR" dirty="0">
              <a:solidFill>
                <a:schemeClr val="tx1"/>
              </a:solidFill>
              <a:latin typeface="Arial" panose="020B0604020202020204" pitchFamily="34" charset="0"/>
            </a:endParaRPr>
          </a:p>
        </p:txBody>
      </p:sp>
      <p:sp>
        <p:nvSpPr>
          <p:cNvPr id="5" name="Arredondar Retângulo em um Canto Diagonal 14"/>
          <p:cNvSpPr/>
          <p:nvPr/>
        </p:nvSpPr>
        <p:spPr>
          <a:xfrm>
            <a:off x="3872880" y="3573016"/>
            <a:ext cx="5688632" cy="1224135"/>
          </a:xfrm>
          <a:prstGeom prst="round2DiagRect">
            <a:avLst>
              <a:gd name="adj1" fmla="val 0"/>
              <a:gd name="adj2" fmla="val 50000"/>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latin typeface="Arial" panose="020B0604020202020204" pitchFamily="34" charset="0"/>
                <a:cs typeface="Arial" panose="020B0604020202020204" pitchFamily="34" charset="0"/>
              </a:rPr>
              <a:t>Se as atividades complementares forem oferecidas pelo </a:t>
            </a:r>
            <a:r>
              <a:rPr lang="pt-BR" b="1" dirty="0" smtClean="0">
                <a:latin typeface="Arial" panose="020B0604020202020204" pitchFamily="34" charset="0"/>
                <a:cs typeface="Arial" panose="020B0604020202020204" pitchFamily="34" charset="0"/>
              </a:rPr>
              <a:t>PNME</a:t>
            </a:r>
            <a:r>
              <a:rPr lang="pt-BR" dirty="0" smtClean="0">
                <a:latin typeface="Arial" panose="020B0604020202020204" pitchFamily="34" charset="0"/>
                <a:cs typeface="Arial" panose="020B0604020202020204" pitchFamily="34" charset="0"/>
              </a:rPr>
              <a:t>, </a:t>
            </a:r>
            <a:r>
              <a:rPr lang="pt-BR" dirty="0">
                <a:latin typeface="Arial" panose="020B0604020202020204" pitchFamily="34" charset="0"/>
                <a:cs typeface="Arial" panose="020B0604020202020204" pitchFamily="34" charset="0"/>
              </a:rPr>
              <a:t>é necessário informar que a turma participa do programa no cadastro da turma</a:t>
            </a:r>
            <a:r>
              <a:rPr lang="pt-BR" dirty="0" smtClean="0">
                <a:latin typeface="Arial" panose="020B0604020202020204" pitchFamily="34" charset="0"/>
                <a:cs typeface="Arial" panose="020B0604020202020204" pitchFamily="34" charset="0"/>
              </a:rPr>
              <a:t>.</a:t>
            </a:r>
            <a:endParaRPr lang="pt-BR" altLang="pt-BR" dirty="0">
              <a:solidFill>
                <a:schemeClr val="tx1"/>
              </a:solidFill>
              <a:latin typeface="Arial" panose="020B0604020202020204" pitchFamily="34" charset="0"/>
            </a:endParaRPr>
          </a:p>
        </p:txBody>
      </p:sp>
      <p:sp>
        <p:nvSpPr>
          <p:cNvPr id="6" name="Arredondar Retângulo em um Canto Diagonal 15"/>
          <p:cNvSpPr/>
          <p:nvPr/>
        </p:nvSpPr>
        <p:spPr>
          <a:xfrm>
            <a:off x="3885798" y="4941168"/>
            <a:ext cx="5688632" cy="1152128"/>
          </a:xfrm>
          <a:prstGeom prst="round2DiagRect">
            <a:avLst>
              <a:gd name="adj1" fmla="val 50000"/>
              <a:gd name="adj2" fmla="val 0"/>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altLang="pt-BR" dirty="0">
                <a:latin typeface="Arial" panose="020B0604020202020204" pitchFamily="34" charset="0"/>
              </a:rPr>
              <a:t>Não </a:t>
            </a:r>
            <a:r>
              <a:rPr lang="pt-BR" altLang="pt-BR" dirty="0" smtClean="0">
                <a:latin typeface="Arial" panose="020B0604020202020204" pitchFamily="34" charset="0"/>
              </a:rPr>
              <a:t>serão informadas quais as atividades </a:t>
            </a:r>
            <a:r>
              <a:rPr lang="pt-BR" altLang="pt-BR" dirty="0">
                <a:latin typeface="Arial" panose="020B0604020202020204" pitchFamily="34" charset="0"/>
              </a:rPr>
              <a:t>complementares </a:t>
            </a:r>
            <a:r>
              <a:rPr lang="pt-BR" altLang="pt-BR" dirty="0" smtClean="0">
                <a:latin typeface="Arial" panose="020B0604020202020204" pitchFamily="34" charset="0"/>
              </a:rPr>
              <a:t>oferecidas </a:t>
            </a:r>
            <a:r>
              <a:rPr lang="pt-BR" altLang="pt-BR" dirty="0">
                <a:latin typeface="Arial" panose="020B0604020202020204" pitchFamily="34" charset="0"/>
              </a:rPr>
              <a:t>e nem mesmo os </a:t>
            </a:r>
            <a:r>
              <a:rPr lang="pt-BR" altLang="pt-BR" dirty="0" smtClean="0">
                <a:latin typeface="Arial" panose="020B0604020202020204" pitchFamily="34" charset="0"/>
              </a:rPr>
              <a:t>profissionais/monitores responsáveis </a:t>
            </a:r>
            <a:r>
              <a:rPr lang="pt-BR" altLang="pt-BR" dirty="0">
                <a:latin typeface="Arial" panose="020B0604020202020204" pitchFamily="34" charset="0"/>
              </a:rPr>
              <a:t>pela execução.</a:t>
            </a:r>
          </a:p>
        </p:txBody>
      </p:sp>
    </p:spTree>
    <p:extLst>
      <p:ext uri="{BB962C8B-B14F-4D97-AF65-F5344CB8AC3E}">
        <p14:creationId xmlns:p14="http://schemas.microsoft.com/office/powerpoint/2010/main" val="40255146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ox(in)">
                                      <p:cBhvr>
                                        <p:cTn id="7" dur="500"/>
                                        <p:tgtEl>
                                          <p:spTgt spid="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5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ox(in)">
                                      <p:cBhvr>
                                        <p:cTn id="17" dur="500"/>
                                        <p:tgtEl>
                                          <p:spTgt spid="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ox(i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500" fill="hold"/>
                                        <p:tgtEl>
                                          <p:spTgt spid="5"/>
                                        </p:tgtEl>
                                        <p:attrNameLst>
                                          <p:attrName>ppt_x</p:attrName>
                                        </p:attrNameLst>
                                      </p:cBhvr>
                                      <p:tavLst>
                                        <p:tav tm="0">
                                          <p:val>
                                            <p:strVal val="#ppt_x"/>
                                          </p:val>
                                        </p:tav>
                                        <p:tav tm="100000">
                                          <p:val>
                                            <p:strVal val="#ppt_x"/>
                                          </p:val>
                                        </p:tav>
                                      </p:tavLst>
                                    </p:anim>
                                    <p:anim calcmode="lin" valueType="num">
                                      <p:cBhvr additive="base">
                                        <p:cTn id="3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barn(inVertical)">
                                      <p:cBhvr>
                                        <p:cTn id="3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9" grpId="0"/>
      <p:bldP spid="10" grpId="0" animBg="1"/>
      <p:bldP spid="4" grpId="0" animBg="1"/>
      <p:bldP spid="5" grpId="0" animBg="1"/>
      <p:bldP spid="6"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ubtítulo 2"/>
          <p:cNvSpPr txBox="1">
            <a:spLocks/>
          </p:cNvSpPr>
          <p:nvPr/>
        </p:nvSpPr>
        <p:spPr>
          <a:xfrm>
            <a:off x="746126" y="908721"/>
            <a:ext cx="8815388" cy="597877"/>
          </a:xfrm>
          <a:prstGeom prst="rect">
            <a:avLst/>
          </a:prstGeom>
        </p:spPr>
        <p:txBody>
          <a:bodyPr>
            <a:norm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Font typeface="Arial" charset="0"/>
              <a:buNone/>
              <a:defRPr/>
            </a:pPr>
            <a:r>
              <a:rPr lang="pt-BR" sz="2954" b="1" dirty="0" smtClean="0">
                <a:solidFill>
                  <a:schemeClr val="tx1">
                    <a:lumMod val="65000"/>
                    <a:lumOff val="35000"/>
                  </a:schemeClr>
                </a:solidFill>
              </a:rPr>
              <a:t>No sistema </a:t>
            </a:r>
            <a:r>
              <a:rPr lang="pt-BR" sz="2954" b="1" dirty="0">
                <a:solidFill>
                  <a:schemeClr val="tx1">
                    <a:lumMod val="65000"/>
                    <a:lumOff val="35000"/>
                  </a:schemeClr>
                </a:solidFill>
              </a:rPr>
              <a:t>Educacenso... </a:t>
            </a:r>
          </a:p>
          <a:p>
            <a:pPr algn="just">
              <a:defRPr/>
            </a:pPr>
            <a:endParaRPr lang="pt-BR" sz="2954" dirty="0"/>
          </a:p>
        </p:txBody>
      </p:sp>
      <p:sp>
        <p:nvSpPr>
          <p:cNvPr id="11"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t>Cadastro de Turma</a:t>
            </a:r>
            <a:endParaRPr lang="pt-BR" sz="4400" b="1" dirty="0"/>
          </a:p>
        </p:txBody>
      </p:sp>
      <p:grpSp>
        <p:nvGrpSpPr>
          <p:cNvPr id="3" name="Grupo 1"/>
          <p:cNvGrpSpPr/>
          <p:nvPr/>
        </p:nvGrpSpPr>
        <p:grpSpPr>
          <a:xfrm>
            <a:off x="392874" y="1518765"/>
            <a:ext cx="9168640" cy="3926459"/>
            <a:chOff x="392874" y="1518765"/>
            <a:chExt cx="6792374" cy="3405443"/>
          </a:xfrm>
        </p:grpSpPr>
        <p:pic>
          <p:nvPicPr>
            <p:cNvPr id="348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874" y="3539552"/>
              <a:ext cx="6792374" cy="1384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8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874" y="1518765"/>
              <a:ext cx="6792374" cy="2020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3482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429000"/>
            <a:ext cx="9582001" cy="22977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Seta para a esquerda 14"/>
          <p:cNvSpPr/>
          <p:nvPr/>
        </p:nvSpPr>
        <p:spPr>
          <a:xfrm>
            <a:off x="6108006" y="2748891"/>
            <a:ext cx="858837" cy="398585"/>
          </a:xfrm>
          <a:prstGeom prst="leftArrow">
            <a:avLst/>
          </a:prstGeom>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1" hangingPunct="1">
              <a:defRPr/>
            </a:pPr>
            <a:endParaRPr lang="pt-BR" sz="1662">
              <a:solidFill>
                <a:schemeClr val="tx1"/>
              </a:solidFill>
            </a:endParaRPr>
          </a:p>
        </p:txBody>
      </p:sp>
      <p:sp>
        <p:nvSpPr>
          <p:cNvPr id="16" name="Seta para a esquerda 15"/>
          <p:cNvSpPr/>
          <p:nvPr/>
        </p:nvSpPr>
        <p:spPr>
          <a:xfrm>
            <a:off x="3882331" y="5157192"/>
            <a:ext cx="857250" cy="398585"/>
          </a:xfrm>
          <a:prstGeom prst="leftArrow">
            <a:avLst/>
          </a:prstGeom>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1" hangingPunct="1">
              <a:defRPr/>
            </a:pPr>
            <a:endParaRPr lang="pt-BR" sz="1662"/>
          </a:p>
        </p:txBody>
      </p:sp>
    </p:spTree>
    <p:extLst>
      <p:ext uri="{BB962C8B-B14F-4D97-AF65-F5344CB8AC3E}">
        <p14:creationId xmlns:p14="http://schemas.microsoft.com/office/powerpoint/2010/main" val="1327453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4822"/>
                                        </p:tgtEl>
                                        <p:attrNameLst>
                                          <p:attrName>style.visibility</p:attrName>
                                        </p:attrNameLst>
                                      </p:cBhvr>
                                      <p:to>
                                        <p:strVal val="visible"/>
                                      </p:to>
                                    </p:set>
                                    <p:anim calcmode="lin" valueType="num">
                                      <p:cBhvr additive="base">
                                        <p:cTn id="11" dur="500" fill="hold"/>
                                        <p:tgtEl>
                                          <p:spTgt spid="34822"/>
                                        </p:tgtEl>
                                        <p:attrNameLst>
                                          <p:attrName>ppt_x</p:attrName>
                                        </p:attrNameLst>
                                      </p:cBhvr>
                                      <p:tavLst>
                                        <p:tav tm="0">
                                          <p:val>
                                            <p:strVal val="#ppt_x"/>
                                          </p:val>
                                        </p:tav>
                                        <p:tav tm="100000">
                                          <p:val>
                                            <p:strVal val="#ppt_x"/>
                                          </p:val>
                                        </p:tav>
                                      </p:tavLst>
                                    </p:anim>
                                    <p:anim calcmode="lin" valueType="num">
                                      <p:cBhvr additive="base">
                                        <p:cTn id="12" dur="500" fill="hold"/>
                                        <p:tgtEl>
                                          <p:spTgt spid="3482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ubtítulo 2"/>
          <p:cNvSpPr txBox="1">
            <a:spLocks/>
          </p:cNvSpPr>
          <p:nvPr/>
        </p:nvSpPr>
        <p:spPr>
          <a:xfrm>
            <a:off x="525946" y="575597"/>
            <a:ext cx="8815388" cy="477140"/>
          </a:xfrm>
          <a:prstGeom prst="rect">
            <a:avLst/>
          </a:prstGeom>
        </p:spPr>
        <p:txBody>
          <a:bodyPr>
            <a:normAutofit lnSpcReduction="10000"/>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charset="0"/>
              <a:buNone/>
              <a:defRPr/>
            </a:pPr>
            <a:r>
              <a:rPr lang="pt-BR" sz="2769" b="1" dirty="0">
                <a:solidFill>
                  <a:schemeClr val="tx1">
                    <a:lumMod val="65000"/>
                    <a:lumOff val="35000"/>
                  </a:schemeClr>
                </a:solidFill>
              </a:rPr>
              <a:t>2ª </a:t>
            </a:r>
            <a:r>
              <a:rPr lang="pt-BR" sz="2769" b="1" dirty="0" smtClean="0">
                <a:solidFill>
                  <a:schemeClr val="tx1">
                    <a:lumMod val="65000"/>
                    <a:lumOff val="35000"/>
                  </a:schemeClr>
                </a:solidFill>
              </a:rPr>
              <a:t>Turmas de escolarização e </a:t>
            </a:r>
            <a:r>
              <a:rPr lang="pt-BR" sz="2769" b="1" dirty="0">
                <a:solidFill>
                  <a:schemeClr val="tx1">
                    <a:lumMod val="65000"/>
                    <a:lumOff val="35000"/>
                  </a:schemeClr>
                </a:solidFill>
              </a:rPr>
              <a:t>de atividade </a:t>
            </a:r>
            <a:r>
              <a:rPr lang="pt-BR" sz="2769" b="1" dirty="0" smtClean="0">
                <a:solidFill>
                  <a:schemeClr val="tx1">
                    <a:lumMod val="65000"/>
                    <a:lumOff val="35000"/>
                  </a:schemeClr>
                </a:solidFill>
              </a:rPr>
              <a:t>complementar</a:t>
            </a:r>
            <a:endParaRPr lang="pt-BR" sz="2769" b="1" dirty="0">
              <a:solidFill>
                <a:schemeClr val="tx1">
                  <a:lumMod val="65000"/>
                  <a:lumOff val="35000"/>
                </a:schemeClr>
              </a:solidFill>
            </a:endParaRPr>
          </a:p>
          <a:p>
            <a:pPr algn="just">
              <a:buFont typeface="Arial" charset="0"/>
              <a:buNone/>
              <a:defRPr/>
            </a:pPr>
            <a:endParaRPr lang="pt-BR" sz="2954" dirty="0"/>
          </a:p>
        </p:txBody>
      </p:sp>
      <p:pic>
        <p:nvPicPr>
          <p:cNvPr id="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496" y="1124744"/>
            <a:ext cx="3347555" cy="2712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CaixaDeTexto 16"/>
          <p:cNvSpPr txBox="1">
            <a:spLocks noChangeArrowheads="1"/>
          </p:cNvSpPr>
          <p:nvPr/>
        </p:nvSpPr>
        <p:spPr bwMode="auto">
          <a:xfrm>
            <a:off x="345058" y="3811772"/>
            <a:ext cx="3383806" cy="2137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hangingPunct="1"/>
            <a:r>
              <a:rPr lang="pt-BR" altLang="pt-BR" sz="2215" dirty="0" smtClean="0"/>
              <a:t>Sempre que os </a:t>
            </a:r>
            <a:r>
              <a:rPr lang="pt-BR" altLang="pt-BR" sz="2215" dirty="0"/>
              <a:t>alunos da mesma turma </a:t>
            </a:r>
            <a:r>
              <a:rPr lang="pt-BR" altLang="pt-BR" sz="2215" dirty="0" smtClean="0"/>
              <a:t>realizam atividades </a:t>
            </a:r>
            <a:r>
              <a:rPr lang="pt-BR" altLang="pt-BR" sz="2215" dirty="0"/>
              <a:t>complementares em horários </a:t>
            </a:r>
            <a:r>
              <a:rPr lang="pt-BR" altLang="pt-BR" sz="2215" dirty="0" smtClean="0"/>
              <a:t>distintos ou quando nem todos são de tempo integral.</a:t>
            </a:r>
            <a:endParaRPr lang="pt-BR" altLang="pt-BR" sz="2215" dirty="0"/>
          </a:p>
        </p:txBody>
      </p:sp>
      <p:sp>
        <p:nvSpPr>
          <p:cNvPr id="18" name="Elipse 17"/>
          <p:cNvSpPr/>
          <p:nvPr/>
        </p:nvSpPr>
        <p:spPr>
          <a:xfrm>
            <a:off x="704528" y="2144286"/>
            <a:ext cx="858837" cy="1661746"/>
          </a:xfrm>
          <a:prstGeom prst="ellipse">
            <a:avLst/>
          </a:prstGeom>
          <a:noFill/>
          <a:ln w="635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1662"/>
          </a:p>
        </p:txBody>
      </p:sp>
      <p:sp>
        <p:nvSpPr>
          <p:cNvPr id="19" name="Elipse 18"/>
          <p:cNvSpPr/>
          <p:nvPr/>
        </p:nvSpPr>
        <p:spPr>
          <a:xfrm>
            <a:off x="1453826" y="2144286"/>
            <a:ext cx="858837" cy="1661746"/>
          </a:xfrm>
          <a:prstGeom prst="ellipse">
            <a:avLst/>
          </a:prstGeom>
          <a:noFill/>
          <a:ln w="635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1662"/>
          </a:p>
        </p:txBody>
      </p:sp>
      <p:sp>
        <p:nvSpPr>
          <p:cNvPr id="26" name="Título 1"/>
          <p:cNvSpPr txBox="1">
            <a:spLocks/>
          </p:cNvSpPr>
          <p:nvPr/>
        </p:nvSpPr>
        <p:spPr>
          <a:xfrm>
            <a:off x="525946" y="-23966"/>
            <a:ext cx="4535934" cy="687068"/>
          </a:xfrm>
          <a:prstGeom prst="rect">
            <a:avLst/>
          </a:prstGeom>
        </p:spPr>
        <p:txBody>
          <a:bodyPr vert="horz" anchor="b">
            <a:normAutofit fontScale="92500" lnSpcReduction="10000"/>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t>Cadastro de Turma</a:t>
            </a:r>
            <a:endParaRPr lang="pt-BR" sz="4400" b="1" dirty="0"/>
          </a:p>
        </p:txBody>
      </p:sp>
      <p:sp>
        <p:nvSpPr>
          <p:cNvPr id="2" name="Arredondar Retângulo em um Canto Diagonal 14"/>
          <p:cNvSpPr/>
          <p:nvPr/>
        </p:nvSpPr>
        <p:spPr>
          <a:xfrm>
            <a:off x="3944888" y="1052736"/>
            <a:ext cx="5814770" cy="624129"/>
          </a:xfrm>
          <a:prstGeom prst="round2DiagRect">
            <a:avLst>
              <a:gd name="adj1" fmla="val 0"/>
              <a:gd name="adj2" fmla="val 50000"/>
            </a:avLst>
          </a:prstGeom>
        </p:spPr>
        <p:style>
          <a:lnRef idx="1">
            <a:schemeClr val="dk1"/>
          </a:lnRef>
          <a:fillRef idx="2">
            <a:schemeClr val="dk1"/>
          </a:fillRef>
          <a:effectRef idx="1">
            <a:schemeClr val="dk1"/>
          </a:effectRef>
          <a:fontRef idx="minor">
            <a:schemeClr val="dk1"/>
          </a:fontRef>
        </p:style>
        <p:txBody>
          <a:bodyPr rtlCol="0" anchor="ctr"/>
          <a:lstStyle/>
          <a:p>
            <a:r>
              <a:rPr lang="pt-BR" altLang="pt-BR" dirty="0">
                <a:solidFill>
                  <a:schemeClr val="tx1"/>
                </a:solidFill>
                <a:latin typeface="Arial" panose="020B0604020202020204" pitchFamily="34" charset="0"/>
              </a:rPr>
              <a:t>Além da turma de escolarização, deve ser cadastrada a turma de atividade complementar.</a:t>
            </a:r>
          </a:p>
        </p:txBody>
      </p:sp>
      <p:sp>
        <p:nvSpPr>
          <p:cNvPr id="3" name="Arredondar Retângulo em um Canto Diagonal 14"/>
          <p:cNvSpPr/>
          <p:nvPr/>
        </p:nvSpPr>
        <p:spPr>
          <a:xfrm>
            <a:off x="3944888" y="1802691"/>
            <a:ext cx="5814770" cy="1050245"/>
          </a:xfrm>
          <a:prstGeom prst="round2DiagRect">
            <a:avLst>
              <a:gd name="adj1" fmla="val 0"/>
              <a:gd name="adj2" fmla="val 50000"/>
            </a:avLst>
          </a:prstGeom>
        </p:spPr>
        <p:style>
          <a:lnRef idx="1">
            <a:schemeClr val="dk1"/>
          </a:lnRef>
          <a:fillRef idx="2">
            <a:schemeClr val="dk1"/>
          </a:fillRef>
          <a:effectRef idx="1">
            <a:schemeClr val="dk1"/>
          </a:effectRef>
          <a:fontRef idx="minor">
            <a:schemeClr val="dk1"/>
          </a:fontRef>
        </p:style>
        <p:txBody>
          <a:bodyPr rtlCol="0" anchor="ctr"/>
          <a:lstStyle/>
          <a:p>
            <a:r>
              <a:rPr lang="pt-BR" altLang="pt-BR" dirty="0">
                <a:solidFill>
                  <a:schemeClr val="tx1"/>
                </a:solidFill>
                <a:latin typeface="Arial" panose="020B0604020202020204" pitchFamily="34" charset="0"/>
              </a:rPr>
              <a:t>Os alunos deverão ser informados nas turmas de escolarização e nas turmas de atividade complementar nas quais participam </a:t>
            </a:r>
            <a:r>
              <a:rPr lang="pt-BR" altLang="pt-BR" sz="1600" dirty="0" smtClean="0">
                <a:solidFill>
                  <a:schemeClr val="tx1"/>
                </a:solidFill>
                <a:latin typeface="Arial" panose="020B0604020202020204" pitchFamily="34" charset="0"/>
              </a:rPr>
              <a:t>(os participantes).</a:t>
            </a:r>
            <a:endParaRPr lang="pt-BR" altLang="pt-BR" sz="1600" dirty="0">
              <a:solidFill>
                <a:schemeClr val="tx1"/>
              </a:solidFill>
              <a:latin typeface="Arial" panose="020B0604020202020204" pitchFamily="34" charset="0"/>
            </a:endParaRPr>
          </a:p>
        </p:txBody>
      </p:sp>
      <p:sp>
        <p:nvSpPr>
          <p:cNvPr id="4" name="Arredondar Retângulo em um Canto Diagonal 14"/>
          <p:cNvSpPr/>
          <p:nvPr/>
        </p:nvSpPr>
        <p:spPr>
          <a:xfrm>
            <a:off x="3962766" y="2954819"/>
            <a:ext cx="5814770" cy="906229"/>
          </a:xfrm>
          <a:prstGeom prst="round2DiagRect">
            <a:avLst>
              <a:gd name="adj1" fmla="val 0"/>
              <a:gd name="adj2" fmla="val 50000"/>
            </a:avLst>
          </a:prstGeom>
        </p:spPr>
        <p:style>
          <a:lnRef idx="1">
            <a:schemeClr val="dk1"/>
          </a:lnRef>
          <a:fillRef idx="2">
            <a:schemeClr val="dk1"/>
          </a:fillRef>
          <a:effectRef idx="1">
            <a:schemeClr val="dk1"/>
          </a:effectRef>
          <a:fontRef idx="minor">
            <a:schemeClr val="dk1"/>
          </a:fontRef>
        </p:style>
        <p:txBody>
          <a:bodyPr rtlCol="0" anchor="ctr"/>
          <a:lstStyle/>
          <a:p>
            <a:r>
              <a:rPr lang="pt-BR" altLang="pt-BR" dirty="0">
                <a:solidFill>
                  <a:schemeClr val="tx1"/>
                </a:solidFill>
                <a:latin typeface="Arial" panose="020B0604020202020204" pitchFamily="34" charset="0"/>
              </a:rPr>
              <a:t>As turmas de atividade complementar devem ter a informação do horário, dias da semana e do tipo de atividade oferecida.</a:t>
            </a:r>
          </a:p>
        </p:txBody>
      </p:sp>
      <p:sp>
        <p:nvSpPr>
          <p:cNvPr id="5" name="Arredondar Retângulo em um Canto Diagonal 14"/>
          <p:cNvSpPr/>
          <p:nvPr/>
        </p:nvSpPr>
        <p:spPr>
          <a:xfrm>
            <a:off x="3962766" y="3971315"/>
            <a:ext cx="5814770" cy="753829"/>
          </a:xfrm>
          <a:prstGeom prst="round2DiagRect">
            <a:avLst>
              <a:gd name="adj1" fmla="val 0"/>
              <a:gd name="adj2" fmla="val 50000"/>
            </a:avLst>
          </a:prstGeom>
        </p:spPr>
        <p:style>
          <a:lnRef idx="1">
            <a:schemeClr val="dk1"/>
          </a:lnRef>
          <a:fillRef idx="2">
            <a:schemeClr val="dk1"/>
          </a:fillRef>
          <a:effectRef idx="1">
            <a:schemeClr val="dk1"/>
          </a:effectRef>
          <a:fontRef idx="minor">
            <a:schemeClr val="dk1"/>
          </a:fontRef>
        </p:style>
        <p:txBody>
          <a:bodyPr rtlCol="0" anchor="ctr"/>
          <a:lstStyle/>
          <a:p>
            <a:r>
              <a:rPr lang="pt-BR" altLang="pt-BR" dirty="0">
                <a:latin typeface="Arial" panose="020B0604020202020204" pitchFamily="34" charset="0"/>
              </a:rPr>
              <a:t>Podem ser cadastradas até 6 tipos de atividade complementar em cada turma.</a:t>
            </a:r>
          </a:p>
        </p:txBody>
      </p:sp>
      <p:sp>
        <p:nvSpPr>
          <p:cNvPr id="6" name="Arredondar Retângulo em um Canto Diagonal 14"/>
          <p:cNvSpPr/>
          <p:nvPr/>
        </p:nvSpPr>
        <p:spPr>
          <a:xfrm>
            <a:off x="3944888" y="4869160"/>
            <a:ext cx="5814770" cy="817453"/>
          </a:xfrm>
          <a:prstGeom prst="round2DiagRect">
            <a:avLst>
              <a:gd name="adj1" fmla="val 0"/>
              <a:gd name="adj2" fmla="val 50000"/>
            </a:avLst>
          </a:prstGeom>
        </p:spPr>
        <p:style>
          <a:lnRef idx="1">
            <a:schemeClr val="dk1"/>
          </a:lnRef>
          <a:fillRef idx="2">
            <a:schemeClr val="dk1"/>
          </a:fillRef>
          <a:effectRef idx="1">
            <a:schemeClr val="dk1"/>
          </a:effectRef>
          <a:fontRef idx="minor">
            <a:schemeClr val="dk1"/>
          </a:fontRef>
        </p:style>
        <p:txBody>
          <a:bodyPr rtlCol="0" anchor="ctr"/>
          <a:lstStyle/>
          <a:p>
            <a:r>
              <a:rPr lang="pt-BR" altLang="pt-BR" dirty="0">
                <a:solidFill>
                  <a:schemeClr val="tx1"/>
                </a:solidFill>
                <a:latin typeface="Arial" panose="020B0604020202020204" pitchFamily="34" charset="0"/>
              </a:rPr>
              <a:t>É necessário informar que a turma Participa do Programa Mais Educação, apenas nas turmas de atividade complementar</a:t>
            </a:r>
          </a:p>
        </p:txBody>
      </p:sp>
      <p:sp>
        <p:nvSpPr>
          <p:cNvPr id="7" name="Arredondar Retângulo em um Canto Diagonal 14"/>
          <p:cNvSpPr/>
          <p:nvPr/>
        </p:nvSpPr>
        <p:spPr>
          <a:xfrm>
            <a:off x="3944888" y="5805264"/>
            <a:ext cx="5814770" cy="449029"/>
          </a:xfrm>
          <a:prstGeom prst="round2DiagRect">
            <a:avLst>
              <a:gd name="adj1" fmla="val 0"/>
              <a:gd name="adj2" fmla="val 50000"/>
            </a:avLst>
          </a:prstGeom>
        </p:spPr>
        <p:style>
          <a:lnRef idx="1">
            <a:schemeClr val="dk1"/>
          </a:lnRef>
          <a:fillRef idx="2">
            <a:schemeClr val="dk1"/>
          </a:fillRef>
          <a:effectRef idx="1">
            <a:schemeClr val="dk1"/>
          </a:effectRef>
          <a:fontRef idx="minor">
            <a:schemeClr val="dk1"/>
          </a:fontRef>
        </p:style>
        <p:txBody>
          <a:bodyPr rtlCol="0" anchor="ctr"/>
          <a:lstStyle/>
          <a:p>
            <a:r>
              <a:rPr lang="pt-BR" altLang="pt-BR" dirty="0">
                <a:latin typeface="Arial" panose="020B0604020202020204" pitchFamily="34" charset="0"/>
              </a:rPr>
              <a:t>O aluno pode ser vinculado em até 4 turmas de atividade complementar.</a:t>
            </a:r>
          </a:p>
        </p:txBody>
      </p:sp>
    </p:spTree>
    <p:extLst>
      <p:ext uri="{BB962C8B-B14F-4D97-AF65-F5344CB8AC3E}">
        <p14:creationId xmlns:p14="http://schemas.microsoft.com/office/powerpoint/2010/main" val="18728821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ox(in)">
                                      <p:cBhvr>
                                        <p:cTn id="7" dur="500"/>
                                        <p:tgtEl>
                                          <p:spTgt spid="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ox(in)">
                                      <p:cBhvr>
                                        <p:cTn id="12" dur="500"/>
                                        <p:tgtEl>
                                          <p:spTgt spid="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ox(in)">
                                      <p:cBhvr>
                                        <p:cTn id="17" dur="500"/>
                                        <p:tgtEl>
                                          <p:spTgt spid="1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ox(in)">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1000"/>
                                        <p:tgtEl>
                                          <p:spTgt spid="3"/>
                                        </p:tgtEl>
                                      </p:cBhvr>
                                    </p:animEffect>
                                    <p:anim calcmode="lin" valueType="num">
                                      <p:cBhvr>
                                        <p:cTn id="35" dur="1000" fill="hold"/>
                                        <p:tgtEl>
                                          <p:spTgt spid="3"/>
                                        </p:tgtEl>
                                        <p:attrNameLst>
                                          <p:attrName>ppt_x</p:attrName>
                                        </p:attrNameLst>
                                      </p:cBhvr>
                                      <p:tavLst>
                                        <p:tav tm="0">
                                          <p:val>
                                            <p:strVal val="#ppt_x"/>
                                          </p:val>
                                        </p:tav>
                                        <p:tav tm="100000">
                                          <p:val>
                                            <p:strVal val="#ppt_x"/>
                                          </p:val>
                                        </p:tav>
                                      </p:tavLst>
                                    </p:anim>
                                    <p:anim calcmode="lin" valueType="num">
                                      <p:cBhvr>
                                        <p:cTn id="3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1000"/>
                                        <p:tgtEl>
                                          <p:spTgt spid="4"/>
                                        </p:tgtEl>
                                      </p:cBhvr>
                                    </p:animEffect>
                                    <p:anim calcmode="lin" valueType="num">
                                      <p:cBhvr>
                                        <p:cTn id="42" dur="1000" fill="hold"/>
                                        <p:tgtEl>
                                          <p:spTgt spid="4"/>
                                        </p:tgtEl>
                                        <p:attrNameLst>
                                          <p:attrName>ppt_x</p:attrName>
                                        </p:attrNameLst>
                                      </p:cBhvr>
                                      <p:tavLst>
                                        <p:tav tm="0">
                                          <p:val>
                                            <p:strVal val="#ppt_x"/>
                                          </p:val>
                                        </p:tav>
                                        <p:tav tm="100000">
                                          <p:val>
                                            <p:strVal val="#ppt_x"/>
                                          </p:val>
                                        </p:tav>
                                      </p:tavLst>
                                    </p:anim>
                                    <p:anim calcmode="lin" valueType="num">
                                      <p:cBhvr>
                                        <p:cTn id="4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fade">
                                      <p:cBhvr>
                                        <p:cTn id="48" dur="1000"/>
                                        <p:tgtEl>
                                          <p:spTgt spid="5"/>
                                        </p:tgtEl>
                                      </p:cBhvr>
                                    </p:animEffect>
                                    <p:anim calcmode="lin" valueType="num">
                                      <p:cBhvr>
                                        <p:cTn id="49" dur="1000" fill="hold"/>
                                        <p:tgtEl>
                                          <p:spTgt spid="5"/>
                                        </p:tgtEl>
                                        <p:attrNameLst>
                                          <p:attrName>ppt_x</p:attrName>
                                        </p:attrNameLst>
                                      </p:cBhvr>
                                      <p:tavLst>
                                        <p:tav tm="0">
                                          <p:val>
                                            <p:strVal val="#ppt_x"/>
                                          </p:val>
                                        </p:tav>
                                        <p:tav tm="100000">
                                          <p:val>
                                            <p:strVal val="#ppt_x"/>
                                          </p:val>
                                        </p:tav>
                                      </p:tavLst>
                                    </p:anim>
                                    <p:anim calcmode="lin" valueType="num">
                                      <p:cBhvr>
                                        <p:cTn id="5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fade">
                                      <p:cBhvr>
                                        <p:cTn id="55" dur="1000"/>
                                        <p:tgtEl>
                                          <p:spTgt spid="6"/>
                                        </p:tgtEl>
                                      </p:cBhvr>
                                    </p:animEffect>
                                    <p:anim calcmode="lin" valueType="num">
                                      <p:cBhvr>
                                        <p:cTn id="56" dur="1000" fill="hold"/>
                                        <p:tgtEl>
                                          <p:spTgt spid="6"/>
                                        </p:tgtEl>
                                        <p:attrNameLst>
                                          <p:attrName>ppt_x</p:attrName>
                                        </p:attrNameLst>
                                      </p:cBhvr>
                                      <p:tavLst>
                                        <p:tav tm="0">
                                          <p:val>
                                            <p:strVal val="#ppt_x"/>
                                          </p:val>
                                        </p:tav>
                                        <p:tav tm="100000">
                                          <p:val>
                                            <p:strVal val="#ppt_x"/>
                                          </p:val>
                                        </p:tav>
                                      </p:tavLst>
                                    </p:anim>
                                    <p:anim calcmode="lin" valueType="num">
                                      <p:cBhvr>
                                        <p:cTn id="5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7"/>
                                        </p:tgtEl>
                                        <p:attrNameLst>
                                          <p:attrName>style.visibility</p:attrName>
                                        </p:attrNameLst>
                                      </p:cBhvr>
                                      <p:to>
                                        <p:strVal val="visible"/>
                                      </p:to>
                                    </p:set>
                                    <p:animEffect transition="in" filter="barn(inVertical)">
                                      <p:cBhvr>
                                        <p:cTn id="6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19" grpId="0" animBg="1"/>
      <p:bldP spid="2" grpId="0" animBg="1"/>
      <p:bldP spid="3" grpId="0" animBg="1"/>
      <p:bldP spid="4" grpId="0" animBg="1"/>
      <p:bldP spid="5" grpId="0" animBg="1"/>
      <p:bldP spid="6" grpId="0" animBg="1"/>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ubtítulo 2"/>
          <p:cNvSpPr txBox="1">
            <a:spLocks/>
          </p:cNvSpPr>
          <p:nvPr/>
        </p:nvSpPr>
        <p:spPr>
          <a:xfrm>
            <a:off x="746126" y="908721"/>
            <a:ext cx="8815388" cy="597877"/>
          </a:xfrm>
          <a:prstGeom prst="rect">
            <a:avLst/>
          </a:prstGeom>
        </p:spPr>
        <p:txBody>
          <a:bodyPr>
            <a:norm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Font typeface="Arial" charset="0"/>
              <a:buNone/>
              <a:defRPr/>
            </a:pPr>
            <a:r>
              <a:rPr lang="pt-BR" sz="2954" b="1" dirty="0">
                <a:solidFill>
                  <a:schemeClr val="tx1">
                    <a:lumMod val="65000"/>
                    <a:lumOff val="35000"/>
                  </a:schemeClr>
                </a:solidFill>
              </a:rPr>
              <a:t>No </a:t>
            </a:r>
            <a:r>
              <a:rPr lang="pt-BR" sz="2954" b="1" dirty="0" err="1" smtClean="0">
                <a:solidFill>
                  <a:schemeClr val="tx1">
                    <a:lumMod val="65000"/>
                    <a:lumOff val="35000"/>
                  </a:schemeClr>
                </a:solidFill>
              </a:rPr>
              <a:t>Educacenso</a:t>
            </a:r>
            <a:r>
              <a:rPr lang="pt-BR" sz="2954" b="1" dirty="0" smtClean="0">
                <a:solidFill>
                  <a:schemeClr val="tx1">
                    <a:lumMod val="65000"/>
                    <a:lumOff val="35000"/>
                  </a:schemeClr>
                </a:solidFill>
              </a:rPr>
              <a:t> – Escolarização ... </a:t>
            </a:r>
            <a:endParaRPr lang="pt-BR" sz="2954" b="1" dirty="0">
              <a:solidFill>
                <a:schemeClr val="tx1">
                  <a:lumMod val="65000"/>
                  <a:lumOff val="35000"/>
                </a:schemeClr>
              </a:solidFill>
            </a:endParaRPr>
          </a:p>
          <a:p>
            <a:pPr algn="just">
              <a:defRPr/>
            </a:pPr>
            <a:endParaRPr lang="pt-BR" sz="2954" dirty="0"/>
          </a:p>
        </p:txBody>
      </p:sp>
      <p:sp>
        <p:nvSpPr>
          <p:cNvPr id="9"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t>Cadastro de Turma</a:t>
            </a:r>
            <a:endParaRPr lang="pt-BR" sz="4400" b="1" dirty="0"/>
          </a:p>
        </p:txBody>
      </p:sp>
      <p:pic>
        <p:nvPicPr>
          <p:cNvPr id="358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299" y="1506598"/>
            <a:ext cx="6905625" cy="26424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8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061" y="4091098"/>
            <a:ext cx="6905625" cy="20021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Seta para a esquerda 10"/>
          <p:cNvSpPr/>
          <p:nvPr/>
        </p:nvSpPr>
        <p:spPr>
          <a:xfrm>
            <a:off x="2432719" y="5814128"/>
            <a:ext cx="858839" cy="398585"/>
          </a:xfrm>
          <a:prstGeom prst="left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1662"/>
          </a:p>
        </p:txBody>
      </p:sp>
      <p:sp>
        <p:nvSpPr>
          <p:cNvPr id="14" name="Seta para a esquerda 13"/>
          <p:cNvSpPr/>
          <p:nvPr/>
        </p:nvSpPr>
        <p:spPr>
          <a:xfrm>
            <a:off x="5961112" y="2615713"/>
            <a:ext cx="857250" cy="398585"/>
          </a:xfrm>
          <a:prstGeom prst="left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1662"/>
          </a:p>
        </p:txBody>
      </p:sp>
    </p:spTree>
    <p:extLst>
      <p:ext uri="{BB962C8B-B14F-4D97-AF65-F5344CB8AC3E}">
        <p14:creationId xmlns:p14="http://schemas.microsoft.com/office/powerpoint/2010/main" val="40916307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circle(in)">
                                      <p:cBhvr>
                                        <p:cTn id="16"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11" grpId="0" animBg="1"/>
      <p:bldP spid="14" grpId="0" animBg="1"/>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ubtítulo 2"/>
          <p:cNvSpPr txBox="1">
            <a:spLocks/>
          </p:cNvSpPr>
          <p:nvPr/>
        </p:nvSpPr>
        <p:spPr>
          <a:xfrm>
            <a:off x="525463" y="969336"/>
            <a:ext cx="8815388" cy="597877"/>
          </a:xfrm>
          <a:prstGeom prst="rect">
            <a:avLst/>
          </a:prstGeom>
        </p:spPr>
        <p:txBody>
          <a:bodyPr>
            <a:norm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Font typeface="Arial" charset="0"/>
              <a:buNone/>
              <a:defRPr/>
            </a:pPr>
            <a:r>
              <a:rPr lang="pt-BR" sz="2954" b="1" dirty="0">
                <a:solidFill>
                  <a:schemeClr val="tx1">
                    <a:lumMod val="65000"/>
                    <a:lumOff val="35000"/>
                  </a:schemeClr>
                </a:solidFill>
              </a:rPr>
              <a:t>No </a:t>
            </a:r>
            <a:r>
              <a:rPr lang="pt-BR" sz="2954" b="1" dirty="0" err="1" smtClean="0">
                <a:solidFill>
                  <a:schemeClr val="tx1">
                    <a:lumMod val="65000"/>
                    <a:lumOff val="35000"/>
                  </a:schemeClr>
                </a:solidFill>
              </a:rPr>
              <a:t>Educacenso</a:t>
            </a:r>
            <a:r>
              <a:rPr lang="pt-BR" sz="2954" b="1" dirty="0" smtClean="0">
                <a:solidFill>
                  <a:schemeClr val="tx1">
                    <a:lumMod val="65000"/>
                    <a:lumOff val="35000"/>
                  </a:schemeClr>
                </a:solidFill>
              </a:rPr>
              <a:t> – Atividade Complementar ... </a:t>
            </a:r>
            <a:endParaRPr lang="pt-BR" sz="2954" b="1" dirty="0">
              <a:solidFill>
                <a:schemeClr val="tx1">
                  <a:lumMod val="65000"/>
                  <a:lumOff val="35000"/>
                </a:schemeClr>
              </a:solidFill>
            </a:endParaRPr>
          </a:p>
          <a:p>
            <a:pPr algn="just">
              <a:defRPr/>
            </a:pPr>
            <a:endParaRPr lang="pt-BR" sz="2954" dirty="0"/>
          </a:p>
        </p:txBody>
      </p:sp>
      <p:sp>
        <p:nvSpPr>
          <p:cNvPr id="11"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t>Cadastro de Turma</a:t>
            </a:r>
            <a:endParaRPr lang="pt-BR" sz="4400" b="1" dirty="0"/>
          </a:p>
        </p:txBody>
      </p:sp>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 y="1505479"/>
            <a:ext cx="6761955" cy="22115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8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 y="3645024"/>
            <a:ext cx="6761955" cy="2296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Seta para a esquerda 12"/>
          <p:cNvSpPr/>
          <p:nvPr/>
        </p:nvSpPr>
        <p:spPr>
          <a:xfrm>
            <a:off x="5745088" y="2897066"/>
            <a:ext cx="858837" cy="398585"/>
          </a:xfrm>
          <a:prstGeom prst="left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1662"/>
          </a:p>
        </p:txBody>
      </p:sp>
      <p:sp>
        <p:nvSpPr>
          <p:cNvPr id="15" name="Seta para a esquerda 14"/>
          <p:cNvSpPr/>
          <p:nvPr/>
        </p:nvSpPr>
        <p:spPr>
          <a:xfrm>
            <a:off x="4808984" y="4145679"/>
            <a:ext cx="857250" cy="398585"/>
          </a:xfrm>
          <a:prstGeom prst="left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1662"/>
          </a:p>
        </p:txBody>
      </p:sp>
      <p:sp>
        <p:nvSpPr>
          <p:cNvPr id="16" name="Seta para a esquerda 15"/>
          <p:cNvSpPr/>
          <p:nvPr/>
        </p:nvSpPr>
        <p:spPr>
          <a:xfrm>
            <a:off x="7041232" y="5127895"/>
            <a:ext cx="857250" cy="398585"/>
          </a:xfrm>
          <a:prstGeom prst="left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sz="1662"/>
          </a:p>
        </p:txBody>
      </p:sp>
    </p:spTree>
    <p:extLst>
      <p:ext uri="{BB962C8B-B14F-4D97-AF65-F5344CB8AC3E}">
        <p14:creationId xmlns:p14="http://schemas.microsoft.com/office/powerpoint/2010/main" val="38609553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13" grpId="0" animBg="1"/>
      <p:bldP spid="15" grpId="0" animBg="1"/>
      <p:bldP spid="16" grpId="0" animBg="1"/>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5" name="Título 1"/>
          <p:cNvSpPr txBox="1">
            <a:spLocks/>
          </p:cNvSpPr>
          <p:nvPr/>
        </p:nvSpPr>
        <p:spPr bwMode="auto">
          <a:xfrm>
            <a:off x="495300" y="908720"/>
            <a:ext cx="8420100" cy="86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pt-BR" altLang="pt-BR" sz="2954" dirty="0">
                <a:solidFill>
                  <a:srgbClr val="00B050"/>
                </a:solidFill>
              </a:rPr>
              <a:t>Diferenciando as maneiras de informar</a:t>
            </a:r>
          </a:p>
        </p:txBody>
      </p:sp>
      <p:graphicFrame>
        <p:nvGraphicFramePr>
          <p:cNvPr id="12" name="Tabela 1"/>
          <p:cNvGraphicFramePr>
            <a:graphicFrameLocks noGrp="1"/>
          </p:cNvGraphicFramePr>
          <p:nvPr>
            <p:extLst>
              <p:ext uri="{D42A27DB-BD31-4B8C-83A1-F6EECF244321}">
                <p14:modId xmlns:p14="http://schemas.microsoft.com/office/powerpoint/2010/main" val="1141121310"/>
              </p:ext>
            </p:extLst>
          </p:nvPr>
        </p:nvGraphicFramePr>
        <p:xfrm>
          <a:off x="704527" y="1555808"/>
          <a:ext cx="8856985" cy="4465479"/>
        </p:xfrm>
        <a:graphic>
          <a:graphicData uri="http://schemas.openxmlformats.org/drawingml/2006/table">
            <a:tbl>
              <a:tblPr firstRow="1" bandRow="1">
                <a:tableStyleId>{EB344D84-9AFB-497E-A393-DC336BA19D2E}</a:tableStyleId>
              </a:tblPr>
              <a:tblGrid>
                <a:gridCol w="1680324"/>
                <a:gridCol w="2606965"/>
                <a:gridCol w="2184325"/>
                <a:gridCol w="2385371"/>
              </a:tblGrid>
              <a:tr h="1322176">
                <a:tc>
                  <a:txBody>
                    <a:bodyPr/>
                    <a:lstStyle/>
                    <a:p>
                      <a:pPr marL="0" algn="l" defTabSz="957838" rtl="0" eaLnBrk="1" latinLnBrk="0" hangingPunct="1">
                        <a:spcAft>
                          <a:spcPts val="0"/>
                        </a:spcAft>
                      </a:pPr>
                      <a:r>
                        <a:rPr lang="pt-BR" sz="1400" kern="1200" dirty="0" smtClean="0">
                          <a:effectLst/>
                        </a:rPr>
                        <a:t>Maneiras</a:t>
                      </a:r>
                      <a:endParaRPr lang="pt-BR" sz="1400" kern="1200" dirty="0">
                        <a:solidFill>
                          <a:schemeClr val="dk1"/>
                        </a:solidFill>
                        <a:effectLst/>
                        <a:latin typeface="+mn-lt"/>
                        <a:ea typeface="+mn-ea"/>
                        <a:cs typeface="+mn-cs"/>
                      </a:endParaRPr>
                    </a:p>
                  </a:txBody>
                  <a:tcPr marL="99060" marR="99060" marT="42178" marB="42178"/>
                </a:tc>
                <a:tc>
                  <a:txBody>
                    <a:bodyPr/>
                    <a:lstStyle/>
                    <a:p>
                      <a:r>
                        <a:rPr lang="pt-BR" sz="1800" dirty="0" smtClean="0"/>
                        <a:t>Como é realizado o cálculo para o tempo integral?</a:t>
                      </a:r>
                      <a:endParaRPr lang="pt-BR" sz="1800" dirty="0"/>
                    </a:p>
                  </a:txBody>
                  <a:tcPr marL="99060" marR="99060" marT="42178" marB="42178"/>
                </a:tc>
                <a:tc>
                  <a:txBody>
                    <a:bodyPr/>
                    <a:lstStyle/>
                    <a:p>
                      <a:r>
                        <a:rPr lang="pt-BR" sz="1800" dirty="0" smtClean="0"/>
                        <a:t>Informa-se</a:t>
                      </a:r>
                      <a:r>
                        <a:rPr lang="pt-BR" sz="1800" baseline="0" dirty="0" smtClean="0"/>
                        <a:t> o tipo das atividades complementares?</a:t>
                      </a:r>
                      <a:endParaRPr lang="pt-BR" sz="1800" dirty="0"/>
                    </a:p>
                  </a:txBody>
                  <a:tcPr marL="99060" marR="99060" marT="42178" marB="42178"/>
                </a:tc>
                <a:tc>
                  <a:txBody>
                    <a:bodyPr/>
                    <a:lstStyle/>
                    <a:p>
                      <a:r>
                        <a:rPr lang="pt-BR" sz="1800" dirty="0" smtClean="0"/>
                        <a:t>Informa-se o</a:t>
                      </a:r>
                      <a:r>
                        <a:rPr lang="pt-BR" sz="1800" baseline="0" dirty="0" smtClean="0"/>
                        <a:t> profissional/monitor de atividade complementar?</a:t>
                      </a:r>
                      <a:endParaRPr lang="pt-BR" sz="1800" dirty="0"/>
                    </a:p>
                  </a:txBody>
                  <a:tcPr marL="99060" marR="99060" marT="42178" marB="42178"/>
                </a:tc>
              </a:tr>
              <a:tr h="1322176">
                <a:tc>
                  <a:txBody>
                    <a:bodyPr/>
                    <a:lstStyle/>
                    <a:p>
                      <a:r>
                        <a:rPr lang="pt-BR" sz="1800" dirty="0" smtClean="0"/>
                        <a:t>1ª Turmas de escolarização</a:t>
                      </a:r>
                      <a:endParaRPr lang="pt-BR" sz="1800" dirty="0"/>
                    </a:p>
                  </a:txBody>
                  <a:tcPr marL="99060" marR="99060" marT="42178" marB="42178"/>
                </a:tc>
                <a:tc>
                  <a:txBody>
                    <a:bodyPr/>
                    <a:lstStyle/>
                    <a:p>
                      <a:r>
                        <a:rPr lang="pt-BR" sz="1800" dirty="0" smtClean="0"/>
                        <a:t>Considera</a:t>
                      </a:r>
                      <a:r>
                        <a:rPr lang="pt-BR" sz="1800" baseline="0" dirty="0" smtClean="0"/>
                        <a:t> apenas o tempo da escolarização    (Se for igual ou superior a 7 horas diárias)</a:t>
                      </a:r>
                      <a:endParaRPr lang="pt-BR" sz="1800" dirty="0"/>
                    </a:p>
                  </a:txBody>
                  <a:tcPr marL="99060" marR="99060" marT="42178" marB="42178"/>
                </a:tc>
                <a:tc>
                  <a:txBody>
                    <a:bodyPr/>
                    <a:lstStyle/>
                    <a:p>
                      <a:r>
                        <a:rPr lang="pt-BR" sz="1800" dirty="0" smtClean="0"/>
                        <a:t>Não </a:t>
                      </a:r>
                      <a:endParaRPr lang="pt-BR" sz="1800" dirty="0"/>
                    </a:p>
                  </a:txBody>
                  <a:tcPr marL="99060" marR="99060" marT="42178" marB="42178"/>
                </a:tc>
                <a:tc>
                  <a:txBody>
                    <a:bodyPr/>
                    <a:lstStyle/>
                    <a:p>
                      <a:r>
                        <a:rPr lang="pt-BR" sz="1800" dirty="0" smtClean="0"/>
                        <a:t>Não</a:t>
                      </a:r>
                      <a:endParaRPr lang="pt-BR" sz="1800" dirty="0"/>
                    </a:p>
                  </a:txBody>
                  <a:tcPr marL="99060" marR="99060" marT="42178" marB="42178"/>
                </a:tc>
              </a:tr>
              <a:tr h="1821127">
                <a:tc>
                  <a:txBody>
                    <a:bodyPr/>
                    <a:lstStyle/>
                    <a:p>
                      <a:r>
                        <a:rPr lang="pt-BR" sz="1800" dirty="0" smtClean="0"/>
                        <a:t>2ª Turmas</a:t>
                      </a:r>
                      <a:r>
                        <a:rPr lang="pt-BR" sz="1800" baseline="0" dirty="0" smtClean="0"/>
                        <a:t> de atividade complementar</a:t>
                      </a:r>
                      <a:endParaRPr lang="pt-BR" sz="1800" dirty="0"/>
                    </a:p>
                  </a:txBody>
                  <a:tcPr marL="99060" marR="99060" marT="42178" marB="42178"/>
                </a:tc>
                <a:tc>
                  <a:txBody>
                    <a:bodyPr/>
                    <a:lstStyle/>
                    <a:p>
                      <a:r>
                        <a:rPr lang="pt-BR" sz="1800" dirty="0" smtClean="0"/>
                        <a:t>Considera</a:t>
                      </a:r>
                      <a:r>
                        <a:rPr lang="pt-BR" sz="1800" baseline="0" dirty="0" smtClean="0"/>
                        <a:t> o tempo da escolarização (se for menor que 7 horas diárias) e o tempo e dias da semana das atividades complementares. </a:t>
                      </a:r>
                      <a:endParaRPr lang="pt-BR" sz="1800" dirty="0"/>
                    </a:p>
                  </a:txBody>
                  <a:tcPr marL="99060" marR="99060" marT="42178" marB="42178"/>
                </a:tc>
                <a:tc>
                  <a:txBody>
                    <a:bodyPr/>
                    <a:lstStyle/>
                    <a:p>
                      <a:r>
                        <a:rPr lang="pt-BR" sz="1800" dirty="0" smtClean="0"/>
                        <a:t>Sim</a:t>
                      </a:r>
                      <a:endParaRPr lang="pt-BR" sz="1800" dirty="0"/>
                    </a:p>
                  </a:txBody>
                  <a:tcPr marL="99060" marR="99060" marT="42178" marB="42178"/>
                </a:tc>
                <a:tc>
                  <a:txBody>
                    <a:bodyPr/>
                    <a:lstStyle/>
                    <a:p>
                      <a:r>
                        <a:rPr lang="pt-BR" sz="1800" dirty="0" smtClean="0"/>
                        <a:t>Sim</a:t>
                      </a:r>
                      <a:endParaRPr lang="pt-BR" sz="1800" dirty="0"/>
                    </a:p>
                  </a:txBody>
                  <a:tcPr marL="99060" marR="99060" marT="42178" marB="42178"/>
                </a:tc>
              </a:tr>
            </a:tbl>
          </a:graphicData>
        </a:graphic>
      </p:graphicFrame>
      <p:sp>
        <p:nvSpPr>
          <p:cNvPr id="7"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t>Cadastro de Turma</a:t>
            </a:r>
            <a:endParaRPr lang="pt-BR" sz="4400" b="1" dirty="0"/>
          </a:p>
        </p:txBody>
      </p:sp>
    </p:spTree>
    <p:extLst>
      <p:ext uri="{BB962C8B-B14F-4D97-AF65-F5344CB8AC3E}">
        <p14:creationId xmlns:p14="http://schemas.microsoft.com/office/powerpoint/2010/main" val="323796014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9" name="Título 1"/>
          <p:cNvSpPr txBox="1">
            <a:spLocks/>
          </p:cNvSpPr>
          <p:nvPr/>
        </p:nvSpPr>
        <p:spPr bwMode="auto">
          <a:xfrm>
            <a:off x="771528" y="890705"/>
            <a:ext cx="8420100" cy="597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pt-BR" altLang="pt-BR" sz="2954" dirty="0">
                <a:solidFill>
                  <a:srgbClr val="00B050"/>
                </a:solidFill>
              </a:rPr>
              <a:t>Diferenciando as maneiras do tempo integral.</a:t>
            </a:r>
          </a:p>
        </p:txBody>
      </p:sp>
      <p:graphicFrame>
        <p:nvGraphicFramePr>
          <p:cNvPr id="6" name="Tabela 5"/>
          <p:cNvGraphicFramePr>
            <a:graphicFrameLocks noGrp="1"/>
          </p:cNvGraphicFramePr>
          <p:nvPr>
            <p:extLst>
              <p:ext uri="{D42A27DB-BD31-4B8C-83A1-F6EECF244321}">
                <p14:modId xmlns:p14="http://schemas.microsoft.com/office/powerpoint/2010/main" val="962177555"/>
              </p:ext>
            </p:extLst>
          </p:nvPr>
        </p:nvGraphicFramePr>
        <p:xfrm>
          <a:off x="344487" y="1412777"/>
          <a:ext cx="9145017" cy="4536504"/>
        </p:xfrm>
        <a:graphic>
          <a:graphicData uri="http://schemas.openxmlformats.org/drawingml/2006/table">
            <a:tbl>
              <a:tblPr firstRow="1" bandRow="1">
                <a:tableStyleId>{EB344D84-9AFB-497E-A393-DC336BA19D2E}</a:tableStyleId>
              </a:tblPr>
              <a:tblGrid>
                <a:gridCol w="1835901"/>
                <a:gridCol w="2650334"/>
                <a:gridCol w="2318769"/>
                <a:gridCol w="2340013"/>
              </a:tblGrid>
              <a:tr h="1405502">
                <a:tc>
                  <a:txBody>
                    <a:bodyPr/>
                    <a:lstStyle/>
                    <a:p>
                      <a:r>
                        <a:rPr lang="pt-BR" sz="1800" dirty="0" smtClean="0"/>
                        <a:t>Maneiras</a:t>
                      </a:r>
                      <a:endParaRPr lang="pt-BR" sz="1800" dirty="0"/>
                    </a:p>
                  </a:txBody>
                  <a:tcPr marL="99054" marR="99054" marT="42206" marB="42206"/>
                </a:tc>
                <a:tc>
                  <a:txBody>
                    <a:bodyPr/>
                    <a:lstStyle/>
                    <a:p>
                      <a:r>
                        <a:rPr lang="pt-BR" sz="1800" dirty="0" smtClean="0"/>
                        <a:t>Há como indicar</a:t>
                      </a:r>
                      <a:r>
                        <a:rPr lang="pt-BR" sz="1800" baseline="0" dirty="0" smtClean="0"/>
                        <a:t> que a turma faz parte do Programa Mais Educação?</a:t>
                      </a:r>
                      <a:endParaRPr lang="pt-BR" sz="1800" dirty="0"/>
                    </a:p>
                  </a:txBody>
                  <a:tcPr marL="99054" marR="99054" marT="42206" marB="42206"/>
                </a:tc>
                <a:tc>
                  <a:txBody>
                    <a:bodyPr/>
                    <a:lstStyle/>
                    <a:p>
                      <a:r>
                        <a:rPr lang="pt-BR" sz="1800" dirty="0" smtClean="0"/>
                        <a:t>Precisa</a:t>
                      </a:r>
                      <a:r>
                        <a:rPr lang="pt-BR" sz="1800" baseline="0" dirty="0" smtClean="0"/>
                        <a:t> de diário de frequência?</a:t>
                      </a:r>
                      <a:endParaRPr lang="pt-BR" sz="1800" dirty="0"/>
                    </a:p>
                  </a:txBody>
                  <a:tcPr marL="99054" marR="99054" marT="42206" marB="42206"/>
                </a:tc>
                <a:tc>
                  <a:txBody>
                    <a:bodyPr/>
                    <a:lstStyle/>
                    <a:p>
                      <a:r>
                        <a:rPr lang="pt-BR" sz="1800" baseline="0" dirty="0" smtClean="0"/>
                        <a:t>É preciso informar de acordo com a data de referência do Censo?</a:t>
                      </a:r>
                      <a:endParaRPr lang="pt-BR" sz="1800" dirty="0"/>
                    </a:p>
                  </a:txBody>
                  <a:tcPr marL="99054" marR="99054" marT="42206" marB="42206"/>
                </a:tc>
              </a:tr>
              <a:tr h="1168444">
                <a:tc>
                  <a:txBody>
                    <a:bodyPr/>
                    <a:lstStyle/>
                    <a:p>
                      <a:r>
                        <a:rPr lang="pt-BR" sz="1700" dirty="0" smtClean="0"/>
                        <a:t>1ª Turmas de escolarização</a:t>
                      </a:r>
                      <a:endParaRPr lang="pt-BR" sz="1700" dirty="0"/>
                    </a:p>
                  </a:txBody>
                  <a:tcPr marL="99054" marR="99054" marT="42206" marB="42206"/>
                </a:tc>
                <a:tc>
                  <a:txBody>
                    <a:bodyPr/>
                    <a:lstStyle/>
                    <a:p>
                      <a:r>
                        <a:rPr lang="pt-BR" sz="1700" dirty="0" smtClean="0"/>
                        <a:t>Sim</a:t>
                      </a:r>
                      <a:endParaRPr lang="pt-BR" sz="1700" dirty="0"/>
                    </a:p>
                  </a:txBody>
                  <a:tcPr marL="99054" marR="99054" marT="42206" marB="42206"/>
                </a:tc>
                <a:tc>
                  <a:txBody>
                    <a:bodyPr/>
                    <a:lstStyle/>
                    <a:p>
                      <a:r>
                        <a:rPr lang="pt-BR" sz="1700" dirty="0" smtClean="0"/>
                        <a:t>Sim</a:t>
                      </a:r>
                      <a:endParaRPr lang="pt-BR" sz="1700" dirty="0"/>
                    </a:p>
                  </a:txBody>
                  <a:tcPr marL="99054" marR="99054" marT="42206" marB="42206"/>
                </a:tc>
                <a:tc>
                  <a:txBody>
                    <a:bodyPr/>
                    <a:lstStyle/>
                    <a:p>
                      <a:r>
                        <a:rPr lang="pt-BR" sz="1700" dirty="0" smtClean="0"/>
                        <a:t>Sim</a:t>
                      </a:r>
                      <a:endParaRPr lang="pt-BR" sz="1700" dirty="0"/>
                    </a:p>
                  </a:txBody>
                  <a:tcPr marL="99054" marR="99054" marT="42206" marB="42206"/>
                </a:tc>
              </a:tr>
              <a:tr h="1962558">
                <a:tc>
                  <a:txBody>
                    <a:bodyPr/>
                    <a:lstStyle/>
                    <a:p>
                      <a:r>
                        <a:rPr lang="pt-BR" sz="1700" dirty="0" smtClean="0"/>
                        <a:t>2ª Turmas</a:t>
                      </a:r>
                      <a:r>
                        <a:rPr lang="pt-BR" sz="1700" baseline="0" dirty="0" smtClean="0"/>
                        <a:t> de atividade complementar</a:t>
                      </a:r>
                      <a:endParaRPr lang="pt-BR" sz="1700" dirty="0"/>
                    </a:p>
                  </a:txBody>
                  <a:tcPr marL="99054" marR="99054" marT="42206" marB="42206"/>
                </a:tc>
                <a:tc>
                  <a:txBody>
                    <a:bodyPr/>
                    <a:lstStyle/>
                    <a:p>
                      <a:r>
                        <a:rPr lang="pt-BR" sz="1700" dirty="0" smtClean="0"/>
                        <a:t>Sim</a:t>
                      </a:r>
                      <a:endParaRPr lang="pt-BR" sz="1700" dirty="0"/>
                    </a:p>
                  </a:txBody>
                  <a:tcPr marL="99054" marR="99054" marT="42206" marB="4220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BR" sz="1700" dirty="0" smtClean="0"/>
                        <a:t>Sim. </a:t>
                      </a:r>
                      <a:r>
                        <a:rPr lang="pt-BR" sz="1700" baseline="0" dirty="0" smtClean="0"/>
                        <a:t>É importante que  a frequência às atividades seja controlada para facilitar a organização da escola e o preenchimento do Censo Escolar.</a:t>
                      </a:r>
                      <a:endParaRPr lang="pt-BR" sz="1700" dirty="0"/>
                    </a:p>
                  </a:txBody>
                  <a:tcPr marL="99054" marR="99054" marT="42206" marB="42206"/>
                </a:tc>
                <a:tc>
                  <a:txBody>
                    <a:bodyPr/>
                    <a:lstStyle/>
                    <a:p>
                      <a:r>
                        <a:rPr lang="pt-BR" sz="1700" dirty="0" smtClean="0"/>
                        <a:t>Sim</a:t>
                      </a:r>
                      <a:endParaRPr lang="pt-BR" sz="1700" dirty="0"/>
                    </a:p>
                  </a:txBody>
                  <a:tcPr marL="99054" marR="99054" marT="42206" marB="42206"/>
                </a:tc>
              </a:tr>
            </a:tbl>
          </a:graphicData>
        </a:graphic>
      </p:graphicFrame>
      <p:sp>
        <p:nvSpPr>
          <p:cNvPr id="7"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t>Cadastro de Turma</a:t>
            </a:r>
            <a:endParaRPr lang="pt-BR" sz="4400" b="1" dirty="0"/>
          </a:p>
        </p:txBody>
      </p:sp>
    </p:spTree>
    <p:extLst>
      <p:ext uri="{BB962C8B-B14F-4D97-AF65-F5344CB8AC3E}">
        <p14:creationId xmlns:p14="http://schemas.microsoft.com/office/powerpoint/2010/main" val="915038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ítulo 1"/>
          <p:cNvSpPr txBox="1">
            <a:spLocks/>
          </p:cNvSpPr>
          <p:nvPr/>
        </p:nvSpPr>
        <p:spPr>
          <a:xfrm>
            <a:off x="699532" y="3717032"/>
            <a:ext cx="8645955" cy="16764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pt-BR" sz="4800" dirty="0">
              <a:solidFill>
                <a:srgbClr val="1B416F"/>
              </a:solidFill>
            </a:endParaRPr>
          </a:p>
        </p:txBody>
      </p:sp>
      <p:sp>
        <p:nvSpPr>
          <p:cNvPr id="7" name="CaixaDeTexto 6"/>
          <p:cNvSpPr txBox="1"/>
          <p:nvPr/>
        </p:nvSpPr>
        <p:spPr>
          <a:xfrm>
            <a:off x="1208584" y="2636912"/>
            <a:ext cx="3597901" cy="923330"/>
          </a:xfrm>
          <a:prstGeom prst="rect">
            <a:avLst/>
          </a:prstGeom>
          <a:noFill/>
        </p:spPr>
        <p:txBody>
          <a:bodyPr wrap="square" rtlCol="0">
            <a:spAutoFit/>
          </a:bodyPr>
          <a:lstStyle/>
          <a:p>
            <a:r>
              <a:rPr lang="pt-BR" sz="5400" dirty="0" smtClean="0">
                <a:solidFill>
                  <a:schemeClr val="bg1"/>
                </a:solidFill>
              </a:rPr>
              <a:t>Definição</a:t>
            </a:r>
            <a:endParaRPr lang="pt-BR" sz="5400" dirty="0">
              <a:solidFill>
                <a:schemeClr val="bg1"/>
              </a:solidFill>
            </a:endParaRPr>
          </a:p>
        </p:txBody>
      </p:sp>
      <p:sp>
        <p:nvSpPr>
          <p:cNvPr id="11" name="Espaço Reservado para Conteúdo 2"/>
          <p:cNvSpPr txBox="1">
            <a:spLocks/>
          </p:cNvSpPr>
          <p:nvPr/>
        </p:nvSpPr>
        <p:spPr>
          <a:xfrm>
            <a:off x="272480" y="1736812"/>
            <a:ext cx="9073007" cy="198022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pt-BR" sz="2400" dirty="0" smtClean="0">
                <a:latin typeface="Arial" panose="020B0604020202020204" pitchFamily="34" charset="0"/>
                <a:cs typeface="Arial" panose="020B0604020202020204" pitchFamily="34" charset="0"/>
              </a:rPr>
              <a:t>Apenas as </a:t>
            </a:r>
            <a:r>
              <a:rPr lang="pt-BR" sz="2400" dirty="0" smtClean="0">
                <a:solidFill>
                  <a:schemeClr val="accent1"/>
                </a:solidFill>
                <a:latin typeface="Arial" panose="020B0604020202020204" pitchFamily="34" charset="0"/>
                <a:cs typeface="Arial" panose="020B0604020202020204" pitchFamily="34" charset="0"/>
              </a:rPr>
              <a:t>pessoas designadas pela escola</a:t>
            </a:r>
            <a:r>
              <a:rPr lang="pt-BR" sz="2400" dirty="0" smtClean="0">
                <a:latin typeface="Arial" panose="020B0604020202020204" pitchFamily="34" charset="0"/>
                <a:cs typeface="Arial" panose="020B0604020202020204" pitchFamily="34" charset="0"/>
              </a:rPr>
              <a:t> para o fornecimento das informações censitárias podem fazê-lo, por meio da informação do </a:t>
            </a:r>
            <a:r>
              <a:rPr lang="pt-BR" sz="2400" dirty="0" smtClean="0">
                <a:solidFill>
                  <a:schemeClr val="accent1"/>
                </a:solidFill>
                <a:latin typeface="Arial" panose="020B0604020202020204" pitchFamily="34" charset="0"/>
                <a:cs typeface="Arial" panose="020B0604020202020204" pitchFamily="34" charset="0"/>
              </a:rPr>
              <a:t>CPF e senha</a:t>
            </a:r>
            <a:r>
              <a:rPr lang="pt-BR" sz="2400" dirty="0" smtClean="0">
                <a:latin typeface="Arial" panose="020B0604020202020204" pitchFamily="34" charset="0"/>
                <a:cs typeface="Arial" panose="020B0604020202020204" pitchFamily="34" charset="0"/>
              </a:rPr>
              <a:t>, e de acordo com seu nível de acesso. </a:t>
            </a:r>
            <a:endParaRPr lang="pt-BR" sz="2400" dirty="0">
              <a:latin typeface="Arial" panose="020B0604020202020204" pitchFamily="34" charset="0"/>
              <a:cs typeface="Arial" panose="020B0604020202020204" pitchFamily="34" charset="0"/>
            </a:endParaRPr>
          </a:p>
        </p:txBody>
      </p:sp>
      <p:sp>
        <p:nvSpPr>
          <p:cNvPr id="2" name="Título 1"/>
          <p:cNvSpPr txBox="1">
            <a:spLocks/>
          </p:cNvSpPr>
          <p:nvPr/>
        </p:nvSpPr>
        <p:spPr>
          <a:xfrm>
            <a:off x="1075183" y="404664"/>
            <a:ext cx="7467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b="1" dirty="0" smtClean="0"/>
              <a:t>Acessando o Sistema </a:t>
            </a:r>
            <a:endParaRPr lang="pt-BR" dirty="0"/>
          </a:p>
        </p:txBody>
      </p:sp>
    </p:spTree>
    <p:extLst>
      <p:ext uri="{BB962C8B-B14F-4D97-AF65-F5344CB8AC3E}">
        <p14:creationId xmlns:p14="http://schemas.microsoft.com/office/powerpoint/2010/main" val="55444386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t>Cadastro de Turma</a:t>
            </a:r>
            <a:endParaRPr lang="pt-BR" sz="4400" b="1" dirty="0"/>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Pesquisar Turma</a:t>
            </a:r>
            <a:endParaRPr lang="pt-BR" b="1" dirty="0">
              <a:solidFill>
                <a:schemeClr val="accent4"/>
              </a:solidFill>
              <a:cs typeface="Arial" panose="020B0604020202020204" pitchFamily="34" charset="0"/>
            </a:endParaRPr>
          </a:p>
        </p:txBody>
      </p:sp>
      <p:pic>
        <p:nvPicPr>
          <p:cNvPr id="37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536" y="1700808"/>
            <a:ext cx="2159727" cy="39128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Seta para a esquerda 8"/>
          <p:cNvSpPr/>
          <p:nvPr/>
        </p:nvSpPr>
        <p:spPr>
          <a:xfrm>
            <a:off x="2980695" y="3080356"/>
            <a:ext cx="1468249" cy="34864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14014046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t>Cadastro de Turma</a:t>
            </a:r>
            <a:endParaRPr lang="pt-BR" sz="4400" b="1" dirty="0"/>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Pesquisar Turma</a:t>
            </a:r>
            <a:endParaRPr lang="pt-BR" b="1" dirty="0">
              <a:solidFill>
                <a:schemeClr val="accent4"/>
              </a:solidFill>
              <a:cs typeface="Arial" panose="020B0604020202020204" pitchFamily="34" charset="0"/>
            </a:endParaRPr>
          </a:p>
        </p:txBody>
      </p:sp>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 y="1844824"/>
            <a:ext cx="7704856" cy="28341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Arredondar Retângulo em um Canto Diagonal 1"/>
          <p:cNvSpPr/>
          <p:nvPr/>
        </p:nvSpPr>
        <p:spPr>
          <a:xfrm>
            <a:off x="632520" y="4869160"/>
            <a:ext cx="8640960" cy="817878"/>
          </a:xfrm>
          <a:prstGeom prst="round2DiagRect">
            <a:avLst>
              <a:gd name="adj1" fmla="val 50000"/>
              <a:gd name="adj2" fmla="val 0"/>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latin typeface="Arial" panose="020B0604020202020204" pitchFamily="34" charset="0"/>
                <a:cs typeface="Arial" panose="020B0604020202020204" pitchFamily="34" charset="0"/>
              </a:rPr>
              <a:t>É possível pesquisar </a:t>
            </a:r>
            <a:r>
              <a:rPr lang="pt-BR" dirty="0" smtClean="0">
                <a:latin typeface="Arial" panose="020B0604020202020204" pitchFamily="34" charset="0"/>
                <a:cs typeface="Arial" panose="020B0604020202020204" pitchFamily="34" charset="0"/>
              </a:rPr>
              <a:t>as turmas pelo Nome ou </a:t>
            </a:r>
            <a:r>
              <a:rPr lang="pt-BR" dirty="0">
                <a:latin typeface="Arial" panose="020B0604020202020204" pitchFamily="34" charset="0"/>
                <a:cs typeface="Arial" panose="020B0604020202020204" pitchFamily="34" charset="0"/>
              </a:rPr>
              <a:t>Código da </a:t>
            </a:r>
            <a:r>
              <a:rPr lang="pt-BR" dirty="0" smtClean="0">
                <a:latin typeface="Arial" panose="020B0604020202020204" pitchFamily="34" charset="0"/>
                <a:cs typeface="Arial" panose="020B0604020202020204" pitchFamily="34" charset="0"/>
              </a:rPr>
              <a:t>Turma.</a:t>
            </a:r>
            <a:endParaRPr lang="pt-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560938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ítulo 1"/>
          <p:cNvSpPr txBox="1">
            <a:spLocks/>
          </p:cNvSpPr>
          <p:nvPr/>
        </p:nvSpPr>
        <p:spPr>
          <a:xfrm>
            <a:off x="495300" y="-315416"/>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t>Cadastro de Turma</a:t>
            </a:r>
            <a:endParaRPr lang="pt-BR" sz="4400" b="1" dirty="0"/>
          </a:p>
        </p:txBody>
      </p:sp>
      <p:sp>
        <p:nvSpPr>
          <p:cNvPr id="7"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Pesquisar Turma - Resultado</a:t>
            </a:r>
            <a:endParaRPr lang="pt-BR" b="1" dirty="0">
              <a:solidFill>
                <a:schemeClr val="accent4"/>
              </a:solidFill>
              <a:cs typeface="Arial" panose="020B0604020202020204" pitchFamily="34" charset="0"/>
            </a:endParaRPr>
          </a:p>
        </p:txBody>
      </p:sp>
      <p:pic>
        <p:nvPicPr>
          <p:cNvPr id="399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8303" y="1844824"/>
            <a:ext cx="6705973" cy="4009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Nuvem 10"/>
          <p:cNvSpPr/>
          <p:nvPr/>
        </p:nvSpPr>
        <p:spPr>
          <a:xfrm>
            <a:off x="3440832" y="1556792"/>
            <a:ext cx="4680520" cy="2634617"/>
          </a:xfrm>
          <a:prstGeom prst="cloud">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t-BR" sz="2000" dirty="0" smtClean="0">
                <a:solidFill>
                  <a:schemeClr val="tx1"/>
                </a:solidFill>
              </a:rPr>
              <a:t>Atenção ! É preciso ter cuidado ao editar turmas que tenham docentes e/ou alunos vinculados.</a:t>
            </a:r>
          </a:p>
        </p:txBody>
      </p:sp>
      <p:sp>
        <p:nvSpPr>
          <p:cNvPr id="2" name="Texto explicativo retangular com cantos arredondados 1"/>
          <p:cNvSpPr/>
          <p:nvPr/>
        </p:nvSpPr>
        <p:spPr>
          <a:xfrm>
            <a:off x="200472" y="2539008"/>
            <a:ext cx="3024336" cy="1626505"/>
          </a:xfrm>
          <a:prstGeom prst="wedgeRoundRectCallout">
            <a:avLst>
              <a:gd name="adj1" fmla="val 41436"/>
              <a:gd name="adj2" fmla="val 91948"/>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latin typeface="Arial" panose="020B0604020202020204" pitchFamily="34" charset="0"/>
                <a:cs typeface="Arial" panose="020B0604020202020204" pitchFamily="34" charset="0"/>
              </a:rPr>
              <a:t>No resultado da Pesquisa são apresentadas as opções: Editar Turma, Excluir  a turma e Copiar a Turma.</a:t>
            </a:r>
          </a:p>
        </p:txBody>
      </p:sp>
      <p:sp>
        <p:nvSpPr>
          <p:cNvPr id="9" name="Texto explicativo retangular com cantos arredondados 8"/>
          <p:cNvSpPr/>
          <p:nvPr/>
        </p:nvSpPr>
        <p:spPr>
          <a:xfrm>
            <a:off x="56456" y="4925144"/>
            <a:ext cx="2880320" cy="1816224"/>
          </a:xfrm>
          <a:prstGeom prst="wedgeRoundRectCallout">
            <a:avLst>
              <a:gd name="adj1" fmla="val 58713"/>
              <a:gd name="adj2" fmla="val -39898"/>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smtClean="0">
                <a:latin typeface="Arial" panose="020B0604020202020204" pitchFamily="34" charset="0"/>
                <a:cs typeface="Arial" panose="020B0604020202020204" pitchFamily="34" charset="0"/>
              </a:rPr>
              <a:t>Não é permitido a edição de turmas com alunos/docentes para turmas </a:t>
            </a:r>
            <a:r>
              <a:rPr lang="pt-BR" dirty="0" err="1" smtClean="0">
                <a:latin typeface="Arial" panose="020B0604020202020204" pitchFamily="34" charset="0"/>
                <a:cs typeface="Arial" panose="020B0604020202020204" pitchFamily="34" charset="0"/>
              </a:rPr>
              <a:t>multi</a:t>
            </a:r>
            <a:r>
              <a:rPr lang="pt-BR" dirty="0" smtClean="0">
                <a:latin typeface="Arial" panose="020B0604020202020204" pitchFamily="34" charset="0"/>
                <a:cs typeface="Arial" panose="020B0604020202020204" pitchFamily="34" charset="0"/>
              </a:rPr>
              <a:t>.</a:t>
            </a:r>
            <a:endParaRPr lang="pt-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3956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0065568" cy="7115907"/>
          </a:xfrm>
          <a:prstGeom prst="rect">
            <a:avLst/>
          </a:prstGeom>
        </p:spPr>
      </p:pic>
      <p:sp>
        <p:nvSpPr>
          <p:cNvPr id="3" name="CaixaDeTexto 2"/>
          <p:cNvSpPr txBox="1"/>
          <p:nvPr/>
        </p:nvSpPr>
        <p:spPr>
          <a:xfrm>
            <a:off x="4016896" y="1988840"/>
            <a:ext cx="5976664" cy="1015663"/>
          </a:xfrm>
          <a:prstGeom prst="rect">
            <a:avLst/>
          </a:prstGeom>
          <a:noFill/>
        </p:spPr>
        <p:txBody>
          <a:bodyPr wrap="square" rtlCol="0">
            <a:spAutoFit/>
          </a:bodyPr>
          <a:lstStyle/>
          <a:p>
            <a:pPr marL="457200" indent="-457200">
              <a:buFont typeface="Arial" panose="020B0604020202020204" pitchFamily="34" charset="0"/>
              <a:buChar char="•"/>
              <a:tabLst>
                <a:tab pos="266700" algn="l"/>
              </a:tabLst>
            </a:pPr>
            <a:r>
              <a:rPr lang="pt-BR" sz="3000" b="1" dirty="0" smtClean="0">
                <a:solidFill>
                  <a:schemeClr val="tx2"/>
                </a:solidFill>
                <a:latin typeface="+mj-lt"/>
                <a:ea typeface="Verdana" panose="020B0604030504040204" pitchFamily="34" charset="0"/>
                <a:cs typeface="Verdana" panose="020B0604030504040204" pitchFamily="34" charset="0"/>
              </a:rPr>
              <a:t>Cadastro de Aluno (pessoa física)</a:t>
            </a:r>
          </a:p>
          <a:p>
            <a:pPr marL="457200" indent="-457200">
              <a:buFont typeface="Arial" panose="020B0604020202020204" pitchFamily="34" charset="0"/>
              <a:buChar char="•"/>
              <a:tabLst>
                <a:tab pos="266700" algn="l"/>
              </a:tabLst>
            </a:pPr>
            <a:r>
              <a:rPr lang="pt-BR" sz="3000" b="1" dirty="0" smtClean="0">
                <a:solidFill>
                  <a:schemeClr val="tx2"/>
                </a:solidFill>
                <a:latin typeface="+mj-lt"/>
                <a:ea typeface="Verdana" panose="020B0604030504040204" pitchFamily="34" charset="0"/>
                <a:cs typeface="Verdana" panose="020B0604030504040204" pitchFamily="34" charset="0"/>
              </a:rPr>
              <a:t>Pesquisa de Aluno</a:t>
            </a:r>
          </a:p>
        </p:txBody>
      </p:sp>
    </p:spTree>
    <p:extLst>
      <p:ext uri="{BB962C8B-B14F-4D97-AF65-F5344CB8AC3E}">
        <p14:creationId xmlns:p14="http://schemas.microsoft.com/office/powerpoint/2010/main" val="29075527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495300" y="-387424"/>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Aluno</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Remanejar Aluno/ Admitido Após o Censo</a:t>
            </a:r>
            <a:endParaRPr lang="pt-BR" b="1" dirty="0">
              <a:solidFill>
                <a:schemeClr val="accent4"/>
              </a:solidFill>
              <a:cs typeface="Arial" panose="020B0604020202020204" pitchFamily="34" charset="0"/>
            </a:endParaRPr>
          </a:p>
        </p:txBody>
      </p:sp>
      <p:sp>
        <p:nvSpPr>
          <p:cNvPr id="8" name="Seta para a esquerda 7"/>
          <p:cNvSpPr/>
          <p:nvPr/>
        </p:nvSpPr>
        <p:spPr>
          <a:xfrm>
            <a:off x="3025185" y="3725173"/>
            <a:ext cx="1279743" cy="34864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Seta para a esquerda 6"/>
          <p:cNvSpPr/>
          <p:nvPr/>
        </p:nvSpPr>
        <p:spPr>
          <a:xfrm>
            <a:off x="3022195" y="5240596"/>
            <a:ext cx="1354742" cy="34864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044" y="1703462"/>
            <a:ext cx="2085975" cy="38857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Arredondar Retângulo em um Canto Diagonal 8"/>
          <p:cNvSpPr/>
          <p:nvPr/>
        </p:nvSpPr>
        <p:spPr>
          <a:xfrm>
            <a:off x="4553435" y="1616511"/>
            <a:ext cx="5184576" cy="792088"/>
          </a:xfrm>
          <a:prstGeom prst="round2DiagRect">
            <a:avLst>
              <a:gd name="adj1" fmla="val 50000"/>
              <a:gd name="adj2" fmla="val 0"/>
            </a:avLst>
          </a:prstGeom>
        </p:spPr>
        <p:style>
          <a:lnRef idx="1">
            <a:schemeClr val="dk1"/>
          </a:lnRef>
          <a:fillRef idx="2">
            <a:schemeClr val="dk1"/>
          </a:fillRef>
          <a:effectRef idx="1">
            <a:schemeClr val="dk1"/>
          </a:effectRef>
          <a:fontRef idx="minor">
            <a:schemeClr val="dk1"/>
          </a:fontRef>
        </p:style>
        <p:txBody>
          <a:bodyPr rtlCol="0" anchor="ctr"/>
          <a:lstStyle/>
          <a:p>
            <a:pPr lvl="0" algn="just"/>
            <a:r>
              <a:rPr lang="pt-BR" dirty="0" smtClean="0"/>
              <a:t>É </a:t>
            </a:r>
            <a:r>
              <a:rPr lang="pt-BR" dirty="0"/>
              <a:t>r</a:t>
            </a:r>
            <a:r>
              <a:rPr lang="pt-BR" dirty="0" smtClean="0"/>
              <a:t>ecomendado utilizar o </a:t>
            </a:r>
            <a:r>
              <a:rPr lang="pt-BR" dirty="0"/>
              <a:t>remanejamento de aluno para evitar a duplicação de cadastro.</a:t>
            </a:r>
          </a:p>
        </p:txBody>
      </p:sp>
      <p:sp>
        <p:nvSpPr>
          <p:cNvPr id="11" name="Arredondar Retângulo em um Canto Diagonal 10"/>
          <p:cNvSpPr/>
          <p:nvPr/>
        </p:nvSpPr>
        <p:spPr>
          <a:xfrm>
            <a:off x="4553435" y="2636912"/>
            <a:ext cx="5184576" cy="3096343"/>
          </a:xfrm>
          <a:prstGeom prst="round2DiagRect">
            <a:avLst>
              <a:gd name="adj1" fmla="val 0"/>
              <a:gd name="adj2" fmla="val 21523"/>
            </a:avLst>
          </a:prstGeom>
        </p:spPr>
        <p:style>
          <a:lnRef idx="1">
            <a:schemeClr val="dk1"/>
          </a:lnRef>
          <a:fillRef idx="2">
            <a:schemeClr val="dk1"/>
          </a:fillRef>
          <a:effectRef idx="1">
            <a:schemeClr val="dk1"/>
          </a:effectRef>
          <a:fontRef idx="minor">
            <a:schemeClr val="dk1"/>
          </a:fontRef>
        </p:style>
        <p:txBody>
          <a:bodyPr rtlCol="0" anchor="ctr"/>
          <a:lstStyle/>
          <a:p>
            <a:pPr lvl="0" algn="just"/>
            <a:r>
              <a:rPr lang="pt-BR" dirty="0"/>
              <a:t>A lista de remanejamento apresentará somente os alunos que na Situação do Aluno 2017 foram informados como "Aprovado", "Reprovado", "Curso em Andamento", "Sem Movimentação" ou aqueles que não tenham informação na Situação do Aluno 2017. Os alunos com informação de "Transferido", "Deixou de frequentar" e "Falecido" não serão disponibilizados para remanejamento.</a:t>
            </a:r>
          </a:p>
        </p:txBody>
      </p:sp>
    </p:spTree>
    <p:extLst>
      <p:ext uri="{BB962C8B-B14F-4D97-AF65-F5344CB8AC3E}">
        <p14:creationId xmlns:p14="http://schemas.microsoft.com/office/powerpoint/2010/main" val="21536730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080" y="1556792"/>
            <a:ext cx="9274448" cy="3491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ítulo 1"/>
          <p:cNvSpPr txBox="1">
            <a:spLocks/>
          </p:cNvSpPr>
          <p:nvPr/>
        </p:nvSpPr>
        <p:spPr>
          <a:xfrm>
            <a:off x="495300" y="-387424"/>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Aluno</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Remanejar Aluno</a:t>
            </a:r>
            <a:endParaRPr lang="pt-BR" b="1" dirty="0">
              <a:solidFill>
                <a:schemeClr val="accent4"/>
              </a:solidFill>
              <a:cs typeface="Arial" panose="020B0604020202020204" pitchFamily="34" charset="0"/>
            </a:endParaRPr>
          </a:p>
        </p:txBody>
      </p:sp>
      <p:sp>
        <p:nvSpPr>
          <p:cNvPr id="2" name="Texto explicativo retangular com cantos arredondados 1"/>
          <p:cNvSpPr/>
          <p:nvPr/>
        </p:nvSpPr>
        <p:spPr>
          <a:xfrm>
            <a:off x="3080792" y="4725144"/>
            <a:ext cx="4896544" cy="1584176"/>
          </a:xfrm>
          <a:prstGeom prst="wedgeRoundRectCallout">
            <a:avLst>
              <a:gd name="adj1" fmla="val -74633"/>
              <a:gd name="adj2" fmla="val -81802"/>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Selecione a opção de visualizar os alunos das turmas cadastradas em 2017. Na opção Remanejar alunos Admitido Após será apresentada a modalidade e etapa da admissão.</a:t>
            </a:r>
          </a:p>
        </p:txBody>
      </p:sp>
    </p:spTree>
    <p:extLst>
      <p:ext uri="{BB962C8B-B14F-4D97-AF65-F5344CB8AC3E}">
        <p14:creationId xmlns:p14="http://schemas.microsoft.com/office/powerpoint/2010/main" val="1912262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909" y="1916832"/>
            <a:ext cx="8674795" cy="3640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ítulo 1"/>
          <p:cNvSpPr txBox="1">
            <a:spLocks noGrp="1"/>
          </p:cNvSpPr>
          <p:nvPr>
            <p:ph type="title"/>
          </p:nvPr>
        </p:nvSpPr>
        <p:spPr>
          <a:xfrm>
            <a:off x="488504" y="-99392"/>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Aluno</a:t>
            </a:r>
            <a:endParaRPr lang="pt-BR" sz="4400" b="1" dirty="0">
              <a:solidFill>
                <a:schemeClr val="tx1"/>
              </a:solidFill>
            </a:endParaRPr>
          </a:p>
        </p:txBody>
      </p:sp>
      <p:sp>
        <p:nvSpPr>
          <p:cNvPr id="4" name="Retângulo 3"/>
          <p:cNvSpPr/>
          <p:nvPr/>
        </p:nvSpPr>
        <p:spPr>
          <a:xfrm>
            <a:off x="776536" y="1124744"/>
            <a:ext cx="2736304" cy="461665"/>
          </a:xfrm>
          <a:prstGeom prst="rect">
            <a:avLst/>
          </a:prstGeom>
        </p:spPr>
        <p:txBody>
          <a:bodyPr wrap="square">
            <a:spAutoFit/>
          </a:bodyPr>
          <a:lstStyle/>
          <a:p>
            <a:r>
              <a:rPr lang="pt-BR" sz="2400" b="1" dirty="0">
                <a:solidFill>
                  <a:schemeClr val="accent4"/>
                </a:solidFill>
                <a:cs typeface="Arial" panose="020B0604020202020204" pitchFamily="34" charset="0"/>
              </a:rPr>
              <a:t>Remanejar Aluno</a:t>
            </a:r>
          </a:p>
        </p:txBody>
      </p:sp>
      <p:sp>
        <p:nvSpPr>
          <p:cNvPr id="2" name="Texto explicativo retangular com cantos arredondados 1"/>
          <p:cNvSpPr/>
          <p:nvPr/>
        </p:nvSpPr>
        <p:spPr>
          <a:xfrm>
            <a:off x="5857377" y="1052736"/>
            <a:ext cx="3704135" cy="1094038"/>
          </a:xfrm>
          <a:prstGeom prst="wedgeRoundRectCallout">
            <a:avLst>
              <a:gd name="adj1" fmla="val -123691"/>
              <a:gd name="adj2" fmla="val 210755"/>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Selecione os alunos que deseja Remanejar. Existe a opção para marcar todos os alunos da turma. </a:t>
            </a:r>
          </a:p>
        </p:txBody>
      </p:sp>
      <p:sp>
        <p:nvSpPr>
          <p:cNvPr id="3" name="Texto explicativo retangular com cantos arredondados 2"/>
          <p:cNvSpPr/>
          <p:nvPr/>
        </p:nvSpPr>
        <p:spPr>
          <a:xfrm>
            <a:off x="5673080" y="2636912"/>
            <a:ext cx="3816424" cy="2304255"/>
          </a:xfrm>
          <a:prstGeom prst="wedgeRoundRectCallout">
            <a:avLst>
              <a:gd name="adj1" fmla="val -96705"/>
              <a:gd name="adj2" fmla="val 20455"/>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Após o remanejamento os alunos saem da lista para remanejamento. </a:t>
            </a:r>
            <a:r>
              <a:rPr lang="pt-BR" dirty="0" err="1">
                <a:solidFill>
                  <a:schemeClr val="tx1"/>
                </a:solidFill>
                <a:latin typeface="Arial" panose="020B0604020202020204" pitchFamily="34" charset="0"/>
                <a:cs typeface="Arial" panose="020B0604020202020204" pitchFamily="34" charset="0"/>
              </a:rPr>
              <a:t>Obs</a:t>
            </a:r>
            <a:r>
              <a:rPr lang="pt-BR" dirty="0">
                <a:solidFill>
                  <a:schemeClr val="tx1"/>
                </a:solidFill>
                <a:latin typeface="Arial" panose="020B0604020202020204" pitchFamily="34" charset="0"/>
                <a:cs typeface="Arial" panose="020B0604020202020204" pitchFamily="34" charset="0"/>
              </a:rPr>
              <a:t>:  se já vinculado a escola, o aluno sairá automaticamente da lista de remanejamento; caso o aluno seja desvinculado retorna para a lista de remanejamento.</a:t>
            </a:r>
          </a:p>
        </p:txBody>
      </p:sp>
      <p:sp>
        <p:nvSpPr>
          <p:cNvPr id="6" name="Texto explicativo retangular com cantos arredondados 5"/>
          <p:cNvSpPr/>
          <p:nvPr/>
        </p:nvSpPr>
        <p:spPr>
          <a:xfrm>
            <a:off x="5313040" y="5157192"/>
            <a:ext cx="4176464" cy="1152128"/>
          </a:xfrm>
          <a:prstGeom prst="wedgeRoundRectCallout">
            <a:avLst>
              <a:gd name="adj1" fmla="val -74265"/>
              <a:gd name="adj2" fmla="val -73556"/>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Em turmas ‘</a:t>
            </a:r>
            <a:r>
              <a:rPr lang="pt-BR" dirty="0" err="1">
                <a:solidFill>
                  <a:schemeClr val="tx1"/>
                </a:solidFill>
                <a:latin typeface="Arial" panose="020B0604020202020204" pitchFamily="34" charset="0"/>
                <a:cs typeface="Arial" panose="020B0604020202020204" pitchFamily="34" charset="0"/>
              </a:rPr>
              <a:t>multi</a:t>
            </a:r>
            <a:r>
              <a:rPr lang="pt-BR" dirty="0">
                <a:solidFill>
                  <a:schemeClr val="tx1"/>
                </a:solidFill>
                <a:latin typeface="Arial" panose="020B0604020202020204" pitchFamily="34" charset="0"/>
                <a:cs typeface="Arial" panose="020B0604020202020204" pitchFamily="34" charset="0"/>
              </a:rPr>
              <a:t>’ não pode ser remanejado todos os alunos para a mesma etapa.</a:t>
            </a:r>
          </a:p>
        </p:txBody>
      </p:sp>
      <p:sp>
        <p:nvSpPr>
          <p:cNvPr id="7" name="Texto explicativo retangular com cantos arredondados 6"/>
          <p:cNvSpPr/>
          <p:nvPr/>
        </p:nvSpPr>
        <p:spPr>
          <a:xfrm>
            <a:off x="200472" y="5013176"/>
            <a:ext cx="3312368" cy="1728192"/>
          </a:xfrm>
          <a:prstGeom prst="wedgeRoundRectCallout">
            <a:avLst>
              <a:gd name="adj1" fmla="val 58697"/>
              <a:gd name="adj2" fmla="val -59699"/>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Selecione a turma para qual os alunos serão remanejados. É necessário ter turmas cadastradas em 2018 para realizar o remanejamento.</a:t>
            </a:r>
          </a:p>
        </p:txBody>
      </p:sp>
    </p:spTree>
    <p:extLst>
      <p:ext uri="{BB962C8B-B14F-4D97-AF65-F5344CB8AC3E}">
        <p14:creationId xmlns:p14="http://schemas.microsoft.com/office/powerpoint/2010/main" val="4129913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P spid="7" grpId="0" animBg="1"/>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495300" y="-387424"/>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Aluno</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Remanejar Aluno</a:t>
            </a:r>
            <a:endParaRPr lang="pt-BR" b="1" dirty="0">
              <a:solidFill>
                <a:schemeClr val="accent4"/>
              </a:solidFill>
              <a:cs typeface="Arial" panose="020B0604020202020204"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528" y="1687846"/>
            <a:ext cx="8326769" cy="35158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o explicativo retangular com cantos arredondados 1"/>
          <p:cNvSpPr/>
          <p:nvPr/>
        </p:nvSpPr>
        <p:spPr>
          <a:xfrm>
            <a:off x="2504728" y="4437112"/>
            <a:ext cx="4248472" cy="1800200"/>
          </a:xfrm>
          <a:prstGeom prst="wedgeRoundRectCallout">
            <a:avLst>
              <a:gd name="adj1" fmla="val -65929"/>
              <a:gd name="adj2" fmla="val -115913"/>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Observe a lista de resultados do remanejamento, pois nela  é apresentada se o remanejamento foi realizado com sucesso ou se há algum erro que impede o remanejamento.</a:t>
            </a:r>
          </a:p>
        </p:txBody>
      </p:sp>
    </p:spTree>
    <p:extLst>
      <p:ext uri="{BB962C8B-B14F-4D97-AF65-F5344CB8AC3E}">
        <p14:creationId xmlns:p14="http://schemas.microsoft.com/office/powerpoint/2010/main" val="375342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528" y="1988840"/>
            <a:ext cx="8034108" cy="3961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ítulo 1"/>
          <p:cNvSpPr txBox="1">
            <a:spLocks/>
          </p:cNvSpPr>
          <p:nvPr/>
        </p:nvSpPr>
        <p:spPr>
          <a:xfrm>
            <a:off x="495300" y="-387424"/>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Aluno</a:t>
            </a:r>
            <a:endParaRPr lang="pt-BR" sz="4400" b="1" dirty="0">
              <a:solidFill>
                <a:schemeClr val="tx1"/>
              </a:solidFill>
            </a:endParaRPr>
          </a:p>
        </p:txBody>
      </p:sp>
      <p:sp>
        <p:nvSpPr>
          <p:cNvPr id="5" name="Retângulo 4"/>
          <p:cNvSpPr/>
          <p:nvPr/>
        </p:nvSpPr>
        <p:spPr>
          <a:xfrm>
            <a:off x="560512" y="1052736"/>
            <a:ext cx="2397131" cy="461665"/>
          </a:xfrm>
          <a:prstGeom prst="rect">
            <a:avLst/>
          </a:prstGeom>
        </p:spPr>
        <p:txBody>
          <a:bodyPr wrap="none">
            <a:spAutoFit/>
          </a:bodyPr>
          <a:lstStyle/>
          <a:p>
            <a:r>
              <a:rPr lang="pt-BR" sz="2400" b="1" dirty="0">
                <a:solidFill>
                  <a:schemeClr val="accent4"/>
                </a:solidFill>
                <a:cs typeface="Arial" panose="020B0604020202020204" pitchFamily="34" charset="0"/>
              </a:rPr>
              <a:t>Remanejar Aluno</a:t>
            </a:r>
          </a:p>
        </p:txBody>
      </p:sp>
      <p:sp>
        <p:nvSpPr>
          <p:cNvPr id="2" name="Texto explicativo retangular com cantos arredondados 1"/>
          <p:cNvSpPr/>
          <p:nvPr/>
        </p:nvSpPr>
        <p:spPr>
          <a:xfrm>
            <a:off x="5385048" y="2924944"/>
            <a:ext cx="3456384" cy="1152128"/>
          </a:xfrm>
          <a:prstGeom prst="wedgeRoundRectCallout">
            <a:avLst>
              <a:gd name="adj1" fmla="val -59886"/>
              <a:gd name="adj2" fmla="val 175482"/>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Caso existam </a:t>
            </a:r>
            <a:r>
              <a:rPr lang="pt-BR" dirty="0">
                <a:solidFill>
                  <a:srgbClr val="FF0000"/>
                </a:solidFill>
                <a:latin typeface="Arial" panose="020B0604020202020204" pitchFamily="34" charset="0"/>
                <a:cs typeface="Arial" panose="020B0604020202020204" pitchFamily="34" charset="0"/>
              </a:rPr>
              <a:t>erros</a:t>
            </a:r>
            <a:r>
              <a:rPr lang="pt-BR" dirty="0">
                <a:solidFill>
                  <a:schemeClr val="tx1"/>
                </a:solidFill>
                <a:latin typeface="Arial" panose="020B0604020202020204" pitchFamily="34" charset="0"/>
                <a:cs typeface="Arial" panose="020B0604020202020204" pitchFamily="34" charset="0"/>
              </a:rPr>
              <a:t> o remanejamento não será permitido.</a:t>
            </a:r>
          </a:p>
        </p:txBody>
      </p:sp>
    </p:spTree>
    <p:extLst>
      <p:ext uri="{BB962C8B-B14F-4D97-AF65-F5344CB8AC3E}">
        <p14:creationId xmlns:p14="http://schemas.microsoft.com/office/powerpoint/2010/main" val="3827923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ítulo 1"/>
          <p:cNvSpPr txBox="1">
            <a:spLocks noGrp="1"/>
          </p:cNvSpPr>
          <p:nvPr>
            <p:ph type="title"/>
          </p:nvPr>
        </p:nvSpPr>
        <p:spPr>
          <a:xfrm>
            <a:off x="476002" y="26318"/>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Aluno</a:t>
            </a:r>
            <a:endParaRPr lang="pt-BR" sz="4400" b="1" dirty="0">
              <a:solidFill>
                <a:schemeClr val="tx1"/>
              </a:solidFill>
            </a:endParaRPr>
          </a:p>
        </p:txBody>
      </p:sp>
      <p:sp>
        <p:nvSpPr>
          <p:cNvPr id="7" name="Retângulo 6"/>
          <p:cNvSpPr/>
          <p:nvPr/>
        </p:nvSpPr>
        <p:spPr>
          <a:xfrm>
            <a:off x="632520" y="1340768"/>
            <a:ext cx="2520280" cy="461665"/>
          </a:xfrm>
          <a:prstGeom prst="rect">
            <a:avLst/>
          </a:prstGeom>
        </p:spPr>
        <p:txBody>
          <a:bodyPr wrap="square">
            <a:spAutoFit/>
          </a:bodyPr>
          <a:lstStyle/>
          <a:p>
            <a:r>
              <a:rPr lang="pt-BR" sz="2400" b="1" dirty="0">
                <a:solidFill>
                  <a:schemeClr val="accent4"/>
                </a:solidFill>
                <a:cs typeface="Arial" panose="020B0604020202020204" pitchFamily="34" charset="0"/>
              </a:rPr>
              <a:t>Remanejar Aluno</a:t>
            </a:r>
          </a:p>
        </p:txBody>
      </p:sp>
      <p:sp>
        <p:nvSpPr>
          <p:cNvPr id="9" name="CaixaDeTexto 8"/>
          <p:cNvSpPr txBox="1"/>
          <p:nvPr/>
        </p:nvSpPr>
        <p:spPr>
          <a:xfrm>
            <a:off x="443744" y="1772816"/>
            <a:ext cx="8982203" cy="584775"/>
          </a:xfrm>
          <a:prstGeom prst="rect">
            <a:avLst/>
          </a:prstGeom>
          <a:solidFill>
            <a:schemeClr val="tx2">
              <a:lumMod val="10000"/>
              <a:lumOff val="90000"/>
            </a:schemeClr>
          </a:solidFill>
          <a:ln w="38100">
            <a:solidFill>
              <a:schemeClr val="bg2">
                <a:lumMod val="90000"/>
              </a:schemeClr>
            </a:solidFill>
          </a:ln>
        </p:spPr>
        <p:txBody>
          <a:bodyPr wrap="square" rtlCol="0">
            <a:spAutoFit/>
          </a:bodyPr>
          <a:lstStyle/>
          <a:p>
            <a:pPr algn="just"/>
            <a:r>
              <a:rPr lang="pt-BR" sz="1600" dirty="0">
                <a:latin typeface="Arial" panose="020B0604020202020204" pitchFamily="34" charset="0"/>
                <a:cs typeface="Arial" panose="020B0604020202020204" pitchFamily="34" charset="0"/>
              </a:rPr>
              <a:t>As regras de remanejamento seguem as regras de vínculo do aluno. Dessa forma, algumas regras devem ser lembradas: </a:t>
            </a:r>
          </a:p>
        </p:txBody>
      </p:sp>
      <p:sp>
        <p:nvSpPr>
          <p:cNvPr id="10" name="Retângulo 9"/>
          <p:cNvSpPr/>
          <p:nvPr/>
        </p:nvSpPr>
        <p:spPr>
          <a:xfrm>
            <a:off x="398341" y="5257562"/>
            <a:ext cx="9073008" cy="1107996"/>
          </a:xfrm>
          <a:prstGeom prst="rect">
            <a:avLst/>
          </a:prstGeom>
        </p:spPr>
        <p:txBody>
          <a:bodyPr wrap="square">
            <a:spAutoFit/>
          </a:bodyPr>
          <a:lstStyle/>
          <a:p>
            <a:pPr algn="just"/>
            <a:endParaRPr lang="pt-BR" sz="1600" dirty="0">
              <a:latin typeface="Arial" panose="020B0604020202020204" pitchFamily="34" charset="0"/>
              <a:cs typeface="Arial" panose="020B0604020202020204" pitchFamily="34" charset="0"/>
            </a:endParaRPr>
          </a:p>
          <a:p>
            <a:pPr algn="just"/>
            <a:endParaRPr lang="pt-BR" sz="1600" dirty="0" smtClean="0">
              <a:latin typeface="Arial" panose="020B0604020202020204" pitchFamily="34" charset="0"/>
              <a:cs typeface="Arial" panose="020B0604020202020204" pitchFamily="34" charset="0"/>
            </a:endParaRPr>
          </a:p>
          <a:p>
            <a:pPr lvl="0" algn="just"/>
            <a:endParaRPr lang="pt-BR" sz="1600" dirty="0"/>
          </a:p>
          <a:p>
            <a:r>
              <a:rPr lang="pt-BR" dirty="0"/>
              <a:t>	</a:t>
            </a:r>
            <a:endParaRPr lang="pt-BR" sz="1600" dirty="0">
              <a:latin typeface="Arial" panose="020B0604020202020204" pitchFamily="34" charset="0"/>
              <a:cs typeface="Arial" panose="020B0604020202020204" pitchFamily="34" charset="0"/>
            </a:endParaRPr>
          </a:p>
        </p:txBody>
      </p:sp>
      <p:sp>
        <p:nvSpPr>
          <p:cNvPr id="11" name="CaixaDeTexto 10"/>
          <p:cNvSpPr txBox="1"/>
          <p:nvPr/>
        </p:nvSpPr>
        <p:spPr>
          <a:xfrm>
            <a:off x="507302" y="5589240"/>
            <a:ext cx="8982202" cy="646331"/>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defPPr>
              <a:defRPr lang="pt-BR"/>
            </a:defPPr>
            <a:lvl1pPr algn="just">
              <a:defRPr>
                <a:solidFill>
                  <a:schemeClr val="dk1"/>
                </a:solidFill>
                <a:latin typeface="Arial"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lvl="2"/>
            <a:r>
              <a:rPr lang="pt-BR" dirty="0"/>
              <a:t>Com o remanejamento, todos os dados de vínculo do aluno são carregados conforme o ano anterior, por isso é importante conferi-los.</a:t>
            </a:r>
          </a:p>
        </p:txBody>
      </p:sp>
      <p:sp>
        <p:nvSpPr>
          <p:cNvPr id="12" name="Retângulo 11"/>
          <p:cNvSpPr/>
          <p:nvPr/>
        </p:nvSpPr>
        <p:spPr>
          <a:xfrm>
            <a:off x="428497" y="3501008"/>
            <a:ext cx="8982203" cy="833298"/>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rtlCol="0" anchor="ctr"/>
          <a:lstStyle/>
          <a:p>
            <a:pPr algn="just"/>
            <a:endParaRPr lang="pt-BR" dirty="0">
              <a:solidFill>
                <a:schemeClr val="dk1"/>
              </a:solidFill>
              <a:latin typeface="Arial" pitchFamily="34" charset="0"/>
            </a:endParaRPr>
          </a:p>
          <a:p>
            <a:pPr algn="just"/>
            <a:endParaRPr lang="pt-BR" dirty="0">
              <a:solidFill>
                <a:schemeClr val="dk1"/>
              </a:solidFill>
              <a:latin typeface="Arial" pitchFamily="34" charset="0"/>
            </a:endParaRPr>
          </a:p>
          <a:p>
            <a:pPr marL="285750" indent="-285750" algn="just">
              <a:buFont typeface="Wingdings" panose="05000000000000000000" pitchFamily="2" charset="2"/>
              <a:buChar char="v"/>
            </a:pPr>
            <a:r>
              <a:rPr lang="pt-BR" dirty="0">
                <a:solidFill>
                  <a:schemeClr val="dk1"/>
                </a:solidFill>
                <a:latin typeface="Arial" pitchFamily="34" charset="0"/>
              </a:rPr>
              <a:t>Regra de idade por etapa de Ensino; Regra do mesmo horário, número de vínculos, etc.</a:t>
            </a:r>
          </a:p>
          <a:p>
            <a:pPr algn="just"/>
            <a:endParaRPr lang="pt-BR" dirty="0">
              <a:solidFill>
                <a:schemeClr val="dk1"/>
              </a:solidFill>
              <a:latin typeface="Arial" pitchFamily="34" charset="0"/>
            </a:endParaRPr>
          </a:p>
          <a:p>
            <a:pPr algn="just"/>
            <a:r>
              <a:rPr lang="pt-BR" dirty="0">
                <a:solidFill>
                  <a:schemeClr val="dk1"/>
                </a:solidFill>
                <a:latin typeface="Arial" pitchFamily="34" charset="0"/>
              </a:rPr>
              <a:t>	</a:t>
            </a:r>
          </a:p>
        </p:txBody>
      </p:sp>
      <p:sp>
        <p:nvSpPr>
          <p:cNvPr id="13" name="Retângulo 12"/>
          <p:cNvSpPr/>
          <p:nvPr/>
        </p:nvSpPr>
        <p:spPr>
          <a:xfrm>
            <a:off x="375757" y="4365104"/>
            <a:ext cx="8982203" cy="1080120"/>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rtlCol="0" anchor="ctr"/>
          <a:lstStyle/>
          <a:p>
            <a:pPr algn="just"/>
            <a:endParaRPr lang="pt-BR" dirty="0">
              <a:solidFill>
                <a:schemeClr val="dk1"/>
              </a:solidFill>
              <a:latin typeface="Arial" pitchFamily="34" charset="0"/>
            </a:endParaRPr>
          </a:p>
          <a:p>
            <a:pPr lvl="2">
              <a:buClr>
                <a:srgbClr val="002060"/>
              </a:buClr>
            </a:pPr>
            <a:endParaRPr lang="pt-BR" dirty="0">
              <a:solidFill>
                <a:schemeClr val="dk1"/>
              </a:solidFill>
            </a:endParaRPr>
          </a:p>
          <a:p>
            <a:pPr marL="285750" indent="-285750" algn="just">
              <a:buFont typeface="Wingdings" panose="05000000000000000000" pitchFamily="2" charset="2"/>
              <a:buChar char="v"/>
            </a:pPr>
            <a:r>
              <a:rPr lang="pt-BR" dirty="0">
                <a:solidFill>
                  <a:schemeClr val="dk1"/>
                </a:solidFill>
                <a:latin typeface="Arial" pitchFamily="34" charset="0"/>
              </a:rPr>
              <a:t>Remanejamento realizado de acordo com informação do tipo de atendimento (escolarização só pode remanejar para escolarização; atividade complementar só pode remanejar para atividade complementar e AEE só pode remanejar para AEE).</a:t>
            </a:r>
          </a:p>
          <a:p>
            <a:pPr algn="just"/>
            <a:endParaRPr lang="pt-BR" dirty="0">
              <a:solidFill>
                <a:schemeClr val="dk1"/>
              </a:solidFill>
              <a:latin typeface="Arial" pitchFamily="34" charset="0"/>
            </a:endParaRPr>
          </a:p>
          <a:p>
            <a:pPr algn="just"/>
            <a:r>
              <a:rPr lang="pt-BR" dirty="0">
                <a:solidFill>
                  <a:schemeClr val="dk1"/>
                </a:solidFill>
                <a:latin typeface="Arial" pitchFamily="34" charset="0"/>
              </a:rPr>
              <a:t>	</a:t>
            </a:r>
          </a:p>
        </p:txBody>
      </p:sp>
      <p:sp>
        <p:nvSpPr>
          <p:cNvPr id="14" name="Retângulo 13"/>
          <p:cNvSpPr/>
          <p:nvPr/>
        </p:nvSpPr>
        <p:spPr>
          <a:xfrm>
            <a:off x="459869" y="2348880"/>
            <a:ext cx="8982203" cy="1136728"/>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rtlCol="0" anchor="ctr"/>
          <a:lstStyle/>
          <a:p>
            <a:pPr algn="just"/>
            <a:endParaRPr lang="pt-BR" dirty="0">
              <a:solidFill>
                <a:schemeClr val="dk1"/>
              </a:solidFill>
              <a:latin typeface="Arial" pitchFamily="34" charset="0"/>
            </a:endParaRPr>
          </a:p>
          <a:p>
            <a:pPr marL="285750" indent="-285750" algn="just">
              <a:buFont typeface="Wingdings" panose="05000000000000000000" pitchFamily="2" charset="2"/>
              <a:buChar char="v"/>
            </a:pPr>
            <a:r>
              <a:rPr lang="pt-BR" dirty="0">
                <a:solidFill>
                  <a:schemeClr val="dk1"/>
                </a:solidFill>
                <a:latin typeface="Arial" pitchFamily="34" charset="0"/>
              </a:rPr>
              <a:t>Apenas alunos com deficiência, transtornos globais do desenvolvimento e / ou altas </a:t>
            </a:r>
            <a:r>
              <a:rPr lang="pt-BR" dirty="0" err="1">
                <a:solidFill>
                  <a:schemeClr val="dk1"/>
                </a:solidFill>
                <a:latin typeface="Arial" pitchFamily="34" charset="0"/>
              </a:rPr>
              <a:t>habilitadades</a:t>
            </a:r>
            <a:r>
              <a:rPr lang="pt-BR" dirty="0">
                <a:solidFill>
                  <a:schemeClr val="dk1"/>
                </a:solidFill>
                <a:latin typeface="Arial" pitchFamily="34" charset="0"/>
              </a:rPr>
              <a:t>/ </a:t>
            </a:r>
            <a:r>
              <a:rPr lang="pt-BR" dirty="0" err="1">
                <a:solidFill>
                  <a:schemeClr val="dk1"/>
                </a:solidFill>
                <a:latin typeface="Arial" pitchFamily="34" charset="0"/>
              </a:rPr>
              <a:t>superdotação</a:t>
            </a:r>
            <a:r>
              <a:rPr lang="pt-BR" dirty="0">
                <a:solidFill>
                  <a:schemeClr val="dk1"/>
                </a:solidFill>
                <a:latin typeface="Arial" pitchFamily="34" charset="0"/>
              </a:rPr>
              <a:t> podem ser informados em turmas da Educação Especial e AEE; </a:t>
            </a:r>
            <a:endParaRPr lang="pt-BR" dirty="0" smtClean="0">
              <a:solidFill>
                <a:schemeClr val="dk1"/>
              </a:solidFill>
              <a:latin typeface="Arial" pitchFamily="34" charset="0"/>
            </a:endParaRPr>
          </a:p>
          <a:p>
            <a:pPr algn="just"/>
            <a:endParaRPr lang="pt-BR" dirty="0">
              <a:solidFill>
                <a:schemeClr val="dk1"/>
              </a:solidFill>
              <a:latin typeface="Arial" pitchFamily="34" charset="0"/>
            </a:endParaRPr>
          </a:p>
        </p:txBody>
      </p:sp>
    </p:spTree>
    <p:extLst>
      <p:ext uri="{BB962C8B-B14F-4D97-AF65-F5344CB8AC3E}">
        <p14:creationId xmlns:p14="http://schemas.microsoft.com/office/powerpoint/2010/main" val="986573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2" grpId="0"/>
      <p:bldP spid="13"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ítulo 1"/>
          <p:cNvSpPr txBox="1">
            <a:spLocks/>
          </p:cNvSpPr>
          <p:nvPr/>
        </p:nvSpPr>
        <p:spPr>
          <a:xfrm>
            <a:off x="699532" y="3717032"/>
            <a:ext cx="8645955" cy="16764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pt-BR" sz="4800" dirty="0">
              <a:solidFill>
                <a:srgbClr val="1B416F"/>
              </a:solidFill>
            </a:endParaRPr>
          </a:p>
        </p:txBody>
      </p:sp>
      <p:sp>
        <p:nvSpPr>
          <p:cNvPr id="7" name="CaixaDeTexto 6"/>
          <p:cNvSpPr txBox="1"/>
          <p:nvPr/>
        </p:nvSpPr>
        <p:spPr>
          <a:xfrm>
            <a:off x="1208584" y="2636912"/>
            <a:ext cx="3597901" cy="923330"/>
          </a:xfrm>
          <a:prstGeom prst="rect">
            <a:avLst/>
          </a:prstGeom>
          <a:noFill/>
        </p:spPr>
        <p:txBody>
          <a:bodyPr wrap="square" rtlCol="0">
            <a:spAutoFit/>
          </a:bodyPr>
          <a:lstStyle/>
          <a:p>
            <a:r>
              <a:rPr lang="pt-BR" sz="5400" dirty="0" smtClean="0">
                <a:solidFill>
                  <a:schemeClr val="bg1"/>
                </a:solidFill>
              </a:rPr>
              <a:t>Definição</a:t>
            </a:r>
            <a:endParaRPr lang="pt-BR" sz="5400" dirty="0">
              <a:solidFill>
                <a:schemeClr val="bg1"/>
              </a:solidFill>
            </a:endParaRPr>
          </a:p>
        </p:txBody>
      </p:sp>
      <p:sp>
        <p:nvSpPr>
          <p:cNvPr id="10" name="Título 1"/>
          <p:cNvSpPr txBox="1">
            <a:spLocks/>
          </p:cNvSpPr>
          <p:nvPr/>
        </p:nvSpPr>
        <p:spPr>
          <a:xfrm>
            <a:off x="427512" y="579382"/>
            <a:ext cx="7467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b="1" dirty="0" smtClean="0"/>
              <a:t>Acessando o Sistema </a:t>
            </a:r>
            <a:endParaRPr lang="pt-BR" dirty="0"/>
          </a:p>
        </p:txBody>
      </p:sp>
      <p:sp>
        <p:nvSpPr>
          <p:cNvPr id="12" name="Espaço Reservado para Conteúdo 2"/>
          <p:cNvSpPr txBox="1">
            <a:spLocks/>
          </p:cNvSpPr>
          <p:nvPr/>
        </p:nvSpPr>
        <p:spPr>
          <a:xfrm>
            <a:off x="457200" y="1640066"/>
            <a:ext cx="8528248" cy="2220982"/>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pt-BR" sz="2400" b="1" dirty="0" smtClean="0">
                <a:solidFill>
                  <a:schemeClr val="accent4"/>
                </a:solidFill>
                <a:latin typeface="Arial" panose="020B0604020202020204" pitchFamily="34" charset="0"/>
                <a:cs typeface="Arial" panose="020B0604020202020204" pitchFamily="34" charset="0"/>
              </a:rPr>
              <a:t>Requisitos Mínimos para acesso ao sistema </a:t>
            </a:r>
            <a:r>
              <a:rPr lang="pt-BR" sz="2400" b="1" dirty="0" err="1" smtClean="0">
                <a:solidFill>
                  <a:schemeClr val="accent4"/>
                </a:solidFill>
                <a:latin typeface="Arial" panose="020B0604020202020204" pitchFamily="34" charset="0"/>
                <a:cs typeface="Arial" panose="020B0604020202020204" pitchFamily="34" charset="0"/>
              </a:rPr>
              <a:t>Educacenso</a:t>
            </a:r>
            <a:endParaRPr lang="pt-BR" sz="2400" b="1" dirty="0" smtClean="0">
              <a:solidFill>
                <a:schemeClr val="accent4"/>
              </a:solidFill>
              <a:latin typeface="Arial" panose="020B0604020202020204" pitchFamily="34" charset="0"/>
              <a:cs typeface="Arial" panose="020B0604020202020204" pitchFamily="34" charset="0"/>
            </a:endParaRPr>
          </a:p>
          <a:p>
            <a:pPr marL="0" indent="0" algn="just">
              <a:buFont typeface="Arial" pitchFamily="34" charset="0"/>
              <a:buNone/>
            </a:pPr>
            <a:endParaRPr lang="pt-BR" sz="1400" b="1" dirty="0" smtClean="0">
              <a:solidFill>
                <a:schemeClr val="accent4"/>
              </a:solidFill>
              <a:latin typeface="Arial" panose="020B0604020202020204" pitchFamily="34" charset="0"/>
              <a:cs typeface="Arial" panose="020B0604020202020204" pitchFamily="34" charset="0"/>
            </a:endParaRPr>
          </a:p>
          <a:p>
            <a:pPr algn="just">
              <a:buFont typeface="Wingdings" panose="05000000000000000000" pitchFamily="2" charset="2"/>
              <a:buChar char="Ø"/>
            </a:pPr>
            <a:r>
              <a:rPr lang="pt-BR" sz="2400" dirty="0" smtClean="0">
                <a:latin typeface="Arial" panose="020B0604020202020204" pitchFamily="34" charset="0"/>
                <a:cs typeface="Arial" panose="020B0604020202020204" pitchFamily="34" charset="0"/>
              </a:rPr>
              <a:t>Google </a:t>
            </a:r>
            <a:r>
              <a:rPr lang="pt-BR" sz="2400" dirty="0" err="1">
                <a:latin typeface="Arial" panose="020B0604020202020204" pitchFamily="34" charset="0"/>
                <a:cs typeface="Arial" panose="020B0604020202020204" pitchFamily="34" charset="0"/>
              </a:rPr>
              <a:t>Chrome</a:t>
            </a:r>
            <a:r>
              <a:rPr lang="pt-BR" sz="2400" dirty="0">
                <a:latin typeface="Arial" panose="020B0604020202020204" pitchFamily="34" charset="0"/>
                <a:cs typeface="Arial" panose="020B0604020202020204" pitchFamily="34" charset="0"/>
              </a:rPr>
              <a:t> Versão 39 ou superior</a:t>
            </a:r>
          </a:p>
          <a:p>
            <a:pPr algn="just">
              <a:buFont typeface="Wingdings" panose="05000000000000000000" pitchFamily="2" charset="2"/>
              <a:buChar char="Ø"/>
            </a:pPr>
            <a:r>
              <a:rPr lang="pt-BR" sz="2400" smtClean="0">
                <a:latin typeface="Arial" panose="020B0604020202020204" pitchFamily="34" charset="0"/>
                <a:cs typeface="Arial" panose="020B0604020202020204" pitchFamily="34" charset="0"/>
              </a:rPr>
              <a:t>Mozilla </a:t>
            </a:r>
            <a:r>
              <a:rPr lang="pt-BR" sz="2400" dirty="0">
                <a:latin typeface="Arial" panose="020B0604020202020204" pitchFamily="34" charset="0"/>
                <a:cs typeface="Arial" panose="020B0604020202020204" pitchFamily="34" charset="0"/>
              </a:rPr>
              <a:t>Firefox Versão 37 ou </a:t>
            </a:r>
            <a:r>
              <a:rPr lang="pt-BR" sz="2400" dirty="0" smtClean="0">
                <a:latin typeface="Arial" panose="020B0604020202020204" pitchFamily="34" charset="0"/>
                <a:cs typeface="Arial" panose="020B0604020202020204" pitchFamily="34" charset="0"/>
              </a:rPr>
              <a:t>superior</a:t>
            </a:r>
          </a:p>
          <a:p>
            <a:pPr algn="just">
              <a:buFont typeface="Wingdings" panose="05000000000000000000" pitchFamily="2" charset="2"/>
              <a:buChar char="Ø"/>
            </a:pPr>
            <a:endParaRPr lang="pt-BR" sz="2400" dirty="0">
              <a:latin typeface="Arial" panose="020B0604020202020204" pitchFamily="34" charset="0"/>
              <a:cs typeface="Arial" panose="020B0604020202020204" pitchFamily="34" charset="0"/>
            </a:endParaRPr>
          </a:p>
          <a:p>
            <a:pPr algn="just">
              <a:buFont typeface="Wingdings" panose="05000000000000000000" pitchFamily="2" charset="2"/>
              <a:buChar char="Ø"/>
            </a:pPr>
            <a:endParaRPr lang="pt-BR" sz="2400" dirty="0">
              <a:latin typeface="Arial" panose="020B0604020202020204" pitchFamily="34" charset="0"/>
              <a:cs typeface="Arial" panose="020B0604020202020204" pitchFamily="34" charset="0"/>
            </a:endParaRPr>
          </a:p>
        </p:txBody>
      </p:sp>
      <p:graphicFrame>
        <p:nvGraphicFramePr>
          <p:cNvPr id="2" name="Tabela 3"/>
          <p:cNvGraphicFramePr>
            <a:graphicFrameLocks noGrp="1"/>
          </p:cNvGraphicFramePr>
          <p:nvPr>
            <p:extLst>
              <p:ext uri="{D42A27DB-BD31-4B8C-83A1-F6EECF244321}">
                <p14:modId xmlns:p14="http://schemas.microsoft.com/office/powerpoint/2010/main" val="3152105502"/>
              </p:ext>
            </p:extLst>
          </p:nvPr>
        </p:nvGraphicFramePr>
        <p:xfrm>
          <a:off x="344488" y="3837047"/>
          <a:ext cx="8919697" cy="2228850"/>
        </p:xfrm>
        <a:graphic>
          <a:graphicData uri="http://schemas.openxmlformats.org/drawingml/2006/table">
            <a:tbl>
              <a:tblPr firstRow="1" firstCol="1" bandRow="1">
                <a:tableStyleId>{F5AB1C69-6EDB-4FF4-983F-18BD219EF322}</a:tableStyleId>
              </a:tblPr>
              <a:tblGrid>
                <a:gridCol w="1619777"/>
                <a:gridCol w="2592288"/>
                <a:gridCol w="2088232"/>
                <a:gridCol w="2619400"/>
              </a:tblGrid>
              <a:tr h="0">
                <a:tc>
                  <a:txBody>
                    <a:bodyPr/>
                    <a:lstStyle/>
                    <a:p>
                      <a:pPr>
                        <a:spcAft>
                          <a:spcPts val="0"/>
                        </a:spcAft>
                      </a:pPr>
                      <a:r>
                        <a:rPr lang="pt-BR" sz="1400" dirty="0">
                          <a:effectLst/>
                        </a:rPr>
                        <a:t> </a:t>
                      </a:r>
                      <a:endParaRPr lang="pt-BR" sz="1400" dirty="0">
                        <a:effectLst/>
                        <a:latin typeface="Calibri"/>
                        <a:ea typeface="Calibri"/>
                        <a:cs typeface="Times New Roman"/>
                      </a:endParaRPr>
                    </a:p>
                  </a:txBody>
                  <a:tcPr marL="9525" marR="9525" marT="9525" marB="9525" anchor="ctr">
                    <a:solidFill>
                      <a:srgbClr val="009E3A"/>
                    </a:solidFill>
                  </a:tcPr>
                </a:tc>
                <a:tc>
                  <a:txBody>
                    <a:bodyPr/>
                    <a:lstStyle/>
                    <a:p>
                      <a:pPr>
                        <a:spcAft>
                          <a:spcPts val="0"/>
                        </a:spcAft>
                      </a:pPr>
                      <a:r>
                        <a:rPr lang="pt-BR" sz="1400" dirty="0">
                          <a:effectLst/>
                        </a:rPr>
                        <a:t>Requisitos para Windows</a:t>
                      </a:r>
                      <a:endParaRPr lang="pt-BR" sz="1400" dirty="0">
                        <a:effectLst/>
                        <a:latin typeface="Calibri"/>
                        <a:ea typeface="Calibri"/>
                        <a:cs typeface="Times New Roman"/>
                      </a:endParaRPr>
                    </a:p>
                  </a:txBody>
                  <a:tcPr marL="9525" marR="9525" marT="9525" marB="9525" anchor="ctr">
                    <a:solidFill>
                      <a:srgbClr val="009E3A"/>
                    </a:solidFill>
                  </a:tcPr>
                </a:tc>
                <a:tc>
                  <a:txBody>
                    <a:bodyPr/>
                    <a:lstStyle/>
                    <a:p>
                      <a:pPr>
                        <a:spcAft>
                          <a:spcPts val="0"/>
                        </a:spcAft>
                      </a:pPr>
                      <a:r>
                        <a:rPr lang="pt-BR" sz="1400">
                          <a:effectLst/>
                        </a:rPr>
                        <a:t>Requisitos para Mac</a:t>
                      </a:r>
                      <a:endParaRPr lang="pt-BR" sz="1400">
                        <a:effectLst/>
                        <a:latin typeface="Calibri"/>
                        <a:ea typeface="Calibri"/>
                        <a:cs typeface="Times New Roman"/>
                      </a:endParaRPr>
                    </a:p>
                  </a:txBody>
                  <a:tcPr marL="9525" marR="9525" marT="9525" marB="9525" anchor="ctr">
                    <a:solidFill>
                      <a:srgbClr val="009E3A"/>
                    </a:solidFill>
                  </a:tcPr>
                </a:tc>
                <a:tc>
                  <a:txBody>
                    <a:bodyPr/>
                    <a:lstStyle/>
                    <a:p>
                      <a:pPr>
                        <a:spcAft>
                          <a:spcPts val="0"/>
                        </a:spcAft>
                      </a:pPr>
                      <a:r>
                        <a:rPr lang="pt-BR" sz="1400">
                          <a:effectLst/>
                        </a:rPr>
                        <a:t>Requisitos para Linux</a:t>
                      </a:r>
                      <a:endParaRPr lang="pt-BR" sz="1400">
                        <a:effectLst/>
                        <a:latin typeface="Calibri"/>
                        <a:ea typeface="Calibri"/>
                        <a:cs typeface="Times New Roman"/>
                      </a:endParaRPr>
                    </a:p>
                  </a:txBody>
                  <a:tcPr marL="9525" marR="9525" marT="9525" marB="9525" anchor="ctr">
                    <a:solidFill>
                      <a:srgbClr val="009E3A"/>
                    </a:solidFill>
                  </a:tcPr>
                </a:tc>
              </a:tr>
              <a:tr h="0">
                <a:tc>
                  <a:txBody>
                    <a:bodyPr/>
                    <a:lstStyle/>
                    <a:p>
                      <a:pPr>
                        <a:spcAft>
                          <a:spcPts val="0"/>
                        </a:spcAft>
                      </a:pPr>
                      <a:r>
                        <a:rPr lang="pt-BR" sz="1400" dirty="0">
                          <a:effectLst/>
                        </a:rPr>
                        <a:t>Sistema operacional</a:t>
                      </a:r>
                      <a:endParaRPr lang="pt-BR" sz="1400" dirty="0">
                        <a:effectLst/>
                        <a:latin typeface="Calibri"/>
                        <a:ea typeface="Calibri"/>
                        <a:cs typeface="Times New Roman"/>
                      </a:endParaRPr>
                    </a:p>
                  </a:txBody>
                  <a:tcPr marL="9525" marR="9525" marT="9525" marB="9525" anchor="ctr">
                    <a:solidFill>
                      <a:srgbClr val="00A70E"/>
                    </a:solidFill>
                  </a:tcPr>
                </a:tc>
                <a:tc>
                  <a:txBody>
                    <a:bodyPr/>
                    <a:lstStyle/>
                    <a:p>
                      <a:pPr>
                        <a:spcAft>
                          <a:spcPts val="0"/>
                        </a:spcAft>
                      </a:pPr>
                      <a:r>
                        <a:rPr lang="pt-BR" sz="1400" dirty="0">
                          <a:effectLst/>
                        </a:rPr>
                        <a:t>Windows XP Service Pack 2 ou posterior</a:t>
                      </a:r>
                    </a:p>
                    <a:p>
                      <a:pPr>
                        <a:spcAft>
                          <a:spcPts val="0"/>
                        </a:spcAft>
                      </a:pPr>
                      <a:r>
                        <a:rPr lang="pt-BR" sz="1400" dirty="0">
                          <a:effectLst/>
                        </a:rPr>
                        <a:t>Windows Vista</a:t>
                      </a:r>
                    </a:p>
                    <a:p>
                      <a:pPr>
                        <a:spcAft>
                          <a:spcPts val="0"/>
                        </a:spcAft>
                      </a:pPr>
                      <a:r>
                        <a:rPr lang="pt-BR" sz="1400" dirty="0">
                          <a:effectLst/>
                        </a:rPr>
                        <a:t>Windows 7</a:t>
                      </a:r>
                    </a:p>
                    <a:p>
                      <a:pPr>
                        <a:spcAft>
                          <a:spcPts val="0"/>
                        </a:spcAft>
                      </a:pPr>
                      <a:r>
                        <a:rPr lang="pt-BR" sz="1400" dirty="0">
                          <a:effectLst/>
                        </a:rPr>
                        <a:t>Windows </a:t>
                      </a:r>
                      <a:r>
                        <a:rPr lang="pt-BR" sz="1400" dirty="0" smtClean="0">
                          <a:effectLst/>
                        </a:rPr>
                        <a:t>8</a:t>
                      </a:r>
                    </a:p>
                    <a:p>
                      <a:pPr>
                        <a:spcAft>
                          <a:spcPts val="0"/>
                        </a:spcAft>
                      </a:pPr>
                      <a:r>
                        <a:rPr lang="pt-BR" sz="1400" dirty="0" smtClean="0">
                          <a:effectLst/>
                        </a:rPr>
                        <a:t>Windows 10</a:t>
                      </a:r>
                      <a:endParaRPr lang="pt-BR" sz="1400" dirty="0">
                        <a:effectLst/>
                        <a:latin typeface="Calibri"/>
                        <a:ea typeface="Calibri"/>
                        <a:cs typeface="Times New Roman"/>
                      </a:endParaRPr>
                    </a:p>
                  </a:txBody>
                  <a:tcPr marL="9525" marR="9525" marT="9525" marB="9525" anchor="ctr">
                    <a:solidFill>
                      <a:srgbClr val="CFEBA7"/>
                    </a:solidFill>
                  </a:tcPr>
                </a:tc>
                <a:tc>
                  <a:txBody>
                    <a:bodyPr/>
                    <a:lstStyle/>
                    <a:p>
                      <a:pPr>
                        <a:spcAft>
                          <a:spcPts val="0"/>
                        </a:spcAft>
                      </a:pPr>
                      <a:r>
                        <a:rPr lang="pt-BR" sz="1400" dirty="0">
                          <a:effectLst/>
                        </a:rPr>
                        <a:t>Mac OS X 10.6 ou posterior</a:t>
                      </a:r>
                      <a:endParaRPr lang="pt-BR" sz="1400" dirty="0">
                        <a:effectLst/>
                        <a:latin typeface="Calibri"/>
                        <a:ea typeface="Calibri"/>
                        <a:cs typeface="Times New Roman"/>
                      </a:endParaRPr>
                    </a:p>
                  </a:txBody>
                  <a:tcPr marL="9525" marR="9525" marT="9525" marB="9525" anchor="ctr">
                    <a:solidFill>
                      <a:srgbClr val="CFEBA7"/>
                    </a:solidFill>
                  </a:tcPr>
                </a:tc>
                <a:tc>
                  <a:txBody>
                    <a:bodyPr/>
                    <a:lstStyle/>
                    <a:p>
                      <a:pPr>
                        <a:spcAft>
                          <a:spcPts val="0"/>
                        </a:spcAft>
                      </a:pPr>
                      <a:r>
                        <a:rPr lang="pt-BR" sz="1400" dirty="0" err="1">
                          <a:effectLst/>
                        </a:rPr>
                        <a:t>Ubuntu</a:t>
                      </a:r>
                      <a:r>
                        <a:rPr lang="pt-BR" sz="1400" dirty="0">
                          <a:effectLst/>
                        </a:rPr>
                        <a:t> 12.04+</a:t>
                      </a:r>
                      <a:br>
                        <a:rPr lang="pt-BR" sz="1400" dirty="0">
                          <a:effectLst/>
                        </a:rPr>
                      </a:br>
                      <a:r>
                        <a:rPr lang="pt-BR" sz="1400" dirty="0">
                          <a:effectLst/>
                        </a:rPr>
                        <a:t>Debian 7+</a:t>
                      </a:r>
                      <a:br>
                        <a:rPr lang="pt-BR" sz="1400" dirty="0">
                          <a:effectLst/>
                        </a:rPr>
                      </a:br>
                      <a:r>
                        <a:rPr lang="pt-BR" sz="1400" dirty="0" err="1">
                          <a:effectLst/>
                        </a:rPr>
                        <a:t>OpenSuSE</a:t>
                      </a:r>
                      <a:r>
                        <a:rPr lang="pt-BR" sz="1400" dirty="0">
                          <a:effectLst/>
                        </a:rPr>
                        <a:t> 12.2+</a:t>
                      </a:r>
                      <a:br>
                        <a:rPr lang="pt-BR" sz="1400" dirty="0">
                          <a:effectLst/>
                        </a:rPr>
                      </a:br>
                      <a:r>
                        <a:rPr lang="pt-BR" sz="1400" dirty="0" err="1">
                          <a:effectLst/>
                        </a:rPr>
                        <a:t>Fedora</a:t>
                      </a:r>
                      <a:r>
                        <a:rPr lang="pt-BR" sz="1400" dirty="0">
                          <a:effectLst/>
                        </a:rPr>
                        <a:t> Linux 17</a:t>
                      </a:r>
                      <a:endParaRPr lang="pt-BR" sz="1400" dirty="0">
                        <a:effectLst/>
                        <a:latin typeface="Calibri"/>
                        <a:ea typeface="Calibri"/>
                        <a:cs typeface="Times New Roman"/>
                      </a:endParaRPr>
                    </a:p>
                  </a:txBody>
                  <a:tcPr marL="9525" marR="9525" marT="9525" marB="9525" anchor="ctr">
                    <a:solidFill>
                      <a:srgbClr val="CFEBA7"/>
                    </a:solidFill>
                  </a:tcPr>
                </a:tc>
              </a:tr>
              <a:tr h="0">
                <a:tc>
                  <a:txBody>
                    <a:bodyPr/>
                    <a:lstStyle/>
                    <a:p>
                      <a:pPr>
                        <a:spcAft>
                          <a:spcPts val="0"/>
                        </a:spcAft>
                      </a:pPr>
                      <a:r>
                        <a:rPr lang="pt-BR" sz="1400" dirty="0">
                          <a:effectLst/>
                        </a:rPr>
                        <a:t>Processador</a:t>
                      </a:r>
                      <a:endParaRPr lang="pt-BR" sz="1400" dirty="0">
                        <a:effectLst/>
                        <a:latin typeface="Calibri"/>
                        <a:ea typeface="Calibri"/>
                        <a:cs typeface="Times New Roman"/>
                      </a:endParaRPr>
                    </a:p>
                  </a:txBody>
                  <a:tcPr marL="9525" marR="9525" marT="9525" marB="9525" anchor="ctr">
                    <a:solidFill>
                      <a:srgbClr val="00A70E"/>
                    </a:solidFill>
                  </a:tcPr>
                </a:tc>
                <a:tc>
                  <a:txBody>
                    <a:bodyPr/>
                    <a:lstStyle/>
                    <a:p>
                      <a:pPr>
                        <a:spcAft>
                          <a:spcPts val="0"/>
                        </a:spcAft>
                      </a:pPr>
                      <a:r>
                        <a:rPr lang="pt-BR" sz="1400" dirty="0">
                          <a:effectLst/>
                        </a:rPr>
                        <a:t>Intel Pentium 4 ou posterior</a:t>
                      </a:r>
                      <a:endParaRPr lang="pt-BR" sz="1400" dirty="0">
                        <a:effectLst/>
                        <a:latin typeface="Calibri"/>
                        <a:ea typeface="Calibri"/>
                        <a:cs typeface="Times New Roman"/>
                      </a:endParaRPr>
                    </a:p>
                  </a:txBody>
                  <a:tcPr marL="9525" marR="9525" marT="9525" marB="9525" anchor="ctr">
                    <a:solidFill>
                      <a:srgbClr val="CFEBA7"/>
                    </a:solidFill>
                  </a:tcPr>
                </a:tc>
                <a:tc>
                  <a:txBody>
                    <a:bodyPr/>
                    <a:lstStyle/>
                    <a:p>
                      <a:pPr>
                        <a:spcAft>
                          <a:spcPts val="0"/>
                        </a:spcAft>
                      </a:pPr>
                      <a:r>
                        <a:rPr lang="pt-BR" sz="1400" dirty="0">
                          <a:effectLst/>
                        </a:rPr>
                        <a:t>Intel</a:t>
                      </a:r>
                      <a:endParaRPr lang="pt-BR" sz="1400" dirty="0">
                        <a:effectLst/>
                        <a:latin typeface="Calibri"/>
                        <a:ea typeface="Calibri"/>
                        <a:cs typeface="Times New Roman"/>
                      </a:endParaRPr>
                    </a:p>
                  </a:txBody>
                  <a:tcPr marL="9525" marR="9525" marT="9525" marB="9525" anchor="ctr">
                    <a:solidFill>
                      <a:srgbClr val="CFEBA7"/>
                    </a:solidFill>
                  </a:tcPr>
                </a:tc>
                <a:tc>
                  <a:txBody>
                    <a:bodyPr/>
                    <a:lstStyle/>
                    <a:p>
                      <a:pPr>
                        <a:spcAft>
                          <a:spcPts val="0"/>
                        </a:spcAft>
                      </a:pPr>
                      <a:r>
                        <a:rPr lang="pt-BR" sz="1400" dirty="0">
                          <a:effectLst/>
                        </a:rPr>
                        <a:t>Intel Pentium 4 ou posterior</a:t>
                      </a:r>
                      <a:endParaRPr lang="pt-BR" sz="1400" dirty="0">
                        <a:effectLst/>
                        <a:latin typeface="Calibri"/>
                        <a:ea typeface="Calibri"/>
                        <a:cs typeface="Times New Roman"/>
                      </a:endParaRPr>
                    </a:p>
                  </a:txBody>
                  <a:tcPr marL="9525" marR="9525" marT="9525" marB="9525" anchor="ctr">
                    <a:solidFill>
                      <a:srgbClr val="CFEBA7"/>
                    </a:solidFill>
                  </a:tcPr>
                </a:tc>
              </a:tr>
              <a:tr h="0">
                <a:tc>
                  <a:txBody>
                    <a:bodyPr/>
                    <a:lstStyle/>
                    <a:p>
                      <a:pPr>
                        <a:spcAft>
                          <a:spcPts val="0"/>
                        </a:spcAft>
                      </a:pPr>
                      <a:r>
                        <a:rPr lang="pt-BR" sz="1400" dirty="0">
                          <a:effectLst/>
                        </a:rPr>
                        <a:t>Espaço livre em disco </a:t>
                      </a:r>
                      <a:endParaRPr lang="pt-BR" sz="1400" dirty="0">
                        <a:effectLst/>
                        <a:latin typeface="Calibri"/>
                        <a:ea typeface="Calibri"/>
                        <a:cs typeface="Times New Roman"/>
                      </a:endParaRPr>
                    </a:p>
                  </a:txBody>
                  <a:tcPr marL="9525" marR="9525" marT="9525" marB="9525" anchor="ctr">
                    <a:solidFill>
                      <a:srgbClr val="00A70E"/>
                    </a:solidFill>
                  </a:tcPr>
                </a:tc>
                <a:tc gridSpan="3">
                  <a:txBody>
                    <a:bodyPr/>
                    <a:lstStyle/>
                    <a:p>
                      <a:pPr>
                        <a:spcAft>
                          <a:spcPts val="0"/>
                        </a:spcAft>
                      </a:pPr>
                      <a:r>
                        <a:rPr lang="pt-BR" sz="1400" dirty="0">
                          <a:effectLst/>
                        </a:rPr>
                        <a:t>350 MB</a:t>
                      </a:r>
                      <a:endParaRPr lang="pt-BR" sz="1400" dirty="0">
                        <a:effectLst/>
                        <a:latin typeface="Calibri"/>
                        <a:ea typeface="Calibri"/>
                        <a:cs typeface="Times New Roman"/>
                      </a:endParaRPr>
                    </a:p>
                  </a:txBody>
                  <a:tcPr marL="9525" marR="9525" marT="9525" marB="9525" anchor="ctr">
                    <a:solidFill>
                      <a:srgbClr val="CFEBA7"/>
                    </a:solidFill>
                  </a:tcPr>
                </a:tc>
                <a:tc hMerge="1">
                  <a:txBody>
                    <a:bodyPr/>
                    <a:lstStyle/>
                    <a:p>
                      <a:endParaRPr lang="pt-BR"/>
                    </a:p>
                  </a:txBody>
                  <a:tcPr/>
                </a:tc>
                <a:tc hMerge="1">
                  <a:txBody>
                    <a:bodyPr/>
                    <a:lstStyle/>
                    <a:p>
                      <a:endParaRPr lang="pt-BR"/>
                    </a:p>
                  </a:txBody>
                  <a:tcPr/>
                </a:tc>
              </a:tr>
              <a:tr h="0">
                <a:tc>
                  <a:txBody>
                    <a:bodyPr/>
                    <a:lstStyle/>
                    <a:p>
                      <a:pPr>
                        <a:spcAft>
                          <a:spcPts val="0"/>
                        </a:spcAft>
                      </a:pPr>
                      <a:r>
                        <a:rPr lang="pt-BR" sz="1400" dirty="0">
                          <a:effectLst/>
                        </a:rPr>
                        <a:t>RAM</a:t>
                      </a:r>
                      <a:endParaRPr lang="pt-BR" sz="1400" dirty="0">
                        <a:effectLst/>
                        <a:latin typeface="Calibri"/>
                        <a:ea typeface="Calibri"/>
                        <a:cs typeface="Times New Roman"/>
                      </a:endParaRPr>
                    </a:p>
                  </a:txBody>
                  <a:tcPr marL="9525" marR="9525" marT="9525" marB="9525" anchor="ctr">
                    <a:solidFill>
                      <a:srgbClr val="00A70E"/>
                    </a:solidFill>
                  </a:tcPr>
                </a:tc>
                <a:tc gridSpan="3">
                  <a:txBody>
                    <a:bodyPr/>
                    <a:lstStyle/>
                    <a:p>
                      <a:pPr>
                        <a:spcAft>
                          <a:spcPts val="0"/>
                        </a:spcAft>
                      </a:pPr>
                      <a:r>
                        <a:rPr lang="pt-BR" sz="1400" dirty="0">
                          <a:effectLst/>
                        </a:rPr>
                        <a:t>512 MB</a:t>
                      </a:r>
                      <a:endParaRPr lang="pt-BR" sz="1400" dirty="0">
                        <a:effectLst/>
                        <a:latin typeface="Calibri"/>
                        <a:ea typeface="Calibri"/>
                        <a:cs typeface="Times New Roman"/>
                      </a:endParaRPr>
                    </a:p>
                  </a:txBody>
                  <a:tcPr marL="9525" marR="9525" marT="9525" marB="9525" anchor="ctr">
                    <a:solidFill>
                      <a:srgbClr val="CFEBA7"/>
                    </a:solidFill>
                  </a:tcPr>
                </a:tc>
                <a:tc hMerge="1">
                  <a:txBody>
                    <a:bodyPr/>
                    <a:lstStyle/>
                    <a:p>
                      <a:endParaRPr lang="pt-BR"/>
                    </a:p>
                  </a:txBody>
                  <a:tcPr/>
                </a:tc>
                <a:tc hMerge="1">
                  <a:txBody>
                    <a:bodyPr/>
                    <a:lstStyle/>
                    <a:p>
                      <a:endParaRPr lang="pt-BR"/>
                    </a:p>
                  </a:txBody>
                  <a:tcPr/>
                </a:tc>
              </a:tr>
            </a:tbl>
          </a:graphicData>
        </a:graphic>
      </p:graphicFrame>
      <p:sp>
        <p:nvSpPr>
          <p:cNvPr id="3" name="Rectangle 1"/>
          <p:cNvSpPr>
            <a:spLocks noChangeArrowheads="1"/>
          </p:cNvSpPr>
          <p:nvPr/>
        </p:nvSpPr>
        <p:spPr bwMode="auto">
          <a:xfrm>
            <a:off x="560511" y="3424644"/>
            <a:ext cx="779412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altLang="pt-BR" sz="1600" b="0" i="0" u="none" strike="noStrike" cap="none" normalizeH="0" baseline="0" dirty="0" smtClean="0">
                <a:ln>
                  <a:noFill/>
                </a:ln>
                <a:solidFill>
                  <a:srgbClr val="1F497D"/>
                </a:solidFill>
                <a:effectLst/>
                <a:latin typeface="Arial" pitchFamily="34" charset="0"/>
                <a:ea typeface="Calibri" pitchFamily="34" charset="0"/>
                <a:cs typeface="Times New Roman" pitchFamily="18" charset="0"/>
              </a:rPr>
              <a:t>Para ter o melhor desempenho, recomendamos os seguintes requisitos de sistema:</a:t>
            </a:r>
            <a:endParaRPr kumimoji="0" lang="pt-BR" altLang="pt-B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9927237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495300" y="-387424"/>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Aluno</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Pesquisar Aluno</a:t>
            </a:r>
            <a:endParaRPr lang="pt-BR" b="1" dirty="0">
              <a:solidFill>
                <a:schemeClr val="accent4"/>
              </a:solidFill>
              <a:cs typeface="Arial" panose="020B0604020202020204" pitchFamily="34" charset="0"/>
            </a:endParaRPr>
          </a:p>
        </p:txBody>
      </p:sp>
      <p:sp>
        <p:nvSpPr>
          <p:cNvPr id="9" name="Seta para a esquerda 8"/>
          <p:cNvSpPr/>
          <p:nvPr/>
        </p:nvSpPr>
        <p:spPr>
          <a:xfrm>
            <a:off x="3296816" y="4376500"/>
            <a:ext cx="1468249" cy="34864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512" y="1549618"/>
            <a:ext cx="2462957" cy="41116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558418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520" y="1487350"/>
            <a:ext cx="8044804" cy="46059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ítulo 1"/>
          <p:cNvSpPr txBox="1">
            <a:spLocks/>
          </p:cNvSpPr>
          <p:nvPr/>
        </p:nvSpPr>
        <p:spPr>
          <a:xfrm>
            <a:off x="495300" y="-387424"/>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Aluno</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Pesquisar Aluno</a:t>
            </a:r>
            <a:endParaRPr lang="pt-BR" b="1" dirty="0">
              <a:solidFill>
                <a:schemeClr val="accent4"/>
              </a:solidFill>
              <a:cs typeface="Arial" panose="020B0604020202020204" pitchFamily="34" charset="0"/>
            </a:endParaRPr>
          </a:p>
        </p:txBody>
      </p:sp>
      <p:sp>
        <p:nvSpPr>
          <p:cNvPr id="2" name="Texto explicativo retangular com cantos arredondados 1"/>
          <p:cNvSpPr/>
          <p:nvPr/>
        </p:nvSpPr>
        <p:spPr>
          <a:xfrm>
            <a:off x="6663843" y="1268760"/>
            <a:ext cx="3041685" cy="1368152"/>
          </a:xfrm>
          <a:prstGeom prst="wedgeRoundRectCallout">
            <a:avLst>
              <a:gd name="adj1" fmla="val -178660"/>
              <a:gd name="adj2" fmla="val -13882"/>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É possível fazer uma pesquisa em “Todo Brasil” ou “Apenas na escola”.</a:t>
            </a:r>
          </a:p>
        </p:txBody>
      </p:sp>
      <p:sp>
        <p:nvSpPr>
          <p:cNvPr id="3" name="Texto explicativo retangular com cantos arredondados 2"/>
          <p:cNvSpPr/>
          <p:nvPr/>
        </p:nvSpPr>
        <p:spPr>
          <a:xfrm>
            <a:off x="6537176" y="2852936"/>
            <a:ext cx="3168352" cy="1440160"/>
          </a:xfrm>
          <a:prstGeom prst="wedgeRoundRectCallout">
            <a:avLst>
              <a:gd name="adj1" fmla="val -162043"/>
              <a:gd name="adj2" fmla="val -91697"/>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Quando a Pesquisa for realizada na própria escola, não será necessário outros filtros de pesquisa como obrigatórios.</a:t>
            </a:r>
          </a:p>
        </p:txBody>
      </p:sp>
      <p:sp>
        <p:nvSpPr>
          <p:cNvPr id="7" name="Texto explicativo retangular com cantos arredondados 6"/>
          <p:cNvSpPr/>
          <p:nvPr/>
        </p:nvSpPr>
        <p:spPr>
          <a:xfrm>
            <a:off x="4520952" y="4437112"/>
            <a:ext cx="5328592" cy="1944216"/>
          </a:xfrm>
          <a:prstGeom prst="wedgeRoundRectCallout">
            <a:avLst>
              <a:gd name="adj1" fmla="val -47391"/>
              <a:gd name="adj2" fmla="val -72996"/>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Preencha os campos de Pesquisa do Aluno. Podem ser informados os campos de documento único (CPF, NIS e ID) ou nome do aluno e data de nascimento ou nome do aluno e filiação. Preencha o nome completo do aluno para poder realizar a pesquisa fonética.</a:t>
            </a:r>
          </a:p>
        </p:txBody>
      </p:sp>
    </p:spTree>
    <p:extLst>
      <p:ext uri="{BB962C8B-B14F-4D97-AF65-F5344CB8AC3E}">
        <p14:creationId xmlns:p14="http://schemas.microsoft.com/office/powerpoint/2010/main" val="695042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7" grpId="0" animBg="1"/>
    </p:bld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520" y="1487350"/>
            <a:ext cx="8044804" cy="46059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ítulo 1"/>
          <p:cNvSpPr txBox="1">
            <a:spLocks/>
          </p:cNvSpPr>
          <p:nvPr/>
        </p:nvSpPr>
        <p:spPr>
          <a:xfrm>
            <a:off x="495300" y="-387424"/>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Aluno</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sz="2200" b="1" dirty="0" smtClean="0">
                <a:solidFill>
                  <a:schemeClr val="accent4"/>
                </a:solidFill>
                <a:latin typeface="Arial" panose="020B0604020202020204" pitchFamily="34" charset="0"/>
                <a:cs typeface="Arial" panose="020B0604020202020204" pitchFamily="34" charset="0"/>
              </a:rPr>
              <a:t>Pesquisar Aluno - Resultado</a:t>
            </a:r>
            <a:endParaRPr lang="pt-BR" sz="2200" b="1" dirty="0">
              <a:solidFill>
                <a:schemeClr val="accent4"/>
              </a:solidFill>
              <a:latin typeface="Arial" panose="020B0604020202020204" pitchFamily="34" charset="0"/>
              <a:cs typeface="Arial" panose="020B0604020202020204" pitchFamily="34" charset="0"/>
            </a:endParaRPr>
          </a:p>
        </p:txBody>
      </p:sp>
      <p:sp>
        <p:nvSpPr>
          <p:cNvPr id="8" name="Retângulo 7"/>
          <p:cNvSpPr/>
          <p:nvPr/>
        </p:nvSpPr>
        <p:spPr>
          <a:xfrm>
            <a:off x="6786722" y="2668688"/>
            <a:ext cx="1199367" cy="307777"/>
          </a:xfrm>
          <a:prstGeom prst="rect">
            <a:avLst/>
          </a:prstGeom>
        </p:spPr>
        <p:txBody>
          <a:bodyPr wrap="none">
            <a:spAutoFit/>
          </a:bodyPr>
          <a:lstStyle/>
          <a:p>
            <a:r>
              <a:rPr lang="pt-BR" sz="1400" dirty="0">
                <a:solidFill>
                  <a:prstClr val="white"/>
                </a:solidFill>
                <a:latin typeface="Arial" panose="020B0604020202020204" pitchFamily="34" charset="0"/>
                <a:cs typeface="Arial" panose="020B0604020202020204" pitchFamily="34" charset="0"/>
              </a:rPr>
              <a:t>na pesquisa </a:t>
            </a:r>
            <a:endParaRPr lang="pt-BR" dirty="0"/>
          </a:p>
        </p:txBody>
      </p:sp>
      <p:sp>
        <p:nvSpPr>
          <p:cNvPr id="13" name="CaixaDeTexto 11"/>
          <p:cNvSpPr txBox="1"/>
          <p:nvPr/>
        </p:nvSpPr>
        <p:spPr>
          <a:xfrm>
            <a:off x="5745088" y="1340768"/>
            <a:ext cx="3941142" cy="3528392"/>
          </a:xfrm>
          <a:prstGeom prst="rect">
            <a:avLst/>
          </a:prstGeom>
          <a:solidFill>
            <a:schemeClr val="accent1">
              <a:lumMod val="20000"/>
              <a:lumOff val="80000"/>
            </a:schemeClr>
          </a:solidFill>
          <a:ln>
            <a:solidFill>
              <a:srgbClr val="002060"/>
            </a:solidFill>
          </a:ln>
        </p:spPr>
        <p:style>
          <a:lnRef idx="1">
            <a:schemeClr val="accent2"/>
          </a:lnRef>
          <a:fillRef idx="2">
            <a:schemeClr val="accent2"/>
          </a:fillRef>
          <a:effectRef idx="1">
            <a:schemeClr val="accent2"/>
          </a:effectRef>
          <a:fontRef idx="minor">
            <a:schemeClr val="dk1"/>
          </a:fontRef>
        </p:style>
        <p:txBody>
          <a:bodyPr rtlCol="0" anchor="ctr"/>
          <a:lstStyle>
            <a:defPPr>
              <a:defRPr lang="pt-BR"/>
            </a:defPPr>
            <a:lvl1pPr algn="just">
              <a:defRPr>
                <a:solidFill>
                  <a:schemeClr val="dk1"/>
                </a:solidFill>
                <a:latin typeface="Arial"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pt-BR" dirty="0"/>
              <a:t>Sugere-se que </a:t>
            </a:r>
            <a:r>
              <a:rPr lang="pt-BR" dirty="0" smtClean="0"/>
              <a:t>a pesquisa seja </a:t>
            </a:r>
            <a:r>
              <a:rPr lang="pt-BR" dirty="0"/>
              <a:t>pelos códigos de identificação únicos (CPF, NIS, Número da Matrícula ou ID) e caso não seja identificado que se pesquise pelo Nome completo e data de nascimento ou filiação, assim garante-se que todas as possibilidade de identificação da pessoa seja realizada.</a:t>
            </a:r>
          </a:p>
        </p:txBody>
      </p:sp>
      <p:sp>
        <p:nvSpPr>
          <p:cNvPr id="2" name="Texto explicativo retangular com cantos arredondados 1"/>
          <p:cNvSpPr/>
          <p:nvPr/>
        </p:nvSpPr>
        <p:spPr>
          <a:xfrm>
            <a:off x="2648744" y="5256584"/>
            <a:ext cx="3384376" cy="1556792"/>
          </a:xfrm>
          <a:prstGeom prst="wedgeRoundRectCallout">
            <a:avLst>
              <a:gd name="adj1" fmla="val -37559"/>
              <a:gd name="adj2" fmla="val -72453"/>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O campo UF e município de nascimento pode ser usado para complementar a pesquisa dos campos </a:t>
            </a:r>
            <a:r>
              <a:rPr lang="pt-BR" dirty="0" smtClean="0">
                <a:solidFill>
                  <a:schemeClr val="tx1"/>
                </a:solidFill>
                <a:latin typeface="Arial" panose="020B0604020202020204" pitchFamily="34" charset="0"/>
                <a:cs typeface="Arial" panose="020B0604020202020204" pitchFamily="34" charset="0"/>
              </a:rPr>
              <a:t>obrigatórios.</a:t>
            </a:r>
            <a:endParaRPr lang="pt-BR"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794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animBg="1"/>
    </p:bld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829" y="3827515"/>
            <a:ext cx="6033805" cy="28418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478" y="1412775"/>
            <a:ext cx="5954769" cy="23223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ítulo 1"/>
          <p:cNvSpPr txBox="1">
            <a:spLocks/>
          </p:cNvSpPr>
          <p:nvPr/>
        </p:nvSpPr>
        <p:spPr>
          <a:xfrm>
            <a:off x="495300" y="-387424"/>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Aluno</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sz="2200" b="1" dirty="0" smtClean="0">
                <a:solidFill>
                  <a:schemeClr val="accent4"/>
                </a:solidFill>
                <a:latin typeface="Arial" panose="020B0604020202020204" pitchFamily="34" charset="0"/>
                <a:cs typeface="Arial" panose="020B0604020202020204" pitchFamily="34" charset="0"/>
              </a:rPr>
              <a:t>Pesquisar Aluno - Resultado</a:t>
            </a:r>
            <a:endParaRPr lang="pt-BR" sz="2200" b="1" dirty="0">
              <a:solidFill>
                <a:schemeClr val="accent4"/>
              </a:solidFill>
              <a:latin typeface="Arial" panose="020B0604020202020204" pitchFamily="34" charset="0"/>
              <a:cs typeface="Arial" panose="020B0604020202020204" pitchFamily="34" charset="0"/>
            </a:endParaRPr>
          </a:p>
        </p:txBody>
      </p:sp>
      <p:sp>
        <p:nvSpPr>
          <p:cNvPr id="8" name="Retângulo 7"/>
          <p:cNvSpPr/>
          <p:nvPr/>
        </p:nvSpPr>
        <p:spPr>
          <a:xfrm>
            <a:off x="6786722" y="2668688"/>
            <a:ext cx="1199367" cy="307777"/>
          </a:xfrm>
          <a:prstGeom prst="rect">
            <a:avLst/>
          </a:prstGeom>
        </p:spPr>
        <p:txBody>
          <a:bodyPr wrap="none">
            <a:spAutoFit/>
          </a:bodyPr>
          <a:lstStyle/>
          <a:p>
            <a:r>
              <a:rPr lang="pt-BR" sz="1400" dirty="0">
                <a:solidFill>
                  <a:prstClr val="white"/>
                </a:solidFill>
                <a:latin typeface="Arial" panose="020B0604020202020204" pitchFamily="34" charset="0"/>
                <a:cs typeface="Arial" panose="020B0604020202020204" pitchFamily="34" charset="0"/>
              </a:rPr>
              <a:t>na pesquisa </a:t>
            </a:r>
            <a:endParaRPr lang="pt-BR" dirty="0"/>
          </a:p>
        </p:txBody>
      </p:sp>
      <p:sp>
        <p:nvSpPr>
          <p:cNvPr id="10" name="Nuvem 9"/>
          <p:cNvSpPr/>
          <p:nvPr/>
        </p:nvSpPr>
        <p:spPr>
          <a:xfrm>
            <a:off x="1100304" y="1700808"/>
            <a:ext cx="5123043" cy="2664296"/>
          </a:xfrm>
          <a:prstGeom prst="cloud">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t-BR" sz="2000" dirty="0">
                <a:solidFill>
                  <a:schemeClr val="tx1"/>
                </a:solidFill>
              </a:rPr>
              <a:t>Para os alunos que informaram falecidos no Situação do Aluno 2017 será apresentada uma mensagem de aviso e o aluno não será disponibilizado para ser vinculado em 2018.</a:t>
            </a:r>
          </a:p>
        </p:txBody>
      </p:sp>
      <p:sp>
        <p:nvSpPr>
          <p:cNvPr id="16" name="Texto explicativo retangular com cantos arredondados 1"/>
          <p:cNvSpPr/>
          <p:nvPr/>
        </p:nvSpPr>
        <p:spPr>
          <a:xfrm>
            <a:off x="6393160" y="692696"/>
            <a:ext cx="3471753" cy="1118322"/>
          </a:xfrm>
          <a:prstGeom prst="wedgeRoundRectCallout">
            <a:avLst>
              <a:gd name="adj1" fmla="val -197676"/>
              <a:gd name="adj2" fmla="val 36218"/>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latin typeface="Arial" panose="020B0604020202020204" pitchFamily="34" charset="0"/>
                <a:cs typeface="Arial" panose="020B0604020202020204" pitchFamily="34" charset="0"/>
              </a:rPr>
              <a:t>Se existir no banco de dados aluno com os mesmos dados informados será apresentado o dado do aluno certo .</a:t>
            </a:r>
          </a:p>
        </p:txBody>
      </p:sp>
      <p:sp>
        <p:nvSpPr>
          <p:cNvPr id="17" name="Texto explicativo retangular com cantos arredondados 4"/>
          <p:cNvSpPr/>
          <p:nvPr/>
        </p:nvSpPr>
        <p:spPr>
          <a:xfrm>
            <a:off x="6786722" y="2132856"/>
            <a:ext cx="2995809" cy="1800200"/>
          </a:xfrm>
          <a:prstGeom prst="wedgeRoundRectCallout">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latin typeface="Arial" panose="020B0604020202020204" pitchFamily="34" charset="0"/>
                <a:cs typeface="Arial" panose="020B0604020202020204" pitchFamily="34" charset="0"/>
              </a:rPr>
              <a:t>Se informado parte do nome do aluno na pesquisa, o sistema apresentará os resultados da Pesquisa “</a:t>
            </a:r>
            <a:r>
              <a:rPr lang="pt-BR" dirty="0" err="1">
                <a:latin typeface="Arial" panose="020B0604020202020204" pitchFamily="34" charset="0"/>
                <a:cs typeface="Arial" panose="020B0604020202020204" pitchFamily="34" charset="0"/>
              </a:rPr>
              <a:t>Like</a:t>
            </a:r>
            <a:r>
              <a:rPr lang="pt-BR" dirty="0">
                <a:latin typeface="Arial" panose="020B0604020202020204" pitchFamily="34" charset="0"/>
                <a:cs typeface="Arial" panose="020B0604020202020204" pitchFamily="34" charset="0"/>
              </a:rPr>
              <a:t>”.</a:t>
            </a:r>
          </a:p>
        </p:txBody>
      </p:sp>
      <p:sp>
        <p:nvSpPr>
          <p:cNvPr id="18" name="Texto explicativo retangular com cantos arredondados 6"/>
          <p:cNvSpPr/>
          <p:nvPr/>
        </p:nvSpPr>
        <p:spPr>
          <a:xfrm>
            <a:off x="5961112" y="4365104"/>
            <a:ext cx="3816424" cy="1495264"/>
          </a:xfrm>
          <a:prstGeom prst="wedgeRoundRectCallout">
            <a:avLst>
              <a:gd name="adj1" fmla="val -172007"/>
              <a:gd name="adj2" fmla="val -61990"/>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latin typeface="Arial" panose="020B0604020202020204" pitchFamily="34" charset="0"/>
                <a:cs typeface="Arial" panose="020B0604020202020204" pitchFamily="34" charset="0"/>
              </a:rPr>
              <a:t>Se existir no banco de dados aluno com a mesma fonética do nome será apresentado o resultado dos prováveis.</a:t>
            </a:r>
          </a:p>
        </p:txBody>
      </p:sp>
    </p:spTree>
    <p:extLst>
      <p:ext uri="{BB962C8B-B14F-4D97-AF65-F5344CB8AC3E}">
        <p14:creationId xmlns:p14="http://schemas.microsoft.com/office/powerpoint/2010/main" val="3192292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P spid="17" grpId="0" animBg="1"/>
      <p:bldP spid="18" grpId="0" animBg="1"/>
    </p:bld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534" y="1628800"/>
            <a:ext cx="9543819" cy="4050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ítulo 1"/>
          <p:cNvSpPr txBox="1">
            <a:spLocks/>
          </p:cNvSpPr>
          <p:nvPr/>
        </p:nvSpPr>
        <p:spPr>
          <a:xfrm>
            <a:off x="495300" y="-387424"/>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Aluno</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Pesquisar Aluno - Resultado</a:t>
            </a:r>
            <a:endParaRPr lang="pt-BR" b="1" dirty="0">
              <a:solidFill>
                <a:schemeClr val="accent4"/>
              </a:solidFill>
              <a:cs typeface="Arial" panose="020B0604020202020204" pitchFamily="34" charset="0"/>
            </a:endParaRPr>
          </a:p>
        </p:txBody>
      </p:sp>
      <p:sp>
        <p:nvSpPr>
          <p:cNvPr id="3" name="Texto explicativo retangular com cantos arredondados 2"/>
          <p:cNvSpPr/>
          <p:nvPr/>
        </p:nvSpPr>
        <p:spPr>
          <a:xfrm>
            <a:off x="5265035" y="1340768"/>
            <a:ext cx="4296477" cy="1152128"/>
          </a:xfrm>
          <a:prstGeom prst="wedgeRoundRectCallout">
            <a:avLst>
              <a:gd name="adj1" fmla="val -107230"/>
              <a:gd name="adj2" fmla="val 134517"/>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Para editar a Identificação e os Dados pessoais é necessário que o aluno esteja vinculado a sua escola.</a:t>
            </a:r>
          </a:p>
        </p:txBody>
      </p:sp>
      <p:sp>
        <p:nvSpPr>
          <p:cNvPr id="5" name="Texto explicativo retangular com cantos arredondados 4"/>
          <p:cNvSpPr/>
          <p:nvPr/>
        </p:nvSpPr>
        <p:spPr>
          <a:xfrm>
            <a:off x="1280592" y="5521824"/>
            <a:ext cx="4104456" cy="1147536"/>
          </a:xfrm>
          <a:prstGeom prst="wedgeRoundRectCallout">
            <a:avLst>
              <a:gd name="adj1" fmla="val -48415"/>
              <a:gd name="adj2" fmla="val -151888"/>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É disponibilizado as opções: Editar Identificação, Editar Dados pessoais, Vincular, Visualizar vínculos do ano anterior.</a:t>
            </a:r>
          </a:p>
        </p:txBody>
      </p:sp>
    </p:spTree>
    <p:extLst>
      <p:ext uri="{BB962C8B-B14F-4D97-AF65-F5344CB8AC3E}">
        <p14:creationId xmlns:p14="http://schemas.microsoft.com/office/powerpoint/2010/main" val="1083577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6002" y="3718238"/>
            <a:ext cx="5575350" cy="30231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857" y="1772750"/>
            <a:ext cx="7494946" cy="1966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ítulo 1"/>
          <p:cNvSpPr txBox="1">
            <a:spLocks noGrp="1"/>
          </p:cNvSpPr>
          <p:nvPr>
            <p:ph type="title"/>
          </p:nvPr>
        </p:nvSpPr>
        <p:spPr>
          <a:xfrm>
            <a:off x="483327" y="-111514"/>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Aluno</a:t>
            </a:r>
            <a:endParaRPr lang="pt-BR" sz="4400" b="1" dirty="0">
              <a:solidFill>
                <a:schemeClr val="tx1"/>
              </a:solidFill>
            </a:endParaRPr>
          </a:p>
        </p:txBody>
      </p:sp>
      <p:sp>
        <p:nvSpPr>
          <p:cNvPr id="7" name="Espaço Reservado para Conteúdo 2"/>
          <p:cNvSpPr txBox="1">
            <a:spLocks/>
          </p:cNvSpPr>
          <p:nvPr/>
        </p:nvSpPr>
        <p:spPr>
          <a:xfrm>
            <a:off x="495300" y="980728"/>
            <a:ext cx="7698060" cy="576064"/>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Pesquisar Aluno - Resultado</a:t>
            </a:r>
            <a:endParaRPr lang="pt-BR" b="1" dirty="0">
              <a:solidFill>
                <a:schemeClr val="accent4"/>
              </a:solidFill>
              <a:cs typeface="Arial" panose="020B0604020202020204" pitchFamily="34" charset="0"/>
            </a:endParaRPr>
          </a:p>
        </p:txBody>
      </p:sp>
      <p:sp>
        <p:nvSpPr>
          <p:cNvPr id="2" name="Texto explicativo retangular com cantos arredondados 1"/>
          <p:cNvSpPr/>
          <p:nvPr/>
        </p:nvSpPr>
        <p:spPr>
          <a:xfrm>
            <a:off x="7041232" y="1268760"/>
            <a:ext cx="2592288" cy="1224136"/>
          </a:xfrm>
          <a:prstGeom prst="wedgeRoundRectCallout">
            <a:avLst>
              <a:gd name="adj1" fmla="val -18313"/>
              <a:gd name="adj2" fmla="val 120302"/>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Clique no código da escola para visualizar os dados de vínculo.</a:t>
            </a:r>
          </a:p>
        </p:txBody>
      </p:sp>
      <p:sp>
        <p:nvSpPr>
          <p:cNvPr id="3" name="Texto explicativo retangular com cantos arredondados 2"/>
          <p:cNvSpPr/>
          <p:nvPr/>
        </p:nvSpPr>
        <p:spPr>
          <a:xfrm>
            <a:off x="6965050" y="4149080"/>
            <a:ext cx="2812486" cy="1656184"/>
          </a:xfrm>
          <a:prstGeom prst="wedgeRoundRectCallout">
            <a:avLst>
              <a:gd name="adj1" fmla="val -89545"/>
              <a:gd name="adj2" fmla="val 89746"/>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Caso o aluno esteja vinculado a sua escola é possível editar o vínculo ou desvincular o aluno.</a:t>
            </a:r>
          </a:p>
        </p:txBody>
      </p:sp>
    </p:spTree>
    <p:extLst>
      <p:ext uri="{BB962C8B-B14F-4D97-AF65-F5344CB8AC3E}">
        <p14:creationId xmlns:p14="http://schemas.microsoft.com/office/powerpoint/2010/main" val="107726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520" y="1340768"/>
            <a:ext cx="8378010" cy="48514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ítulo 1"/>
          <p:cNvSpPr txBox="1">
            <a:spLocks/>
          </p:cNvSpPr>
          <p:nvPr/>
        </p:nvSpPr>
        <p:spPr>
          <a:xfrm>
            <a:off x="495300" y="-387424"/>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Aluno</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latin typeface="+mj-lt"/>
                <a:cs typeface="Arial" panose="020B0604020202020204" pitchFamily="34" charset="0"/>
              </a:rPr>
              <a:t>Cadastrar Aluno </a:t>
            </a:r>
            <a:endParaRPr lang="pt-BR" b="1" dirty="0">
              <a:solidFill>
                <a:schemeClr val="accent4"/>
              </a:solidFill>
              <a:latin typeface="+mj-lt"/>
              <a:cs typeface="Arial" panose="020B0604020202020204" pitchFamily="34" charset="0"/>
            </a:endParaRPr>
          </a:p>
        </p:txBody>
      </p:sp>
      <p:sp>
        <p:nvSpPr>
          <p:cNvPr id="2" name="Texto explicativo retangular com cantos arredondados 1"/>
          <p:cNvSpPr/>
          <p:nvPr/>
        </p:nvSpPr>
        <p:spPr>
          <a:xfrm>
            <a:off x="3728864" y="4410225"/>
            <a:ext cx="3816424" cy="1611063"/>
          </a:xfrm>
          <a:prstGeom prst="wedgeRoundRectCallout">
            <a:avLst>
              <a:gd name="adj1" fmla="val -108114"/>
              <a:gd name="adj2" fmla="val 49662"/>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Se pesquisado em “Todo Brasil” e nenhum resultado para a pesquisa for encontrado, o sistema disponibiliza a opção de Cadastrar aluno.</a:t>
            </a:r>
          </a:p>
        </p:txBody>
      </p:sp>
    </p:spTree>
    <p:extLst>
      <p:ext uri="{BB962C8B-B14F-4D97-AF65-F5344CB8AC3E}">
        <p14:creationId xmlns:p14="http://schemas.microsoft.com/office/powerpoint/2010/main" val="847622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495300" y="-387424"/>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Aluno</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Cadastrar/ Editar Aluno - Identificação </a:t>
            </a:r>
            <a:endParaRPr lang="pt-BR" b="1" dirty="0">
              <a:solidFill>
                <a:schemeClr val="accent4"/>
              </a:solidFill>
              <a:cs typeface="Arial" panose="020B0604020202020204" pitchFamily="34" charset="0"/>
            </a:endParaRPr>
          </a:p>
        </p:txBody>
      </p:sp>
      <p:sp>
        <p:nvSpPr>
          <p:cNvPr id="9" name="Seta para a esquerda 8"/>
          <p:cNvSpPr/>
          <p:nvPr/>
        </p:nvSpPr>
        <p:spPr>
          <a:xfrm>
            <a:off x="3512840" y="4173861"/>
            <a:ext cx="1248139" cy="40726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2560" y="1556792"/>
            <a:ext cx="2209800" cy="4476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202533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504" y="1410216"/>
            <a:ext cx="8509950" cy="51151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ítulo 1"/>
          <p:cNvSpPr txBox="1">
            <a:spLocks/>
          </p:cNvSpPr>
          <p:nvPr/>
        </p:nvSpPr>
        <p:spPr>
          <a:xfrm>
            <a:off x="495300" y="-387424"/>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Aluno</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Cadastrar/ Editar Aluno - Identificação </a:t>
            </a:r>
            <a:endParaRPr lang="pt-BR" b="1" dirty="0">
              <a:solidFill>
                <a:schemeClr val="accent4"/>
              </a:solidFill>
              <a:cs typeface="Arial" panose="020B0604020202020204" pitchFamily="34" charset="0"/>
            </a:endParaRPr>
          </a:p>
        </p:txBody>
      </p:sp>
      <p:sp>
        <p:nvSpPr>
          <p:cNvPr id="8" name="Texto explicativo retangular com cantos arredondados 2"/>
          <p:cNvSpPr/>
          <p:nvPr/>
        </p:nvSpPr>
        <p:spPr>
          <a:xfrm>
            <a:off x="5745088" y="1196752"/>
            <a:ext cx="3253366" cy="722640"/>
          </a:xfrm>
          <a:prstGeom prst="wedgeRoundRectCallout">
            <a:avLst>
              <a:gd name="adj1" fmla="val -135935"/>
              <a:gd name="adj2" fmla="val 113717"/>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CPF – campo opcional de </a:t>
            </a:r>
            <a:r>
              <a:rPr lang="pt-BR" dirty="0" smtClean="0">
                <a:solidFill>
                  <a:schemeClr val="tx1"/>
                </a:solidFill>
                <a:latin typeface="Arial" panose="020B0604020202020204" pitchFamily="34" charset="0"/>
                <a:cs typeface="Arial" panose="020B0604020202020204" pitchFamily="34" charset="0"/>
              </a:rPr>
              <a:t>preenchimento. </a:t>
            </a:r>
            <a:endParaRPr lang="pt-BR" dirty="0">
              <a:solidFill>
                <a:schemeClr val="tx1"/>
              </a:solidFill>
              <a:latin typeface="Arial" panose="020B0604020202020204" pitchFamily="34" charset="0"/>
              <a:cs typeface="Arial" panose="020B0604020202020204" pitchFamily="34" charset="0"/>
            </a:endParaRPr>
          </a:p>
        </p:txBody>
      </p:sp>
      <p:sp>
        <p:nvSpPr>
          <p:cNvPr id="10" name="Texto explicativo retangular com cantos arredondados 4"/>
          <p:cNvSpPr/>
          <p:nvPr/>
        </p:nvSpPr>
        <p:spPr>
          <a:xfrm>
            <a:off x="3857846" y="2204864"/>
            <a:ext cx="5541648" cy="2232248"/>
          </a:xfrm>
          <a:prstGeom prst="wedgeRoundRectCallout">
            <a:avLst>
              <a:gd name="adj1" fmla="val -67977"/>
              <a:gd name="adj2" fmla="val -13087"/>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Ao preencher o CPF o sistema carrega o "Nome do Aluno", "Data de Nascimento"  e "Nome da Mãe" de acordo com as informações que constam na base da Receita Federal.</a:t>
            </a:r>
          </a:p>
          <a:p>
            <a:pPr algn="just"/>
            <a:r>
              <a:rPr lang="pt-BR" dirty="0">
                <a:solidFill>
                  <a:schemeClr val="tx1"/>
                </a:solidFill>
                <a:latin typeface="Arial" panose="020B0604020202020204" pitchFamily="34" charset="0"/>
                <a:cs typeface="Arial" panose="020B0604020202020204" pitchFamily="34" charset="0"/>
              </a:rPr>
              <a:t>As informações constantes na base de dados serão sobrepostas pelos dados da Receita.</a:t>
            </a:r>
          </a:p>
          <a:p>
            <a:pPr algn="just"/>
            <a:r>
              <a:rPr lang="pt-BR" dirty="0">
                <a:solidFill>
                  <a:schemeClr val="tx1"/>
                </a:solidFill>
                <a:latin typeface="Arial" panose="020B0604020202020204" pitchFamily="34" charset="0"/>
                <a:cs typeface="Arial" panose="020B0604020202020204" pitchFamily="34" charset="0"/>
              </a:rPr>
              <a:t>Uma vez cadastrado e salvo o CPF, a informação não poderá ser apagada.</a:t>
            </a:r>
          </a:p>
        </p:txBody>
      </p:sp>
      <p:sp>
        <p:nvSpPr>
          <p:cNvPr id="12" name="Texto explicativo retangular com cantos arredondados 6"/>
          <p:cNvSpPr/>
          <p:nvPr/>
        </p:nvSpPr>
        <p:spPr>
          <a:xfrm>
            <a:off x="4527455" y="4653136"/>
            <a:ext cx="4818033" cy="1512168"/>
          </a:xfrm>
          <a:prstGeom prst="wedgeRoundRectCallout">
            <a:avLst>
              <a:gd name="adj1" fmla="val -69861"/>
              <a:gd name="adj2" fmla="val -59879"/>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Atenção! Ao informar CPF para um aluno que já está cadastrado no Sistema, confira se realmente é o aluno correto, pois os dados serão alterados de acordo com a Receita Federal. </a:t>
            </a:r>
          </a:p>
        </p:txBody>
      </p:sp>
    </p:spTree>
    <p:extLst>
      <p:ext uri="{BB962C8B-B14F-4D97-AF65-F5344CB8AC3E}">
        <p14:creationId xmlns:p14="http://schemas.microsoft.com/office/powerpoint/2010/main" val="2939099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2" grpId="0" animBg="1"/>
    </p:bld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480" y="1477065"/>
            <a:ext cx="7230109" cy="5200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ítulo 1"/>
          <p:cNvSpPr txBox="1">
            <a:spLocks/>
          </p:cNvSpPr>
          <p:nvPr/>
        </p:nvSpPr>
        <p:spPr>
          <a:xfrm>
            <a:off x="495300" y="-387424"/>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Aluno</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Cadastrar/ Editar Aluno - Identificação </a:t>
            </a:r>
            <a:endParaRPr lang="pt-BR" b="1" dirty="0">
              <a:solidFill>
                <a:schemeClr val="accent4"/>
              </a:solidFill>
              <a:cs typeface="Arial" panose="020B0604020202020204" pitchFamily="34" charset="0"/>
            </a:endParaRPr>
          </a:p>
        </p:txBody>
      </p:sp>
      <p:sp>
        <p:nvSpPr>
          <p:cNvPr id="9" name="Texto explicativo retangular com cantos arredondados 4"/>
          <p:cNvSpPr/>
          <p:nvPr/>
        </p:nvSpPr>
        <p:spPr>
          <a:xfrm>
            <a:off x="5169024" y="1340768"/>
            <a:ext cx="4608512" cy="1656184"/>
          </a:xfrm>
          <a:prstGeom prst="wedgeRoundRectCallout">
            <a:avLst>
              <a:gd name="adj1" fmla="val -81539"/>
              <a:gd name="adj2" fmla="val -16110"/>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Atenção! Ao preencher SIM na opção 12 será aberto os campos “Tipo de deficiência do aluno” e “Recursos necessários para a participação do aluno em avaliações do Inep (Prova Brasil, Saeb, outros)”. </a:t>
            </a:r>
          </a:p>
        </p:txBody>
      </p:sp>
      <p:sp>
        <p:nvSpPr>
          <p:cNvPr id="10" name="Texto explicativo retangular com cantos arredondados 6"/>
          <p:cNvSpPr/>
          <p:nvPr/>
        </p:nvSpPr>
        <p:spPr>
          <a:xfrm>
            <a:off x="5169024" y="3212976"/>
            <a:ext cx="4608512" cy="3312368"/>
          </a:xfrm>
          <a:prstGeom prst="wedgeRoundRectCallout">
            <a:avLst>
              <a:gd name="adj1" fmla="val -101616"/>
              <a:gd name="adj2" fmla="val 25364"/>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As opções de recursos necessários para a participação do aluno em avaliações do Inep (Prova Brasil, Saeb, outros)  estarão habilitadas de acordo com a deficiência e/ou  transtorno global do desenvolvimento do aluno, sendo de preenchimento opcional. Para alunos em turmas de etapas avaliadas pela Prova Brasil e SAEB será cobrada a informação como obrigatória no fechamento do Censo.</a:t>
            </a:r>
          </a:p>
        </p:txBody>
      </p:sp>
    </p:spTree>
    <p:extLst>
      <p:ext uri="{BB962C8B-B14F-4D97-AF65-F5344CB8AC3E}">
        <p14:creationId xmlns:p14="http://schemas.microsoft.com/office/powerpoint/2010/main" val="2104733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ítulo 1"/>
          <p:cNvSpPr txBox="1">
            <a:spLocks/>
          </p:cNvSpPr>
          <p:nvPr/>
        </p:nvSpPr>
        <p:spPr>
          <a:xfrm>
            <a:off x="699532" y="3717032"/>
            <a:ext cx="8645955" cy="16764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pt-BR" sz="4800" dirty="0">
              <a:solidFill>
                <a:srgbClr val="1B416F"/>
              </a:solidFill>
            </a:endParaRPr>
          </a:p>
        </p:txBody>
      </p:sp>
      <p:sp>
        <p:nvSpPr>
          <p:cNvPr id="7" name="CaixaDeTexto 6"/>
          <p:cNvSpPr txBox="1"/>
          <p:nvPr/>
        </p:nvSpPr>
        <p:spPr>
          <a:xfrm>
            <a:off x="1208584" y="2636912"/>
            <a:ext cx="3597901" cy="923330"/>
          </a:xfrm>
          <a:prstGeom prst="rect">
            <a:avLst/>
          </a:prstGeom>
          <a:noFill/>
        </p:spPr>
        <p:txBody>
          <a:bodyPr wrap="square" rtlCol="0">
            <a:spAutoFit/>
          </a:bodyPr>
          <a:lstStyle/>
          <a:p>
            <a:r>
              <a:rPr lang="pt-BR" sz="5400" dirty="0" smtClean="0">
                <a:solidFill>
                  <a:schemeClr val="bg1"/>
                </a:solidFill>
              </a:rPr>
              <a:t>Definição</a:t>
            </a:r>
            <a:endParaRPr lang="pt-BR" sz="5400" dirty="0">
              <a:solidFill>
                <a:schemeClr val="bg1"/>
              </a:solidFill>
            </a:endParaRPr>
          </a:p>
        </p:txBody>
      </p:sp>
      <p:sp>
        <p:nvSpPr>
          <p:cNvPr id="10" name="Título 1"/>
          <p:cNvSpPr txBox="1">
            <a:spLocks/>
          </p:cNvSpPr>
          <p:nvPr/>
        </p:nvSpPr>
        <p:spPr>
          <a:xfrm>
            <a:off x="1163920" y="116632"/>
            <a:ext cx="7467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b="1" dirty="0" smtClean="0"/>
              <a:t>Acessando o Sistema </a:t>
            </a:r>
            <a:endParaRPr lang="pt-B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0403" y="1150882"/>
            <a:ext cx="2718522" cy="4986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Texto explicativo em elipse 22"/>
          <p:cNvSpPr/>
          <p:nvPr/>
        </p:nvSpPr>
        <p:spPr>
          <a:xfrm>
            <a:off x="6404290" y="3717032"/>
            <a:ext cx="2149109" cy="1008112"/>
          </a:xfrm>
          <a:prstGeom prst="wedgeEllipseCallout">
            <a:avLst>
              <a:gd name="adj1" fmla="val -189386"/>
              <a:gd name="adj2" fmla="val 62455"/>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b="1" dirty="0"/>
              <a:t>Captcha</a:t>
            </a:r>
            <a:r>
              <a:rPr lang="pt-BR" dirty="0"/>
              <a:t>:</a:t>
            </a:r>
          </a:p>
          <a:p>
            <a:pPr algn="ctr"/>
            <a:r>
              <a:rPr lang="pt-BR" dirty="0"/>
              <a:t>Responder o desafio</a:t>
            </a:r>
          </a:p>
        </p:txBody>
      </p:sp>
      <p:sp>
        <p:nvSpPr>
          <p:cNvPr id="6" name="Texto explicativo retangular com cantos arredondados 1"/>
          <p:cNvSpPr/>
          <p:nvPr/>
        </p:nvSpPr>
        <p:spPr>
          <a:xfrm>
            <a:off x="5177401" y="1259632"/>
            <a:ext cx="3528393" cy="914530"/>
          </a:xfrm>
          <a:prstGeom prst="wedgeRoundRectCallout">
            <a:avLst>
              <a:gd name="adj1" fmla="val -120793"/>
              <a:gd name="adj2" fmla="val 197151"/>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dirty="0">
                <a:latin typeface="Arial" panose="020B0604020202020204" pitchFamily="34" charset="0"/>
                <a:cs typeface="Arial" panose="020B0604020202020204" pitchFamily="34" charset="0"/>
              </a:rPr>
              <a:t>Informe o CPF do usuário cadastrado.</a:t>
            </a:r>
          </a:p>
        </p:txBody>
      </p:sp>
      <p:sp>
        <p:nvSpPr>
          <p:cNvPr id="13" name="Texto explicativo retangular com cantos arredondados 15"/>
          <p:cNvSpPr/>
          <p:nvPr/>
        </p:nvSpPr>
        <p:spPr>
          <a:xfrm>
            <a:off x="6210192" y="2492896"/>
            <a:ext cx="3528393" cy="1067346"/>
          </a:xfrm>
          <a:prstGeom prst="wedgeRoundRectCallout">
            <a:avLst>
              <a:gd name="adj1" fmla="val -146372"/>
              <a:gd name="adj2" fmla="val 112942"/>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dirty="0">
                <a:latin typeface="Arial" panose="020B0604020202020204" pitchFamily="34" charset="0"/>
                <a:cs typeface="Arial" panose="020B0604020202020204" pitchFamily="34" charset="0"/>
              </a:rPr>
              <a:t>Os usuários que já possuem senha de anos anteriores devem utilizá-la em 2018.</a:t>
            </a:r>
            <a:endParaRPr lang="pt-BR" dirty="0"/>
          </a:p>
        </p:txBody>
      </p:sp>
      <p:sp>
        <p:nvSpPr>
          <p:cNvPr id="15" name="Texto explicativo retangular com cantos arredondados 16"/>
          <p:cNvSpPr/>
          <p:nvPr/>
        </p:nvSpPr>
        <p:spPr>
          <a:xfrm>
            <a:off x="5745088" y="5222734"/>
            <a:ext cx="3993497" cy="798554"/>
          </a:xfrm>
          <a:prstGeom prst="wedgeRoundRectCallout">
            <a:avLst>
              <a:gd name="adj1" fmla="val -91093"/>
              <a:gd name="adj2" fmla="val 53226"/>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dirty="0">
                <a:latin typeface="Arial" panose="020B0604020202020204" pitchFamily="34" charset="0"/>
                <a:cs typeface="Arial" panose="020B0604020202020204" pitchFamily="34" charset="0"/>
              </a:rPr>
              <a:t>Caso tenha esquecido </a:t>
            </a:r>
            <a:r>
              <a:rPr lang="pt-BR" dirty="0" smtClean="0">
                <a:latin typeface="Arial" panose="020B0604020202020204" pitchFamily="34" charset="0"/>
                <a:cs typeface="Arial" panose="020B0604020202020204" pitchFamily="34" charset="0"/>
              </a:rPr>
              <a:t>sua senha</a:t>
            </a:r>
            <a:r>
              <a:rPr lang="pt-BR" dirty="0">
                <a:latin typeface="Arial" panose="020B0604020202020204" pitchFamily="34" charset="0"/>
                <a:cs typeface="Arial" panose="020B0604020202020204" pitchFamily="34" charset="0"/>
              </a:rPr>
              <a:t>, é necessário solicitar nova senha.</a:t>
            </a:r>
          </a:p>
          <a:p>
            <a:pPr algn="ctr"/>
            <a:endParaRPr lang="pt-BR" dirty="0"/>
          </a:p>
        </p:txBody>
      </p:sp>
    </p:spTree>
    <p:extLst>
      <p:ext uri="{BB962C8B-B14F-4D97-AF65-F5344CB8AC3E}">
        <p14:creationId xmlns:p14="http://schemas.microsoft.com/office/powerpoint/2010/main" val="147163804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ítulo 1"/>
          <p:cNvSpPr txBox="1">
            <a:spLocks/>
          </p:cNvSpPr>
          <p:nvPr/>
        </p:nvSpPr>
        <p:spPr>
          <a:xfrm>
            <a:off x="495300" y="-387424"/>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Aluno</a:t>
            </a:r>
            <a:endParaRPr lang="pt-BR" sz="4400" b="1" dirty="0">
              <a:solidFill>
                <a:schemeClr val="tx1"/>
              </a:solidFill>
            </a:endParaRPr>
          </a:p>
        </p:txBody>
      </p:sp>
      <p:sp>
        <p:nvSpPr>
          <p:cNvPr id="8"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Cadastrar/ Editar Aluno – Dados Pessoais </a:t>
            </a:r>
            <a:endParaRPr lang="pt-BR" b="1" dirty="0">
              <a:solidFill>
                <a:schemeClr val="accent4"/>
              </a:solidFill>
              <a:cs typeface="Arial" panose="020B0604020202020204" pitchFamily="34" charset="0"/>
            </a:endParaRPr>
          </a:p>
        </p:txBody>
      </p:sp>
      <p:sp>
        <p:nvSpPr>
          <p:cNvPr id="10" name="Seta para a esquerda 9"/>
          <p:cNvSpPr/>
          <p:nvPr/>
        </p:nvSpPr>
        <p:spPr>
          <a:xfrm>
            <a:off x="3440832" y="4437112"/>
            <a:ext cx="1482165" cy="3600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544" y="1491286"/>
            <a:ext cx="2266950" cy="451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606580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788" y="1543827"/>
            <a:ext cx="9329054" cy="45881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ítulo 1"/>
          <p:cNvSpPr txBox="1">
            <a:spLocks/>
          </p:cNvSpPr>
          <p:nvPr/>
        </p:nvSpPr>
        <p:spPr>
          <a:xfrm>
            <a:off x="495300" y="-387424"/>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Aluno</a:t>
            </a:r>
            <a:endParaRPr lang="pt-BR" sz="4400" b="1" dirty="0">
              <a:solidFill>
                <a:schemeClr val="tx1"/>
              </a:solidFill>
            </a:endParaRPr>
          </a:p>
        </p:txBody>
      </p:sp>
      <p:sp>
        <p:nvSpPr>
          <p:cNvPr id="7"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Cadastrar/ Editar Aluno – Dados Pessoais </a:t>
            </a:r>
            <a:endParaRPr lang="pt-BR" b="1" dirty="0">
              <a:solidFill>
                <a:schemeClr val="accent4"/>
              </a:solidFill>
              <a:cs typeface="Arial" panose="020B0604020202020204" pitchFamily="34" charset="0"/>
            </a:endParaRPr>
          </a:p>
        </p:txBody>
      </p:sp>
      <p:sp>
        <p:nvSpPr>
          <p:cNvPr id="17" name="CaixaDeTexto 11"/>
          <p:cNvSpPr txBox="1"/>
          <p:nvPr/>
        </p:nvSpPr>
        <p:spPr>
          <a:xfrm>
            <a:off x="4791748" y="5247643"/>
            <a:ext cx="4877246" cy="864096"/>
          </a:xfrm>
          <a:prstGeom prst="rect">
            <a:avLst/>
          </a:prstGeom>
          <a:solidFill>
            <a:schemeClr val="accent1">
              <a:lumMod val="20000"/>
              <a:lumOff val="80000"/>
            </a:schemeClr>
          </a:solidFill>
          <a:ln>
            <a:solidFill>
              <a:srgbClr val="002060"/>
            </a:solidFill>
          </a:ln>
        </p:spPr>
        <p:style>
          <a:lnRef idx="1">
            <a:schemeClr val="accent2"/>
          </a:lnRef>
          <a:fillRef idx="2">
            <a:schemeClr val="accent2"/>
          </a:fillRef>
          <a:effectRef idx="1">
            <a:schemeClr val="accent2"/>
          </a:effectRef>
          <a:fontRef idx="minor">
            <a:schemeClr val="dk1"/>
          </a:fontRef>
        </p:style>
        <p:txBody>
          <a:bodyPr rtlCol="0" anchor="ctr"/>
          <a:lstStyle>
            <a:defPPr>
              <a:defRPr lang="pt-BR"/>
            </a:defPPr>
            <a:lvl1pPr algn="just">
              <a:defRPr>
                <a:solidFill>
                  <a:schemeClr val="dk1"/>
                </a:solidFill>
                <a:latin typeface="Arial"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pt-BR" dirty="0">
                <a:cs typeface="Arial" panose="020B0604020202020204" pitchFamily="34" charset="0"/>
              </a:rPr>
              <a:t>Q</a:t>
            </a:r>
            <a:r>
              <a:rPr lang="pt-BR" dirty="0" smtClean="0">
                <a:cs typeface="Arial" panose="020B0604020202020204" pitchFamily="34" charset="0"/>
              </a:rPr>
              <a:t>uando </a:t>
            </a:r>
            <a:r>
              <a:rPr lang="pt-BR" dirty="0">
                <a:cs typeface="Arial" panose="020B0604020202020204" pitchFamily="34" charset="0"/>
              </a:rPr>
              <a:t>for informada nacionalidade "</a:t>
            </a:r>
            <a:r>
              <a:rPr lang="pt-BR" dirty="0" smtClean="0">
                <a:cs typeface="Arial" panose="020B0604020202020204" pitchFamily="34" charset="0"/>
              </a:rPr>
              <a:t>Estrangeira“ será aberto </a:t>
            </a:r>
            <a:r>
              <a:rPr lang="pt-BR" dirty="0">
                <a:cs typeface="Arial" panose="020B0604020202020204" pitchFamily="34" charset="0"/>
              </a:rPr>
              <a:t>o campo </a:t>
            </a:r>
            <a:r>
              <a:rPr lang="pt-BR" dirty="0" smtClean="0">
                <a:cs typeface="Arial" panose="020B0604020202020204" pitchFamily="34" charset="0"/>
              </a:rPr>
              <a:t>“Documento </a:t>
            </a:r>
            <a:r>
              <a:rPr lang="pt-BR" dirty="0">
                <a:cs typeface="Arial" panose="020B0604020202020204" pitchFamily="34" charset="0"/>
              </a:rPr>
              <a:t>estrangeiro / </a:t>
            </a:r>
            <a:r>
              <a:rPr lang="pt-BR" dirty="0" smtClean="0">
                <a:cs typeface="Arial" panose="020B0604020202020204" pitchFamily="34" charset="0"/>
              </a:rPr>
              <a:t>Passaporte”.</a:t>
            </a:r>
            <a:endParaRPr lang="pt-BR" dirty="0">
              <a:cs typeface="Arial" panose="020B0604020202020204" pitchFamily="34" charset="0"/>
            </a:endParaRPr>
          </a:p>
        </p:txBody>
      </p:sp>
      <p:sp>
        <p:nvSpPr>
          <p:cNvPr id="6" name="Texto explicativo retangular com cantos arredondados 1"/>
          <p:cNvSpPr/>
          <p:nvPr/>
        </p:nvSpPr>
        <p:spPr>
          <a:xfrm>
            <a:off x="5578323" y="1340768"/>
            <a:ext cx="4090671" cy="936104"/>
          </a:xfrm>
          <a:prstGeom prst="wedgeRoundRectCallout">
            <a:avLst>
              <a:gd name="adj1" fmla="val -116899"/>
              <a:gd name="adj2" fmla="val 120644"/>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Campo editável para os alunos sem NIS – Carga inicial para alunos identificados de 0 a 48 meses.</a:t>
            </a:r>
          </a:p>
        </p:txBody>
      </p:sp>
      <p:sp>
        <p:nvSpPr>
          <p:cNvPr id="8" name="Texto explicativo retangular com cantos arredondados 2"/>
          <p:cNvSpPr/>
          <p:nvPr/>
        </p:nvSpPr>
        <p:spPr>
          <a:xfrm>
            <a:off x="5457056" y="2648308"/>
            <a:ext cx="4211938" cy="1068724"/>
          </a:xfrm>
          <a:prstGeom prst="wedgeRoundRectCallout">
            <a:avLst>
              <a:gd name="adj1" fmla="val -114650"/>
              <a:gd name="adj2" fmla="val 32962"/>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Se preenchido Número da Identidade ou Certidão civil modelo antigo serão abertos outros campos para preenchimento.</a:t>
            </a:r>
          </a:p>
        </p:txBody>
      </p:sp>
      <p:sp>
        <p:nvSpPr>
          <p:cNvPr id="9" name="Texto explicativo retangular com cantos arredondados 3"/>
          <p:cNvSpPr/>
          <p:nvPr/>
        </p:nvSpPr>
        <p:spPr>
          <a:xfrm>
            <a:off x="5302718" y="3981929"/>
            <a:ext cx="4330802" cy="1031247"/>
          </a:xfrm>
          <a:prstGeom prst="wedgeRoundRectCallout">
            <a:avLst>
              <a:gd name="adj1" fmla="val -130675"/>
              <a:gd name="adj2" fmla="val 11832"/>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Número da matrícula da certidão casamento é número único por pessoa física.</a:t>
            </a:r>
          </a:p>
        </p:txBody>
      </p:sp>
    </p:spTree>
    <p:extLst>
      <p:ext uri="{BB962C8B-B14F-4D97-AF65-F5344CB8AC3E}">
        <p14:creationId xmlns:p14="http://schemas.microsoft.com/office/powerpoint/2010/main" val="2927780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6" grpId="0" animBg="1"/>
      <p:bldP spid="8" grpId="0" animBg="1"/>
      <p:bldP spid="9" grpId="0" animBg="1"/>
    </p:bld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846" y="1547891"/>
            <a:ext cx="9414148" cy="43672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ítulo 1"/>
          <p:cNvSpPr txBox="1">
            <a:spLocks/>
          </p:cNvSpPr>
          <p:nvPr/>
        </p:nvSpPr>
        <p:spPr>
          <a:xfrm>
            <a:off x="495300" y="-387424"/>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Aluno</a:t>
            </a:r>
            <a:endParaRPr lang="pt-BR" sz="4400" b="1" dirty="0">
              <a:solidFill>
                <a:schemeClr val="tx1"/>
              </a:solidFill>
            </a:endParaRPr>
          </a:p>
        </p:txBody>
      </p:sp>
      <p:sp>
        <p:nvSpPr>
          <p:cNvPr id="7"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Cadastrar/ Editar Aluno – Dados Pessoais </a:t>
            </a:r>
            <a:endParaRPr lang="pt-BR" b="1" dirty="0">
              <a:solidFill>
                <a:schemeClr val="accent4"/>
              </a:solidFill>
              <a:cs typeface="Arial" panose="020B0604020202020204" pitchFamily="34" charset="0"/>
            </a:endParaRPr>
          </a:p>
        </p:txBody>
      </p:sp>
      <p:sp>
        <p:nvSpPr>
          <p:cNvPr id="4" name="Texto explicativo retangular com cantos arredondados 1"/>
          <p:cNvSpPr/>
          <p:nvPr/>
        </p:nvSpPr>
        <p:spPr>
          <a:xfrm>
            <a:off x="5601072" y="1412776"/>
            <a:ext cx="4067922" cy="864096"/>
          </a:xfrm>
          <a:prstGeom prst="wedgeRoundRectCallout">
            <a:avLst>
              <a:gd name="adj1" fmla="val -105127"/>
              <a:gd name="adj2" fmla="val 62500"/>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Localização/zona de residência : campo obrigatório. </a:t>
            </a:r>
          </a:p>
        </p:txBody>
      </p:sp>
      <p:sp>
        <p:nvSpPr>
          <p:cNvPr id="6" name="Texto explicativo retangular com cantos arredondados 2"/>
          <p:cNvSpPr/>
          <p:nvPr/>
        </p:nvSpPr>
        <p:spPr>
          <a:xfrm>
            <a:off x="5529064" y="2780928"/>
            <a:ext cx="4109437" cy="1368152"/>
          </a:xfrm>
          <a:prstGeom prst="wedgeRoundRectCallout">
            <a:avLst>
              <a:gd name="adj1" fmla="val -108249"/>
              <a:gd name="adj2" fmla="val 21126"/>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Ao preencher o CEP os campos de endereços serão preenchidos conforme os dados dos Correios, podendo ser editados.</a:t>
            </a:r>
          </a:p>
        </p:txBody>
      </p:sp>
    </p:spTree>
    <p:extLst>
      <p:ext uri="{BB962C8B-B14F-4D97-AF65-F5344CB8AC3E}">
        <p14:creationId xmlns:p14="http://schemas.microsoft.com/office/powerpoint/2010/main" val="4184328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005" y="1804898"/>
            <a:ext cx="9235405" cy="22768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ítulo 1"/>
          <p:cNvSpPr txBox="1">
            <a:spLocks/>
          </p:cNvSpPr>
          <p:nvPr/>
        </p:nvSpPr>
        <p:spPr>
          <a:xfrm>
            <a:off x="495300" y="-387424"/>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Aluno</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Vincular Aluno</a:t>
            </a:r>
            <a:endParaRPr lang="pt-BR" b="1" dirty="0">
              <a:solidFill>
                <a:schemeClr val="accent4"/>
              </a:solidFill>
              <a:cs typeface="Arial" panose="020B0604020202020204" pitchFamily="34" charset="0"/>
            </a:endParaRPr>
          </a:p>
        </p:txBody>
      </p:sp>
      <p:pic>
        <p:nvPicPr>
          <p:cNvPr id="1434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520" y="4365104"/>
            <a:ext cx="5762625" cy="1638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Seta para a direita 13"/>
          <p:cNvSpPr/>
          <p:nvPr/>
        </p:nvSpPr>
        <p:spPr>
          <a:xfrm flipH="1" flipV="1">
            <a:off x="1496616" y="2924944"/>
            <a:ext cx="721940"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Texto explicativo retangular com cantos arredondados 1"/>
          <p:cNvSpPr/>
          <p:nvPr/>
        </p:nvSpPr>
        <p:spPr>
          <a:xfrm>
            <a:off x="6969224" y="3356992"/>
            <a:ext cx="2808312" cy="1152128"/>
          </a:xfrm>
          <a:prstGeom prst="wedgeRoundRectCallout">
            <a:avLst>
              <a:gd name="adj1" fmla="val -74325"/>
              <a:gd name="adj2" fmla="val 123914"/>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Opção de realizar o vínculo após a finalização do cadastro.</a:t>
            </a:r>
          </a:p>
        </p:txBody>
      </p:sp>
    </p:spTree>
    <p:extLst>
      <p:ext uri="{BB962C8B-B14F-4D97-AF65-F5344CB8AC3E}">
        <p14:creationId xmlns:p14="http://schemas.microsoft.com/office/powerpoint/2010/main" val="1573004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495300" y="-387424"/>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Aluno</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Vincular Aluno</a:t>
            </a:r>
            <a:endParaRPr lang="pt-BR" b="1" dirty="0">
              <a:solidFill>
                <a:schemeClr val="accent4"/>
              </a:solidFill>
              <a:latin typeface="Arial" panose="020B0604020202020204" pitchFamily="34" charset="0"/>
              <a:cs typeface="Arial" panose="020B0604020202020204" pitchFamily="34" charset="0"/>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472" y="1628800"/>
            <a:ext cx="5896138" cy="18825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086" y="3488744"/>
            <a:ext cx="5891524" cy="25094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o explicativo retangular com cantos arredondados 1"/>
          <p:cNvSpPr/>
          <p:nvPr/>
        </p:nvSpPr>
        <p:spPr>
          <a:xfrm>
            <a:off x="4953000" y="980728"/>
            <a:ext cx="4752528" cy="4873752"/>
          </a:xfrm>
          <a:prstGeom prst="wedgeRoundRectCallout">
            <a:avLst>
              <a:gd name="adj1" fmla="val -95275"/>
              <a:gd name="adj2" fmla="val -11654"/>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Regras de vínculo:</a:t>
            </a:r>
          </a:p>
          <a:p>
            <a:pPr algn="just"/>
            <a:endParaRPr lang="pt-BR" dirty="0">
              <a:solidFill>
                <a:schemeClr val="tx1"/>
              </a:solidFill>
              <a:latin typeface="Arial" panose="020B0604020202020204" pitchFamily="34" charset="0"/>
              <a:cs typeface="Arial" panose="020B0604020202020204" pitchFamily="34" charset="0"/>
            </a:endParaRPr>
          </a:p>
          <a:p>
            <a:pPr algn="just"/>
            <a:r>
              <a:rPr lang="pt-BR" dirty="0">
                <a:solidFill>
                  <a:schemeClr val="tx1"/>
                </a:solidFill>
                <a:latin typeface="Arial" panose="020B0604020202020204" pitchFamily="34" charset="0"/>
                <a:cs typeface="Arial" panose="020B0604020202020204" pitchFamily="34" charset="0"/>
              </a:rPr>
              <a:t>- Aluno já vinculado nesta escola e horário.</a:t>
            </a:r>
          </a:p>
          <a:p>
            <a:pPr algn="just"/>
            <a:r>
              <a:rPr lang="pt-BR" dirty="0">
                <a:solidFill>
                  <a:schemeClr val="tx1"/>
                </a:solidFill>
                <a:latin typeface="Arial" panose="020B0604020202020204" pitchFamily="34" charset="0"/>
                <a:cs typeface="Arial" panose="020B0604020202020204" pitchFamily="34" charset="0"/>
              </a:rPr>
              <a:t>- Aluno vinculado em outra escola mesmo horário.</a:t>
            </a:r>
          </a:p>
          <a:p>
            <a:pPr algn="just"/>
            <a:r>
              <a:rPr lang="pt-BR" dirty="0">
                <a:solidFill>
                  <a:schemeClr val="tx1"/>
                </a:solidFill>
                <a:latin typeface="Arial" panose="020B0604020202020204" pitchFamily="34" charset="0"/>
                <a:cs typeface="Arial" panose="020B0604020202020204" pitchFamily="34" charset="0"/>
              </a:rPr>
              <a:t>- Aluno vinculado em duas turmas de escolarização.</a:t>
            </a:r>
          </a:p>
          <a:p>
            <a:pPr algn="just"/>
            <a:r>
              <a:rPr lang="pt-BR" dirty="0">
                <a:solidFill>
                  <a:schemeClr val="tx1"/>
                </a:solidFill>
                <a:latin typeface="Arial" panose="020B0604020202020204" pitchFamily="34" charset="0"/>
                <a:cs typeface="Arial" panose="020B0604020202020204" pitchFamily="34" charset="0"/>
              </a:rPr>
              <a:t>- Aluno vinculado em x turmas de escolarização e x turmas de educação profissional</a:t>
            </a:r>
          </a:p>
          <a:p>
            <a:pPr algn="just"/>
            <a:r>
              <a:rPr lang="pt-BR" dirty="0">
                <a:solidFill>
                  <a:schemeClr val="tx1"/>
                </a:solidFill>
                <a:latin typeface="Arial" panose="020B0604020202020204" pitchFamily="34" charset="0"/>
                <a:cs typeface="Arial" panose="020B0604020202020204" pitchFamily="34" charset="0"/>
              </a:rPr>
              <a:t> - Idade incompatível com a etapa de ensino</a:t>
            </a:r>
          </a:p>
          <a:p>
            <a:pPr algn="just"/>
            <a:r>
              <a:rPr lang="pt-BR" dirty="0">
                <a:solidFill>
                  <a:schemeClr val="tx1"/>
                </a:solidFill>
                <a:latin typeface="Arial" panose="020B0604020202020204" pitchFamily="34" charset="0"/>
                <a:cs typeface="Arial" panose="020B0604020202020204" pitchFamily="34" charset="0"/>
              </a:rPr>
              <a:t> - Aluno sem deficiência vinculado a turmas de Educação Especial e AEE. </a:t>
            </a:r>
          </a:p>
          <a:p>
            <a:pPr algn="just"/>
            <a:r>
              <a:rPr lang="pt-BR" dirty="0">
                <a:solidFill>
                  <a:schemeClr val="tx1"/>
                </a:solidFill>
                <a:latin typeface="Arial" panose="020B0604020202020204" pitchFamily="34" charset="0"/>
                <a:cs typeface="Arial" panose="020B0604020202020204" pitchFamily="34" charset="0"/>
              </a:rPr>
              <a:t>- Aluno já vinculado como profissional escolar nesta escola e  horário!</a:t>
            </a:r>
          </a:p>
        </p:txBody>
      </p:sp>
    </p:spTree>
    <p:extLst>
      <p:ext uri="{BB962C8B-B14F-4D97-AF65-F5344CB8AC3E}">
        <p14:creationId xmlns:p14="http://schemas.microsoft.com/office/powerpoint/2010/main" val="92246478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505" y="1844824"/>
            <a:ext cx="7300616" cy="33386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ítulo 1"/>
          <p:cNvSpPr txBox="1">
            <a:spLocks/>
          </p:cNvSpPr>
          <p:nvPr/>
        </p:nvSpPr>
        <p:spPr>
          <a:xfrm>
            <a:off x="355601" y="-171400"/>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Aluno</a:t>
            </a:r>
            <a:endParaRPr lang="pt-BR" sz="4400" b="1" dirty="0">
              <a:solidFill>
                <a:schemeClr val="tx1"/>
              </a:solidFill>
            </a:endParaRPr>
          </a:p>
        </p:txBody>
      </p:sp>
      <p:sp>
        <p:nvSpPr>
          <p:cNvPr id="4" name="Retângulo 3"/>
          <p:cNvSpPr/>
          <p:nvPr/>
        </p:nvSpPr>
        <p:spPr>
          <a:xfrm>
            <a:off x="416495" y="1307307"/>
            <a:ext cx="3773649" cy="461665"/>
          </a:xfrm>
          <a:prstGeom prst="rect">
            <a:avLst/>
          </a:prstGeom>
        </p:spPr>
        <p:txBody>
          <a:bodyPr wrap="square">
            <a:spAutoFit/>
          </a:bodyPr>
          <a:lstStyle/>
          <a:p>
            <a:r>
              <a:rPr lang="pt-BR" sz="2400" b="1" dirty="0">
                <a:solidFill>
                  <a:schemeClr val="accent4"/>
                </a:solidFill>
                <a:cs typeface="Arial" panose="020B0604020202020204" pitchFamily="34" charset="0"/>
              </a:rPr>
              <a:t>Vincular Aluno</a:t>
            </a:r>
          </a:p>
        </p:txBody>
      </p:sp>
      <p:sp>
        <p:nvSpPr>
          <p:cNvPr id="3" name="Texto explicativo retangular com cantos arredondados 1"/>
          <p:cNvSpPr/>
          <p:nvPr/>
        </p:nvSpPr>
        <p:spPr>
          <a:xfrm>
            <a:off x="5457056" y="1340768"/>
            <a:ext cx="4104456" cy="3042989"/>
          </a:xfrm>
          <a:prstGeom prst="wedgeRoundRectCallout">
            <a:avLst>
              <a:gd name="adj1" fmla="val -77059"/>
              <a:gd name="adj2" fmla="val 46044"/>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r>
              <a:rPr lang="pt-BR" dirty="0">
                <a:solidFill>
                  <a:schemeClr val="tx1"/>
                </a:solidFill>
                <a:latin typeface="Arial" panose="020B0604020202020204" pitchFamily="34" charset="0"/>
                <a:cs typeface="Arial" panose="020B0604020202020204" pitchFamily="34" charset="0"/>
              </a:rPr>
              <a:t>Para alunos  vinculados em escolas de dependência administrativa "1.Federal" e nas etapas de Curso Técnico (39,40,64), Curso Técnico Integrado                                   (30,31,32,33,34) e Curso Técnico Integrado na Modalidade EJA - Nível Médio (74), é necessário informar a forma de ingresso.</a:t>
            </a:r>
          </a:p>
        </p:txBody>
      </p:sp>
    </p:spTree>
    <p:extLst>
      <p:ext uri="{BB962C8B-B14F-4D97-AF65-F5344CB8AC3E}">
        <p14:creationId xmlns:p14="http://schemas.microsoft.com/office/powerpoint/2010/main" val="417817533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0065568" cy="7115907"/>
          </a:xfrm>
          <a:prstGeom prst="rect">
            <a:avLst/>
          </a:prstGeom>
        </p:spPr>
      </p:pic>
      <p:sp>
        <p:nvSpPr>
          <p:cNvPr id="3" name="CaixaDeTexto 2"/>
          <p:cNvSpPr txBox="1"/>
          <p:nvPr/>
        </p:nvSpPr>
        <p:spPr>
          <a:xfrm>
            <a:off x="4304928" y="2852936"/>
            <a:ext cx="6624736" cy="1015663"/>
          </a:xfrm>
          <a:prstGeom prst="rect">
            <a:avLst/>
          </a:prstGeom>
          <a:noFill/>
        </p:spPr>
        <p:txBody>
          <a:bodyPr wrap="square" rtlCol="0">
            <a:spAutoFit/>
          </a:bodyPr>
          <a:lstStyle/>
          <a:p>
            <a:pPr marL="457200" indent="-457200">
              <a:buFont typeface="Arial" panose="020B0604020202020204" pitchFamily="34" charset="0"/>
              <a:buChar char="•"/>
              <a:tabLst>
                <a:tab pos="266700" algn="l"/>
              </a:tabLst>
            </a:pPr>
            <a:r>
              <a:rPr lang="pt-BR" sz="3000" b="1" dirty="0" smtClean="0">
                <a:solidFill>
                  <a:schemeClr val="tx2"/>
                </a:solidFill>
                <a:latin typeface="+mj-lt"/>
                <a:ea typeface="Verdana" panose="020B0604030504040204" pitchFamily="34" charset="0"/>
                <a:cs typeface="Verdana" panose="020B0604030504040204" pitchFamily="34" charset="0"/>
              </a:rPr>
              <a:t>Cadastro Profissional Escolar</a:t>
            </a:r>
          </a:p>
          <a:p>
            <a:pPr marL="457200" indent="-457200">
              <a:buFont typeface="Arial" panose="020B0604020202020204" pitchFamily="34" charset="0"/>
              <a:buChar char="•"/>
              <a:tabLst>
                <a:tab pos="266700" algn="l"/>
              </a:tabLst>
            </a:pPr>
            <a:r>
              <a:rPr lang="pt-BR" sz="3000" b="1" dirty="0" smtClean="0">
                <a:solidFill>
                  <a:schemeClr val="tx2"/>
                </a:solidFill>
                <a:latin typeface="+mj-lt"/>
                <a:ea typeface="Verdana" panose="020B0604030504040204" pitchFamily="34" charset="0"/>
                <a:cs typeface="Verdana" panose="020B0604030504040204" pitchFamily="34" charset="0"/>
              </a:rPr>
              <a:t>Pesquisa de </a:t>
            </a:r>
            <a:r>
              <a:rPr lang="pt-BR" sz="3000" b="1" dirty="0">
                <a:solidFill>
                  <a:schemeClr val="tx2"/>
                </a:solidFill>
                <a:ea typeface="Verdana" panose="020B0604030504040204" pitchFamily="34" charset="0"/>
                <a:cs typeface="Verdana" panose="020B0604030504040204" pitchFamily="34" charset="0"/>
              </a:rPr>
              <a:t>Profissional </a:t>
            </a:r>
            <a:r>
              <a:rPr lang="pt-BR" sz="3000" b="1" dirty="0" smtClean="0">
                <a:solidFill>
                  <a:schemeClr val="tx2"/>
                </a:solidFill>
                <a:ea typeface="Verdana" panose="020B0604030504040204" pitchFamily="34" charset="0"/>
                <a:cs typeface="Verdana" panose="020B0604030504040204" pitchFamily="34" charset="0"/>
              </a:rPr>
              <a:t>Escolar </a:t>
            </a:r>
            <a:endParaRPr lang="pt-BR" sz="3000" b="1" dirty="0" smtClean="0">
              <a:solidFill>
                <a:schemeClr val="tx2"/>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48803189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200472" y="-290214"/>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Profissional escolar</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Remanejar Profissional Escolar</a:t>
            </a:r>
            <a:endParaRPr lang="pt-BR" b="1" dirty="0">
              <a:solidFill>
                <a:schemeClr val="accent4"/>
              </a:solidFill>
              <a:cs typeface="Arial" panose="020B0604020202020204" pitchFamily="34" charset="0"/>
            </a:endParaRPr>
          </a:p>
        </p:txBody>
      </p:sp>
      <p:sp>
        <p:nvSpPr>
          <p:cNvPr id="8" name="Seta para a esquerda 7"/>
          <p:cNvSpPr/>
          <p:nvPr/>
        </p:nvSpPr>
        <p:spPr>
          <a:xfrm>
            <a:off x="3553571" y="5085184"/>
            <a:ext cx="1014113"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552" y="1867843"/>
            <a:ext cx="2448272" cy="3986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4019720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210" y="1191004"/>
            <a:ext cx="9587326" cy="48200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ítulo 1"/>
          <p:cNvSpPr txBox="1">
            <a:spLocks/>
          </p:cNvSpPr>
          <p:nvPr/>
        </p:nvSpPr>
        <p:spPr>
          <a:xfrm>
            <a:off x="266479" y="-27384"/>
            <a:ext cx="9943105" cy="720080"/>
          </a:xfrm>
          <a:prstGeom prst="rect">
            <a:avLst/>
          </a:prstGeom>
        </p:spPr>
        <p:txBody>
          <a:bodyPr vert="horz" anchor="b">
            <a:no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Profissional escolar</a:t>
            </a:r>
            <a:endParaRPr lang="pt-BR" sz="4400" b="1" dirty="0">
              <a:solidFill>
                <a:schemeClr val="tx1"/>
              </a:solidFill>
            </a:endParaRPr>
          </a:p>
        </p:txBody>
      </p:sp>
      <p:sp>
        <p:nvSpPr>
          <p:cNvPr id="6" name="Espaço Reservado para Conteúdo 2"/>
          <p:cNvSpPr txBox="1">
            <a:spLocks/>
          </p:cNvSpPr>
          <p:nvPr/>
        </p:nvSpPr>
        <p:spPr>
          <a:xfrm>
            <a:off x="190211" y="692696"/>
            <a:ext cx="4330741" cy="504056"/>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pt-BR" b="1" dirty="0">
                <a:solidFill>
                  <a:schemeClr val="accent4"/>
                </a:solidFill>
                <a:cs typeface="Arial" panose="020B0604020202020204" pitchFamily="34" charset="0"/>
              </a:rPr>
              <a:t>Remanejar Profissional Escolar</a:t>
            </a:r>
          </a:p>
        </p:txBody>
      </p:sp>
      <p:sp>
        <p:nvSpPr>
          <p:cNvPr id="2" name="Texto explicativo retangular com cantos arredondados 1"/>
          <p:cNvSpPr/>
          <p:nvPr/>
        </p:nvSpPr>
        <p:spPr>
          <a:xfrm>
            <a:off x="3800872" y="1340768"/>
            <a:ext cx="4464496" cy="1224136"/>
          </a:xfrm>
          <a:prstGeom prst="wedgeRoundRectCallout">
            <a:avLst>
              <a:gd name="adj1" fmla="val -116170"/>
              <a:gd name="adj2" fmla="val 106074"/>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a:solidFill>
                  <a:schemeClr val="tx1"/>
                </a:solidFill>
                <a:latin typeface="Arial" panose="020B0604020202020204" pitchFamily="34" charset="0"/>
                <a:cs typeface="Arial" panose="020B0604020202020204" pitchFamily="34" charset="0"/>
              </a:rPr>
              <a:t>Clique nessa </a:t>
            </a:r>
            <a:r>
              <a:rPr lang="pt-BR" smtClean="0">
                <a:solidFill>
                  <a:schemeClr val="tx1"/>
                </a:solidFill>
                <a:latin typeface="Arial" panose="020B0604020202020204" pitchFamily="34" charset="0"/>
                <a:cs typeface="Arial" panose="020B0604020202020204" pitchFamily="34" charset="0"/>
              </a:rPr>
              <a:t>opção </a:t>
            </a:r>
            <a:r>
              <a:rPr lang="pt-BR" dirty="0">
                <a:solidFill>
                  <a:schemeClr val="tx1"/>
                </a:solidFill>
                <a:latin typeface="Arial" panose="020B0604020202020204" pitchFamily="34" charset="0"/>
                <a:cs typeface="Arial" panose="020B0604020202020204" pitchFamily="34" charset="0"/>
              </a:rPr>
              <a:t>para visualizar os profissionais </a:t>
            </a:r>
            <a:r>
              <a:rPr lang="pt-BR">
                <a:solidFill>
                  <a:schemeClr val="tx1"/>
                </a:solidFill>
                <a:latin typeface="Arial" panose="020B0604020202020204" pitchFamily="34" charset="0"/>
                <a:cs typeface="Arial" panose="020B0604020202020204" pitchFamily="34" charset="0"/>
              </a:rPr>
              <a:t>escolares </a:t>
            </a:r>
            <a:r>
              <a:rPr lang="pt-BR" smtClean="0">
                <a:solidFill>
                  <a:schemeClr val="tx1"/>
                </a:solidFill>
                <a:latin typeface="Arial" panose="020B0604020202020204" pitchFamily="34" charset="0"/>
                <a:cs typeface="Arial" panose="020B0604020202020204" pitchFamily="34" charset="0"/>
              </a:rPr>
              <a:t>daquela </a:t>
            </a:r>
            <a:r>
              <a:rPr lang="pt-BR" dirty="0">
                <a:solidFill>
                  <a:schemeClr val="tx1"/>
                </a:solidFill>
                <a:latin typeface="Arial" panose="020B0604020202020204" pitchFamily="34" charset="0"/>
                <a:cs typeface="Arial" panose="020B0604020202020204" pitchFamily="34" charset="0"/>
              </a:rPr>
              <a:t>turma em 2017.</a:t>
            </a:r>
          </a:p>
        </p:txBody>
      </p:sp>
    </p:spTree>
    <p:extLst>
      <p:ext uri="{BB962C8B-B14F-4D97-AF65-F5344CB8AC3E}">
        <p14:creationId xmlns:p14="http://schemas.microsoft.com/office/powerpoint/2010/main" val="132720526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194471" y="-306288"/>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Profissional escolar</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pt-BR" sz="2200" b="1" dirty="0">
                <a:solidFill>
                  <a:schemeClr val="accent4"/>
                </a:solidFill>
                <a:latin typeface="Arial" panose="020B0604020202020204" pitchFamily="34" charset="0"/>
                <a:cs typeface="Arial" panose="020B0604020202020204" pitchFamily="34" charset="0"/>
              </a:rPr>
              <a:t>Remanejar Profissional Escolar</a:t>
            </a:r>
          </a:p>
          <a:p>
            <a:pPr marL="0" indent="0">
              <a:buFont typeface="Wingdings"/>
              <a:buNone/>
            </a:pPr>
            <a:endParaRPr lang="pt-BR" sz="2200" b="1" dirty="0">
              <a:solidFill>
                <a:schemeClr val="accent4"/>
              </a:solidFill>
              <a:latin typeface="Arial" panose="020B0604020202020204" pitchFamily="34" charset="0"/>
              <a:cs typeface="Arial" panose="020B0604020202020204" pitchFamily="34" charset="0"/>
            </a:endParaRPr>
          </a:p>
        </p:txBody>
      </p:sp>
      <p:pic>
        <p:nvPicPr>
          <p:cNvPr id="307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558" y="2097292"/>
            <a:ext cx="7536617" cy="37891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o explicativo retangular com cantos arredondados 1"/>
          <p:cNvSpPr/>
          <p:nvPr/>
        </p:nvSpPr>
        <p:spPr>
          <a:xfrm>
            <a:off x="5241032" y="3960905"/>
            <a:ext cx="4464496" cy="2088232"/>
          </a:xfrm>
          <a:prstGeom prst="wedgeRoundRectCallout">
            <a:avLst>
              <a:gd name="adj1" fmla="val -138358"/>
              <a:gd name="adj2" fmla="val -93365"/>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lvl="0" algn="just"/>
            <a:r>
              <a:rPr lang="pt-BR" dirty="0"/>
              <a:t>Remanejamento profissional por profissional pelo fato de ter que informar o tipo de contratação em escolas públicas e a disciplina do docente. </a:t>
            </a:r>
          </a:p>
          <a:p>
            <a:pPr algn="just"/>
            <a:r>
              <a:rPr lang="pt-BR" dirty="0"/>
              <a:t>Ao remanejar o profissional escolar em sala de aula a sua função docente é carregada na turma para qual foi remanejado.</a:t>
            </a:r>
          </a:p>
        </p:txBody>
      </p:sp>
      <p:sp>
        <p:nvSpPr>
          <p:cNvPr id="7" name="Arredondar Retângulo em um Canto Diagonal 2"/>
          <p:cNvSpPr/>
          <p:nvPr/>
        </p:nvSpPr>
        <p:spPr>
          <a:xfrm>
            <a:off x="194471" y="1412775"/>
            <a:ext cx="9711529" cy="2548129"/>
          </a:xfrm>
          <a:prstGeom prst="round2DiagRect">
            <a:avLst>
              <a:gd name="adj1" fmla="val 10850"/>
              <a:gd name="adj2" fmla="val 50000"/>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pt-BR" b="1" dirty="0"/>
              <a:t> </a:t>
            </a:r>
            <a:r>
              <a:rPr lang="pt-BR" b="1" dirty="0" smtClean="0"/>
              <a:t>Regras </a:t>
            </a:r>
            <a:r>
              <a:rPr lang="pt-BR" b="1" dirty="0"/>
              <a:t>de remanejamento por função docente:</a:t>
            </a:r>
          </a:p>
          <a:p>
            <a:pPr algn="just"/>
            <a:r>
              <a:rPr lang="pt-BR" b="1" dirty="0"/>
              <a:t>Auxiliar: apenas para turmas de escolarização</a:t>
            </a:r>
          </a:p>
          <a:p>
            <a:pPr algn="just"/>
            <a:r>
              <a:rPr lang="pt-BR" b="1" dirty="0"/>
              <a:t>Profissional/monitor de atividade complementar: apenas para turmas de atividade complementar.</a:t>
            </a:r>
          </a:p>
          <a:p>
            <a:pPr algn="just"/>
            <a:r>
              <a:rPr lang="pt-BR" b="1" dirty="0"/>
              <a:t>Docente : para todas as turmas</a:t>
            </a:r>
          </a:p>
          <a:p>
            <a:pPr algn="just"/>
            <a:r>
              <a:rPr lang="pt-BR" b="1" dirty="0"/>
              <a:t>Intérprete de Libras: para todas as turmas </a:t>
            </a:r>
          </a:p>
          <a:p>
            <a:pPr algn="just"/>
            <a:r>
              <a:rPr lang="pt-BR" b="1" dirty="0"/>
              <a:t>Os profissionais escolares de 2017 (presencial e semipresencial) só poderão ser </a:t>
            </a:r>
            <a:r>
              <a:rPr lang="pt-BR" b="1" dirty="0" smtClean="0"/>
              <a:t>     remanejados </a:t>
            </a:r>
            <a:r>
              <a:rPr lang="pt-BR" b="1" dirty="0"/>
              <a:t>para turmas presenciais e semipresenciais.</a:t>
            </a:r>
          </a:p>
        </p:txBody>
      </p:sp>
    </p:spTree>
    <p:extLst>
      <p:ext uri="{BB962C8B-B14F-4D97-AF65-F5344CB8AC3E}">
        <p14:creationId xmlns:p14="http://schemas.microsoft.com/office/powerpoint/2010/main" val="2351131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ítulo 1"/>
          <p:cNvSpPr txBox="1">
            <a:spLocks/>
          </p:cNvSpPr>
          <p:nvPr/>
        </p:nvSpPr>
        <p:spPr>
          <a:xfrm>
            <a:off x="699532" y="3717032"/>
            <a:ext cx="8645955" cy="16764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pt-BR" sz="4800" dirty="0">
              <a:solidFill>
                <a:srgbClr val="1B416F"/>
              </a:solidFill>
            </a:endParaRPr>
          </a:p>
        </p:txBody>
      </p:sp>
      <p:sp>
        <p:nvSpPr>
          <p:cNvPr id="7" name="CaixaDeTexto 6"/>
          <p:cNvSpPr txBox="1"/>
          <p:nvPr/>
        </p:nvSpPr>
        <p:spPr>
          <a:xfrm>
            <a:off x="1208584" y="2636912"/>
            <a:ext cx="3597901" cy="923330"/>
          </a:xfrm>
          <a:prstGeom prst="rect">
            <a:avLst/>
          </a:prstGeom>
          <a:noFill/>
        </p:spPr>
        <p:txBody>
          <a:bodyPr wrap="square" rtlCol="0">
            <a:spAutoFit/>
          </a:bodyPr>
          <a:lstStyle/>
          <a:p>
            <a:r>
              <a:rPr lang="pt-BR" sz="5400" dirty="0" smtClean="0">
                <a:solidFill>
                  <a:schemeClr val="bg1"/>
                </a:solidFill>
              </a:rPr>
              <a:t>Definição</a:t>
            </a:r>
            <a:endParaRPr lang="pt-BR" sz="5400" dirty="0">
              <a:solidFill>
                <a:schemeClr val="bg1"/>
              </a:solidFill>
            </a:endParaRPr>
          </a:p>
        </p:txBody>
      </p:sp>
      <p:sp>
        <p:nvSpPr>
          <p:cNvPr id="10" name="Título 1"/>
          <p:cNvSpPr txBox="1">
            <a:spLocks/>
          </p:cNvSpPr>
          <p:nvPr/>
        </p:nvSpPr>
        <p:spPr>
          <a:xfrm>
            <a:off x="1288709" y="231445"/>
            <a:ext cx="7467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b="1" dirty="0" smtClean="0"/>
              <a:t>Acessando o Sistema </a:t>
            </a:r>
            <a:endParaRPr lang="pt-BR" dirty="0"/>
          </a:p>
        </p:txBody>
      </p:sp>
      <p:sp>
        <p:nvSpPr>
          <p:cNvPr id="2" name="Retângulo 1"/>
          <p:cNvSpPr/>
          <p:nvPr/>
        </p:nvSpPr>
        <p:spPr>
          <a:xfrm>
            <a:off x="646219" y="1052736"/>
            <a:ext cx="5745869" cy="461665"/>
          </a:xfrm>
          <a:prstGeom prst="rect">
            <a:avLst/>
          </a:prstGeom>
        </p:spPr>
        <p:txBody>
          <a:bodyPr wrap="square">
            <a:spAutoFit/>
          </a:bodyPr>
          <a:lstStyle/>
          <a:p>
            <a:r>
              <a:rPr lang="pt-BR" sz="2400" b="1" dirty="0">
                <a:solidFill>
                  <a:srgbClr val="0070C0"/>
                </a:solidFill>
              </a:rPr>
              <a:t>Solicitar Nova  Senha</a:t>
            </a:r>
          </a:p>
        </p:txBody>
      </p:sp>
      <p:pic>
        <p:nvPicPr>
          <p:cNvPr id="13" name="Imagem 12"/>
          <p:cNvPicPr/>
          <p:nvPr/>
        </p:nvPicPr>
        <p:blipFill>
          <a:blip r:embed="rId2">
            <a:extLst>
              <a:ext uri="{28A0092B-C50C-407E-A947-70E740481C1C}">
                <a14:useLocalDpi xmlns:a14="http://schemas.microsoft.com/office/drawing/2010/main" val="0"/>
              </a:ext>
            </a:extLst>
          </a:blip>
          <a:srcRect/>
          <a:stretch>
            <a:fillRect/>
          </a:stretch>
        </p:blipFill>
        <p:spPr bwMode="auto">
          <a:xfrm>
            <a:off x="646219" y="1514401"/>
            <a:ext cx="3624267" cy="3411220"/>
          </a:xfrm>
          <a:prstGeom prst="rect">
            <a:avLst/>
          </a:prstGeom>
          <a:noFill/>
          <a:ln>
            <a:noFill/>
          </a:ln>
        </p:spPr>
      </p:pic>
      <p:sp>
        <p:nvSpPr>
          <p:cNvPr id="15" name="Texto explicativo retangular com cantos arredondados 5"/>
          <p:cNvSpPr/>
          <p:nvPr/>
        </p:nvSpPr>
        <p:spPr>
          <a:xfrm>
            <a:off x="5925407" y="3368289"/>
            <a:ext cx="3600400" cy="1224136"/>
          </a:xfrm>
          <a:prstGeom prst="wedgeRoundRectCallout">
            <a:avLst>
              <a:gd name="adj1" fmla="val -114797"/>
              <a:gd name="adj2" fmla="val 18179"/>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altLang="pt-BR" dirty="0">
                <a:latin typeface="Arial" pitchFamily="34" charset="0"/>
              </a:rPr>
              <a:t>Para recuperação de senha deve ser informado o e-mail conforme foi cadastrado. </a:t>
            </a:r>
          </a:p>
        </p:txBody>
      </p:sp>
      <p:sp>
        <p:nvSpPr>
          <p:cNvPr id="17" name="Texto explicativo retangular com cantos arredondados 13"/>
          <p:cNvSpPr/>
          <p:nvPr/>
        </p:nvSpPr>
        <p:spPr>
          <a:xfrm>
            <a:off x="5745087" y="1377835"/>
            <a:ext cx="3600400" cy="1224136"/>
          </a:xfrm>
          <a:prstGeom prst="wedgeRoundRectCallout">
            <a:avLst>
              <a:gd name="adj1" fmla="val -112158"/>
              <a:gd name="adj2" fmla="val 132651"/>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dirty="0">
                <a:latin typeface="Arial" panose="020B0604020202020204" pitchFamily="34" charset="0"/>
                <a:cs typeface="Arial" panose="020B0604020202020204" pitchFamily="34" charset="0"/>
              </a:rPr>
              <a:t>Preencha o CPF registrado no cadastro de usuário.</a:t>
            </a:r>
          </a:p>
        </p:txBody>
      </p:sp>
      <p:pic>
        <p:nvPicPr>
          <p:cNvPr id="2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8699" t="554" r="996" b="94436"/>
          <a:stretch/>
        </p:blipFill>
        <p:spPr bwMode="auto">
          <a:xfrm>
            <a:off x="2316633" y="2601971"/>
            <a:ext cx="5408974" cy="810344"/>
          </a:xfrm>
          <a:prstGeom prst="roundRect">
            <a:avLst>
              <a:gd name="adj" fmla="val 22981"/>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71638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194471" y="-306288"/>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Profissional escolar</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b="1" dirty="0" smtClean="0">
                <a:solidFill>
                  <a:schemeClr val="accent4"/>
                </a:solidFill>
                <a:cs typeface="Arial" panose="020B0604020202020204" pitchFamily="34" charset="0"/>
              </a:rPr>
              <a:t>Pesquisar Profissional Escolar</a:t>
            </a:r>
            <a:endParaRPr lang="pt-BR" b="1" dirty="0">
              <a:solidFill>
                <a:schemeClr val="accent4"/>
              </a:solidFill>
              <a:cs typeface="Arial" panose="020B0604020202020204" pitchFamily="34" charset="0"/>
            </a:endParaRPr>
          </a:p>
        </p:txBody>
      </p:sp>
      <p:sp>
        <p:nvSpPr>
          <p:cNvPr id="7" name="Seta para a esquerda 6"/>
          <p:cNvSpPr/>
          <p:nvPr/>
        </p:nvSpPr>
        <p:spPr>
          <a:xfrm>
            <a:off x="4845596" y="4077072"/>
            <a:ext cx="1014113"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2560" y="1556792"/>
            <a:ext cx="3096345" cy="4441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433155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194471" y="-306288"/>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Profissional escolar</a:t>
            </a:r>
            <a:endParaRPr lang="pt-BR" sz="4400" b="1" dirty="0">
              <a:solidFill>
                <a:schemeClr val="tx1"/>
              </a:solidFill>
            </a:endParaRPr>
          </a:p>
        </p:txBody>
      </p:sp>
      <p:sp>
        <p:nvSpPr>
          <p:cNvPr id="6" name="Espaço Reservado para Conteúdo 2"/>
          <p:cNvSpPr txBox="1">
            <a:spLocks/>
          </p:cNvSpPr>
          <p:nvPr/>
        </p:nvSpPr>
        <p:spPr>
          <a:xfrm>
            <a:off x="495300" y="9807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pt-BR" sz="2200" b="1" dirty="0">
                <a:solidFill>
                  <a:schemeClr val="accent4"/>
                </a:solidFill>
                <a:latin typeface="Arial" panose="020B0604020202020204" pitchFamily="34" charset="0"/>
                <a:cs typeface="Arial" panose="020B0604020202020204" pitchFamily="34" charset="0"/>
              </a:rPr>
              <a:t>Pesquisar Profissional Escolar</a:t>
            </a:r>
          </a:p>
          <a:p>
            <a:pPr marL="0" indent="0">
              <a:buFont typeface="Wingdings"/>
              <a:buNone/>
            </a:pPr>
            <a:endParaRPr lang="pt-BR" sz="2200" b="1" dirty="0">
              <a:solidFill>
                <a:schemeClr val="accent4"/>
              </a:solidFill>
              <a:latin typeface="Arial" panose="020B0604020202020204" pitchFamily="34" charset="0"/>
              <a:cs typeface="Arial" panose="020B0604020202020204" pitchFamily="34" charset="0"/>
            </a:endParaRP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56" y="1484784"/>
            <a:ext cx="9721080" cy="4093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o explicativo retangular com cantos arredondados 1"/>
          <p:cNvSpPr/>
          <p:nvPr/>
        </p:nvSpPr>
        <p:spPr>
          <a:xfrm>
            <a:off x="1280592" y="4293096"/>
            <a:ext cx="5472608" cy="1728192"/>
          </a:xfrm>
          <a:prstGeom prst="wedgeRoundRectCallout">
            <a:avLst>
              <a:gd name="adj1" fmla="val -16609"/>
              <a:gd name="adj2" fmla="val -107813"/>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latin typeface="Arial" panose="020B0604020202020204" pitchFamily="34" charset="0"/>
                <a:cs typeface="Arial" panose="020B0604020202020204" pitchFamily="34" charset="0"/>
              </a:rPr>
              <a:t>Preencha os campos de Pesquisa do Profissional Escolar. Podem ser informados os campos de documento único (</a:t>
            </a:r>
            <a:r>
              <a:rPr lang="pt-BR" dirty="0" smtClean="0">
                <a:latin typeface="Arial" panose="020B0604020202020204" pitchFamily="34" charset="0"/>
                <a:cs typeface="Arial" panose="020B0604020202020204" pitchFamily="34" charset="0"/>
              </a:rPr>
              <a:t>CPF e </a:t>
            </a:r>
            <a:r>
              <a:rPr lang="pt-BR" dirty="0">
                <a:latin typeface="Arial" panose="020B0604020202020204" pitchFamily="34" charset="0"/>
                <a:cs typeface="Arial" panose="020B0604020202020204" pitchFamily="34" charset="0"/>
              </a:rPr>
              <a:t>ID) ou o nome do profissional escolar e data de nascimento ou nome do profissional escolar e filiação</a:t>
            </a:r>
            <a:r>
              <a:rPr lang="pt-BR"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924359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103" y="1133872"/>
            <a:ext cx="9437688" cy="493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ítulo 1"/>
          <p:cNvSpPr txBox="1">
            <a:spLocks/>
          </p:cNvSpPr>
          <p:nvPr/>
        </p:nvSpPr>
        <p:spPr>
          <a:xfrm>
            <a:off x="344488" y="-99392"/>
            <a:ext cx="8928992" cy="720080"/>
          </a:xfrm>
          <a:prstGeom prst="rect">
            <a:avLst/>
          </a:prstGeom>
        </p:spPr>
        <p:txBody>
          <a:bodyPr vert="horz" anchor="b">
            <a:no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Profissional escolar</a:t>
            </a:r>
            <a:endParaRPr lang="pt-BR" sz="4400" b="1" dirty="0">
              <a:solidFill>
                <a:schemeClr val="tx1"/>
              </a:solidFill>
            </a:endParaRPr>
          </a:p>
        </p:txBody>
      </p:sp>
      <p:sp>
        <p:nvSpPr>
          <p:cNvPr id="6" name="Espaço Reservado para Conteúdo 2"/>
          <p:cNvSpPr txBox="1">
            <a:spLocks/>
          </p:cNvSpPr>
          <p:nvPr/>
        </p:nvSpPr>
        <p:spPr>
          <a:xfrm>
            <a:off x="344488" y="643473"/>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pt-BR" b="1" dirty="0">
                <a:solidFill>
                  <a:schemeClr val="accent4"/>
                </a:solidFill>
                <a:cs typeface="Arial" panose="020B0604020202020204" pitchFamily="34" charset="0"/>
              </a:rPr>
              <a:t>Pesquisar Profissional </a:t>
            </a:r>
            <a:r>
              <a:rPr lang="pt-BR" b="1" dirty="0" smtClean="0">
                <a:solidFill>
                  <a:schemeClr val="accent4"/>
                </a:solidFill>
                <a:cs typeface="Arial" panose="020B0604020202020204" pitchFamily="34" charset="0"/>
              </a:rPr>
              <a:t>Escolar – Resultado</a:t>
            </a:r>
          </a:p>
          <a:p>
            <a:pPr marL="0" indent="0">
              <a:buNone/>
            </a:pPr>
            <a:endParaRPr lang="pt-BR" sz="2200" b="1" dirty="0">
              <a:solidFill>
                <a:schemeClr val="accent4"/>
              </a:solidFill>
              <a:latin typeface="Arial" panose="020B0604020202020204" pitchFamily="34" charset="0"/>
              <a:cs typeface="Arial" panose="020B0604020202020204" pitchFamily="34" charset="0"/>
            </a:endParaRPr>
          </a:p>
          <a:p>
            <a:pPr marL="0" indent="0">
              <a:buFont typeface="Wingdings"/>
              <a:buNone/>
            </a:pPr>
            <a:endParaRPr lang="pt-BR" sz="2200" b="1" dirty="0">
              <a:solidFill>
                <a:schemeClr val="accent4"/>
              </a:solidFill>
              <a:latin typeface="Arial" panose="020B0604020202020204" pitchFamily="34" charset="0"/>
              <a:cs typeface="Arial" panose="020B0604020202020204" pitchFamily="34" charset="0"/>
            </a:endParaRPr>
          </a:p>
        </p:txBody>
      </p:sp>
      <p:sp>
        <p:nvSpPr>
          <p:cNvPr id="8" name="Texto explicativo retangular com cantos arredondados 4"/>
          <p:cNvSpPr/>
          <p:nvPr/>
        </p:nvSpPr>
        <p:spPr>
          <a:xfrm>
            <a:off x="128464" y="3969060"/>
            <a:ext cx="2736304" cy="1944216"/>
          </a:xfrm>
          <a:prstGeom prst="wedgeRoundRectCallout">
            <a:avLst>
              <a:gd name="adj1" fmla="val -19879"/>
              <a:gd name="adj2" fmla="val -66838"/>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smtClean="0">
                <a:solidFill>
                  <a:schemeClr val="tx1"/>
                </a:solidFill>
                <a:latin typeface="Arial" panose="020B0604020202020204" pitchFamily="34" charset="0"/>
                <a:cs typeface="Arial" panose="020B0604020202020204" pitchFamily="34" charset="0"/>
              </a:rPr>
              <a:t>São disponibilizados </a:t>
            </a:r>
            <a:r>
              <a:rPr lang="pt-BR" dirty="0">
                <a:solidFill>
                  <a:schemeClr val="tx1"/>
                </a:solidFill>
                <a:latin typeface="Arial" panose="020B0604020202020204" pitchFamily="34" charset="0"/>
                <a:cs typeface="Arial" panose="020B0604020202020204" pitchFamily="34" charset="0"/>
              </a:rPr>
              <a:t>as opções: </a:t>
            </a:r>
            <a:r>
              <a:rPr lang="pt-BR" dirty="0" smtClean="0">
                <a:solidFill>
                  <a:schemeClr val="tx1"/>
                </a:solidFill>
                <a:latin typeface="Arial" panose="020B0604020202020204" pitchFamily="34" charset="0"/>
                <a:cs typeface="Arial" panose="020B0604020202020204" pitchFamily="34" charset="0"/>
              </a:rPr>
              <a:t>Editar/Visualizar Identificação</a:t>
            </a:r>
            <a:r>
              <a:rPr lang="pt-BR" dirty="0">
                <a:solidFill>
                  <a:schemeClr val="tx1"/>
                </a:solidFill>
                <a:latin typeface="Arial" panose="020B0604020202020204" pitchFamily="34" charset="0"/>
                <a:cs typeface="Arial" panose="020B0604020202020204" pitchFamily="34" charset="0"/>
              </a:rPr>
              <a:t>, </a:t>
            </a:r>
            <a:r>
              <a:rPr lang="pt-BR" dirty="0" smtClean="0">
                <a:solidFill>
                  <a:schemeClr val="tx1"/>
                </a:solidFill>
                <a:latin typeface="Arial" panose="020B0604020202020204" pitchFamily="34" charset="0"/>
                <a:cs typeface="Arial" panose="020B0604020202020204" pitchFamily="34" charset="0"/>
              </a:rPr>
              <a:t>Editar/Visualizar </a:t>
            </a:r>
            <a:r>
              <a:rPr lang="pt-BR" dirty="0">
                <a:solidFill>
                  <a:schemeClr val="tx1"/>
                </a:solidFill>
                <a:latin typeface="Arial" panose="020B0604020202020204" pitchFamily="34" charset="0"/>
                <a:cs typeface="Arial" panose="020B0604020202020204" pitchFamily="34" charset="0"/>
              </a:rPr>
              <a:t>Dados pessoais e Vincular.</a:t>
            </a:r>
          </a:p>
        </p:txBody>
      </p:sp>
      <p:sp>
        <p:nvSpPr>
          <p:cNvPr id="9" name="Texto explicativo retangular com cantos arredondados 18"/>
          <p:cNvSpPr/>
          <p:nvPr/>
        </p:nvSpPr>
        <p:spPr>
          <a:xfrm>
            <a:off x="2875454" y="1133872"/>
            <a:ext cx="6855006" cy="1070992"/>
          </a:xfrm>
          <a:prstGeom prst="wedgeRoundRectCallout">
            <a:avLst>
              <a:gd name="adj1" fmla="val -16044"/>
              <a:gd name="adj2" fmla="val 50558"/>
              <a:gd name="adj3" fmla="val 16667"/>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pt-BR" sz="2000" b="1" dirty="0"/>
              <a:t>Atenção! Para editar a Identificação e Dados pessoais é necessário que o profissional escolar esteja vinculado a sua escola.</a:t>
            </a:r>
          </a:p>
        </p:txBody>
      </p:sp>
      <p:sp>
        <p:nvSpPr>
          <p:cNvPr id="21" name="Texto explicativo retangular com cantos arredondados 19"/>
          <p:cNvSpPr/>
          <p:nvPr/>
        </p:nvSpPr>
        <p:spPr>
          <a:xfrm>
            <a:off x="3296816" y="5913276"/>
            <a:ext cx="4752528" cy="895506"/>
          </a:xfrm>
          <a:prstGeom prst="wedgeRoundRectCallout">
            <a:avLst>
              <a:gd name="adj1" fmla="val -19879"/>
              <a:gd name="adj2" fmla="val -66838"/>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Caso o profissional escolar esteja vinculado a sua escola é possível editar o vínculo ou desvincular o profissional escolar.</a:t>
            </a:r>
          </a:p>
        </p:txBody>
      </p:sp>
    </p:spTree>
    <p:extLst>
      <p:ext uri="{BB962C8B-B14F-4D97-AF65-F5344CB8AC3E}">
        <p14:creationId xmlns:p14="http://schemas.microsoft.com/office/powerpoint/2010/main" val="1513410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562" y="988602"/>
            <a:ext cx="9528175" cy="512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ítulo 1"/>
          <p:cNvSpPr txBox="1">
            <a:spLocks/>
          </p:cNvSpPr>
          <p:nvPr/>
        </p:nvSpPr>
        <p:spPr>
          <a:xfrm>
            <a:off x="213108" y="95536"/>
            <a:ext cx="9692892" cy="535496"/>
          </a:xfrm>
          <a:prstGeom prst="rect">
            <a:avLst/>
          </a:prstGeom>
        </p:spPr>
        <p:txBody>
          <a:bodyPr vert="horz" anchor="b">
            <a:no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Profissional escolar</a:t>
            </a:r>
            <a:endParaRPr lang="pt-BR" sz="4400" b="1" dirty="0">
              <a:solidFill>
                <a:schemeClr val="tx1"/>
              </a:solidFill>
            </a:endParaRPr>
          </a:p>
        </p:txBody>
      </p:sp>
      <p:sp>
        <p:nvSpPr>
          <p:cNvPr id="6" name="Espaço Reservado para Conteúdo 2"/>
          <p:cNvSpPr txBox="1">
            <a:spLocks/>
          </p:cNvSpPr>
          <p:nvPr/>
        </p:nvSpPr>
        <p:spPr>
          <a:xfrm>
            <a:off x="416496" y="631032"/>
            <a:ext cx="5763736" cy="650324"/>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None/>
            </a:pPr>
            <a:r>
              <a:rPr lang="pt-BR" b="1" dirty="0">
                <a:solidFill>
                  <a:schemeClr val="accent4"/>
                </a:solidFill>
                <a:cs typeface="Arial" panose="020B0604020202020204" pitchFamily="34" charset="0"/>
              </a:rPr>
              <a:t>Pesquisar Profissional </a:t>
            </a:r>
            <a:r>
              <a:rPr lang="pt-BR" b="1" dirty="0" smtClean="0">
                <a:solidFill>
                  <a:schemeClr val="accent4"/>
                </a:solidFill>
                <a:cs typeface="Arial" panose="020B0604020202020204" pitchFamily="34" charset="0"/>
              </a:rPr>
              <a:t>Escolar – Resultado</a:t>
            </a:r>
          </a:p>
          <a:p>
            <a:pPr marL="0" indent="0">
              <a:buNone/>
            </a:pPr>
            <a:endParaRPr lang="pt-BR" sz="2200" b="1" dirty="0">
              <a:solidFill>
                <a:schemeClr val="accent4"/>
              </a:solidFill>
              <a:latin typeface="Arial" panose="020B0604020202020204" pitchFamily="34" charset="0"/>
              <a:cs typeface="Arial" panose="020B0604020202020204" pitchFamily="34" charset="0"/>
            </a:endParaRPr>
          </a:p>
          <a:p>
            <a:pPr marL="0" indent="0">
              <a:buFont typeface="Wingdings"/>
              <a:buNone/>
            </a:pPr>
            <a:endParaRPr lang="pt-BR" sz="2200" b="1" dirty="0">
              <a:solidFill>
                <a:schemeClr val="accent4"/>
              </a:solidFill>
              <a:latin typeface="Arial" panose="020B0604020202020204" pitchFamily="34" charset="0"/>
              <a:cs typeface="Arial" panose="020B0604020202020204" pitchFamily="34" charset="0"/>
            </a:endParaRPr>
          </a:p>
        </p:txBody>
      </p:sp>
      <p:sp>
        <p:nvSpPr>
          <p:cNvPr id="8" name="Texto explicativo retangular com cantos arredondados 4"/>
          <p:cNvSpPr/>
          <p:nvPr/>
        </p:nvSpPr>
        <p:spPr>
          <a:xfrm>
            <a:off x="5806707" y="3731301"/>
            <a:ext cx="4054799" cy="1224136"/>
          </a:xfrm>
          <a:prstGeom prst="wedgeRoundRectCallout">
            <a:avLst>
              <a:gd name="adj1" fmla="val -70727"/>
              <a:gd name="adj2" fmla="val 124126"/>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Caso o profissional escolar esteja vinculado a sua escola é possível editar o vínculo ou desvincular o profissional escolar.</a:t>
            </a:r>
          </a:p>
        </p:txBody>
      </p:sp>
      <p:sp>
        <p:nvSpPr>
          <p:cNvPr id="9" name="Texto explicativo retangular com cantos arredondados 18"/>
          <p:cNvSpPr/>
          <p:nvPr/>
        </p:nvSpPr>
        <p:spPr>
          <a:xfrm>
            <a:off x="6825208" y="988602"/>
            <a:ext cx="2666301" cy="1102773"/>
          </a:xfrm>
          <a:prstGeom prst="wedgeRoundRectCallout">
            <a:avLst>
              <a:gd name="adj1" fmla="val 6865"/>
              <a:gd name="adj2" fmla="val 124126"/>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Clique no código da escola para visualizar os dados de vínculo.</a:t>
            </a:r>
          </a:p>
        </p:txBody>
      </p:sp>
    </p:spTree>
    <p:extLst>
      <p:ext uri="{BB962C8B-B14F-4D97-AF65-F5344CB8AC3E}">
        <p14:creationId xmlns:p14="http://schemas.microsoft.com/office/powerpoint/2010/main" val="3884104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175391" y="0"/>
            <a:ext cx="9490933" cy="710952"/>
          </a:xfrm>
          <a:prstGeom prst="rect">
            <a:avLst/>
          </a:prstGeom>
        </p:spPr>
        <p:txBody>
          <a:bodyPr vert="horz" anchor="b">
            <a:no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Profissional escolar</a:t>
            </a:r>
            <a:endParaRPr lang="pt-BR" sz="4400" b="1" dirty="0">
              <a:solidFill>
                <a:schemeClr val="tx1"/>
              </a:solidFill>
            </a:endParaRPr>
          </a:p>
        </p:txBody>
      </p:sp>
      <p:sp>
        <p:nvSpPr>
          <p:cNvPr id="6" name="Espaço Reservado para Conteúdo 2"/>
          <p:cNvSpPr txBox="1">
            <a:spLocks/>
          </p:cNvSpPr>
          <p:nvPr/>
        </p:nvSpPr>
        <p:spPr>
          <a:xfrm>
            <a:off x="344488" y="624146"/>
            <a:ext cx="4529708" cy="576064"/>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sz="2200" b="1" dirty="0" smtClean="0">
                <a:solidFill>
                  <a:schemeClr val="accent4"/>
                </a:solidFill>
                <a:latin typeface="Arial" panose="020B0604020202020204" pitchFamily="34" charset="0"/>
                <a:cs typeface="Arial" panose="020B0604020202020204" pitchFamily="34" charset="0"/>
              </a:rPr>
              <a:t>Cadastrar Profissional Escolar</a:t>
            </a:r>
          </a:p>
          <a:p>
            <a:pPr marL="0" indent="0">
              <a:buFont typeface="Wingdings"/>
              <a:buNone/>
            </a:pPr>
            <a:endParaRPr lang="pt-BR" sz="2200" b="1" dirty="0">
              <a:solidFill>
                <a:schemeClr val="accent4"/>
              </a:solidFill>
              <a:latin typeface="Arial" panose="020B0604020202020204" pitchFamily="34" charset="0"/>
              <a:cs typeface="Arial" panose="020B0604020202020204" pitchFamily="34"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487" y="1122448"/>
            <a:ext cx="9321837" cy="4754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o explicativo retangular com cantos arredondados 1"/>
          <p:cNvSpPr/>
          <p:nvPr/>
        </p:nvSpPr>
        <p:spPr>
          <a:xfrm>
            <a:off x="5457056" y="4365104"/>
            <a:ext cx="2736304" cy="1800200"/>
          </a:xfrm>
          <a:prstGeom prst="wedgeRoundRectCallout">
            <a:avLst>
              <a:gd name="adj1" fmla="val -176223"/>
              <a:gd name="adj2" fmla="val 29483"/>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Se nenhum resultado para a pesquisa for encontrado, o sistema disponibiliza a opção de Cadastrar Profissional Escolar</a:t>
            </a:r>
          </a:p>
        </p:txBody>
      </p:sp>
    </p:spTree>
    <p:extLst>
      <p:ext uri="{BB962C8B-B14F-4D97-AF65-F5344CB8AC3E}">
        <p14:creationId xmlns:p14="http://schemas.microsoft.com/office/powerpoint/2010/main" val="200915880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194471" y="-306288"/>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Profissional escolar</a:t>
            </a:r>
            <a:endParaRPr lang="pt-BR" sz="4400" b="1" dirty="0">
              <a:solidFill>
                <a:schemeClr val="tx1"/>
              </a:solidFill>
            </a:endParaRPr>
          </a:p>
        </p:txBody>
      </p:sp>
      <p:sp>
        <p:nvSpPr>
          <p:cNvPr id="7" name="Espaço Reservado para Conteúdo 2"/>
          <p:cNvSpPr txBox="1">
            <a:spLocks/>
          </p:cNvSpPr>
          <p:nvPr/>
        </p:nvSpPr>
        <p:spPr>
          <a:xfrm>
            <a:off x="660400" y="11331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sz="2200" b="1" dirty="0" smtClean="0">
                <a:solidFill>
                  <a:schemeClr val="accent4"/>
                </a:solidFill>
                <a:latin typeface="Arial" panose="020B0604020202020204" pitchFamily="34" charset="0"/>
                <a:cs typeface="Arial" panose="020B0604020202020204" pitchFamily="34" charset="0"/>
              </a:rPr>
              <a:t>Cadastrar/ Editar Profissional Escolar - Identificação </a:t>
            </a:r>
            <a:endParaRPr lang="pt-BR" sz="2200" b="1" dirty="0">
              <a:solidFill>
                <a:schemeClr val="accent4"/>
              </a:solidFill>
              <a:latin typeface="Arial" panose="020B0604020202020204" pitchFamily="34" charset="0"/>
              <a:cs typeface="Arial" panose="020B0604020202020204" pitchFamily="34" charset="0"/>
            </a:endParaRPr>
          </a:p>
        </p:txBody>
      </p:sp>
      <p:sp>
        <p:nvSpPr>
          <p:cNvPr id="8" name="Seta para a esquerda 7"/>
          <p:cNvSpPr/>
          <p:nvPr/>
        </p:nvSpPr>
        <p:spPr>
          <a:xfrm>
            <a:off x="4239421" y="4077072"/>
            <a:ext cx="1014113"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544" y="1772816"/>
            <a:ext cx="3181350" cy="3312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455937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190269" y="8042"/>
            <a:ext cx="10163331" cy="648072"/>
          </a:xfrm>
          <a:prstGeom prst="rect">
            <a:avLst/>
          </a:prstGeom>
        </p:spPr>
        <p:txBody>
          <a:bodyPr vert="horz" anchor="b">
            <a:no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Profissional escolar</a:t>
            </a:r>
            <a:endParaRPr lang="pt-BR" sz="4400" b="1" dirty="0">
              <a:solidFill>
                <a:schemeClr val="tx1"/>
              </a:solidFill>
            </a:endParaRPr>
          </a:p>
        </p:txBody>
      </p:sp>
      <p:sp>
        <p:nvSpPr>
          <p:cNvPr id="7" name="Espaço Reservado para Conteúdo 2"/>
          <p:cNvSpPr txBox="1">
            <a:spLocks/>
          </p:cNvSpPr>
          <p:nvPr/>
        </p:nvSpPr>
        <p:spPr>
          <a:xfrm>
            <a:off x="344488" y="548680"/>
            <a:ext cx="7172920" cy="49567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sz="2200" b="1" dirty="0" smtClean="0">
                <a:solidFill>
                  <a:schemeClr val="accent4"/>
                </a:solidFill>
                <a:latin typeface="Arial" panose="020B0604020202020204" pitchFamily="34" charset="0"/>
                <a:cs typeface="Arial" panose="020B0604020202020204" pitchFamily="34" charset="0"/>
              </a:rPr>
              <a:t>Cadastrar/ Editar Profissional Escolar - Identificação </a:t>
            </a:r>
            <a:endParaRPr lang="pt-BR" sz="2200" b="1" dirty="0">
              <a:solidFill>
                <a:schemeClr val="accent4"/>
              </a:solidFill>
              <a:latin typeface="Arial" panose="020B0604020202020204" pitchFamily="34" charset="0"/>
              <a:cs typeface="Arial" panose="020B0604020202020204" pitchFamily="34" charset="0"/>
            </a:endParaRPr>
          </a:p>
        </p:txBody>
      </p:sp>
      <p:grpSp>
        <p:nvGrpSpPr>
          <p:cNvPr id="6" name="Grupo 2"/>
          <p:cNvGrpSpPr/>
          <p:nvPr/>
        </p:nvGrpSpPr>
        <p:grpSpPr>
          <a:xfrm>
            <a:off x="344488" y="1044352"/>
            <a:ext cx="9167672" cy="5252639"/>
            <a:chOff x="344488" y="1044352"/>
            <a:chExt cx="9167672" cy="5252639"/>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488" y="1044352"/>
              <a:ext cx="9167672" cy="3392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488" y="4437112"/>
              <a:ext cx="9167672" cy="18598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8" name="Texto explicativo retangular com cantos arredondados 1"/>
          <p:cNvSpPr/>
          <p:nvPr/>
        </p:nvSpPr>
        <p:spPr>
          <a:xfrm>
            <a:off x="4160912" y="1023784"/>
            <a:ext cx="5688632" cy="1901160"/>
          </a:xfrm>
          <a:prstGeom prst="wedgeRoundRectCallout">
            <a:avLst>
              <a:gd name="adj1" fmla="val -82752"/>
              <a:gd name="adj2" fmla="val -5820"/>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solidFill>
                  <a:schemeClr val="tx1"/>
                </a:solidFill>
                <a:latin typeface="Arial" panose="020B0604020202020204" pitchFamily="34" charset="0"/>
                <a:cs typeface="Arial" panose="020B0604020202020204" pitchFamily="34" charset="0"/>
              </a:rPr>
              <a:t>Ao preencher o CPF o sistema carrega o "Nome do Profissional Escolar", "Data de Nascimento" e </a:t>
            </a:r>
            <a:r>
              <a:rPr lang="pt-BR" dirty="0" smtClean="0">
                <a:solidFill>
                  <a:schemeClr val="tx1"/>
                </a:solidFill>
                <a:latin typeface="Arial" panose="020B0604020202020204" pitchFamily="34" charset="0"/>
                <a:cs typeface="Arial" panose="020B0604020202020204" pitchFamily="34" charset="0"/>
              </a:rPr>
              <a:t>“Filiação" </a:t>
            </a:r>
            <a:r>
              <a:rPr lang="pt-BR" dirty="0">
                <a:solidFill>
                  <a:schemeClr val="tx1"/>
                </a:solidFill>
                <a:latin typeface="Arial" panose="020B0604020202020204" pitchFamily="34" charset="0"/>
                <a:cs typeface="Arial" panose="020B0604020202020204" pitchFamily="34" charset="0"/>
              </a:rPr>
              <a:t>de acordo com as informações que constam na base da Receita Federal. </a:t>
            </a:r>
          </a:p>
          <a:p>
            <a:pPr algn="just"/>
            <a:r>
              <a:rPr lang="pt-BR" dirty="0">
                <a:solidFill>
                  <a:schemeClr val="tx1"/>
                </a:solidFill>
                <a:latin typeface="Arial" panose="020B0604020202020204" pitchFamily="34" charset="0"/>
                <a:cs typeface="Arial" panose="020B0604020202020204" pitchFamily="34" charset="0"/>
              </a:rPr>
              <a:t>As informações constantes na base de dados serão sobrepostas pelos dados da Receita</a:t>
            </a:r>
            <a:r>
              <a:rPr lang="pt-BR" dirty="0" smtClean="0">
                <a:solidFill>
                  <a:schemeClr val="tx1"/>
                </a:solidFill>
                <a:latin typeface="Arial" panose="020B0604020202020204" pitchFamily="34" charset="0"/>
                <a:cs typeface="Arial" panose="020B0604020202020204" pitchFamily="34" charset="0"/>
              </a:rPr>
              <a:t>.</a:t>
            </a:r>
            <a:endParaRPr lang="pt-BR" dirty="0">
              <a:solidFill>
                <a:schemeClr val="tx1"/>
              </a:solidFill>
              <a:latin typeface="Arial" panose="020B0604020202020204" pitchFamily="34" charset="0"/>
              <a:cs typeface="Arial" panose="020B0604020202020204" pitchFamily="34" charset="0"/>
            </a:endParaRPr>
          </a:p>
        </p:txBody>
      </p:sp>
      <p:sp>
        <p:nvSpPr>
          <p:cNvPr id="9" name="Arredondar Retângulo em um Canto Diagonal 4"/>
          <p:cNvSpPr/>
          <p:nvPr/>
        </p:nvSpPr>
        <p:spPr>
          <a:xfrm>
            <a:off x="200472" y="4653136"/>
            <a:ext cx="9433048" cy="929939"/>
          </a:xfrm>
          <a:prstGeom prst="round2DiagRect">
            <a:avLst>
              <a:gd name="adj1" fmla="val 50000"/>
              <a:gd name="adj2" fmla="val 0"/>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pt-BR" sz="2000" b="1" dirty="0"/>
              <a:t>Atenção! Uma vez cadastrado e salvo, a informação do </a:t>
            </a:r>
            <a:r>
              <a:rPr lang="pt-BR" sz="2000" b="1" dirty="0" smtClean="0"/>
              <a:t>CPF não </a:t>
            </a:r>
            <a:r>
              <a:rPr lang="pt-BR" sz="2000" b="1" dirty="0"/>
              <a:t>poderá </a:t>
            </a:r>
            <a:r>
              <a:rPr lang="pt-BR" sz="2000" b="1" dirty="0" smtClean="0"/>
              <a:t>ser </a:t>
            </a:r>
            <a:r>
              <a:rPr lang="pt-BR" sz="2000" b="1" dirty="0"/>
              <a:t>apagada.</a:t>
            </a:r>
          </a:p>
          <a:p>
            <a:pPr algn="just"/>
            <a:r>
              <a:rPr lang="pt-BR" sz="2000" b="1" dirty="0"/>
              <a:t>O CPF é obrigatório para brasileiros e brasileiros nascidos no exterior ou </a:t>
            </a:r>
            <a:r>
              <a:rPr lang="pt-BR" sz="2000" b="1" dirty="0" smtClean="0"/>
              <a:t>naturalizados</a:t>
            </a:r>
            <a:r>
              <a:rPr lang="pt-BR" b="1" dirty="0" smtClean="0"/>
              <a:t>.</a:t>
            </a:r>
            <a:endParaRPr lang="pt-BR" b="1" dirty="0"/>
          </a:p>
        </p:txBody>
      </p:sp>
    </p:spTree>
    <p:extLst>
      <p:ext uri="{BB962C8B-B14F-4D97-AF65-F5344CB8AC3E}">
        <p14:creationId xmlns:p14="http://schemas.microsoft.com/office/powerpoint/2010/main" val="2614987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194471" y="-306288"/>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Profissional escolar</a:t>
            </a:r>
            <a:endParaRPr lang="pt-BR" sz="4400" b="1" dirty="0">
              <a:solidFill>
                <a:schemeClr val="tx1"/>
              </a:solidFill>
            </a:endParaRPr>
          </a:p>
        </p:txBody>
      </p:sp>
      <p:sp>
        <p:nvSpPr>
          <p:cNvPr id="7" name="Espaço Reservado para Conteúdo 2"/>
          <p:cNvSpPr txBox="1">
            <a:spLocks/>
          </p:cNvSpPr>
          <p:nvPr/>
        </p:nvSpPr>
        <p:spPr>
          <a:xfrm>
            <a:off x="660400" y="1124744"/>
            <a:ext cx="8505068" cy="4882136"/>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sz="2200" b="1" dirty="0" smtClean="0">
                <a:solidFill>
                  <a:schemeClr val="accent4"/>
                </a:solidFill>
                <a:latin typeface="Arial" panose="020B0604020202020204" pitchFamily="34" charset="0"/>
                <a:cs typeface="Arial" panose="020B0604020202020204" pitchFamily="34" charset="0"/>
              </a:rPr>
              <a:t>Cadastrar/ Editar Profissional Escolar – Dados Pessoais </a:t>
            </a:r>
            <a:endParaRPr lang="pt-BR" sz="2200" b="1" dirty="0">
              <a:solidFill>
                <a:schemeClr val="accent4"/>
              </a:solidFill>
              <a:latin typeface="Arial" panose="020B0604020202020204" pitchFamily="34" charset="0"/>
              <a:cs typeface="Arial" panose="020B0604020202020204" pitchFamily="34" charset="0"/>
            </a:endParaRPr>
          </a:p>
        </p:txBody>
      </p:sp>
      <p:sp>
        <p:nvSpPr>
          <p:cNvPr id="11" name="Seta para a esquerda 10"/>
          <p:cNvSpPr/>
          <p:nvPr/>
        </p:nvSpPr>
        <p:spPr>
          <a:xfrm>
            <a:off x="3732364" y="4869160"/>
            <a:ext cx="1014113"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536" y="1772816"/>
            <a:ext cx="2592288" cy="3960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788034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128464" y="-27384"/>
            <a:ext cx="9649072" cy="720080"/>
          </a:xfrm>
          <a:prstGeom prst="rect">
            <a:avLst/>
          </a:prstGeom>
        </p:spPr>
        <p:txBody>
          <a:bodyPr vert="horz" anchor="b">
            <a:no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Profissional escolar</a:t>
            </a:r>
            <a:endParaRPr lang="pt-BR" sz="4400" b="1" dirty="0">
              <a:solidFill>
                <a:schemeClr val="tx1"/>
              </a:solidFill>
            </a:endParaRPr>
          </a:p>
        </p:txBody>
      </p:sp>
      <p:sp>
        <p:nvSpPr>
          <p:cNvPr id="7" name="Espaço Reservado para Conteúdo 2"/>
          <p:cNvSpPr txBox="1">
            <a:spLocks/>
          </p:cNvSpPr>
          <p:nvPr/>
        </p:nvSpPr>
        <p:spPr>
          <a:xfrm>
            <a:off x="228352" y="548680"/>
            <a:ext cx="7965008" cy="504056"/>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sz="2200" b="1" dirty="0" smtClean="0">
                <a:solidFill>
                  <a:schemeClr val="accent4"/>
                </a:solidFill>
                <a:latin typeface="Arial" panose="020B0604020202020204" pitchFamily="34" charset="0"/>
                <a:cs typeface="Arial" panose="020B0604020202020204" pitchFamily="34" charset="0"/>
              </a:rPr>
              <a:t>Cadastrar/ Editar Profissional Escolar – Dados Pessoais </a:t>
            </a:r>
            <a:endParaRPr lang="pt-BR" sz="2200" b="1" dirty="0">
              <a:solidFill>
                <a:schemeClr val="accent4"/>
              </a:solidFill>
              <a:latin typeface="Arial" panose="020B0604020202020204" pitchFamily="34" charset="0"/>
              <a:cs typeface="Arial" panose="020B0604020202020204" pitchFamily="34" charset="0"/>
            </a:endParaRPr>
          </a:p>
        </p:txBody>
      </p:sp>
      <p:grpSp>
        <p:nvGrpSpPr>
          <p:cNvPr id="5" name="Grupo 1"/>
          <p:cNvGrpSpPr/>
          <p:nvPr/>
        </p:nvGrpSpPr>
        <p:grpSpPr>
          <a:xfrm>
            <a:off x="199694" y="1004351"/>
            <a:ext cx="9577842" cy="5147866"/>
            <a:chOff x="106036" y="1004351"/>
            <a:chExt cx="7621718" cy="5147866"/>
          </a:xfrm>
        </p:grpSpPr>
        <p:pic>
          <p:nvPicPr>
            <p:cNvPr id="15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447"/>
            <a:stretch/>
          </p:blipFill>
          <p:spPr bwMode="auto">
            <a:xfrm>
              <a:off x="106036" y="1004351"/>
              <a:ext cx="7621718" cy="25686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1447"/>
            <a:stretch/>
          </p:blipFill>
          <p:spPr bwMode="auto">
            <a:xfrm>
              <a:off x="106036" y="3599275"/>
              <a:ext cx="7621718" cy="2552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6" name="Texto explicativo retangular com cantos arredondados 2"/>
          <p:cNvSpPr/>
          <p:nvPr/>
        </p:nvSpPr>
        <p:spPr>
          <a:xfrm>
            <a:off x="5607073" y="1004351"/>
            <a:ext cx="4032448" cy="1440160"/>
          </a:xfrm>
          <a:prstGeom prst="wedgeRoundRectCallout">
            <a:avLst>
              <a:gd name="adj1" fmla="val -147133"/>
              <a:gd name="adj2" fmla="val 58071"/>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latin typeface="Arial" panose="020B0604020202020204" pitchFamily="34" charset="0"/>
                <a:cs typeface="Arial" panose="020B0604020202020204" pitchFamily="34" charset="0"/>
              </a:rPr>
              <a:t>Ao preencher o CEP, os campos de endereços serão preenchidos conforme </a:t>
            </a:r>
            <a:r>
              <a:rPr lang="pt-BR" dirty="0" smtClean="0">
                <a:latin typeface="Arial" panose="020B0604020202020204" pitchFamily="34" charset="0"/>
                <a:cs typeface="Arial" panose="020B0604020202020204" pitchFamily="34" charset="0"/>
              </a:rPr>
              <a:t>a base de dados </a:t>
            </a:r>
            <a:r>
              <a:rPr lang="pt-BR" dirty="0">
                <a:latin typeface="Arial" panose="020B0604020202020204" pitchFamily="34" charset="0"/>
                <a:cs typeface="Arial" panose="020B0604020202020204" pitchFamily="34" charset="0"/>
              </a:rPr>
              <a:t>dos Correios, podendo ser </a:t>
            </a:r>
            <a:r>
              <a:rPr lang="pt-BR" dirty="0" smtClean="0">
                <a:latin typeface="Arial" panose="020B0604020202020204" pitchFamily="34" charset="0"/>
                <a:cs typeface="Arial" panose="020B0604020202020204" pitchFamily="34" charset="0"/>
              </a:rPr>
              <a:t>editados (exceto UF e Município)</a:t>
            </a:r>
            <a:r>
              <a:rPr lang="pt-BR" sz="1600" dirty="0" smtClean="0">
                <a:latin typeface="Arial" panose="020B0604020202020204" pitchFamily="34" charset="0"/>
                <a:cs typeface="Arial" panose="020B0604020202020204" pitchFamily="34" charset="0"/>
              </a:rPr>
              <a:t>.</a:t>
            </a:r>
            <a:endParaRPr lang="pt-BR" sz="1600" dirty="0">
              <a:latin typeface="Arial" panose="020B0604020202020204" pitchFamily="34" charset="0"/>
              <a:cs typeface="Arial" panose="020B0604020202020204" pitchFamily="34" charset="0"/>
            </a:endParaRPr>
          </a:p>
        </p:txBody>
      </p:sp>
      <p:sp>
        <p:nvSpPr>
          <p:cNvPr id="8" name="Texto explicativo retangular com cantos arredondados 11"/>
          <p:cNvSpPr/>
          <p:nvPr/>
        </p:nvSpPr>
        <p:spPr>
          <a:xfrm>
            <a:off x="5607073" y="4077072"/>
            <a:ext cx="3450383" cy="1152128"/>
          </a:xfrm>
          <a:prstGeom prst="wedgeRoundRectCallout">
            <a:avLst>
              <a:gd name="adj1" fmla="val -165152"/>
              <a:gd name="adj2" fmla="val -60583"/>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latin typeface="Arial" panose="020B0604020202020204" pitchFamily="34" charset="0"/>
                <a:cs typeface="Arial" panose="020B0604020202020204" pitchFamily="34" charset="0"/>
              </a:rPr>
              <a:t>Se informado a escolaridade superior, o sistema habilita </a:t>
            </a:r>
            <a:r>
              <a:rPr lang="pt-BR" dirty="0" smtClean="0">
                <a:latin typeface="Arial" panose="020B0604020202020204" pitchFamily="34" charset="0"/>
                <a:cs typeface="Arial" panose="020B0604020202020204" pitchFamily="34" charset="0"/>
              </a:rPr>
              <a:t>os demais campos relacionados ao nível superior</a:t>
            </a:r>
            <a:r>
              <a:rPr lang="pt-BR"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4946573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194470" y="116632"/>
            <a:ext cx="9711529" cy="571500"/>
          </a:xfrm>
          <a:prstGeom prst="rect">
            <a:avLst/>
          </a:prstGeom>
        </p:spPr>
        <p:txBody>
          <a:bodyPr vert="horz" anchor="b">
            <a:no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Profissional escolar</a:t>
            </a:r>
            <a:endParaRPr lang="pt-BR" sz="4400" b="1" dirty="0">
              <a:solidFill>
                <a:schemeClr val="tx1"/>
              </a:solidFill>
            </a:endParaRPr>
          </a:p>
        </p:txBody>
      </p:sp>
      <p:sp>
        <p:nvSpPr>
          <p:cNvPr id="7" name="Espaço Reservado para Conteúdo 2"/>
          <p:cNvSpPr txBox="1">
            <a:spLocks/>
          </p:cNvSpPr>
          <p:nvPr/>
        </p:nvSpPr>
        <p:spPr>
          <a:xfrm>
            <a:off x="416496" y="620688"/>
            <a:ext cx="7676976" cy="5399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sz="2200" b="1" dirty="0" smtClean="0">
                <a:solidFill>
                  <a:schemeClr val="accent4"/>
                </a:solidFill>
                <a:latin typeface="Arial" panose="020B0604020202020204" pitchFamily="34" charset="0"/>
                <a:cs typeface="Arial" panose="020B0604020202020204" pitchFamily="34" charset="0"/>
              </a:rPr>
              <a:t>Cadastrar/ Editar Profissional Escolar – Dados Pessoais </a:t>
            </a:r>
            <a:endParaRPr lang="pt-BR" sz="2200" b="1" dirty="0">
              <a:solidFill>
                <a:schemeClr val="accent4"/>
              </a:solidFill>
              <a:latin typeface="Arial" panose="020B0604020202020204" pitchFamily="34" charset="0"/>
              <a:cs typeface="Arial" panose="020B0604020202020204" pitchFamily="34" charset="0"/>
            </a:endParaRP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488" y="1128835"/>
            <a:ext cx="9361040" cy="46758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o explicativo retangular com cantos arredondados 1"/>
          <p:cNvSpPr/>
          <p:nvPr/>
        </p:nvSpPr>
        <p:spPr>
          <a:xfrm>
            <a:off x="6072850" y="1340768"/>
            <a:ext cx="3384376" cy="792088"/>
          </a:xfrm>
          <a:prstGeom prst="wedgeRoundRectCallout">
            <a:avLst>
              <a:gd name="adj1" fmla="val -129534"/>
              <a:gd name="adj2" fmla="val 101428"/>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latin typeface="Arial" panose="020B0604020202020204" pitchFamily="34" charset="0"/>
                <a:cs typeface="Arial" panose="020B0604020202020204" pitchFamily="34" charset="0"/>
              </a:rPr>
              <a:t>Informe o curso superior do profissional escola.</a:t>
            </a:r>
          </a:p>
        </p:txBody>
      </p:sp>
      <p:sp>
        <p:nvSpPr>
          <p:cNvPr id="6" name="Texto explicativo retangular com cantos arredondados 1"/>
          <p:cNvSpPr/>
          <p:nvPr/>
        </p:nvSpPr>
        <p:spPr>
          <a:xfrm>
            <a:off x="2053416" y="5157192"/>
            <a:ext cx="3661248" cy="1144611"/>
          </a:xfrm>
          <a:prstGeom prst="wedgeRoundRectCallout">
            <a:avLst>
              <a:gd name="adj1" fmla="val 46399"/>
              <a:gd name="adj2" fmla="val -98877"/>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smtClean="0">
                <a:latin typeface="Arial" panose="020B0604020202020204" pitchFamily="34" charset="0"/>
                <a:cs typeface="Arial" panose="020B0604020202020204" pitchFamily="34" charset="0"/>
              </a:rPr>
              <a:t>Caso não encontre a IES na lista, informe a ultima opção do formulário: “99999 – outros”</a:t>
            </a:r>
            <a:endParaRPr lang="pt-B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57618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291" y="1311905"/>
            <a:ext cx="2451538" cy="44966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ítulo 1"/>
          <p:cNvSpPr txBox="1">
            <a:spLocks/>
          </p:cNvSpPr>
          <p:nvPr/>
        </p:nvSpPr>
        <p:spPr>
          <a:xfrm>
            <a:off x="699532" y="3717032"/>
            <a:ext cx="8645955" cy="16764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pt-BR" sz="4800" dirty="0">
              <a:solidFill>
                <a:srgbClr val="1B416F"/>
              </a:solidFill>
            </a:endParaRPr>
          </a:p>
        </p:txBody>
      </p:sp>
      <p:sp>
        <p:nvSpPr>
          <p:cNvPr id="10" name="Título 1"/>
          <p:cNvSpPr txBox="1">
            <a:spLocks/>
          </p:cNvSpPr>
          <p:nvPr/>
        </p:nvSpPr>
        <p:spPr>
          <a:xfrm>
            <a:off x="474214" y="351774"/>
            <a:ext cx="7467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b="1" dirty="0" smtClean="0"/>
              <a:t>Acessando o Sistema </a:t>
            </a:r>
            <a:endParaRPr lang="pt-BR" dirty="0"/>
          </a:p>
        </p:txBody>
      </p:sp>
      <p:sp>
        <p:nvSpPr>
          <p:cNvPr id="16" name="Retângulo 15"/>
          <p:cNvSpPr/>
          <p:nvPr/>
        </p:nvSpPr>
        <p:spPr>
          <a:xfrm>
            <a:off x="647291" y="935844"/>
            <a:ext cx="5745869" cy="461665"/>
          </a:xfrm>
          <a:prstGeom prst="rect">
            <a:avLst/>
          </a:prstGeom>
        </p:spPr>
        <p:txBody>
          <a:bodyPr wrap="square">
            <a:spAutoFit/>
          </a:bodyPr>
          <a:lstStyle/>
          <a:p>
            <a:r>
              <a:rPr lang="pt-BR" sz="2400" b="1" dirty="0">
                <a:solidFill>
                  <a:srgbClr val="0070C0"/>
                </a:solidFill>
              </a:rPr>
              <a:t>Solicitar Nova  Senha</a:t>
            </a:r>
          </a:p>
        </p:txBody>
      </p:sp>
      <p:sp>
        <p:nvSpPr>
          <p:cNvPr id="4" name="Arredondar Retângulo em um Canto Diagonal 7"/>
          <p:cNvSpPr/>
          <p:nvPr/>
        </p:nvSpPr>
        <p:spPr>
          <a:xfrm>
            <a:off x="522009" y="5301208"/>
            <a:ext cx="9000999" cy="692696"/>
          </a:xfrm>
          <a:prstGeom prst="round2DiagRect">
            <a:avLst>
              <a:gd name="adj1" fmla="val 0"/>
              <a:gd name="adj2" fmla="val 50000"/>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pt-BR" altLang="pt-BR" dirty="0" smtClean="0">
                <a:latin typeface="Arial" pitchFamily="34" charset="0"/>
              </a:rPr>
              <a:t>Sugerimos que </a:t>
            </a:r>
            <a:r>
              <a:rPr lang="pt-BR" altLang="pt-BR" dirty="0">
                <a:latin typeface="Arial" pitchFamily="34" charset="0"/>
              </a:rPr>
              <a:t>a senha enviada por e-mail seja copiada e colada (</a:t>
            </a:r>
            <a:r>
              <a:rPr lang="pt-BR" altLang="pt-BR" dirty="0" err="1">
                <a:latin typeface="Arial" pitchFamily="34" charset="0"/>
              </a:rPr>
              <a:t>Ctrl</a:t>
            </a:r>
            <a:r>
              <a:rPr lang="pt-BR" altLang="pt-BR" dirty="0">
                <a:latin typeface="Arial" pitchFamily="34" charset="0"/>
              </a:rPr>
              <a:t> C + </a:t>
            </a:r>
            <a:r>
              <a:rPr lang="pt-BR" altLang="pt-BR" dirty="0" err="1">
                <a:latin typeface="Arial" pitchFamily="34" charset="0"/>
              </a:rPr>
              <a:t>Ctrl</a:t>
            </a:r>
            <a:r>
              <a:rPr lang="pt-BR" altLang="pt-BR" dirty="0">
                <a:latin typeface="Arial" pitchFamily="34" charset="0"/>
              </a:rPr>
              <a:t> V), ao invés de digitada.</a:t>
            </a:r>
          </a:p>
        </p:txBody>
      </p:sp>
      <p:sp>
        <p:nvSpPr>
          <p:cNvPr id="6" name="Texto explicativo retangular com cantos arredondados 5"/>
          <p:cNvSpPr/>
          <p:nvPr/>
        </p:nvSpPr>
        <p:spPr>
          <a:xfrm>
            <a:off x="5241032" y="3707793"/>
            <a:ext cx="4104467" cy="1224136"/>
          </a:xfrm>
          <a:prstGeom prst="wedgeRoundRectCallout">
            <a:avLst>
              <a:gd name="adj1" fmla="val -132649"/>
              <a:gd name="adj2" fmla="val -46818"/>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dirty="0">
                <a:latin typeface="Arial" panose="020B0604020202020204" pitchFamily="34" charset="0"/>
                <a:cs typeface="Arial" panose="020B0604020202020204" pitchFamily="34" charset="0"/>
              </a:rPr>
              <a:t>Informe o CPF e a senha temporária enviada ao seu e-mail.</a:t>
            </a:r>
          </a:p>
        </p:txBody>
      </p:sp>
      <p:sp>
        <p:nvSpPr>
          <p:cNvPr id="19" name="Texto explicativo retangular com cantos arredondados 5"/>
          <p:cNvSpPr/>
          <p:nvPr/>
        </p:nvSpPr>
        <p:spPr>
          <a:xfrm>
            <a:off x="4088904" y="1844824"/>
            <a:ext cx="3600400" cy="1224136"/>
          </a:xfrm>
          <a:prstGeom prst="wedgeRoundRectCallout">
            <a:avLst>
              <a:gd name="adj1" fmla="val -41904"/>
              <a:gd name="adj2" fmla="val 19149"/>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dirty="0">
                <a:latin typeface="Arial" panose="020B0604020202020204" pitchFamily="34" charset="0"/>
                <a:cs typeface="Arial" panose="020B0604020202020204" pitchFamily="34" charset="0"/>
              </a:rPr>
              <a:t>O sistema encaminha uma senha temporária e confirma a solicitação.</a:t>
            </a:r>
          </a:p>
        </p:txBody>
      </p:sp>
    </p:spTree>
    <p:extLst>
      <p:ext uri="{BB962C8B-B14F-4D97-AF65-F5344CB8AC3E}">
        <p14:creationId xmlns:p14="http://schemas.microsoft.com/office/powerpoint/2010/main" val="52721709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194471" y="-306288"/>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Profissional escolar</a:t>
            </a:r>
            <a:endParaRPr lang="pt-BR" sz="4400" b="1" dirty="0">
              <a:solidFill>
                <a:schemeClr val="tx1"/>
              </a:solidFill>
            </a:endParaRPr>
          </a:p>
        </p:txBody>
      </p:sp>
      <p:sp>
        <p:nvSpPr>
          <p:cNvPr id="7" name="Espaço Reservado para Conteúdo 2"/>
          <p:cNvSpPr txBox="1">
            <a:spLocks/>
          </p:cNvSpPr>
          <p:nvPr/>
        </p:nvSpPr>
        <p:spPr>
          <a:xfrm>
            <a:off x="660400" y="11331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sz="2200" b="1" dirty="0" smtClean="0">
                <a:solidFill>
                  <a:schemeClr val="accent4"/>
                </a:solidFill>
                <a:latin typeface="Arial" panose="020B0604020202020204" pitchFamily="34" charset="0"/>
                <a:cs typeface="Arial" panose="020B0604020202020204" pitchFamily="34" charset="0"/>
              </a:rPr>
              <a:t>Vincular Profissional Escolar</a:t>
            </a:r>
            <a:endParaRPr lang="pt-BR" sz="2200" b="1" dirty="0">
              <a:solidFill>
                <a:schemeClr val="accent4"/>
              </a:solidFill>
              <a:latin typeface="Arial" panose="020B0604020202020204" pitchFamily="34" charset="0"/>
              <a:cs typeface="Arial" panose="020B0604020202020204" pitchFamily="34" charset="0"/>
            </a:endParaRPr>
          </a:p>
        </p:txBody>
      </p:sp>
      <p:sp>
        <p:nvSpPr>
          <p:cNvPr id="10" name="Seta para a direita 9"/>
          <p:cNvSpPr/>
          <p:nvPr/>
        </p:nvSpPr>
        <p:spPr>
          <a:xfrm>
            <a:off x="5670149" y="5301208"/>
            <a:ext cx="687007"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94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7308" y="1827392"/>
            <a:ext cx="3096344" cy="147502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946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5343" y="4293096"/>
            <a:ext cx="5654161" cy="16787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Seta para a direita 15"/>
          <p:cNvSpPr/>
          <p:nvPr/>
        </p:nvSpPr>
        <p:spPr>
          <a:xfrm>
            <a:off x="3512840" y="5183460"/>
            <a:ext cx="36995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7558" r="6650" b="17375"/>
          <a:stretch/>
        </p:blipFill>
        <p:spPr bwMode="auto">
          <a:xfrm>
            <a:off x="488504" y="1643751"/>
            <a:ext cx="2107307" cy="48048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o explicativo retangular com cantos arredondados 1"/>
          <p:cNvSpPr/>
          <p:nvPr/>
        </p:nvSpPr>
        <p:spPr>
          <a:xfrm>
            <a:off x="6357156" y="980728"/>
            <a:ext cx="3348372" cy="1296144"/>
          </a:xfrm>
          <a:prstGeom prst="wedgeRoundRectCallout">
            <a:avLst>
              <a:gd name="adj1" fmla="val -63066"/>
              <a:gd name="adj2" fmla="val 105977"/>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dirty="0" smtClean="0"/>
              <a:t>Após o cadastro/edição o sistema perguntará se deseja vincular o profissional</a:t>
            </a:r>
            <a:endParaRPr lang="pt-BR" dirty="0"/>
          </a:p>
        </p:txBody>
      </p:sp>
    </p:spTree>
    <p:extLst>
      <p:ext uri="{BB962C8B-B14F-4D97-AF65-F5344CB8AC3E}">
        <p14:creationId xmlns:p14="http://schemas.microsoft.com/office/powerpoint/2010/main" val="164547446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194471" y="-306288"/>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Profissional escolar</a:t>
            </a:r>
            <a:endParaRPr lang="pt-BR" sz="4400" b="1" dirty="0">
              <a:solidFill>
                <a:schemeClr val="tx1"/>
              </a:solidFill>
            </a:endParaRPr>
          </a:p>
        </p:txBody>
      </p:sp>
      <p:sp>
        <p:nvSpPr>
          <p:cNvPr id="7" name="Espaço Reservado para Conteúdo 2"/>
          <p:cNvSpPr txBox="1">
            <a:spLocks/>
          </p:cNvSpPr>
          <p:nvPr/>
        </p:nvSpPr>
        <p:spPr>
          <a:xfrm>
            <a:off x="488504" y="845096"/>
            <a:ext cx="4220592" cy="423664"/>
          </a:xfrm>
          <a:prstGeom prst="rect">
            <a:avLst/>
          </a:prstGeom>
        </p:spPr>
        <p:txBody>
          <a:bodyPr vert="horz">
            <a:normAutofit lnSpcReduction="10000"/>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sz="2200" b="1" dirty="0" smtClean="0">
                <a:solidFill>
                  <a:schemeClr val="accent4"/>
                </a:solidFill>
                <a:latin typeface="Arial" panose="020B0604020202020204" pitchFamily="34" charset="0"/>
                <a:cs typeface="Arial" panose="020B0604020202020204" pitchFamily="34" charset="0"/>
              </a:rPr>
              <a:t>Vincular Profissional Escolar</a:t>
            </a:r>
            <a:endParaRPr lang="pt-BR" sz="2200" b="1" dirty="0">
              <a:solidFill>
                <a:schemeClr val="accent4"/>
              </a:solidFill>
              <a:latin typeface="Arial" panose="020B0604020202020204" pitchFamily="34" charset="0"/>
              <a:cs typeface="Arial" panose="020B0604020202020204" pitchFamily="34" charset="0"/>
            </a:endParaRP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485" y="1556792"/>
            <a:ext cx="8064896" cy="22252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rredondar Retângulo em um Canto Diagonal 1"/>
          <p:cNvSpPr/>
          <p:nvPr/>
        </p:nvSpPr>
        <p:spPr>
          <a:xfrm>
            <a:off x="2864768" y="3284984"/>
            <a:ext cx="6984776" cy="2952328"/>
          </a:xfrm>
          <a:prstGeom prst="round2DiagRect">
            <a:avLst>
              <a:gd name="adj1" fmla="val 21886"/>
              <a:gd name="adj2" fmla="val 0"/>
            </a:avLst>
          </a:prstGeom>
        </p:spPr>
        <p:style>
          <a:lnRef idx="1">
            <a:schemeClr val="dk1"/>
          </a:lnRef>
          <a:fillRef idx="2">
            <a:schemeClr val="dk1"/>
          </a:fillRef>
          <a:effectRef idx="1">
            <a:schemeClr val="dk1"/>
          </a:effectRef>
          <a:fontRef idx="minor">
            <a:schemeClr val="dk1"/>
          </a:fontRef>
        </p:style>
        <p:txBody>
          <a:bodyPr rtlCol="0" anchor="ctr"/>
          <a:lstStyle/>
          <a:p>
            <a:pPr marL="285750" indent="-285750" algn="just">
              <a:buFont typeface="Wingdings" panose="05000000000000000000" pitchFamily="2" charset="2"/>
              <a:buChar char="v"/>
            </a:pPr>
            <a:r>
              <a:rPr lang="pt-BR" dirty="0">
                <a:solidFill>
                  <a:srgbClr val="FF0000"/>
                </a:solidFill>
                <a:latin typeface="Arial" panose="020B0604020202020204" pitchFamily="34" charset="0"/>
                <a:cs typeface="Arial" panose="020B0604020202020204" pitchFamily="34" charset="0"/>
              </a:rPr>
              <a:t>Docente: </a:t>
            </a:r>
            <a:r>
              <a:rPr lang="pt-BR" dirty="0">
                <a:latin typeface="Arial" panose="020B0604020202020204" pitchFamily="34" charset="0"/>
                <a:cs typeface="Arial" panose="020B0604020202020204" pitchFamily="34" charset="0"/>
              </a:rPr>
              <a:t>Habilita todas as </a:t>
            </a:r>
            <a:r>
              <a:rPr lang="pt-BR" dirty="0" smtClean="0">
                <a:latin typeface="Arial" panose="020B0604020202020204" pitchFamily="34" charset="0"/>
                <a:cs typeface="Arial" panose="020B0604020202020204" pitchFamily="34" charset="0"/>
              </a:rPr>
              <a:t>turmas (exceto EAD);</a:t>
            </a:r>
            <a:endParaRPr lang="pt-BR" dirty="0">
              <a:latin typeface="Arial" panose="020B0604020202020204" pitchFamily="34" charset="0"/>
              <a:cs typeface="Arial" panose="020B0604020202020204" pitchFamily="34" charset="0"/>
            </a:endParaRPr>
          </a:p>
          <a:p>
            <a:pPr algn="just"/>
            <a:r>
              <a:rPr lang="pt-BR" dirty="0">
                <a:solidFill>
                  <a:srgbClr val="FF0000"/>
                </a:solidFill>
                <a:latin typeface="Arial" panose="020B0604020202020204" pitchFamily="34" charset="0"/>
                <a:cs typeface="Arial" panose="020B0604020202020204" pitchFamily="34" charset="0"/>
              </a:rPr>
              <a:t>Docente Titular – Coordenador de tutoria – EAD</a:t>
            </a:r>
            <a:r>
              <a:rPr lang="pt-BR" dirty="0">
                <a:latin typeface="Arial" panose="020B0604020202020204" pitchFamily="34" charset="0"/>
                <a:cs typeface="Arial" panose="020B0604020202020204" pitchFamily="34" charset="0"/>
              </a:rPr>
              <a:t>: Habilita turmas de </a:t>
            </a:r>
            <a:r>
              <a:rPr lang="pt-BR" dirty="0" smtClean="0">
                <a:latin typeface="Arial" panose="020B0604020202020204" pitchFamily="34" charset="0"/>
                <a:cs typeface="Arial" panose="020B0604020202020204" pitchFamily="34" charset="0"/>
              </a:rPr>
              <a:t>EAD;</a:t>
            </a:r>
            <a:endParaRPr lang="pt-BR"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pt-BR" dirty="0">
                <a:solidFill>
                  <a:srgbClr val="FF0000"/>
                </a:solidFill>
                <a:latin typeface="Arial" panose="020B0604020202020204" pitchFamily="34" charset="0"/>
                <a:cs typeface="Arial" panose="020B0604020202020204" pitchFamily="34" charset="0"/>
              </a:rPr>
              <a:t>Docente Tutor – Auxiliar (de módulo ou disciplina – EAD: </a:t>
            </a:r>
            <a:r>
              <a:rPr lang="pt-BR" dirty="0">
                <a:latin typeface="Arial" panose="020B0604020202020204" pitchFamily="34" charset="0"/>
                <a:cs typeface="Arial" panose="020B0604020202020204" pitchFamily="34" charset="0"/>
              </a:rPr>
              <a:t>Habilita turmas de </a:t>
            </a:r>
            <a:r>
              <a:rPr lang="pt-BR" dirty="0" smtClean="0">
                <a:latin typeface="Arial" panose="020B0604020202020204" pitchFamily="34" charset="0"/>
                <a:cs typeface="Arial" panose="020B0604020202020204" pitchFamily="34" charset="0"/>
              </a:rPr>
              <a:t>EAD;</a:t>
            </a:r>
            <a:endParaRPr lang="pt-BR"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pt-BR" dirty="0">
                <a:solidFill>
                  <a:srgbClr val="FF0000"/>
                </a:solidFill>
                <a:latin typeface="Arial" panose="020B0604020202020204" pitchFamily="34" charset="0"/>
                <a:cs typeface="Arial" panose="020B0604020202020204" pitchFamily="34" charset="0"/>
              </a:rPr>
              <a:t>Auxiliar/Assistente Educacional</a:t>
            </a:r>
            <a:r>
              <a:rPr lang="pt-BR" dirty="0">
                <a:latin typeface="Arial" panose="020B0604020202020204" pitchFamily="34" charset="0"/>
                <a:cs typeface="Arial" panose="020B0604020202020204" pitchFamily="34" charset="0"/>
              </a:rPr>
              <a:t>: Habilita as turma </a:t>
            </a:r>
            <a:r>
              <a:rPr lang="pt-BR">
                <a:latin typeface="Arial" panose="020B0604020202020204" pitchFamily="34" charset="0"/>
                <a:cs typeface="Arial" panose="020B0604020202020204" pitchFamily="34" charset="0"/>
              </a:rPr>
              <a:t>de </a:t>
            </a:r>
            <a:r>
              <a:rPr lang="pt-BR" smtClean="0">
                <a:latin typeface="Arial" panose="020B0604020202020204" pitchFamily="34" charset="0"/>
                <a:cs typeface="Arial" panose="020B0604020202020204" pitchFamily="34" charset="0"/>
              </a:rPr>
              <a:t>escolarização</a:t>
            </a:r>
            <a:r>
              <a:rPr lang="pt-BR">
                <a:latin typeface="Arial" panose="020B0604020202020204" pitchFamily="34" charset="0"/>
                <a:cs typeface="Arial" panose="020B0604020202020204" pitchFamily="34" charset="0"/>
              </a:rPr>
              <a:t> (exceto EAD);</a:t>
            </a:r>
            <a:endParaRPr lang="pt-BR"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pt-BR" dirty="0">
                <a:solidFill>
                  <a:srgbClr val="FF0000"/>
                </a:solidFill>
                <a:latin typeface="Arial" panose="020B0604020202020204" pitchFamily="34" charset="0"/>
                <a:cs typeface="Arial" panose="020B0604020202020204" pitchFamily="34" charset="0"/>
              </a:rPr>
              <a:t>Intérprete de Libras</a:t>
            </a:r>
            <a:r>
              <a:rPr lang="pt-BR" dirty="0">
                <a:latin typeface="Arial" panose="020B0604020202020204" pitchFamily="34" charset="0"/>
                <a:cs typeface="Arial" panose="020B0604020202020204" pitchFamily="34" charset="0"/>
              </a:rPr>
              <a:t>: Habilita todas as </a:t>
            </a:r>
            <a:r>
              <a:rPr lang="pt-BR" dirty="0" smtClean="0">
                <a:latin typeface="Arial" panose="020B0604020202020204" pitchFamily="34" charset="0"/>
                <a:cs typeface="Arial" panose="020B0604020202020204" pitchFamily="34" charset="0"/>
              </a:rPr>
              <a:t>turmas (exceto EAD);</a:t>
            </a:r>
            <a:endParaRPr lang="pt-BR"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v"/>
            </a:pPr>
            <a:r>
              <a:rPr lang="pt-BR" dirty="0">
                <a:solidFill>
                  <a:srgbClr val="FF0000"/>
                </a:solidFill>
                <a:latin typeface="Arial" panose="020B0604020202020204" pitchFamily="34" charset="0"/>
                <a:cs typeface="Arial" panose="020B0604020202020204" pitchFamily="34" charset="0"/>
              </a:rPr>
              <a:t>Profissional Monitor de Atividade Complementar</a:t>
            </a:r>
            <a:r>
              <a:rPr lang="pt-BR" dirty="0">
                <a:latin typeface="Arial" panose="020B0604020202020204" pitchFamily="34" charset="0"/>
                <a:cs typeface="Arial" panose="020B0604020202020204" pitchFamily="34" charset="0"/>
              </a:rPr>
              <a:t>: Habilita turmas de Atividade Complementar</a:t>
            </a:r>
            <a:r>
              <a:rPr lang="pt-BR" dirty="0" smtClean="0">
                <a:latin typeface="Arial" panose="020B0604020202020204" pitchFamily="34" charset="0"/>
                <a:cs typeface="Arial" panose="020B0604020202020204" pitchFamily="34" charset="0"/>
              </a:rPr>
              <a:t>.</a:t>
            </a:r>
            <a:endParaRPr lang="pt-B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211821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200472" y="-320115"/>
            <a:ext cx="8089900" cy="114300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r>
              <a:rPr lang="pt-BR" sz="4400" b="1" dirty="0" smtClean="0">
                <a:solidFill>
                  <a:schemeClr val="tx1"/>
                </a:solidFill>
              </a:rPr>
              <a:t>Cadastro de Profissional escolar</a:t>
            </a:r>
            <a:endParaRPr lang="pt-BR" sz="4400" b="1" dirty="0">
              <a:solidFill>
                <a:schemeClr val="tx1"/>
              </a:solidFill>
            </a:endParaRPr>
          </a:p>
        </p:txBody>
      </p:sp>
      <p:sp>
        <p:nvSpPr>
          <p:cNvPr id="7" name="Espaço Reservado para Conteúdo 2"/>
          <p:cNvSpPr txBox="1">
            <a:spLocks/>
          </p:cNvSpPr>
          <p:nvPr/>
        </p:nvSpPr>
        <p:spPr>
          <a:xfrm>
            <a:off x="660400" y="1133128"/>
            <a:ext cx="8089900" cy="4873752"/>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buFont typeface="Wingdings"/>
              <a:buNone/>
            </a:pPr>
            <a:r>
              <a:rPr lang="pt-BR" sz="2200" b="1" dirty="0" smtClean="0">
                <a:solidFill>
                  <a:schemeClr val="accent4"/>
                </a:solidFill>
                <a:latin typeface="Arial" panose="020B0604020202020204" pitchFamily="34" charset="0"/>
                <a:cs typeface="Arial" panose="020B0604020202020204" pitchFamily="34" charset="0"/>
              </a:rPr>
              <a:t>Vincular Profissional Escolar</a:t>
            </a:r>
            <a:endParaRPr lang="pt-BR" sz="2200" b="1" dirty="0">
              <a:solidFill>
                <a:schemeClr val="accent4"/>
              </a:solidFill>
              <a:latin typeface="Arial" panose="020B0604020202020204" pitchFamily="34" charset="0"/>
              <a:cs typeface="Arial" panose="020B0604020202020204" pitchFamily="34" charset="0"/>
            </a:endParaRP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536" y="1655642"/>
            <a:ext cx="7917410" cy="4067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o explicativo retangular com cantos arredondados 1"/>
          <p:cNvSpPr/>
          <p:nvPr/>
        </p:nvSpPr>
        <p:spPr>
          <a:xfrm>
            <a:off x="5961112" y="1655642"/>
            <a:ext cx="3744416" cy="1512168"/>
          </a:xfrm>
          <a:prstGeom prst="wedgeRoundRectCallout">
            <a:avLst>
              <a:gd name="adj1" fmla="val -54624"/>
              <a:gd name="adj2" fmla="val 56172"/>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a:latin typeface="Arial" panose="020B0604020202020204" pitchFamily="34" charset="0"/>
                <a:cs typeface="Arial" panose="020B0604020202020204" pitchFamily="34" charset="0"/>
              </a:rPr>
              <a:t>Situação funcional/ Regime de contratação habilitado apenas em escolas públicas. </a:t>
            </a:r>
          </a:p>
        </p:txBody>
      </p:sp>
    </p:spTree>
    <p:extLst>
      <p:ext uri="{BB962C8B-B14F-4D97-AF65-F5344CB8AC3E}">
        <p14:creationId xmlns:p14="http://schemas.microsoft.com/office/powerpoint/2010/main" val="18008065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0065568" cy="7115907"/>
          </a:xfrm>
          <a:prstGeom prst="rect">
            <a:avLst/>
          </a:prstGeom>
        </p:spPr>
      </p:pic>
      <p:sp>
        <p:nvSpPr>
          <p:cNvPr id="3" name="CaixaDeTexto 2"/>
          <p:cNvSpPr txBox="1"/>
          <p:nvPr/>
        </p:nvSpPr>
        <p:spPr>
          <a:xfrm>
            <a:off x="5054870" y="2571373"/>
            <a:ext cx="4176464" cy="553998"/>
          </a:xfrm>
          <a:prstGeom prst="rect">
            <a:avLst/>
          </a:prstGeom>
          <a:noFill/>
        </p:spPr>
        <p:txBody>
          <a:bodyPr wrap="square" rtlCol="0">
            <a:spAutoFit/>
          </a:bodyPr>
          <a:lstStyle/>
          <a:p>
            <a:pPr>
              <a:tabLst>
                <a:tab pos="266700" algn="l"/>
              </a:tabLst>
            </a:pPr>
            <a:r>
              <a:rPr lang="pt-BR" sz="3000" b="1" dirty="0">
                <a:solidFill>
                  <a:schemeClr val="tx2"/>
                </a:solidFill>
                <a:latin typeface="+mj-lt"/>
                <a:ea typeface="Verdana" panose="020B0604030504040204" pitchFamily="34" charset="0"/>
                <a:cs typeface="Verdana" panose="020B0604030504040204" pitchFamily="34" charset="0"/>
              </a:rPr>
              <a:t>Fechamento </a:t>
            </a:r>
            <a:r>
              <a:rPr lang="pt-BR" sz="3000" b="1" dirty="0" smtClean="0">
                <a:solidFill>
                  <a:schemeClr val="tx2"/>
                </a:solidFill>
                <a:latin typeface="+mj-lt"/>
                <a:ea typeface="Verdana" panose="020B0604030504040204" pitchFamily="34" charset="0"/>
                <a:cs typeface="Verdana" panose="020B0604030504040204" pitchFamily="34" charset="0"/>
              </a:rPr>
              <a:t>do Censo</a:t>
            </a:r>
          </a:p>
        </p:txBody>
      </p:sp>
    </p:spTree>
    <p:extLst>
      <p:ext uri="{BB962C8B-B14F-4D97-AF65-F5344CB8AC3E}">
        <p14:creationId xmlns:p14="http://schemas.microsoft.com/office/powerpoint/2010/main" val="337907280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416496" y="188640"/>
            <a:ext cx="7416824" cy="864096"/>
          </a:xfrm>
        </p:spPr>
        <p:txBody>
          <a:bodyPr/>
          <a:lstStyle/>
          <a:p>
            <a:r>
              <a:rPr lang="pt-BR" sz="4400" b="1" dirty="0" smtClean="0"/>
              <a:t>Fechamento do </a:t>
            </a:r>
            <a:r>
              <a:rPr lang="pt-BR" sz="4400" b="1" dirty="0"/>
              <a:t>Censo</a:t>
            </a:r>
          </a:p>
        </p:txBody>
      </p:sp>
      <p:sp>
        <p:nvSpPr>
          <p:cNvPr id="6" name="Seta para a esquerda 5"/>
          <p:cNvSpPr/>
          <p:nvPr/>
        </p:nvSpPr>
        <p:spPr>
          <a:xfrm>
            <a:off x="3745774" y="3779887"/>
            <a:ext cx="1014113"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2560" y="1124744"/>
            <a:ext cx="2664296" cy="4295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930142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571" y="908720"/>
            <a:ext cx="9617957" cy="4680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Arredondar Retângulo em um Canto Diagonal 4"/>
          <p:cNvSpPr/>
          <p:nvPr/>
        </p:nvSpPr>
        <p:spPr>
          <a:xfrm>
            <a:off x="540065" y="5373216"/>
            <a:ext cx="8712968" cy="792088"/>
          </a:xfrm>
          <a:prstGeom prst="round2DiagRect">
            <a:avLst>
              <a:gd name="adj1" fmla="val 50000"/>
              <a:gd name="adj2" fmla="val 0"/>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pt-BR" sz="2000" b="1" dirty="0"/>
              <a:t>Para realizar o Fechamento do Censo Escolar é necessário verificar se ainda existe algum erro ou aviso em cada um dos cadastros do Sistema Educacenso.</a:t>
            </a:r>
          </a:p>
        </p:txBody>
      </p:sp>
      <p:sp>
        <p:nvSpPr>
          <p:cNvPr id="2" name="Título 1"/>
          <p:cNvSpPr>
            <a:spLocks noGrp="1"/>
          </p:cNvSpPr>
          <p:nvPr>
            <p:ph type="title"/>
          </p:nvPr>
        </p:nvSpPr>
        <p:spPr>
          <a:xfrm>
            <a:off x="1424608" y="116632"/>
            <a:ext cx="6984776" cy="720080"/>
          </a:xfrm>
        </p:spPr>
        <p:txBody>
          <a:bodyPr/>
          <a:lstStyle/>
          <a:p>
            <a:r>
              <a:rPr lang="pt-BR" sz="4400" b="1" dirty="0"/>
              <a:t>Fechamento do Censo</a:t>
            </a:r>
          </a:p>
        </p:txBody>
      </p:sp>
      <p:sp>
        <p:nvSpPr>
          <p:cNvPr id="3" name="Texto explicativo retangular com cantos arredondados 2"/>
          <p:cNvSpPr/>
          <p:nvPr/>
        </p:nvSpPr>
        <p:spPr>
          <a:xfrm>
            <a:off x="4808984" y="1052736"/>
            <a:ext cx="4896544" cy="1728192"/>
          </a:xfrm>
          <a:prstGeom prst="wedgeRoundRectCallout">
            <a:avLst>
              <a:gd name="adj1" fmla="val -99499"/>
              <a:gd name="adj2" fmla="val -23481"/>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dirty="0" smtClean="0"/>
              <a:t>As cores Laranja, vermelho, azul e verde indicam o status da validação, sendo elas respectivamente: validado com avisos, validado com erros, disponível para validação e validado sem erros e avisos.</a:t>
            </a:r>
            <a:endParaRPr lang="pt-BR" dirty="0"/>
          </a:p>
        </p:txBody>
      </p:sp>
      <p:sp>
        <p:nvSpPr>
          <p:cNvPr id="4" name="Texto explicativo retangular com cantos arredondados 3"/>
          <p:cNvSpPr/>
          <p:nvPr/>
        </p:nvSpPr>
        <p:spPr>
          <a:xfrm>
            <a:off x="2144688" y="3645024"/>
            <a:ext cx="3456384" cy="1368152"/>
          </a:xfrm>
          <a:prstGeom prst="wedgeRoundRectCallout">
            <a:avLst>
              <a:gd name="adj1" fmla="val 135694"/>
              <a:gd name="adj2" fmla="val 44120"/>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dirty="0" smtClean="0"/>
              <a:t>Caso tenha feito a correção em nova aba, poderá clicar em revalidar e confirmar a correção.</a:t>
            </a:r>
            <a:endParaRPr lang="pt-BR" dirty="0"/>
          </a:p>
        </p:txBody>
      </p:sp>
    </p:spTree>
    <p:extLst>
      <p:ext uri="{BB962C8B-B14F-4D97-AF65-F5344CB8AC3E}">
        <p14:creationId xmlns:p14="http://schemas.microsoft.com/office/powerpoint/2010/main" val="921009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1424608" y="116632"/>
            <a:ext cx="6984776" cy="720080"/>
          </a:xfrm>
        </p:spPr>
        <p:txBody>
          <a:bodyPr/>
          <a:lstStyle/>
          <a:p>
            <a:r>
              <a:rPr lang="pt-BR" sz="4400" b="1" dirty="0"/>
              <a:t>Fechamento do Censo</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56" y="980728"/>
            <a:ext cx="9726317" cy="4896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o explicativo retangular com cantos arredondados 3"/>
          <p:cNvSpPr/>
          <p:nvPr/>
        </p:nvSpPr>
        <p:spPr>
          <a:xfrm>
            <a:off x="488504" y="5193196"/>
            <a:ext cx="4431110" cy="1476164"/>
          </a:xfrm>
          <a:prstGeom prst="wedgeRoundRectCallout">
            <a:avLst>
              <a:gd name="adj1" fmla="val -26740"/>
              <a:gd name="adj2" fmla="val -59473"/>
              <a:gd name="adj3" fmla="val 16667"/>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pt-BR" dirty="0" smtClean="0"/>
              <a:t>É importante a verificação e correção dos avisos (se necessário).  Os erros devem ser corrigidos para prosseguir para o próximo bloco de validação (azul)</a:t>
            </a:r>
            <a:endParaRPr lang="pt-BR" dirty="0"/>
          </a:p>
        </p:txBody>
      </p:sp>
    </p:spTree>
    <p:extLst>
      <p:ext uri="{BB962C8B-B14F-4D97-AF65-F5344CB8AC3E}">
        <p14:creationId xmlns:p14="http://schemas.microsoft.com/office/powerpoint/2010/main" val="2168829409"/>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1424608" y="116632"/>
            <a:ext cx="6984776" cy="720080"/>
          </a:xfrm>
        </p:spPr>
        <p:txBody>
          <a:bodyPr/>
          <a:lstStyle/>
          <a:p>
            <a:r>
              <a:rPr lang="pt-BR" sz="4400" b="1" dirty="0"/>
              <a:t>Fechamento do Censo</a:t>
            </a:r>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0084" b="15848"/>
          <a:stretch/>
        </p:blipFill>
        <p:spPr bwMode="auto">
          <a:xfrm>
            <a:off x="128464" y="980728"/>
            <a:ext cx="9660460" cy="38713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Arredondar Retângulo em um Canto Diagonal 3"/>
          <p:cNvSpPr/>
          <p:nvPr/>
        </p:nvSpPr>
        <p:spPr>
          <a:xfrm>
            <a:off x="128464" y="4913467"/>
            <a:ext cx="9577064" cy="1160683"/>
          </a:xfrm>
          <a:prstGeom prst="round2DiagRect">
            <a:avLst>
              <a:gd name="adj1" fmla="val 0"/>
              <a:gd name="adj2" fmla="val 50000"/>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pt-BR" sz="2000" b="1" dirty="0"/>
              <a:t>O sistema irá apresentar as críticas cruzadas, ou seja, são realizados cruzamentos entre as informações dos cadastros para identificar algumas inconsistências, por exemplo, a criação de turmas sem alunos ou docentes vinculados.</a:t>
            </a:r>
          </a:p>
        </p:txBody>
      </p:sp>
      <p:sp>
        <p:nvSpPr>
          <p:cNvPr id="3" name="Texto explicativo retangular com cantos arredondados 2"/>
          <p:cNvSpPr/>
          <p:nvPr/>
        </p:nvSpPr>
        <p:spPr>
          <a:xfrm>
            <a:off x="2864768" y="3547218"/>
            <a:ext cx="5848240" cy="1272395"/>
          </a:xfrm>
          <a:prstGeom prst="wedgeRoundRectCallout">
            <a:avLst>
              <a:gd name="adj1" fmla="val -44399"/>
              <a:gd name="adj2" fmla="val -76583"/>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smtClean="0">
                <a:solidFill>
                  <a:schemeClr val="tx1"/>
                </a:solidFill>
                <a:latin typeface="Arial" panose="020B0604020202020204" pitchFamily="34" charset="0"/>
                <a:cs typeface="Arial" panose="020B0604020202020204" pitchFamily="34" charset="0"/>
              </a:rPr>
              <a:t>São </a:t>
            </a:r>
            <a:r>
              <a:rPr lang="pt-BR" dirty="0">
                <a:solidFill>
                  <a:schemeClr val="tx1"/>
                </a:solidFill>
                <a:latin typeface="Arial" panose="020B0604020202020204" pitchFamily="34" charset="0"/>
                <a:cs typeface="Arial" panose="020B0604020202020204" pitchFamily="34" charset="0"/>
              </a:rPr>
              <a:t>aceitas turmas/disciplinas sem vínculo de docente desde que a informação seja confirmada pelo usuário. Caso haja turma sem docente, </a:t>
            </a:r>
            <a:r>
              <a:rPr lang="pt-BR" dirty="0" smtClean="0">
                <a:solidFill>
                  <a:schemeClr val="tx1"/>
                </a:solidFill>
                <a:latin typeface="Arial" panose="020B0604020202020204" pitchFamily="34" charset="0"/>
                <a:cs typeface="Arial" panose="020B0604020202020204" pitchFamily="34" charset="0"/>
              </a:rPr>
              <a:t>o sistema permitirá  </a:t>
            </a:r>
            <a:r>
              <a:rPr lang="pt-BR" dirty="0">
                <a:solidFill>
                  <a:schemeClr val="tx1"/>
                </a:solidFill>
                <a:latin typeface="Arial" panose="020B0604020202020204" pitchFamily="34" charset="0"/>
                <a:cs typeface="Arial" panose="020B0604020202020204" pitchFamily="34" charset="0"/>
              </a:rPr>
              <a:t>o fechamento apenas após a confirmação.</a:t>
            </a:r>
          </a:p>
        </p:txBody>
      </p:sp>
    </p:spTree>
    <p:extLst>
      <p:ext uri="{BB962C8B-B14F-4D97-AF65-F5344CB8AC3E}">
        <p14:creationId xmlns:p14="http://schemas.microsoft.com/office/powerpoint/2010/main" val="3200438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62" y="692696"/>
            <a:ext cx="6512922" cy="55042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ítulo 1"/>
          <p:cNvSpPr>
            <a:spLocks noGrp="1"/>
          </p:cNvSpPr>
          <p:nvPr>
            <p:ph type="title"/>
          </p:nvPr>
        </p:nvSpPr>
        <p:spPr>
          <a:xfrm>
            <a:off x="1466306" y="-20528"/>
            <a:ext cx="6984776" cy="720080"/>
          </a:xfrm>
        </p:spPr>
        <p:txBody>
          <a:bodyPr/>
          <a:lstStyle/>
          <a:p>
            <a:r>
              <a:rPr lang="pt-BR" sz="4400" b="1" dirty="0"/>
              <a:t>Fechamento do Censo</a:t>
            </a:r>
          </a:p>
        </p:txBody>
      </p:sp>
      <p:sp>
        <p:nvSpPr>
          <p:cNvPr id="3" name="Texto explicativo retangular com cantos arredondados 2"/>
          <p:cNvSpPr/>
          <p:nvPr/>
        </p:nvSpPr>
        <p:spPr>
          <a:xfrm>
            <a:off x="5961112" y="4365104"/>
            <a:ext cx="3621686" cy="1054958"/>
          </a:xfrm>
          <a:prstGeom prst="wedgeRoundRectCallout">
            <a:avLst>
              <a:gd name="adj1" fmla="val -38541"/>
              <a:gd name="adj2" fmla="val 71516"/>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smtClean="0"/>
              <a:t>Após a marcação e confirmação, o sistema habilitará o fechamento da escola.</a:t>
            </a:r>
            <a:endParaRPr lang="pt-BR" dirty="0"/>
          </a:p>
        </p:txBody>
      </p:sp>
      <p:sp>
        <p:nvSpPr>
          <p:cNvPr id="6" name="Texto explicativo retangular com cantos arredondados 5"/>
          <p:cNvSpPr/>
          <p:nvPr/>
        </p:nvSpPr>
        <p:spPr>
          <a:xfrm>
            <a:off x="6284314" y="2132856"/>
            <a:ext cx="3421214" cy="1559014"/>
          </a:xfrm>
          <a:prstGeom prst="wedgeRoundRectCallout">
            <a:avLst>
              <a:gd name="adj1" fmla="val -103239"/>
              <a:gd name="adj2" fmla="val 46589"/>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smtClean="0"/>
              <a:t>Todas as disciplinas das turmas devem ser informadas, mesmo que elas não possuam docentes na data de referência do Censo.</a:t>
            </a:r>
            <a:endParaRPr lang="pt-BR" dirty="0"/>
          </a:p>
        </p:txBody>
      </p:sp>
    </p:spTree>
    <p:extLst>
      <p:ext uri="{BB962C8B-B14F-4D97-AF65-F5344CB8AC3E}">
        <p14:creationId xmlns:p14="http://schemas.microsoft.com/office/powerpoint/2010/main" val="124633411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472" y="733635"/>
            <a:ext cx="9577064" cy="42075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ítulo 1"/>
          <p:cNvSpPr>
            <a:spLocks noGrp="1"/>
          </p:cNvSpPr>
          <p:nvPr>
            <p:ph type="title"/>
          </p:nvPr>
        </p:nvSpPr>
        <p:spPr>
          <a:xfrm>
            <a:off x="1466306" y="-20528"/>
            <a:ext cx="6984776" cy="720080"/>
          </a:xfrm>
        </p:spPr>
        <p:txBody>
          <a:bodyPr/>
          <a:lstStyle/>
          <a:p>
            <a:r>
              <a:rPr lang="pt-BR" sz="4400" b="1" dirty="0"/>
              <a:t>Fechamento do Censo</a:t>
            </a:r>
          </a:p>
        </p:txBody>
      </p:sp>
      <p:sp>
        <p:nvSpPr>
          <p:cNvPr id="4" name="Texto explicativo retangular com cantos arredondados 3"/>
          <p:cNvSpPr/>
          <p:nvPr/>
        </p:nvSpPr>
        <p:spPr>
          <a:xfrm>
            <a:off x="3368824" y="4437112"/>
            <a:ext cx="3816424" cy="1008112"/>
          </a:xfrm>
          <a:prstGeom prst="wedgeRoundRectCallout">
            <a:avLst>
              <a:gd name="adj1" fmla="val -71738"/>
              <a:gd name="adj2" fmla="val -102673"/>
              <a:gd name="adj3" fmla="val 16667"/>
            </a:avLst>
          </a:prstGeom>
        </p:spPr>
        <p:style>
          <a:lnRef idx="1">
            <a:schemeClr val="dk1"/>
          </a:lnRef>
          <a:fillRef idx="2">
            <a:schemeClr val="dk1"/>
          </a:fillRef>
          <a:effectRef idx="1">
            <a:schemeClr val="dk1"/>
          </a:effectRef>
          <a:fontRef idx="minor">
            <a:schemeClr val="dk1"/>
          </a:fontRef>
        </p:style>
        <p:txBody>
          <a:bodyPr rtlCol="0" anchor="ctr"/>
          <a:lstStyle/>
          <a:p>
            <a:pPr algn="just"/>
            <a:r>
              <a:rPr lang="pt-BR" dirty="0" smtClean="0"/>
              <a:t>O recibo de fechamento deve ser salvo e impresso para subsidiar futuras consultas sobre a declaração.</a:t>
            </a:r>
            <a:endParaRPr lang="pt-BR" dirty="0"/>
          </a:p>
        </p:txBody>
      </p:sp>
    </p:spTree>
    <p:extLst>
      <p:ext uri="{BB962C8B-B14F-4D97-AF65-F5344CB8AC3E}">
        <p14:creationId xmlns:p14="http://schemas.microsoft.com/office/powerpoint/2010/main" val="1790175906"/>
      </p:ext>
    </p:extLst>
  </p:cSld>
  <p:clrMapOvr>
    <a:masterClrMapping/>
  </p:clrMapOvr>
  <p:timing>
    <p:tnLst>
      <p:par>
        <p:cTn id="1" dur="indefinite" restart="never" nodeType="tmRoot"/>
      </p:par>
    </p:tnLst>
  </p:timing>
</p:sld>
</file>

<file path=ppt/theme/theme1.xml><?xml version="1.0" encoding="utf-8"?>
<a:theme xmlns:a="http://schemas.openxmlformats.org/drawingml/2006/main" name="modelo_de_apresentacao_Inep_2017">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modelo_de_apresentacao_Inep_2017">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dk1"/>
        </a:lnRef>
        <a:fillRef idx="2">
          <a:schemeClr val="dk1"/>
        </a:fillRef>
        <a:effectRef idx="1">
          <a:schemeClr val="dk1"/>
        </a:effectRef>
        <a:fontRef idx="minor">
          <a:schemeClr val="dk1"/>
        </a:fontRef>
      </a:style>
    </a:spDef>
  </a:objectDefaults>
  <a:extraClrSchemeLst/>
</a:theme>
</file>

<file path=ppt/theme/theme3.xml><?xml version="1.0" encoding="utf-8"?>
<a:theme xmlns:a="http://schemas.openxmlformats.org/drawingml/2006/main" name="2_modelo_de_apresentacao_Inep_2017">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dk1"/>
        </a:lnRef>
        <a:fillRef idx="2">
          <a:schemeClr val="dk1"/>
        </a:fillRef>
        <a:effectRef idx="1">
          <a:schemeClr val="dk1"/>
        </a:effectRef>
        <a:fontRef idx="minor">
          <a:schemeClr val="dk1"/>
        </a:fontRef>
      </a:style>
    </a:spDef>
  </a:objectDefaults>
  <a:extraClrSchemeLst/>
</a:theme>
</file>

<file path=ppt/theme/theme4.xml><?xml version="1.0" encoding="utf-8"?>
<a:theme xmlns:a="http://schemas.openxmlformats.org/drawingml/2006/main" name="3_modelo_de_apresentacao_Inep_2017">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dk1"/>
        </a:lnRef>
        <a:fillRef idx="2">
          <a:schemeClr val="dk1"/>
        </a:fillRef>
        <a:effectRef idx="1">
          <a:schemeClr val="dk1"/>
        </a:effectRef>
        <a:fontRef idx="minor">
          <a:schemeClr val="dk1"/>
        </a:fontRef>
      </a:style>
    </a:spDef>
  </a:objectDefaults>
  <a:extraClrSchemeLst/>
</a:theme>
</file>

<file path=ppt/theme/theme5.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5038</TotalTime>
  <Words>5813</Words>
  <Application>Microsoft Office PowerPoint</Application>
  <PresentationFormat>Papel A4 (210 x 297 mm)</PresentationFormat>
  <Paragraphs>610</Paragraphs>
  <Slides>114</Slides>
  <Notes>5</Notes>
  <HiddenSlides>0</HiddenSlides>
  <MMClips>0</MMClips>
  <ScaleCrop>false</ScaleCrop>
  <HeadingPairs>
    <vt:vector size="4" baseType="variant">
      <vt:variant>
        <vt:lpstr>Tema</vt:lpstr>
      </vt:variant>
      <vt:variant>
        <vt:i4>4</vt:i4>
      </vt:variant>
      <vt:variant>
        <vt:lpstr>Títulos de slides</vt:lpstr>
      </vt:variant>
      <vt:variant>
        <vt:i4>114</vt:i4>
      </vt:variant>
    </vt:vector>
  </HeadingPairs>
  <TitlesOfParts>
    <vt:vector size="118" baseType="lpstr">
      <vt:lpstr>modelo_de_apresentacao_Inep_2017</vt:lpstr>
      <vt:lpstr>1_modelo_de_apresentacao_Inep_2017</vt:lpstr>
      <vt:lpstr>2_modelo_de_apresentacao_Inep_2017</vt:lpstr>
      <vt:lpstr>3_modelo_de_apresentacao_Inep_2017</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Regras do sistema</vt:lpstr>
      <vt:lpstr>Regras do sistema</vt:lpstr>
      <vt:lpstr>Regras do sistema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Cadastro de Aluno</vt:lpstr>
      <vt:lpstr>Apresentação do PowerPoint</vt:lpstr>
      <vt:lpstr>Apresentação do PowerPoint</vt:lpstr>
      <vt:lpstr>Cadastro de Aluno</vt:lpstr>
      <vt:lpstr>Apresentação do PowerPoint</vt:lpstr>
      <vt:lpstr>Apresentação do PowerPoint</vt:lpstr>
      <vt:lpstr>Apresentação do PowerPoint</vt:lpstr>
      <vt:lpstr>Apresentação do PowerPoint</vt:lpstr>
      <vt:lpstr>Apresentação do PowerPoint</vt:lpstr>
      <vt:lpstr>Cadastro de Aluno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Fechamento do Censo</vt:lpstr>
      <vt:lpstr>Fechamento do Censo</vt:lpstr>
      <vt:lpstr>Fechamento do Censo</vt:lpstr>
      <vt:lpstr>Fechamento do Censo</vt:lpstr>
      <vt:lpstr>Fechamento do Censo</vt:lpstr>
      <vt:lpstr>Fechamento do Censo</vt:lpstr>
      <vt:lpstr>Apresentação do PowerPoint</vt:lpstr>
      <vt:lpstr>Apresentação do PowerPoint</vt:lpstr>
      <vt:lpstr>Apresentação do PowerPoint</vt:lpstr>
      <vt:lpstr>Apresentação do PowerPoint</vt:lpstr>
      <vt:lpstr>Apresentação do PowerPoint</vt:lpstr>
      <vt:lpstr>Análise Comparativa</vt:lpstr>
      <vt:lpstr>Apresentação do PowerPoint</vt:lpstr>
      <vt:lpstr>Relatórios</vt:lpstr>
      <vt:lpstr>Relatórios</vt:lpstr>
      <vt:lpstr>Relatórios</vt:lpstr>
      <vt:lpstr>Instruções gerais</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Treinamento Censo escolar 2018</dc:title>
  <dc:creator>lomarques.santos@inep.gov.br;Suele.Sales@inep.gov.br</dc:creator>
  <cp:keywords>LCS</cp:keywords>
  <cp:lastModifiedBy>ana.leao</cp:lastModifiedBy>
  <cp:revision>739</cp:revision>
  <dcterms:created xsi:type="dcterms:W3CDTF">2013-05-10T15:05:36Z</dcterms:created>
  <dcterms:modified xsi:type="dcterms:W3CDTF">2018-05-28T18:24:40Z</dcterms:modified>
</cp:coreProperties>
</file>