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heme/themeOverride1.xml" ContentType="application/vnd.openxmlformats-officedocument.themeOverride+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drawings/drawing3.xml" ContentType="application/vnd.openxmlformats-officedocument.drawingml.chartshapes+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diagrams/colors1.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s/slide30.xml" ContentType="application/vnd.openxmlformats-officedocument.presentationml.slide+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Layouts/slideLayout89.xml" ContentType="application/vnd.openxmlformats-officedocument.presentationml.slideLayout+xml"/>
  <Override PartName="/ppt/theme/theme8.xml" ContentType="application/vnd.openxmlformats-officedocument.theme+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diagrams/drawing1.xml" ContentType="application/vnd.ms-office.drawingml.diagramDrawing+xml"/>
  <Override PartName="/ppt/drawings/drawing1.xml" ContentType="application/vnd.openxmlformats-officedocument.drawingml.chartshape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diagrams/quickStyle1.xml" ContentType="application/vnd.openxmlformats-officedocument.drawingml.diagramStyl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charts/chart6.xml" ContentType="application/vnd.openxmlformats-officedocument.drawingml.chart+xml"/>
  <Override PartName="/ppt/slideMasters/slideMaster7.xml" ContentType="application/vnd.openxmlformats-officedocument.presentationml.slideMaster+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charts/chart2.xml" ContentType="application/vnd.openxmlformats-officedocument.drawingml.char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diagrams/quickStyle2.xml" ContentType="application/vnd.openxmlformats-officedocument.drawingml.diagramStyle+xml"/>
  <Override PartName="/ppt/drawings/drawing2.xml" ContentType="application/vnd.openxmlformats-officedocument.drawingml.chartshapes+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s/slide129.xml" ContentType="application/vnd.openxmlformats-officedocument.presentationml.slide+xml"/>
  <Override PartName="/ppt/charts/chart7.xml" ContentType="application/vnd.openxmlformats-officedocument.drawingml.chart+xml"/>
  <Override PartName="/ppt/slides/slide118.xml" ContentType="application/vnd.openxmlformats-officedocument.presentationml.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Layouts/slideLayout58.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s/slide40.xml" ContentType="application/vnd.openxmlformats-officedocument.presentationml.slide+xml"/>
  <Override PartName="/ppt/slideLayouts/slideLayout5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Override PartName="/ppt/slides/slide89.xml" ContentType="application/vnd.openxmlformats-officedocument.presentationml.slide+xml"/>
  <Override PartName="/ppt/slides/slide126.xml" ContentType="application/vnd.openxmlformats-officedocument.presentationml.slide+xml"/>
  <Override PartName="/ppt/slideLayouts/slideLayout99.xml" ContentType="application/vnd.openxmlformats-officedocument.presentationml.slideLayout+xml"/>
  <Override PartName="/ppt/charts/chart4.xml" ContentType="application/vnd.openxmlformats-officedocument.drawingml.chart+xml"/>
  <Override PartName="/ppt/slides/slide78.xml" ContentType="application/vnd.openxmlformats-officedocument.presentationml.slide+xml"/>
  <Override PartName="/ppt/slides/slide115.xml" ContentType="application/vnd.openxmlformats-officedocument.presentationml.slide+xml"/>
  <Override PartName="/ppt/slideLayouts/slideLayout8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6" r:id="rId3"/>
    <p:sldMasterId id="2147483714" r:id="rId4"/>
    <p:sldMasterId id="2147483732" r:id="rId5"/>
    <p:sldMasterId id="2147483750" r:id="rId6"/>
    <p:sldMasterId id="2147483768" r:id="rId7"/>
    <p:sldMasterId id="2147483786" r:id="rId8"/>
  </p:sldMasterIdLst>
  <p:sldIdLst>
    <p:sldId id="256" r:id="rId9"/>
    <p:sldId id="258" r:id="rId10"/>
    <p:sldId id="257" r:id="rId11"/>
    <p:sldId id="316" r:id="rId12"/>
    <p:sldId id="317" r:id="rId13"/>
    <p:sldId id="318" r:id="rId14"/>
    <p:sldId id="319" r:id="rId15"/>
    <p:sldId id="320" r:id="rId16"/>
    <p:sldId id="321" r:id="rId17"/>
    <p:sldId id="322" r:id="rId18"/>
    <p:sldId id="323" r:id="rId19"/>
    <p:sldId id="324" r:id="rId20"/>
    <p:sldId id="325" r:id="rId21"/>
    <p:sldId id="311" r:id="rId22"/>
    <p:sldId id="259" r:id="rId23"/>
    <p:sldId id="261" r:id="rId24"/>
    <p:sldId id="260" r:id="rId25"/>
    <p:sldId id="268" r:id="rId26"/>
    <p:sldId id="269" r:id="rId27"/>
    <p:sldId id="271" r:id="rId28"/>
    <p:sldId id="262" r:id="rId29"/>
    <p:sldId id="263" r:id="rId30"/>
    <p:sldId id="264" r:id="rId31"/>
    <p:sldId id="270" r:id="rId32"/>
    <p:sldId id="266" r:id="rId33"/>
    <p:sldId id="272" r:id="rId34"/>
    <p:sldId id="326" r:id="rId35"/>
    <p:sldId id="327" r:id="rId36"/>
    <p:sldId id="328" r:id="rId37"/>
    <p:sldId id="329" r:id="rId38"/>
    <p:sldId id="330" r:id="rId39"/>
    <p:sldId id="331" r:id="rId40"/>
    <p:sldId id="332" r:id="rId41"/>
    <p:sldId id="333" r:id="rId42"/>
    <p:sldId id="334" r:id="rId43"/>
    <p:sldId id="335" r:id="rId44"/>
    <p:sldId id="273" r:id="rId45"/>
    <p:sldId id="265" r:id="rId46"/>
    <p:sldId id="267" r:id="rId47"/>
    <p:sldId id="274" r:id="rId48"/>
    <p:sldId id="312" r:id="rId49"/>
    <p:sldId id="275" r:id="rId50"/>
    <p:sldId id="338" r:id="rId51"/>
    <p:sldId id="339" r:id="rId52"/>
    <p:sldId id="340" r:id="rId53"/>
    <p:sldId id="341" r:id="rId54"/>
    <p:sldId id="342" r:id="rId55"/>
    <p:sldId id="343" r:id="rId56"/>
    <p:sldId id="344" r:id="rId57"/>
    <p:sldId id="345" r:id="rId58"/>
    <p:sldId id="346" r:id="rId59"/>
    <p:sldId id="347" r:id="rId60"/>
    <p:sldId id="348" r:id="rId61"/>
    <p:sldId id="349" r:id="rId62"/>
    <p:sldId id="350" r:id="rId63"/>
    <p:sldId id="351" r:id="rId64"/>
    <p:sldId id="352" r:id="rId65"/>
    <p:sldId id="353" r:id="rId66"/>
    <p:sldId id="354" r:id="rId67"/>
    <p:sldId id="355" r:id="rId68"/>
    <p:sldId id="356" r:id="rId69"/>
    <p:sldId id="357" r:id="rId70"/>
    <p:sldId id="358" r:id="rId71"/>
    <p:sldId id="359" r:id="rId72"/>
    <p:sldId id="360" r:id="rId73"/>
    <p:sldId id="361" r:id="rId74"/>
    <p:sldId id="362" r:id="rId75"/>
    <p:sldId id="363" r:id="rId76"/>
    <p:sldId id="364" r:id="rId77"/>
    <p:sldId id="365" r:id="rId78"/>
    <p:sldId id="366" r:id="rId79"/>
    <p:sldId id="367" r:id="rId80"/>
    <p:sldId id="368" r:id="rId81"/>
    <p:sldId id="369" r:id="rId82"/>
    <p:sldId id="370" r:id="rId83"/>
    <p:sldId id="371" r:id="rId84"/>
    <p:sldId id="372" r:id="rId85"/>
    <p:sldId id="373" r:id="rId86"/>
    <p:sldId id="374" r:id="rId87"/>
    <p:sldId id="375" r:id="rId88"/>
    <p:sldId id="376" r:id="rId89"/>
    <p:sldId id="377" r:id="rId90"/>
    <p:sldId id="378" r:id="rId91"/>
    <p:sldId id="379" r:id="rId92"/>
    <p:sldId id="380" r:id="rId93"/>
    <p:sldId id="276" r:id="rId94"/>
    <p:sldId id="277" r:id="rId95"/>
    <p:sldId id="279" r:id="rId96"/>
    <p:sldId id="280" r:id="rId97"/>
    <p:sldId id="281" r:id="rId98"/>
    <p:sldId id="282" r:id="rId99"/>
    <p:sldId id="283" r:id="rId100"/>
    <p:sldId id="284" r:id="rId101"/>
    <p:sldId id="285" r:id="rId102"/>
    <p:sldId id="286" r:id="rId103"/>
    <p:sldId id="287" r:id="rId104"/>
    <p:sldId id="288" r:id="rId105"/>
    <p:sldId id="289" r:id="rId106"/>
    <p:sldId id="290" r:id="rId107"/>
    <p:sldId id="291" r:id="rId108"/>
    <p:sldId id="293" r:id="rId109"/>
    <p:sldId id="292" r:id="rId110"/>
    <p:sldId id="314" r:id="rId111"/>
    <p:sldId id="294" r:id="rId112"/>
    <p:sldId id="296" r:id="rId113"/>
    <p:sldId id="310" r:id="rId114"/>
    <p:sldId id="337" r:id="rId115"/>
    <p:sldId id="297" r:id="rId116"/>
    <p:sldId id="298" r:id="rId117"/>
    <p:sldId id="299" r:id="rId118"/>
    <p:sldId id="300" r:id="rId119"/>
    <p:sldId id="301" r:id="rId120"/>
    <p:sldId id="313" r:id="rId121"/>
    <p:sldId id="302" r:id="rId122"/>
    <p:sldId id="336" r:id="rId123"/>
    <p:sldId id="308" r:id="rId124"/>
    <p:sldId id="309" r:id="rId125"/>
    <p:sldId id="303" r:id="rId126"/>
    <p:sldId id="381" r:id="rId127"/>
    <p:sldId id="382" r:id="rId128"/>
    <p:sldId id="383" r:id="rId129"/>
    <p:sldId id="384" r:id="rId130"/>
    <p:sldId id="395" r:id="rId131"/>
    <p:sldId id="386" r:id="rId132"/>
    <p:sldId id="387" r:id="rId133"/>
    <p:sldId id="388" r:id="rId134"/>
    <p:sldId id="389" r:id="rId135"/>
    <p:sldId id="390" r:id="rId136"/>
    <p:sldId id="391" r:id="rId137"/>
    <p:sldId id="392" r:id="rId138"/>
    <p:sldId id="305" r:id="rId139"/>
    <p:sldId id="306" r:id="rId140"/>
    <p:sldId id="307" r:id="rId141"/>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8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38" Type="http://schemas.openxmlformats.org/officeDocument/2006/relationships/slide" Target="slides/slide130.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28" Type="http://schemas.openxmlformats.org/officeDocument/2006/relationships/slide" Target="slides/slide120.xml"/><Relationship Id="rId144"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134" Type="http://schemas.openxmlformats.org/officeDocument/2006/relationships/slide" Target="slides/slide126.xml"/><Relationship Id="rId139" Type="http://schemas.openxmlformats.org/officeDocument/2006/relationships/slide" Target="slides/slide131.xml"/><Relationship Id="rId80" Type="http://schemas.openxmlformats.org/officeDocument/2006/relationships/slide" Target="slides/slide72.xml"/><Relationship Id="rId85" Type="http://schemas.openxmlformats.org/officeDocument/2006/relationships/slide" Target="slides/slide77.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103" Type="http://schemas.openxmlformats.org/officeDocument/2006/relationships/slide" Target="slides/slide95.xml"/><Relationship Id="rId108" Type="http://schemas.openxmlformats.org/officeDocument/2006/relationships/slide" Target="slides/slide100.xml"/><Relationship Id="rId116" Type="http://schemas.openxmlformats.org/officeDocument/2006/relationships/slide" Target="slides/slide108.xml"/><Relationship Id="rId124" Type="http://schemas.openxmlformats.org/officeDocument/2006/relationships/slide" Target="slides/slide116.xml"/><Relationship Id="rId129" Type="http://schemas.openxmlformats.org/officeDocument/2006/relationships/slide" Target="slides/slide121.xml"/><Relationship Id="rId137" Type="http://schemas.openxmlformats.org/officeDocument/2006/relationships/slide" Target="slides/slide12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slide" Target="slides/slide88.xml"/><Relationship Id="rId111" Type="http://schemas.openxmlformats.org/officeDocument/2006/relationships/slide" Target="slides/slide103.xml"/><Relationship Id="rId132" Type="http://schemas.openxmlformats.org/officeDocument/2006/relationships/slide" Target="slides/slide124.xml"/><Relationship Id="rId140" Type="http://schemas.openxmlformats.org/officeDocument/2006/relationships/slide" Target="slides/slide132.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6" Type="http://schemas.openxmlformats.org/officeDocument/2006/relationships/slide" Target="slides/slide98.xml"/><Relationship Id="rId114" Type="http://schemas.openxmlformats.org/officeDocument/2006/relationships/slide" Target="slides/slide106.xml"/><Relationship Id="rId119" Type="http://schemas.openxmlformats.org/officeDocument/2006/relationships/slide" Target="slides/slide111.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30" Type="http://schemas.openxmlformats.org/officeDocument/2006/relationships/slide" Target="slides/slide122.xml"/><Relationship Id="rId135" Type="http://schemas.openxmlformats.org/officeDocument/2006/relationships/slide" Target="slides/slide127.xml"/><Relationship Id="rId14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slide" Target="slides/slide133.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Office_Excel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Planilha_do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Planilha_do_Microsoft_Office_Excel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Planilha_do_Microsoft_Office_Excel4.xlsx"/></Relationships>
</file>

<file path=ppt/charts/_rels/chart5.xml.rels><?xml version="1.0" encoding="UTF-8" standalone="yes"?>
<Relationships xmlns="http://schemas.openxmlformats.org/package/2006/relationships"><Relationship Id="rId2" Type="http://schemas.openxmlformats.org/officeDocument/2006/relationships/package" Target="../embeddings/Planilha_do_Microsoft_Office_Excel9.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E:\Entrega%20oficial%20dos%20Planos%20Junho%202016\Abaetetuba\Lista%20de%20Retidos%20%202011_2012_2013_2014.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E:\Entrega%20oficial%20dos%20Planos%20Junho%202016\Abaetetuba\Lista%20de%20Retidos%20%202011_2012_2013_20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t-BR"/>
  <c:chart>
    <c:autoTitleDeleted val="1"/>
    <c:plotArea>
      <c:layout/>
      <c:lineChart>
        <c:grouping val="standard"/>
        <c:ser>
          <c:idx val="0"/>
          <c:order val="0"/>
          <c:tx>
            <c:strRef>
              <c:f>Plan1!$B$1</c:f>
              <c:strCache>
                <c:ptCount val="1"/>
                <c:pt idx="0">
                  <c:v>Colunas1</c:v>
                </c:pt>
              </c:strCache>
            </c:strRef>
          </c:tx>
          <c:marker>
            <c:symbol val="none"/>
          </c:marker>
          <c:dLbls>
            <c:dLbl>
              <c:idx val="2"/>
              <c:layout/>
              <c:tx>
                <c:rich>
                  <a:bodyPr/>
                  <a:lstStyle/>
                  <a:p>
                    <a:r>
                      <a:rPr lang="en-US" dirty="0" smtClean="0"/>
                      <a:t>4,5% *</a:t>
                    </a:r>
                    <a:endParaRPr lang="en-US" dirty="0"/>
                  </a:p>
                </c:rich>
              </c:tx>
              <c:showVal val="1"/>
              <c:extLst xmlns:c16r2="http://schemas.microsoft.com/office/drawing/2015/06/chart">
                <c:ext xmlns:c16="http://schemas.microsoft.com/office/drawing/2014/chart" uri="{C3380CC4-5D6E-409C-BE32-E72D297353CC}">
                  <c16:uniqueId val="{00000000-2945-4780-9233-E7F240582C30}"/>
                </c:ext>
                <c:ext xmlns:c15="http://schemas.microsoft.com/office/drawing/2012/chart" uri="{CE6537A1-D6FC-4f65-9D91-7224C49458BB}"/>
              </c:extLst>
            </c:dLbl>
            <c:spPr>
              <a:noFill/>
              <a:ln>
                <a:noFill/>
              </a:ln>
              <a:effectLst/>
            </c:spPr>
            <c:txPr>
              <a:bodyPr/>
              <a:lstStyle/>
              <a:p>
                <a:pPr>
                  <a:defRPr sz="2000">
                    <a:effectLst>
                      <a:outerShdw blurRad="38100" dist="38100" dir="2700000" algn="tl">
                        <a:srgbClr val="000000">
                          <a:alpha val="43137"/>
                        </a:srgbClr>
                      </a:outerShdw>
                    </a:effectLst>
                  </a:defRPr>
                </a:pPr>
                <a:endParaRPr lang="pt-BR"/>
              </a:p>
            </c:txPr>
            <c:showVal val="1"/>
            <c:extLst xmlns:c16r2="http://schemas.microsoft.com/office/drawing/2015/06/chart">
              <c:ext xmlns:c15="http://schemas.microsoft.com/office/drawing/2012/chart" uri="{CE6537A1-D6FC-4f65-9D91-7224C49458BB}">
                <c15:showLeaderLines val="0"/>
              </c:ext>
            </c:extLst>
          </c:dLbls>
          <c:cat>
            <c:numRef>
              <c:f>Plan1!$A$2:$A$4</c:f>
              <c:numCache>
                <c:formatCode>General</c:formatCode>
                <c:ptCount val="3"/>
                <c:pt idx="0">
                  <c:v>2015</c:v>
                </c:pt>
                <c:pt idx="1">
                  <c:v>2016</c:v>
                </c:pt>
                <c:pt idx="2">
                  <c:v>2017</c:v>
                </c:pt>
              </c:numCache>
            </c:numRef>
          </c:cat>
          <c:val>
            <c:numRef>
              <c:f>Plan1!$B$2:$B$4</c:f>
              <c:numCache>
                <c:formatCode>0.00%</c:formatCode>
                <c:ptCount val="3"/>
                <c:pt idx="0">
                  <c:v>1.4500000000000001E-2</c:v>
                </c:pt>
                <c:pt idx="1">
                  <c:v>1.9000000000000006E-2</c:v>
                </c:pt>
                <c:pt idx="2">
                  <c:v>4.5000000000000012E-2</c:v>
                </c:pt>
              </c:numCache>
            </c:numRef>
          </c:val>
          <c:extLst xmlns:c16r2="http://schemas.microsoft.com/office/drawing/2015/06/chart">
            <c:ext xmlns:c16="http://schemas.microsoft.com/office/drawing/2014/chart" uri="{C3380CC4-5D6E-409C-BE32-E72D297353CC}">
              <c16:uniqueId val="{00000001-2945-4780-9233-E7F240582C30}"/>
            </c:ext>
          </c:extLst>
        </c:ser>
        <c:marker val="1"/>
        <c:axId val="222080384"/>
        <c:axId val="222090368"/>
      </c:lineChart>
      <c:catAx>
        <c:axId val="222080384"/>
        <c:scaling>
          <c:orientation val="minMax"/>
        </c:scaling>
        <c:axPos val="b"/>
        <c:numFmt formatCode="General" sourceLinked="1"/>
        <c:tickLblPos val="nextTo"/>
        <c:txPr>
          <a:bodyPr/>
          <a:lstStyle/>
          <a:p>
            <a:pPr>
              <a:defRPr>
                <a:effectLst>
                  <a:outerShdw blurRad="38100" dist="38100" dir="2700000" algn="tl">
                    <a:srgbClr val="000000">
                      <a:alpha val="43137"/>
                    </a:srgbClr>
                  </a:outerShdw>
                </a:effectLst>
              </a:defRPr>
            </a:pPr>
            <a:endParaRPr lang="pt-BR"/>
          </a:p>
        </c:txPr>
        <c:crossAx val="222090368"/>
        <c:crosses val="autoZero"/>
        <c:auto val="1"/>
        <c:lblAlgn val="ctr"/>
        <c:lblOffset val="100"/>
      </c:catAx>
      <c:valAx>
        <c:axId val="222090368"/>
        <c:scaling>
          <c:orientation val="minMax"/>
        </c:scaling>
        <c:axPos val="l"/>
        <c:majorGridlines/>
        <c:numFmt formatCode="0.00%" sourceLinked="1"/>
        <c:tickLblPos val="nextTo"/>
        <c:crossAx val="222080384"/>
        <c:crosses val="autoZero"/>
        <c:crossBetween val="between"/>
      </c:valAx>
    </c:plotArea>
    <c:plotVisOnly val="1"/>
    <c:dispBlanksAs val="gap"/>
  </c:chart>
  <c:txPr>
    <a:bodyPr/>
    <a:lstStyle/>
    <a:p>
      <a:pPr>
        <a:defRPr sz="1800"/>
      </a:pPr>
      <a:endParaRPr lang="pt-B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pt-BR"/>
  <c:chart>
    <c:plotArea>
      <c:layout/>
      <c:barChart>
        <c:barDir val="col"/>
        <c:grouping val="clustered"/>
        <c:ser>
          <c:idx val="0"/>
          <c:order val="0"/>
          <c:tx>
            <c:strRef>
              <c:f>Plan1!$B$1</c:f>
              <c:strCache>
                <c:ptCount val="1"/>
                <c:pt idx="0">
                  <c:v>2017.1</c:v>
                </c:pt>
              </c:strCache>
            </c:strRef>
          </c:tx>
          <c:spPr>
            <a:solidFill>
              <a:schemeClr val="accent4">
                <a:lumMod val="40000"/>
                <a:lumOff val="60000"/>
              </a:schemeClr>
            </a:solidFill>
          </c:spPr>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Plan1!$A$2:$A$3</c:f>
              <c:strCache>
                <c:ptCount val="2"/>
                <c:pt idx="0">
                  <c:v>Cursos existentes</c:v>
                </c:pt>
                <c:pt idx="1">
                  <c:v>Campi com oferta</c:v>
                </c:pt>
              </c:strCache>
            </c:strRef>
          </c:cat>
          <c:val>
            <c:numRef>
              <c:f>Plan1!$B$2:$B$3</c:f>
              <c:numCache>
                <c:formatCode>General</c:formatCode>
                <c:ptCount val="2"/>
                <c:pt idx="0">
                  <c:v>4</c:v>
                </c:pt>
                <c:pt idx="1">
                  <c:v>4</c:v>
                </c:pt>
              </c:numCache>
            </c:numRef>
          </c:val>
          <c:extLst xmlns:c16r2="http://schemas.microsoft.com/office/drawing/2015/06/chart">
            <c:ext xmlns:c16="http://schemas.microsoft.com/office/drawing/2014/chart" uri="{C3380CC4-5D6E-409C-BE32-E72D297353CC}">
              <c16:uniqueId val="{00000000-4B0E-44B2-8C4C-2672038BCA04}"/>
            </c:ext>
          </c:extLst>
        </c:ser>
        <c:ser>
          <c:idx val="1"/>
          <c:order val="1"/>
          <c:tx>
            <c:strRef>
              <c:f>Plan1!$C$1</c:f>
              <c:strCache>
                <c:ptCount val="1"/>
                <c:pt idx="0">
                  <c:v>2018.1</c:v>
                </c:pt>
              </c:strCache>
            </c:strRef>
          </c:tx>
          <c:spPr>
            <a:solidFill>
              <a:srgbClr val="0070C0"/>
            </a:solidFill>
          </c:spPr>
          <c:dLbls>
            <c:spPr>
              <a:noFill/>
              <a:ln>
                <a:noFill/>
              </a:ln>
              <a:effectLst/>
            </c:spPr>
            <c:txPr>
              <a:bodyPr/>
              <a:lstStyle/>
              <a:p>
                <a:pPr>
                  <a:defRPr>
                    <a:effectLst>
                      <a:outerShdw blurRad="38100" dist="38100" dir="2700000" algn="tl">
                        <a:srgbClr val="000000">
                          <a:alpha val="43137"/>
                        </a:srgbClr>
                      </a:outerShdw>
                    </a:effectLst>
                  </a:defRPr>
                </a:pPr>
                <a:endParaRPr lang="pt-BR"/>
              </a:p>
            </c:txPr>
            <c:showVal val="1"/>
            <c:extLst xmlns:c16r2="http://schemas.microsoft.com/office/drawing/2015/06/chart">
              <c:ext xmlns:c15="http://schemas.microsoft.com/office/drawing/2012/chart" uri="{CE6537A1-D6FC-4f65-9D91-7224C49458BB}">
                <c15:layout/>
                <c15:showLeaderLines val="0"/>
              </c:ext>
            </c:extLst>
          </c:dLbls>
          <c:cat>
            <c:strRef>
              <c:f>Plan1!$A$2:$A$3</c:f>
              <c:strCache>
                <c:ptCount val="2"/>
                <c:pt idx="0">
                  <c:v>Cursos existentes</c:v>
                </c:pt>
                <c:pt idx="1">
                  <c:v>Campi com oferta</c:v>
                </c:pt>
              </c:strCache>
            </c:strRef>
          </c:cat>
          <c:val>
            <c:numRef>
              <c:f>Plan1!$C$2:$C$3</c:f>
              <c:numCache>
                <c:formatCode>General</c:formatCode>
                <c:ptCount val="2"/>
                <c:pt idx="0">
                  <c:v>10</c:v>
                </c:pt>
                <c:pt idx="1">
                  <c:v>9</c:v>
                </c:pt>
              </c:numCache>
            </c:numRef>
          </c:val>
          <c:extLst xmlns:c16r2="http://schemas.microsoft.com/office/drawing/2015/06/chart">
            <c:ext xmlns:c16="http://schemas.microsoft.com/office/drawing/2014/chart" uri="{C3380CC4-5D6E-409C-BE32-E72D297353CC}">
              <c16:uniqueId val="{00000001-4B0E-44B2-8C4C-2672038BCA04}"/>
            </c:ext>
          </c:extLst>
        </c:ser>
        <c:axId val="222166400"/>
        <c:axId val="221582464"/>
      </c:barChart>
      <c:catAx>
        <c:axId val="222166400"/>
        <c:scaling>
          <c:orientation val="minMax"/>
        </c:scaling>
        <c:axPos val="b"/>
        <c:numFmt formatCode="General" sourceLinked="0"/>
        <c:tickLblPos val="nextTo"/>
        <c:crossAx val="221582464"/>
        <c:crosses val="autoZero"/>
        <c:auto val="1"/>
        <c:lblAlgn val="ctr"/>
        <c:lblOffset val="100"/>
      </c:catAx>
      <c:valAx>
        <c:axId val="221582464"/>
        <c:scaling>
          <c:orientation val="minMax"/>
        </c:scaling>
        <c:axPos val="l"/>
        <c:majorGridlines/>
        <c:numFmt formatCode="General" sourceLinked="1"/>
        <c:tickLblPos val="nextTo"/>
        <c:crossAx val="222166400"/>
        <c:crosses val="autoZero"/>
        <c:crossBetween val="between"/>
      </c:valAx>
    </c:plotArea>
    <c:legend>
      <c:legendPos val="r"/>
      <c:layout/>
    </c:legend>
    <c:plotVisOnly val="1"/>
    <c:dispBlanksAs val="gap"/>
  </c:chart>
  <c:txPr>
    <a:bodyPr/>
    <a:lstStyle/>
    <a:p>
      <a:pPr>
        <a:defRPr sz="1800">
          <a:effectLst>
            <a:outerShdw blurRad="38100" dist="38100" dir="2700000" algn="tl">
              <a:srgbClr val="000000">
                <a:alpha val="43137"/>
              </a:srgbClr>
            </a:outerShdw>
          </a:effectLst>
        </a:defRPr>
      </a:pPr>
      <a:endParaRPr lang="pt-BR"/>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pt-BR"/>
  <c:chart>
    <c:autoTitleDeleted val="1"/>
    <c:plotArea>
      <c:layout/>
      <c:lineChart>
        <c:grouping val="standard"/>
        <c:ser>
          <c:idx val="0"/>
          <c:order val="0"/>
          <c:tx>
            <c:strRef>
              <c:f>Plan1!$B$1</c:f>
              <c:strCache>
                <c:ptCount val="1"/>
                <c:pt idx="0">
                  <c:v>Colunas1</c:v>
                </c:pt>
              </c:strCache>
            </c:strRef>
          </c:tx>
          <c:marker>
            <c:symbol val="none"/>
          </c:marker>
          <c:dLbls>
            <c:dLbl>
              <c:idx val="2"/>
              <c:layout/>
              <c:tx>
                <c:rich>
                  <a:bodyPr/>
                  <a:lstStyle/>
                  <a:p>
                    <a:r>
                      <a:rPr lang="en-US" sz="2000" dirty="0" smtClean="0"/>
                      <a:t>9,9% *</a:t>
                    </a:r>
                    <a:endParaRPr lang="en-US" sz="2000" dirty="0"/>
                  </a:p>
                </c:rich>
              </c:tx>
              <c:showVal val="1"/>
              <c:extLst xmlns:c16r2="http://schemas.microsoft.com/office/drawing/2015/06/chart">
                <c:ext xmlns:c16="http://schemas.microsoft.com/office/drawing/2014/chart" uri="{C3380CC4-5D6E-409C-BE32-E72D297353CC}">
                  <c16:uniqueId val="{00000000-CD29-4260-ACA9-E3389067BA11}"/>
                </c:ext>
                <c:ext xmlns:c15="http://schemas.microsoft.com/office/drawing/2012/chart" uri="{CE6537A1-D6FC-4f65-9D91-7224C49458BB}">
                  <c15:layout/>
                </c:ext>
              </c:extLst>
            </c:dLbl>
            <c:spPr>
              <a:noFill/>
              <a:ln>
                <a:noFill/>
              </a:ln>
              <a:effectLst/>
            </c:spPr>
            <c:txPr>
              <a:bodyPr/>
              <a:lstStyle/>
              <a:p>
                <a:pPr>
                  <a:defRPr sz="2000">
                    <a:effectLst>
                      <a:outerShdw blurRad="38100" dist="38100" dir="2700000" algn="tl">
                        <a:srgbClr val="000000">
                          <a:alpha val="43137"/>
                        </a:srgbClr>
                      </a:outerShdw>
                    </a:effectLst>
                  </a:defRPr>
                </a:pPr>
                <a:endParaRPr lang="pt-BR"/>
              </a:p>
            </c:txPr>
            <c:showVal val="1"/>
            <c:extLst xmlns:c16r2="http://schemas.microsoft.com/office/drawing/2015/06/chart">
              <c:ext xmlns:c15="http://schemas.microsoft.com/office/drawing/2012/chart" uri="{CE6537A1-D6FC-4f65-9D91-7224C49458BB}">
                <c15:layout/>
                <c15:showLeaderLines val="0"/>
              </c:ext>
            </c:extLst>
          </c:dLbls>
          <c:cat>
            <c:numRef>
              <c:f>Plan1!$A$2:$A$4</c:f>
              <c:numCache>
                <c:formatCode>General</c:formatCode>
                <c:ptCount val="3"/>
                <c:pt idx="0">
                  <c:v>2015</c:v>
                </c:pt>
                <c:pt idx="1">
                  <c:v>2016</c:v>
                </c:pt>
                <c:pt idx="2">
                  <c:v>2017</c:v>
                </c:pt>
              </c:numCache>
            </c:numRef>
          </c:cat>
          <c:val>
            <c:numRef>
              <c:f>Plan1!$B$2:$B$4</c:f>
              <c:numCache>
                <c:formatCode>0.00%</c:formatCode>
                <c:ptCount val="3"/>
                <c:pt idx="0">
                  <c:v>0.36730000000000013</c:v>
                </c:pt>
                <c:pt idx="1">
                  <c:v>9.5000000000000029E-2</c:v>
                </c:pt>
                <c:pt idx="2">
                  <c:v>9.9000000000000046E-2</c:v>
                </c:pt>
              </c:numCache>
            </c:numRef>
          </c:val>
          <c:extLst xmlns:c16r2="http://schemas.microsoft.com/office/drawing/2015/06/chart">
            <c:ext xmlns:c16="http://schemas.microsoft.com/office/drawing/2014/chart" uri="{C3380CC4-5D6E-409C-BE32-E72D297353CC}">
              <c16:uniqueId val="{00000001-CD29-4260-ACA9-E3389067BA11}"/>
            </c:ext>
          </c:extLst>
        </c:ser>
        <c:marker val="1"/>
        <c:axId val="221755648"/>
        <c:axId val="221761536"/>
      </c:lineChart>
      <c:catAx>
        <c:axId val="221755648"/>
        <c:scaling>
          <c:orientation val="minMax"/>
        </c:scaling>
        <c:axPos val="b"/>
        <c:numFmt formatCode="General" sourceLinked="1"/>
        <c:tickLblPos val="nextTo"/>
        <c:txPr>
          <a:bodyPr/>
          <a:lstStyle/>
          <a:p>
            <a:pPr>
              <a:defRPr>
                <a:effectLst>
                  <a:outerShdw blurRad="38100" dist="38100" dir="2700000" algn="tl">
                    <a:srgbClr val="000000">
                      <a:alpha val="43137"/>
                    </a:srgbClr>
                  </a:outerShdw>
                </a:effectLst>
              </a:defRPr>
            </a:pPr>
            <a:endParaRPr lang="pt-BR"/>
          </a:p>
        </c:txPr>
        <c:crossAx val="221761536"/>
        <c:crosses val="autoZero"/>
        <c:auto val="1"/>
        <c:lblAlgn val="ctr"/>
        <c:lblOffset val="100"/>
      </c:catAx>
      <c:valAx>
        <c:axId val="221761536"/>
        <c:scaling>
          <c:orientation val="minMax"/>
        </c:scaling>
        <c:axPos val="l"/>
        <c:majorGridlines/>
        <c:numFmt formatCode="0.00%" sourceLinked="1"/>
        <c:tickLblPos val="nextTo"/>
        <c:crossAx val="221755648"/>
        <c:crosses val="autoZero"/>
        <c:crossBetween val="between"/>
      </c:valAx>
    </c:plotArea>
    <c:plotVisOnly val="1"/>
    <c:dispBlanksAs val="gap"/>
  </c:chart>
  <c:txPr>
    <a:bodyPr/>
    <a:lstStyle/>
    <a:p>
      <a:pPr>
        <a:defRPr sz="1800"/>
      </a:pPr>
      <a:endParaRPr lang="pt-B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pt-BR"/>
  <c:chart>
    <c:plotArea>
      <c:layout/>
      <c:barChart>
        <c:barDir val="col"/>
        <c:grouping val="clustered"/>
        <c:ser>
          <c:idx val="0"/>
          <c:order val="0"/>
          <c:tx>
            <c:strRef>
              <c:f>Plan1!$B$1</c:f>
              <c:strCache>
                <c:ptCount val="1"/>
                <c:pt idx="0">
                  <c:v>2017.1</c:v>
                </c:pt>
              </c:strCache>
            </c:strRef>
          </c:tx>
          <c:spPr>
            <a:solidFill>
              <a:schemeClr val="accent4">
                <a:lumMod val="40000"/>
                <a:lumOff val="60000"/>
              </a:schemeClr>
            </a:solidFill>
          </c:spPr>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Plan1!$A$2:$A$3</c:f>
              <c:strCache>
                <c:ptCount val="2"/>
                <c:pt idx="0">
                  <c:v>Cursos existentes</c:v>
                </c:pt>
                <c:pt idx="1">
                  <c:v>Campi com oferta</c:v>
                </c:pt>
              </c:strCache>
            </c:strRef>
          </c:cat>
          <c:val>
            <c:numRef>
              <c:f>Plan1!$B$2:$B$3</c:f>
              <c:numCache>
                <c:formatCode>General</c:formatCode>
                <c:ptCount val="2"/>
                <c:pt idx="0">
                  <c:v>10</c:v>
                </c:pt>
                <c:pt idx="1">
                  <c:v>5</c:v>
                </c:pt>
              </c:numCache>
            </c:numRef>
          </c:val>
          <c:extLst xmlns:c16r2="http://schemas.microsoft.com/office/drawing/2015/06/chart">
            <c:ext xmlns:c16="http://schemas.microsoft.com/office/drawing/2014/chart" uri="{C3380CC4-5D6E-409C-BE32-E72D297353CC}">
              <c16:uniqueId val="{00000000-75F1-4302-A7A9-D31C25C452A6}"/>
            </c:ext>
          </c:extLst>
        </c:ser>
        <c:ser>
          <c:idx val="1"/>
          <c:order val="1"/>
          <c:tx>
            <c:strRef>
              <c:f>Plan1!$C$1</c:f>
              <c:strCache>
                <c:ptCount val="1"/>
                <c:pt idx="0">
                  <c:v>2018.1</c:v>
                </c:pt>
              </c:strCache>
            </c:strRef>
          </c:tx>
          <c:spPr>
            <a:solidFill>
              <a:srgbClr val="0070C0"/>
            </a:solidFill>
          </c:spPr>
          <c:dLbls>
            <c:spPr>
              <a:noFill/>
              <a:ln>
                <a:noFill/>
              </a:ln>
              <a:effectLst/>
            </c:spPr>
            <c:txPr>
              <a:bodyPr/>
              <a:lstStyle/>
              <a:p>
                <a:pPr>
                  <a:defRPr>
                    <a:effectLst>
                      <a:outerShdw blurRad="38100" dist="38100" dir="2700000" algn="tl">
                        <a:srgbClr val="000000">
                          <a:alpha val="43137"/>
                        </a:srgbClr>
                      </a:outerShdw>
                    </a:effectLst>
                  </a:defRPr>
                </a:pPr>
                <a:endParaRPr lang="pt-BR"/>
              </a:p>
            </c:txPr>
            <c:showVal val="1"/>
            <c:extLst xmlns:c16r2="http://schemas.microsoft.com/office/drawing/2015/06/chart">
              <c:ext xmlns:c15="http://schemas.microsoft.com/office/drawing/2012/chart" uri="{CE6537A1-D6FC-4f65-9D91-7224C49458BB}">
                <c15:layout/>
                <c15:showLeaderLines val="0"/>
              </c:ext>
            </c:extLst>
          </c:dLbls>
          <c:cat>
            <c:strRef>
              <c:f>Plan1!$A$2:$A$3</c:f>
              <c:strCache>
                <c:ptCount val="2"/>
                <c:pt idx="0">
                  <c:v>Cursos existentes</c:v>
                </c:pt>
                <c:pt idx="1">
                  <c:v>Campi com oferta</c:v>
                </c:pt>
              </c:strCache>
            </c:strRef>
          </c:cat>
          <c:val>
            <c:numRef>
              <c:f>Plan1!$C$2:$C$3</c:f>
              <c:numCache>
                <c:formatCode>General</c:formatCode>
                <c:ptCount val="2"/>
                <c:pt idx="0">
                  <c:v>19</c:v>
                </c:pt>
                <c:pt idx="1">
                  <c:v>9</c:v>
                </c:pt>
              </c:numCache>
            </c:numRef>
          </c:val>
          <c:extLst xmlns:c16r2="http://schemas.microsoft.com/office/drawing/2015/06/chart">
            <c:ext xmlns:c16="http://schemas.microsoft.com/office/drawing/2014/chart" uri="{C3380CC4-5D6E-409C-BE32-E72D297353CC}">
              <c16:uniqueId val="{00000001-75F1-4302-A7A9-D31C25C452A6}"/>
            </c:ext>
          </c:extLst>
        </c:ser>
        <c:axId val="222202496"/>
        <c:axId val="222216576"/>
      </c:barChart>
      <c:catAx>
        <c:axId val="222202496"/>
        <c:scaling>
          <c:orientation val="minMax"/>
        </c:scaling>
        <c:axPos val="b"/>
        <c:numFmt formatCode="General" sourceLinked="0"/>
        <c:tickLblPos val="nextTo"/>
        <c:crossAx val="222216576"/>
        <c:crosses val="autoZero"/>
        <c:auto val="1"/>
        <c:lblAlgn val="ctr"/>
        <c:lblOffset val="100"/>
      </c:catAx>
      <c:valAx>
        <c:axId val="222216576"/>
        <c:scaling>
          <c:orientation val="minMax"/>
        </c:scaling>
        <c:axPos val="l"/>
        <c:majorGridlines/>
        <c:numFmt formatCode="General" sourceLinked="1"/>
        <c:tickLblPos val="nextTo"/>
        <c:crossAx val="222202496"/>
        <c:crosses val="autoZero"/>
        <c:crossBetween val="between"/>
      </c:valAx>
    </c:plotArea>
    <c:legend>
      <c:legendPos val="r"/>
      <c:layout/>
    </c:legend>
    <c:plotVisOnly val="1"/>
    <c:dispBlanksAs val="gap"/>
  </c:chart>
  <c:txPr>
    <a:bodyPr/>
    <a:lstStyle/>
    <a:p>
      <a:pPr>
        <a:defRPr sz="1800">
          <a:effectLst>
            <a:outerShdw blurRad="38100" dist="38100" dir="2700000" algn="tl">
              <a:srgbClr val="000000">
                <a:alpha val="43137"/>
              </a:srgbClr>
            </a:outerShdw>
          </a:effectLst>
        </a:defRPr>
      </a:pPr>
      <a:endParaRPr lang="pt-BR"/>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2800" dirty="0"/>
              <a:t>ORÇAMENTO FUNCIONAMENTO DO IFPA</a:t>
            </a:r>
          </a:p>
        </c:rich>
      </c:tx>
      <c:layout/>
      <c:spPr>
        <a:noFill/>
        <a:ln>
          <a:noFill/>
        </a:ln>
        <a:effectLst/>
      </c:spPr>
    </c:title>
    <c:plotArea>
      <c:layout>
        <c:manualLayout>
          <c:layoutTarget val="inner"/>
          <c:xMode val="edge"/>
          <c:yMode val="edge"/>
          <c:x val="0.10005677578904763"/>
          <c:y val="0.13906772207563764"/>
          <c:w val="0.86485551029830676"/>
          <c:h val="0.67773654942208761"/>
        </c:manualLayout>
      </c:layout>
      <c:barChart>
        <c:barDir val="col"/>
        <c:grouping val="clustered"/>
        <c:ser>
          <c:idx val="0"/>
          <c:order val="0"/>
          <c:tx>
            <c:strRef>
              <c:f>'GRÁFICO MATRIZ IFPA'!$B$6</c:f>
              <c:strCache>
                <c:ptCount val="1"/>
                <c:pt idx="0">
                  <c:v>CLASSIFICAÇÃO</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0-D3F2-41EE-9871-C6BB83D0070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pt-BR"/>
              </a:p>
            </c:txPr>
            <c:showVal val="1"/>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'GRÁFICO MATRIZ IFPA'!$A$7:$A$9</c:f>
              <c:numCache>
                <c:formatCode>General</c:formatCode>
                <c:ptCount val="3"/>
                <c:pt idx="0">
                  <c:v>2016</c:v>
                </c:pt>
                <c:pt idx="1">
                  <c:v>2017</c:v>
                </c:pt>
                <c:pt idx="2">
                  <c:v>2018</c:v>
                </c:pt>
              </c:numCache>
            </c:numRef>
          </c:cat>
          <c:val>
            <c:numRef>
              <c:f>'GRÁFICO MATRIZ IFPA'!$B$7:$B$9</c:f>
              <c:numCache>
                <c:formatCode>General</c:formatCode>
                <c:ptCount val="3"/>
              </c:numCache>
            </c:numRef>
          </c:val>
          <c:extLst xmlns:c16r2="http://schemas.microsoft.com/office/drawing/2015/06/chart">
            <c:ext xmlns:c16="http://schemas.microsoft.com/office/drawing/2014/chart" uri="{C3380CC4-5D6E-409C-BE32-E72D297353CC}">
              <c16:uniqueId val="{00000001-D3F2-41EE-9871-C6BB83D0070D}"/>
            </c:ext>
          </c:extLst>
        </c:ser>
        <c:dLbls>
          <c:showVal val="1"/>
        </c:dLbls>
        <c:gapWidth val="100"/>
        <c:axId val="223093888"/>
        <c:axId val="223095424"/>
      </c:barChart>
      <c:lineChart>
        <c:grouping val="standard"/>
        <c:ser>
          <c:idx val="1"/>
          <c:order val="1"/>
          <c:tx>
            <c:strRef>
              <c:f>'GRÁFICO MATRIZ IFPA'!$C$6</c:f>
              <c:strCache>
                <c:ptCount val="1"/>
                <c:pt idx="0">
                  <c:v>ORÇAMENTO</c:v>
                </c:pt>
              </c:strCache>
            </c:strRef>
          </c:tx>
          <c:spPr>
            <a:ln w="57150" cap="rnd">
              <a:solidFill>
                <a:srgbClr val="FF0000"/>
              </a:solidFill>
              <a:round/>
            </a:ln>
            <a:effectLst>
              <a:outerShdw blurRad="40000" dist="23000" dir="5400000" rotWithShape="0">
                <a:srgbClr val="000000">
                  <a:alpha val="35000"/>
                </a:srgbClr>
              </a:outerShdw>
            </a:effectLst>
          </c:spPr>
          <c:marker>
            <c:symbol val="none"/>
          </c:marker>
          <c:dLbls>
            <c:dLbl>
              <c:idx val="0"/>
              <c:layout>
                <c:manualLayout>
                  <c:x val="-1.1111111111111125E-2"/>
                  <c:y val="-4.0740740740740772E-2"/>
                </c:manualLayout>
              </c:layout>
              <c:showVal val="1"/>
              <c:extLst xmlns:c16r2="http://schemas.microsoft.com/office/drawing/2015/06/chart">
                <c:ext xmlns:c16="http://schemas.microsoft.com/office/drawing/2014/chart" uri="{C3380CC4-5D6E-409C-BE32-E72D297353CC}">
                  <c16:uniqueId val="{00000002-D3F2-41EE-9871-C6BB83D0070D}"/>
                </c:ext>
                <c:ext xmlns:c15="http://schemas.microsoft.com/office/drawing/2012/chart" uri="{CE6537A1-D6FC-4f65-9D91-7224C49458BB}">
                  <c15:layout/>
                </c:ext>
              </c:extLst>
            </c:dLbl>
            <c:dLbl>
              <c:idx val="1"/>
              <c:layout>
                <c:manualLayout>
                  <c:x val="-3.888888888888889E-2"/>
                  <c:y val="-4.6296296296296412E-2"/>
                </c:manualLayout>
              </c:layout>
              <c:showVal val="1"/>
              <c:extLst xmlns:c16r2="http://schemas.microsoft.com/office/drawing/2015/06/chart">
                <c:ext xmlns:c16="http://schemas.microsoft.com/office/drawing/2014/chart" uri="{C3380CC4-5D6E-409C-BE32-E72D297353CC}">
                  <c16:uniqueId val="{00000003-D3F2-41EE-9871-C6BB83D0070D}"/>
                </c:ext>
                <c:ext xmlns:c15="http://schemas.microsoft.com/office/drawing/2012/chart" uri="{CE6537A1-D6FC-4f65-9D91-7224C49458BB}">
                  <c15:layout/>
                </c:ext>
              </c:extLst>
            </c:dLbl>
            <c:dLbl>
              <c:idx val="2"/>
              <c:layout>
                <c:manualLayout>
                  <c:x val="-4.4444444444444502E-2"/>
                  <c:y val="-5.3703703703703733E-2"/>
                </c:manualLayout>
              </c:layout>
              <c:showVal val="1"/>
              <c:extLst xmlns:c16r2="http://schemas.microsoft.com/office/drawing/2015/06/chart">
                <c:ext xmlns:c16="http://schemas.microsoft.com/office/drawing/2014/chart" uri="{C3380CC4-5D6E-409C-BE32-E72D297353CC}">
                  <c16:uniqueId val="{00000004-D3F2-41EE-9871-C6BB83D0070D}"/>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2"/>
                    </a:solidFill>
                    <a:latin typeface="+mn-lt"/>
                    <a:ea typeface="+mn-ea"/>
                    <a:cs typeface="+mn-cs"/>
                  </a:defRPr>
                </a:pPr>
                <a:endParaRPr lang="pt-BR"/>
              </a:p>
            </c:txPr>
            <c:showVal val="1"/>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'GRÁFICO MATRIZ IFPA'!$A$7:$A$9</c:f>
              <c:numCache>
                <c:formatCode>General</c:formatCode>
                <c:ptCount val="3"/>
                <c:pt idx="0">
                  <c:v>2016</c:v>
                </c:pt>
                <c:pt idx="1">
                  <c:v>2017</c:v>
                </c:pt>
                <c:pt idx="2">
                  <c:v>2018</c:v>
                </c:pt>
              </c:numCache>
            </c:numRef>
          </c:cat>
          <c:val>
            <c:numRef>
              <c:f>'GRÁFICO MATRIZ IFPA'!$C$7:$C$9</c:f>
              <c:numCache>
                <c:formatCode>"R$"\ #,##0</c:formatCode>
                <c:ptCount val="3"/>
                <c:pt idx="0">
                  <c:v>71892587.549700096</c:v>
                </c:pt>
                <c:pt idx="1">
                  <c:v>63498877.467379496</c:v>
                </c:pt>
                <c:pt idx="2">
                  <c:v>57665127.007985435</c:v>
                </c:pt>
              </c:numCache>
            </c:numRef>
          </c:val>
          <c:extLst xmlns:c16r2="http://schemas.microsoft.com/office/drawing/2015/06/chart">
            <c:ext xmlns:c16="http://schemas.microsoft.com/office/drawing/2014/chart" uri="{C3380CC4-5D6E-409C-BE32-E72D297353CC}">
              <c16:uniqueId val="{00000005-D3F2-41EE-9871-C6BB83D0070D}"/>
            </c:ext>
          </c:extLst>
        </c:ser>
        <c:dLbls>
          <c:showVal val="1"/>
        </c:dLbls>
        <c:marker val="1"/>
        <c:axId val="223093888"/>
        <c:axId val="223095424"/>
      </c:lineChart>
      <c:catAx>
        <c:axId val="223093888"/>
        <c:scaling>
          <c:orientation val="minMax"/>
        </c:scaling>
        <c:axPos val="b"/>
        <c:numFmt formatCode="General" sourceLinked="0"/>
        <c:maj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2000" b="0" i="0" u="none" strike="noStrike" kern="1200" baseline="0">
                <a:solidFill>
                  <a:schemeClr val="lt1">
                    <a:lumMod val="85000"/>
                  </a:schemeClr>
                </a:solidFill>
                <a:latin typeface="+mn-lt"/>
                <a:ea typeface="+mn-ea"/>
                <a:cs typeface="+mn-cs"/>
              </a:defRPr>
            </a:pPr>
            <a:endParaRPr lang="pt-BR"/>
          </a:p>
        </c:txPr>
        <c:crossAx val="223095424"/>
        <c:crosses val="autoZero"/>
        <c:auto val="1"/>
        <c:lblAlgn val="ctr"/>
        <c:lblOffset val="100"/>
      </c:catAx>
      <c:valAx>
        <c:axId val="223095424"/>
        <c:scaling>
          <c:orientation val="minMax"/>
        </c:scaling>
        <c:axPos val="l"/>
        <c:majorGridlines>
          <c:spPr>
            <a:ln w="9525" cap="flat" cmpd="sng" algn="ctr">
              <a:solidFill>
                <a:schemeClr val="lt1">
                  <a:lumMod val="95000"/>
                  <a:alpha val="10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pt-BR"/>
          </a:p>
        </c:txPr>
        <c:crossAx val="223093888"/>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pt-BR"/>
        </a:p>
      </c:txPr>
    </c:legend>
    <c:plotVisOnly val="1"/>
    <c:dispBlanksAs val="gap"/>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solidFill>
        <a:schemeClr val="accent1"/>
      </a:solidFill>
    </a:ln>
    <a:effectLst/>
  </c:spPr>
  <c:txPr>
    <a:bodyPr/>
    <a:lstStyle/>
    <a:p>
      <a:pPr>
        <a:defRPr/>
      </a:pPr>
      <a:endParaRPr lang="pt-BR"/>
    </a:p>
  </c:tx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pt-BR"/>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4-O QUE JULGARIA NECESSÁRIO SER FEITO PELO IFPA PARA DAR PROSSEGUIMENTO AO CURSO? - 2013</a:t>
            </a:r>
          </a:p>
        </c:rich>
      </c:tx>
      <c:layout/>
      <c:spPr>
        <a:noFill/>
        <a:ln>
          <a:noFill/>
        </a:ln>
        <a:effectLst/>
      </c:spPr>
    </c:title>
    <c:plotArea>
      <c:layout/>
      <c:pieChart>
        <c:varyColors val="1"/>
        <c:firstSliceAng val="0"/>
      </c:pieChart>
      <c:spPr>
        <a:noFill/>
        <a:ln>
          <a:noFill/>
        </a:ln>
        <a:effectLst/>
      </c:spPr>
    </c:plotArea>
    <c:legend>
      <c:legendPos val="r"/>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pPr>
      <a:endParaRPr lang="pt-BR"/>
    </a:p>
  </c:txPr>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pt-BR"/>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4-O QUE JULGARIA NECESSÁRIO SER FEITO PELO IFPA PARA DAR PROSSEGUIMENTO AO CURSO? - 2013</a:t>
            </a:r>
          </a:p>
        </c:rich>
      </c:tx>
      <c:layout/>
      <c:spPr>
        <a:noFill/>
        <a:ln>
          <a:noFill/>
        </a:ln>
        <a:effectLst/>
      </c:spPr>
    </c:title>
    <c:plotArea>
      <c:layout/>
      <c:pieChart>
        <c:varyColors val="1"/>
        <c:firstSliceAng val="0"/>
      </c:pieChart>
      <c:spPr>
        <a:noFill/>
        <a:ln>
          <a:noFill/>
        </a:ln>
        <a:effectLst/>
      </c:spPr>
    </c:plotArea>
    <c:legend>
      <c:legendPos val="r"/>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pPr>
      <a:endParaRPr lang="pt-BR"/>
    </a:p>
  </c:txPr>
  <c:externalData r:id="rId1"/>
  <c:userShapes r:id="rId2"/>
</c:chartSpace>
</file>

<file path=ppt/diagrams/_rels/data1.xml.rels><?xml version="1.0" encoding="UTF-8" standalone="yes"?>
<Relationships xmlns="http://schemas.openxmlformats.org/package/2006/relationships"><Relationship Id="rId1" Type="http://schemas.openxmlformats.org/officeDocument/2006/relationships/hyperlink" Target="https://sigpp.ifpa.edu.br/sigpp/login.jsf;jsessionid=92B05EF9B2B3DF94614EB08DE37FCEDD.node1inst1"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sigpp.ifpa.edu.br/sigpp/login.jsf;jsessionid=92B05EF9B2B3DF94614EB08DE37FCEDD.node1inst1"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983C3B-BB0A-477E-AE9E-8C86A4A7683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pt-BR"/>
        </a:p>
      </dgm:t>
    </dgm:pt>
    <dgm:pt modelId="{470B1EBE-C8D5-4E40-B58D-EBA0A867136A}">
      <dgm:prSet phldrT="[Texto]" custT="1"/>
      <dgm:spPr>
        <a:solidFill>
          <a:srgbClr val="7030A0"/>
        </a:solidFill>
      </dgm:spPr>
      <dgm:t>
        <a:bodyPr/>
        <a:lstStyle/>
        <a:p>
          <a:r>
            <a:rPr lang="pt-BR" sz="4000" b="1" dirty="0" smtClean="0">
              <a:solidFill>
                <a:schemeClr val="bg1"/>
              </a:solidFill>
              <a:hlinkClick xmlns:r="http://schemas.openxmlformats.org/officeDocument/2006/relationships" r:id="rId1"/>
            </a:rPr>
            <a:t>SIGPP</a:t>
          </a:r>
          <a:endParaRPr lang="pt-BR" sz="4000" b="1" dirty="0">
            <a:solidFill>
              <a:schemeClr val="bg1"/>
            </a:solidFill>
          </a:endParaRPr>
        </a:p>
      </dgm:t>
    </dgm:pt>
    <dgm:pt modelId="{E9DBBAA5-F83C-429C-B339-3A5B47EB7D8E}" type="parTrans" cxnId="{1F8777DC-E39E-47E9-8A39-963816407F98}">
      <dgm:prSet/>
      <dgm:spPr/>
      <dgm:t>
        <a:bodyPr/>
        <a:lstStyle/>
        <a:p>
          <a:endParaRPr lang="pt-BR"/>
        </a:p>
      </dgm:t>
    </dgm:pt>
    <dgm:pt modelId="{548833B1-3C79-4B0C-9AFF-5C79CF00BDC3}" type="sibTrans" cxnId="{1F8777DC-E39E-47E9-8A39-963816407F98}">
      <dgm:prSet/>
      <dgm:spPr/>
      <dgm:t>
        <a:bodyPr/>
        <a:lstStyle/>
        <a:p>
          <a:endParaRPr lang="pt-BR"/>
        </a:p>
      </dgm:t>
    </dgm:pt>
    <dgm:pt modelId="{2AAA9D6D-8EE5-4687-9B9F-B4ABE9CE74C0}">
      <dgm:prSet phldrT="[Texto]"/>
      <dgm:spPr>
        <a:solidFill>
          <a:schemeClr val="accent1"/>
        </a:solidFill>
      </dgm:spPr>
      <dgm:t>
        <a:bodyPr/>
        <a:lstStyle/>
        <a:p>
          <a:r>
            <a:rPr lang="pt-BR" b="1" dirty="0" smtClean="0">
              <a:solidFill>
                <a:schemeClr val="tx1"/>
              </a:solidFill>
            </a:rPr>
            <a:t>Gestão de planejamento e projetos</a:t>
          </a:r>
          <a:endParaRPr lang="pt-BR" b="1" dirty="0">
            <a:solidFill>
              <a:schemeClr val="tx1"/>
            </a:solidFill>
          </a:endParaRPr>
        </a:p>
      </dgm:t>
    </dgm:pt>
    <dgm:pt modelId="{EDFE17BD-7449-430D-A9C1-7B9880996C1E}" type="parTrans" cxnId="{4F857CC5-5D23-4F66-B1FC-F32D9790B512}">
      <dgm:prSet/>
      <dgm:spPr>
        <a:ln>
          <a:solidFill>
            <a:schemeClr val="bg1"/>
          </a:solidFill>
        </a:ln>
      </dgm:spPr>
      <dgm:t>
        <a:bodyPr/>
        <a:lstStyle/>
        <a:p>
          <a:endParaRPr lang="pt-BR" b="1"/>
        </a:p>
      </dgm:t>
    </dgm:pt>
    <dgm:pt modelId="{F7858DEB-0B76-48F7-BED3-4F7B158D9722}" type="sibTrans" cxnId="{4F857CC5-5D23-4F66-B1FC-F32D9790B512}">
      <dgm:prSet/>
      <dgm:spPr/>
      <dgm:t>
        <a:bodyPr/>
        <a:lstStyle/>
        <a:p>
          <a:endParaRPr lang="pt-BR"/>
        </a:p>
      </dgm:t>
    </dgm:pt>
    <dgm:pt modelId="{09597661-FBA4-42C2-AFC2-306DA5E2A192}">
      <dgm:prSet phldrT="[Texto]"/>
      <dgm:spPr>
        <a:solidFill>
          <a:schemeClr val="accent1"/>
        </a:solidFill>
      </dgm:spPr>
      <dgm:t>
        <a:bodyPr/>
        <a:lstStyle/>
        <a:p>
          <a:r>
            <a:rPr lang="pt-BR" b="1" dirty="0" smtClean="0">
              <a:solidFill>
                <a:schemeClr val="tx1"/>
              </a:solidFill>
            </a:rPr>
            <a:t>Monitoramento de metas</a:t>
          </a:r>
          <a:endParaRPr lang="pt-BR" b="1" dirty="0">
            <a:solidFill>
              <a:schemeClr val="tx1"/>
            </a:solidFill>
          </a:endParaRPr>
        </a:p>
      </dgm:t>
    </dgm:pt>
    <dgm:pt modelId="{095123D7-7157-44FA-A388-AE629623734F}" type="parTrans" cxnId="{B24A3B20-3BFD-4385-9E66-77D473D35EC1}">
      <dgm:prSet/>
      <dgm:spPr>
        <a:ln>
          <a:solidFill>
            <a:schemeClr val="bg1"/>
          </a:solidFill>
        </a:ln>
      </dgm:spPr>
      <dgm:t>
        <a:bodyPr/>
        <a:lstStyle/>
        <a:p>
          <a:endParaRPr lang="pt-BR"/>
        </a:p>
      </dgm:t>
    </dgm:pt>
    <dgm:pt modelId="{1A36FAE9-C66D-4EF2-92C5-50FC0D3FD70D}" type="sibTrans" cxnId="{B24A3B20-3BFD-4385-9E66-77D473D35EC1}">
      <dgm:prSet/>
      <dgm:spPr/>
      <dgm:t>
        <a:bodyPr/>
        <a:lstStyle/>
        <a:p>
          <a:endParaRPr lang="pt-BR"/>
        </a:p>
      </dgm:t>
    </dgm:pt>
    <dgm:pt modelId="{F144CE7C-7C7D-421F-A6B7-432E890CA127}" type="pres">
      <dgm:prSet presAssocID="{CB983C3B-BB0A-477E-AE9E-8C86A4A76830}" presName="diagram" presStyleCnt="0">
        <dgm:presLayoutVars>
          <dgm:chPref val="1"/>
          <dgm:dir/>
          <dgm:animOne val="branch"/>
          <dgm:animLvl val="lvl"/>
          <dgm:resizeHandles val="exact"/>
        </dgm:presLayoutVars>
      </dgm:prSet>
      <dgm:spPr/>
      <dgm:t>
        <a:bodyPr/>
        <a:lstStyle/>
        <a:p>
          <a:endParaRPr lang="pt-BR"/>
        </a:p>
      </dgm:t>
    </dgm:pt>
    <dgm:pt modelId="{8E3066EB-56CE-470E-B0C3-0888298EBE03}" type="pres">
      <dgm:prSet presAssocID="{470B1EBE-C8D5-4E40-B58D-EBA0A867136A}" presName="root1" presStyleCnt="0"/>
      <dgm:spPr/>
    </dgm:pt>
    <dgm:pt modelId="{A2B75745-4588-4377-8EF4-0C59FC218E16}" type="pres">
      <dgm:prSet presAssocID="{470B1EBE-C8D5-4E40-B58D-EBA0A867136A}" presName="LevelOneTextNode" presStyleLbl="node0" presStyleIdx="0" presStyleCnt="1">
        <dgm:presLayoutVars>
          <dgm:chPref val="3"/>
        </dgm:presLayoutVars>
      </dgm:prSet>
      <dgm:spPr/>
      <dgm:t>
        <a:bodyPr/>
        <a:lstStyle/>
        <a:p>
          <a:endParaRPr lang="pt-BR"/>
        </a:p>
      </dgm:t>
    </dgm:pt>
    <dgm:pt modelId="{E0FC0220-8ED0-4F26-8E16-304AFC944A24}" type="pres">
      <dgm:prSet presAssocID="{470B1EBE-C8D5-4E40-B58D-EBA0A867136A}" presName="level2hierChild" presStyleCnt="0"/>
      <dgm:spPr/>
    </dgm:pt>
    <dgm:pt modelId="{5CA6497C-DDB0-4367-BC22-9AAF02DFD0EC}" type="pres">
      <dgm:prSet presAssocID="{EDFE17BD-7449-430D-A9C1-7B9880996C1E}" presName="conn2-1" presStyleLbl="parChTrans1D2" presStyleIdx="0" presStyleCnt="2"/>
      <dgm:spPr/>
      <dgm:t>
        <a:bodyPr/>
        <a:lstStyle/>
        <a:p>
          <a:endParaRPr lang="pt-BR"/>
        </a:p>
      </dgm:t>
    </dgm:pt>
    <dgm:pt modelId="{0817370C-AC57-4D01-84F6-805B017B7D35}" type="pres">
      <dgm:prSet presAssocID="{EDFE17BD-7449-430D-A9C1-7B9880996C1E}" presName="connTx" presStyleLbl="parChTrans1D2" presStyleIdx="0" presStyleCnt="2"/>
      <dgm:spPr/>
      <dgm:t>
        <a:bodyPr/>
        <a:lstStyle/>
        <a:p>
          <a:endParaRPr lang="pt-BR"/>
        </a:p>
      </dgm:t>
    </dgm:pt>
    <dgm:pt modelId="{C35367BB-C6AC-4885-9BF8-BC80021A685D}" type="pres">
      <dgm:prSet presAssocID="{2AAA9D6D-8EE5-4687-9B9F-B4ABE9CE74C0}" presName="root2" presStyleCnt="0"/>
      <dgm:spPr/>
    </dgm:pt>
    <dgm:pt modelId="{99DFD66A-69AE-40F5-84ED-197C91AD0C0B}" type="pres">
      <dgm:prSet presAssocID="{2AAA9D6D-8EE5-4687-9B9F-B4ABE9CE74C0}" presName="LevelTwoTextNode" presStyleLbl="node2" presStyleIdx="0" presStyleCnt="2">
        <dgm:presLayoutVars>
          <dgm:chPref val="3"/>
        </dgm:presLayoutVars>
      </dgm:prSet>
      <dgm:spPr/>
      <dgm:t>
        <a:bodyPr/>
        <a:lstStyle/>
        <a:p>
          <a:endParaRPr lang="pt-BR"/>
        </a:p>
      </dgm:t>
    </dgm:pt>
    <dgm:pt modelId="{C5D5DFD5-14EF-4384-ADC5-79CB92627A92}" type="pres">
      <dgm:prSet presAssocID="{2AAA9D6D-8EE5-4687-9B9F-B4ABE9CE74C0}" presName="level3hierChild" presStyleCnt="0"/>
      <dgm:spPr/>
    </dgm:pt>
    <dgm:pt modelId="{D9664118-4792-4403-A966-6796D1867025}" type="pres">
      <dgm:prSet presAssocID="{095123D7-7157-44FA-A388-AE629623734F}" presName="conn2-1" presStyleLbl="parChTrans1D2" presStyleIdx="1" presStyleCnt="2"/>
      <dgm:spPr/>
      <dgm:t>
        <a:bodyPr/>
        <a:lstStyle/>
        <a:p>
          <a:endParaRPr lang="pt-BR"/>
        </a:p>
      </dgm:t>
    </dgm:pt>
    <dgm:pt modelId="{053ED121-8F5B-4B9C-9127-8EEE8BCABC07}" type="pres">
      <dgm:prSet presAssocID="{095123D7-7157-44FA-A388-AE629623734F}" presName="connTx" presStyleLbl="parChTrans1D2" presStyleIdx="1" presStyleCnt="2"/>
      <dgm:spPr/>
      <dgm:t>
        <a:bodyPr/>
        <a:lstStyle/>
        <a:p>
          <a:endParaRPr lang="pt-BR"/>
        </a:p>
      </dgm:t>
    </dgm:pt>
    <dgm:pt modelId="{BE0768E0-B114-4823-96A8-49CE954D7CF2}" type="pres">
      <dgm:prSet presAssocID="{09597661-FBA4-42C2-AFC2-306DA5E2A192}" presName="root2" presStyleCnt="0"/>
      <dgm:spPr/>
    </dgm:pt>
    <dgm:pt modelId="{6C888E02-1E61-476F-ABE1-25278DEA467A}" type="pres">
      <dgm:prSet presAssocID="{09597661-FBA4-42C2-AFC2-306DA5E2A192}" presName="LevelTwoTextNode" presStyleLbl="node2" presStyleIdx="1" presStyleCnt="2">
        <dgm:presLayoutVars>
          <dgm:chPref val="3"/>
        </dgm:presLayoutVars>
      </dgm:prSet>
      <dgm:spPr/>
      <dgm:t>
        <a:bodyPr/>
        <a:lstStyle/>
        <a:p>
          <a:endParaRPr lang="pt-BR"/>
        </a:p>
      </dgm:t>
    </dgm:pt>
    <dgm:pt modelId="{E5D11301-0C8A-4359-8FE5-D4E282463C10}" type="pres">
      <dgm:prSet presAssocID="{09597661-FBA4-42C2-AFC2-306DA5E2A192}" presName="level3hierChild" presStyleCnt="0"/>
      <dgm:spPr/>
    </dgm:pt>
  </dgm:ptLst>
  <dgm:cxnLst>
    <dgm:cxn modelId="{B24A3B20-3BFD-4385-9E66-77D473D35EC1}" srcId="{470B1EBE-C8D5-4E40-B58D-EBA0A867136A}" destId="{09597661-FBA4-42C2-AFC2-306DA5E2A192}" srcOrd="1" destOrd="0" parTransId="{095123D7-7157-44FA-A388-AE629623734F}" sibTransId="{1A36FAE9-C66D-4EF2-92C5-50FC0D3FD70D}"/>
    <dgm:cxn modelId="{66D9114D-3024-4A2A-B564-207EE3B27B72}" type="presOf" srcId="{09597661-FBA4-42C2-AFC2-306DA5E2A192}" destId="{6C888E02-1E61-476F-ABE1-25278DEA467A}" srcOrd="0" destOrd="0" presId="urn:microsoft.com/office/officeart/2005/8/layout/hierarchy2"/>
    <dgm:cxn modelId="{1F8777DC-E39E-47E9-8A39-963816407F98}" srcId="{CB983C3B-BB0A-477E-AE9E-8C86A4A76830}" destId="{470B1EBE-C8D5-4E40-B58D-EBA0A867136A}" srcOrd="0" destOrd="0" parTransId="{E9DBBAA5-F83C-429C-B339-3A5B47EB7D8E}" sibTransId="{548833B1-3C79-4B0C-9AFF-5C79CF00BDC3}"/>
    <dgm:cxn modelId="{6EDC79EF-17BC-4B5E-95A8-362BB9C14593}" type="presOf" srcId="{095123D7-7157-44FA-A388-AE629623734F}" destId="{053ED121-8F5B-4B9C-9127-8EEE8BCABC07}" srcOrd="1" destOrd="0" presId="urn:microsoft.com/office/officeart/2005/8/layout/hierarchy2"/>
    <dgm:cxn modelId="{F0780504-7C4D-4653-A61D-11160BAB0F56}" type="presOf" srcId="{470B1EBE-C8D5-4E40-B58D-EBA0A867136A}" destId="{A2B75745-4588-4377-8EF4-0C59FC218E16}" srcOrd="0" destOrd="0" presId="urn:microsoft.com/office/officeart/2005/8/layout/hierarchy2"/>
    <dgm:cxn modelId="{4F857CC5-5D23-4F66-B1FC-F32D9790B512}" srcId="{470B1EBE-C8D5-4E40-B58D-EBA0A867136A}" destId="{2AAA9D6D-8EE5-4687-9B9F-B4ABE9CE74C0}" srcOrd="0" destOrd="0" parTransId="{EDFE17BD-7449-430D-A9C1-7B9880996C1E}" sibTransId="{F7858DEB-0B76-48F7-BED3-4F7B158D9722}"/>
    <dgm:cxn modelId="{0DFBD913-B9E2-4B70-8398-C64966908BDA}" type="presOf" srcId="{2AAA9D6D-8EE5-4687-9B9F-B4ABE9CE74C0}" destId="{99DFD66A-69AE-40F5-84ED-197C91AD0C0B}" srcOrd="0" destOrd="0" presId="urn:microsoft.com/office/officeart/2005/8/layout/hierarchy2"/>
    <dgm:cxn modelId="{F8FD72F4-ACDE-4BD1-BB12-ECCDBB4113A8}" type="presOf" srcId="{CB983C3B-BB0A-477E-AE9E-8C86A4A76830}" destId="{F144CE7C-7C7D-421F-A6B7-432E890CA127}" srcOrd="0" destOrd="0" presId="urn:microsoft.com/office/officeart/2005/8/layout/hierarchy2"/>
    <dgm:cxn modelId="{C2293F70-0B08-499A-9C6F-AB9F8FF5F0CC}" type="presOf" srcId="{EDFE17BD-7449-430D-A9C1-7B9880996C1E}" destId="{5CA6497C-DDB0-4367-BC22-9AAF02DFD0EC}" srcOrd="0" destOrd="0" presId="urn:microsoft.com/office/officeart/2005/8/layout/hierarchy2"/>
    <dgm:cxn modelId="{E308D803-B05F-4F41-A498-5FB18847777B}" type="presOf" srcId="{EDFE17BD-7449-430D-A9C1-7B9880996C1E}" destId="{0817370C-AC57-4D01-84F6-805B017B7D35}" srcOrd="1" destOrd="0" presId="urn:microsoft.com/office/officeart/2005/8/layout/hierarchy2"/>
    <dgm:cxn modelId="{14184615-CBA7-4AE3-BF33-E6599C54E404}" type="presOf" srcId="{095123D7-7157-44FA-A388-AE629623734F}" destId="{D9664118-4792-4403-A966-6796D1867025}" srcOrd="0" destOrd="0" presId="urn:microsoft.com/office/officeart/2005/8/layout/hierarchy2"/>
    <dgm:cxn modelId="{02C9D382-DB05-4BDC-A659-CFFC13C2BCB3}" type="presParOf" srcId="{F144CE7C-7C7D-421F-A6B7-432E890CA127}" destId="{8E3066EB-56CE-470E-B0C3-0888298EBE03}" srcOrd="0" destOrd="0" presId="urn:microsoft.com/office/officeart/2005/8/layout/hierarchy2"/>
    <dgm:cxn modelId="{CAA53699-E88C-4AE7-AA93-B92FBCEEF2BE}" type="presParOf" srcId="{8E3066EB-56CE-470E-B0C3-0888298EBE03}" destId="{A2B75745-4588-4377-8EF4-0C59FC218E16}" srcOrd="0" destOrd="0" presId="urn:microsoft.com/office/officeart/2005/8/layout/hierarchy2"/>
    <dgm:cxn modelId="{8A22C2AD-D587-46AE-89BF-CF553FF1F9EB}" type="presParOf" srcId="{8E3066EB-56CE-470E-B0C3-0888298EBE03}" destId="{E0FC0220-8ED0-4F26-8E16-304AFC944A24}" srcOrd="1" destOrd="0" presId="urn:microsoft.com/office/officeart/2005/8/layout/hierarchy2"/>
    <dgm:cxn modelId="{1DE26596-E2E0-4CE8-A4AA-42CFD4299E1B}" type="presParOf" srcId="{E0FC0220-8ED0-4F26-8E16-304AFC944A24}" destId="{5CA6497C-DDB0-4367-BC22-9AAF02DFD0EC}" srcOrd="0" destOrd="0" presId="urn:microsoft.com/office/officeart/2005/8/layout/hierarchy2"/>
    <dgm:cxn modelId="{4C15E37D-3F04-4C8F-A055-4B69F722B6FF}" type="presParOf" srcId="{5CA6497C-DDB0-4367-BC22-9AAF02DFD0EC}" destId="{0817370C-AC57-4D01-84F6-805B017B7D35}" srcOrd="0" destOrd="0" presId="urn:microsoft.com/office/officeart/2005/8/layout/hierarchy2"/>
    <dgm:cxn modelId="{1E032D66-B39F-4B2E-90C2-BC5D74C23B64}" type="presParOf" srcId="{E0FC0220-8ED0-4F26-8E16-304AFC944A24}" destId="{C35367BB-C6AC-4885-9BF8-BC80021A685D}" srcOrd="1" destOrd="0" presId="urn:microsoft.com/office/officeart/2005/8/layout/hierarchy2"/>
    <dgm:cxn modelId="{EDA039BD-A41D-4575-AC76-9FB613FF4E04}" type="presParOf" srcId="{C35367BB-C6AC-4885-9BF8-BC80021A685D}" destId="{99DFD66A-69AE-40F5-84ED-197C91AD0C0B}" srcOrd="0" destOrd="0" presId="urn:microsoft.com/office/officeart/2005/8/layout/hierarchy2"/>
    <dgm:cxn modelId="{445C3EB4-890C-4837-8061-A1DF2DD6D198}" type="presParOf" srcId="{C35367BB-C6AC-4885-9BF8-BC80021A685D}" destId="{C5D5DFD5-14EF-4384-ADC5-79CB92627A92}" srcOrd="1" destOrd="0" presId="urn:microsoft.com/office/officeart/2005/8/layout/hierarchy2"/>
    <dgm:cxn modelId="{EF58E9F5-A3F4-460F-9F81-1F3E6C4543F5}" type="presParOf" srcId="{E0FC0220-8ED0-4F26-8E16-304AFC944A24}" destId="{D9664118-4792-4403-A966-6796D1867025}" srcOrd="2" destOrd="0" presId="urn:microsoft.com/office/officeart/2005/8/layout/hierarchy2"/>
    <dgm:cxn modelId="{EAD564A9-B263-4CBC-9E17-4F4EAC7DFD8F}" type="presParOf" srcId="{D9664118-4792-4403-A966-6796D1867025}" destId="{053ED121-8F5B-4B9C-9127-8EEE8BCABC07}" srcOrd="0" destOrd="0" presId="urn:microsoft.com/office/officeart/2005/8/layout/hierarchy2"/>
    <dgm:cxn modelId="{180BB956-60BA-4E29-A9AA-656C1D12C118}" type="presParOf" srcId="{E0FC0220-8ED0-4F26-8E16-304AFC944A24}" destId="{BE0768E0-B114-4823-96A8-49CE954D7CF2}" srcOrd="3" destOrd="0" presId="urn:microsoft.com/office/officeart/2005/8/layout/hierarchy2"/>
    <dgm:cxn modelId="{28DEE971-AECB-4ABD-926E-F159D8B48D87}" type="presParOf" srcId="{BE0768E0-B114-4823-96A8-49CE954D7CF2}" destId="{6C888E02-1E61-476F-ABE1-25278DEA467A}" srcOrd="0" destOrd="0" presId="urn:microsoft.com/office/officeart/2005/8/layout/hierarchy2"/>
    <dgm:cxn modelId="{257CAB82-6699-412F-8142-A8A96A746840}" type="presParOf" srcId="{BE0768E0-B114-4823-96A8-49CE954D7CF2}" destId="{E5D11301-0C8A-4359-8FE5-D4E282463C10}"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124FCB-7A93-41DD-9BD9-66482371AF59}"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pt-BR"/>
        </a:p>
      </dgm:t>
    </dgm:pt>
    <dgm:pt modelId="{DE9E2517-5957-4F5C-A2D4-643DFB051461}">
      <dgm:prSet phldrT="[Texto]" custT="1"/>
      <dgm:spPr>
        <a:solidFill>
          <a:schemeClr val="accent5">
            <a:lumMod val="75000"/>
          </a:schemeClr>
        </a:solidFill>
      </dgm:spPr>
      <dgm:t>
        <a:bodyPr/>
        <a:lstStyle/>
        <a:p>
          <a:r>
            <a:rPr lang="pt-BR" sz="1800" dirty="0" smtClean="0">
              <a:effectLst>
                <a:outerShdw blurRad="38100" dist="38100" dir="2700000" algn="tl">
                  <a:srgbClr val="000000">
                    <a:alpha val="43137"/>
                  </a:srgbClr>
                </a:outerShdw>
              </a:effectLst>
            </a:rPr>
            <a:t>Percepção dos resultados</a:t>
          </a:r>
          <a:endParaRPr lang="pt-BR" sz="1800" dirty="0">
            <a:effectLst>
              <a:outerShdw blurRad="38100" dist="38100" dir="2700000" algn="tl">
                <a:srgbClr val="000000">
                  <a:alpha val="43137"/>
                </a:srgbClr>
              </a:outerShdw>
            </a:effectLst>
          </a:endParaRPr>
        </a:p>
      </dgm:t>
    </dgm:pt>
    <dgm:pt modelId="{79AAE2C3-4DA3-4EF1-92E7-DE674FEA6A35}" type="parTrans" cxnId="{E5EB60E9-D377-4331-ADBF-2476724753B9}">
      <dgm:prSet/>
      <dgm:spPr/>
      <dgm:t>
        <a:bodyPr/>
        <a:lstStyle/>
        <a:p>
          <a:endParaRPr lang="pt-BR">
            <a:effectLst>
              <a:outerShdw blurRad="38100" dist="38100" dir="2700000" algn="tl">
                <a:srgbClr val="000000">
                  <a:alpha val="43137"/>
                </a:srgbClr>
              </a:outerShdw>
            </a:effectLst>
          </a:endParaRPr>
        </a:p>
      </dgm:t>
    </dgm:pt>
    <dgm:pt modelId="{2D12B601-6ECE-443C-9701-DC54D91B4BE7}" type="sibTrans" cxnId="{E5EB60E9-D377-4331-ADBF-2476724753B9}">
      <dgm:prSet/>
      <dgm:spPr/>
      <dgm:t>
        <a:bodyPr/>
        <a:lstStyle/>
        <a:p>
          <a:endParaRPr lang="pt-BR">
            <a:effectLst>
              <a:outerShdw blurRad="38100" dist="38100" dir="2700000" algn="tl">
                <a:srgbClr val="000000">
                  <a:alpha val="43137"/>
                </a:srgbClr>
              </a:outerShdw>
            </a:effectLst>
          </a:endParaRPr>
        </a:p>
      </dgm:t>
    </dgm:pt>
    <dgm:pt modelId="{B17569A7-4BBA-405F-8928-F837368DC982}">
      <dgm:prSet phldrT="[Texto]" custT="1"/>
      <dgm:spPr>
        <a:solidFill>
          <a:srgbClr val="00B050"/>
        </a:solidFill>
      </dgm:spPr>
      <dgm:t>
        <a:bodyPr/>
        <a:lstStyle/>
        <a:p>
          <a:r>
            <a:rPr lang="pt-BR" sz="1800" dirty="0" smtClean="0">
              <a:effectLst>
                <a:outerShdw blurRad="38100" dist="38100" dir="2700000" algn="tl">
                  <a:srgbClr val="000000">
                    <a:alpha val="43137"/>
                  </a:srgbClr>
                </a:outerShdw>
              </a:effectLst>
            </a:rPr>
            <a:t>Acompanhamento contínuo</a:t>
          </a:r>
          <a:endParaRPr lang="pt-BR" sz="1800" dirty="0">
            <a:effectLst>
              <a:outerShdw blurRad="38100" dist="38100" dir="2700000" algn="tl">
                <a:srgbClr val="000000">
                  <a:alpha val="43137"/>
                </a:srgbClr>
              </a:outerShdw>
            </a:effectLst>
          </a:endParaRPr>
        </a:p>
      </dgm:t>
    </dgm:pt>
    <dgm:pt modelId="{E301755B-34C0-4BEB-9C1E-096F126225E7}" type="parTrans" cxnId="{43577E0C-70FD-4DA4-AFDF-B053ED7A8BE6}">
      <dgm:prSet/>
      <dgm:spPr/>
      <dgm:t>
        <a:bodyPr/>
        <a:lstStyle/>
        <a:p>
          <a:endParaRPr lang="pt-BR">
            <a:effectLst>
              <a:outerShdw blurRad="38100" dist="38100" dir="2700000" algn="tl">
                <a:srgbClr val="000000">
                  <a:alpha val="43137"/>
                </a:srgbClr>
              </a:outerShdw>
            </a:effectLst>
          </a:endParaRPr>
        </a:p>
      </dgm:t>
    </dgm:pt>
    <dgm:pt modelId="{FFA354B9-4C92-4852-B45E-ED59B79C4918}" type="sibTrans" cxnId="{43577E0C-70FD-4DA4-AFDF-B053ED7A8BE6}">
      <dgm:prSet/>
      <dgm:spPr/>
      <dgm:t>
        <a:bodyPr/>
        <a:lstStyle/>
        <a:p>
          <a:endParaRPr lang="pt-BR">
            <a:effectLst>
              <a:outerShdw blurRad="38100" dist="38100" dir="2700000" algn="tl">
                <a:srgbClr val="000000">
                  <a:alpha val="43137"/>
                </a:srgbClr>
              </a:outerShdw>
            </a:effectLst>
          </a:endParaRPr>
        </a:p>
      </dgm:t>
    </dgm:pt>
    <dgm:pt modelId="{2F9E1D07-C938-4418-A411-7CEDE116B6F9}">
      <dgm:prSet phldrT="[Texto]" custT="1"/>
      <dgm:spPr>
        <a:solidFill>
          <a:srgbClr val="FF0000"/>
        </a:solidFill>
      </dgm:spPr>
      <dgm:t>
        <a:bodyPr/>
        <a:lstStyle/>
        <a:p>
          <a:r>
            <a:rPr lang="pt-BR" sz="1800" dirty="0" smtClean="0">
              <a:effectLst>
                <a:outerShdw blurRad="38100" dist="38100" dir="2700000" algn="tl">
                  <a:srgbClr val="000000">
                    <a:alpha val="43137"/>
                  </a:srgbClr>
                </a:outerShdw>
              </a:effectLst>
            </a:rPr>
            <a:t>Otimização dos relatórios de gestão</a:t>
          </a:r>
          <a:endParaRPr lang="pt-BR" sz="1800" dirty="0">
            <a:effectLst>
              <a:outerShdw blurRad="38100" dist="38100" dir="2700000" algn="tl">
                <a:srgbClr val="000000">
                  <a:alpha val="43137"/>
                </a:srgbClr>
              </a:outerShdw>
            </a:effectLst>
          </a:endParaRPr>
        </a:p>
      </dgm:t>
    </dgm:pt>
    <dgm:pt modelId="{38BFE8CE-5A3A-4826-AA12-8855DEAF633B}" type="parTrans" cxnId="{B1AD4B4C-F9FD-41C7-BAF7-64F83F68BD59}">
      <dgm:prSet/>
      <dgm:spPr/>
      <dgm:t>
        <a:bodyPr/>
        <a:lstStyle/>
        <a:p>
          <a:endParaRPr lang="pt-BR">
            <a:effectLst>
              <a:outerShdw blurRad="38100" dist="38100" dir="2700000" algn="tl">
                <a:srgbClr val="000000">
                  <a:alpha val="43137"/>
                </a:srgbClr>
              </a:outerShdw>
            </a:effectLst>
          </a:endParaRPr>
        </a:p>
      </dgm:t>
    </dgm:pt>
    <dgm:pt modelId="{1395D74E-3263-4F3C-8AC8-ADA50242E698}" type="sibTrans" cxnId="{B1AD4B4C-F9FD-41C7-BAF7-64F83F68BD59}">
      <dgm:prSet/>
      <dgm:spPr/>
      <dgm:t>
        <a:bodyPr/>
        <a:lstStyle/>
        <a:p>
          <a:endParaRPr lang="pt-BR">
            <a:effectLst>
              <a:outerShdw blurRad="38100" dist="38100" dir="2700000" algn="tl">
                <a:srgbClr val="000000">
                  <a:alpha val="43137"/>
                </a:srgbClr>
              </a:outerShdw>
            </a:effectLst>
          </a:endParaRPr>
        </a:p>
      </dgm:t>
    </dgm:pt>
    <dgm:pt modelId="{42927B42-E049-4F4B-9008-A12FB7774010}">
      <dgm:prSet phldrT="[Texto]" custT="1"/>
      <dgm:spPr>
        <a:solidFill>
          <a:srgbClr val="00B0F0"/>
        </a:solidFill>
      </dgm:spPr>
      <dgm:t>
        <a:bodyPr/>
        <a:lstStyle/>
        <a:p>
          <a:r>
            <a:rPr lang="pt-BR" sz="1800" dirty="0" smtClean="0">
              <a:effectLst>
                <a:outerShdw blurRad="38100" dist="38100" dir="2700000" algn="tl">
                  <a:srgbClr val="000000">
                    <a:alpha val="43137"/>
                  </a:srgbClr>
                </a:outerShdw>
              </a:effectLst>
            </a:rPr>
            <a:t>prontidão na prestação de contas </a:t>
          </a:r>
          <a:endParaRPr lang="pt-BR" sz="1800" dirty="0">
            <a:effectLst>
              <a:outerShdw blurRad="38100" dist="38100" dir="2700000" algn="tl">
                <a:srgbClr val="000000">
                  <a:alpha val="43137"/>
                </a:srgbClr>
              </a:outerShdw>
            </a:effectLst>
          </a:endParaRPr>
        </a:p>
      </dgm:t>
    </dgm:pt>
    <dgm:pt modelId="{865FA3D1-3F35-4431-BB55-2CFD60DF4ACD}" type="parTrans" cxnId="{28D5346B-6AE6-43B2-BB33-F7DBEBA10ED4}">
      <dgm:prSet/>
      <dgm:spPr/>
      <dgm:t>
        <a:bodyPr/>
        <a:lstStyle/>
        <a:p>
          <a:endParaRPr lang="pt-BR">
            <a:effectLst>
              <a:outerShdw blurRad="38100" dist="38100" dir="2700000" algn="tl">
                <a:srgbClr val="000000">
                  <a:alpha val="43137"/>
                </a:srgbClr>
              </a:outerShdw>
            </a:effectLst>
          </a:endParaRPr>
        </a:p>
      </dgm:t>
    </dgm:pt>
    <dgm:pt modelId="{A0CEDE52-CDF6-4040-8C29-4C18BAF200A5}" type="sibTrans" cxnId="{28D5346B-6AE6-43B2-BB33-F7DBEBA10ED4}">
      <dgm:prSet/>
      <dgm:spPr/>
      <dgm:t>
        <a:bodyPr/>
        <a:lstStyle/>
        <a:p>
          <a:endParaRPr lang="pt-BR">
            <a:effectLst>
              <a:outerShdw blurRad="38100" dist="38100" dir="2700000" algn="tl">
                <a:srgbClr val="000000">
                  <a:alpha val="43137"/>
                </a:srgbClr>
              </a:outerShdw>
            </a:effectLst>
          </a:endParaRPr>
        </a:p>
      </dgm:t>
    </dgm:pt>
    <dgm:pt modelId="{BCD0552B-C8E0-4557-BF23-3618EE5B0F90}">
      <dgm:prSet phldrT="[Texto]"/>
      <dgm:spPr>
        <a:noFill/>
        <a:ln>
          <a:noFill/>
        </a:ln>
      </dgm:spPr>
      <dgm:t>
        <a:bodyPr/>
        <a:lstStyle/>
        <a:p>
          <a:endParaRPr lang="pt-BR" dirty="0">
            <a:effectLst>
              <a:outerShdw blurRad="38100" dist="38100" dir="2700000" algn="tl">
                <a:srgbClr val="000000">
                  <a:alpha val="43137"/>
                </a:srgbClr>
              </a:outerShdw>
            </a:effectLst>
          </a:endParaRPr>
        </a:p>
      </dgm:t>
    </dgm:pt>
    <dgm:pt modelId="{EE0E2F62-4D82-430D-8C98-19A96A863F41}" type="sibTrans" cxnId="{5BC83385-8B33-4782-BD64-F3CA4542A0A1}">
      <dgm:prSet/>
      <dgm:spPr/>
      <dgm:t>
        <a:bodyPr/>
        <a:lstStyle/>
        <a:p>
          <a:endParaRPr lang="pt-BR">
            <a:effectLst>
              <a:outerShdw blurRad="38100" dist="38100" dir="2700000" algn="tl">
                <a:srgbClr val="000000">
                  <a:alpha val="43137"/>
                </a:srgbClr>
              </a:outerShdw>
            </a:effectLst>
          </a:endParaRPr>
        </a:p>
      </dgm:t>
    </dgm:pt>
    <dgm:pt modelId="{279D1251-152F-4925-8895-F522361F1E7A}" type="parTrans" cxnId="{5BC83385-8B33-4782-BD64-F3CA4542A0A1}">
      <dgm:prSet/>
      <dgm:spPr/>
      <dgm:t>
        <a:bodyPr/>
        <a:lstStyle/>
        <a:p>
          <a:endParaRPr lang="pt-BR">
            <a:effectLst>
              <a:outerShdw blurRad="38100" dist="38100" dir="2700000" algn="tl">
                <a:srgbClr val="000000">
                  <a:alpha val="43137"/>
                </a:srgbClr>
              </a:outerShdw>
            </a:effectLst>
          </a:endParaRPr>
        </a:p>
      </dgm:t>
    </dgm:pt>
    <dgm:pt modelId="{E9E8DC2D-9A5C-48AB-B00E-76B6F58A87CD}" type="pres">
      <dgm:prSet presAssocID="{29124FCB-7A93-41DD-9BD9-66482371AF59}" presName="Name0" presStyleCnt="0">
        <dgm:presLayoutVars>
          <dgm:chMax val="1"/>
          <dgm:dir/>
          <dgm:animLvl val="ctr"/>
          <dgm:resizeHandles val="exact"/>
        </dgm:presLayoutVars>
      </dgm:prSet>
      <dgm:spPr/>
      <dgm:t>
        <a:bodyPr/>
        <a:lstStyle/>
        <a:p>
          <a:endParaRPr lang="pt-BR"/>
        </a:p>
      </dgm:t>
    </dgm:pt>
    <dgm:pt modelId="{F785A6CE-30F9-4D8A-B3A6-8902648EC152}" type="pres">
      <dgm:prSet presAssocID="{BCD0552B-C8E0-4557-BF23-3618EE5B0F90}" presName="centerShape" presStyleLbl="node0" presStyleIdx="0" presStyleCnt="1" custScaleX="83213" custScaleY="73771"/>
      <dgm:spPr/>
      <dgm:t>
        <a:bodyPr/>
        <a:lstStyle/>
        <a:p>
          <a:endParaRPr lang="pt-BR"/>
        </a:p>
      </dgm:t>
    </dgm:pt>
    <dgm:pt modelId="{19A6B18F-E160-4268-B3C6-5C36E9E571C6}" type="pres">
      <dgm:prSet presAssocID="{DE9E2517-5957-4F5C-A2D4-643DFB051461}" presName="node" presStyleLbl="node1" presStyleIdx="0" presStyleCnt="4" custScaleX="122574">
        <dgm:presLayoutVars>
          <dgm:bulletEnabled val="1"/>
        </dgm:presLayoutVars>
      </dgm:prSet>
      <dgm:spPr/>
      <dgm:t>
        <a:bodyPr/>
        <a:lstStyle/>
        <a:p>
          <a:endParaRPr lang="pt-BR"/>
        </a:p>
      </dgm:t>
    </dgm:pt>
    <dgm:pt modelId="{C784C876-8853-4538-AFDB-3D3326CF3515}" type="pres">
      <dgm:prSet presAssocID="{DE9E2517-5957-4F5C-A2D4-643DFB051461}" presName="dummy" presStyleCnt="0"/>
      <dgm:spPr/>
    </dgm:pt>
    <dgm:pt modelId="{05FC21AB-156E-4019-B2C5-8D5C86BEE2E5}" type="pres">
      <dgm:prSet presAssocID="{2D12B601-6ECE-443C-9701-DC54D91B4BE7}" presName="sibTrans" presStyleLbl="sibTrans2D1" presStyleIdx="0" presStyleCnt="4"/>
      <dgm:spPr/>
      <dgm:t>
        <a:bodyPr/>
        <a:lstStyle/>
        <a:p>
          <a:endParaRPr lang="pt-BR"/>
        </a:p>
      </dgm:t>
    </dgm:pt>
    <dgm:pt modelId="{F004BF00-CA42-46B9-AFE0-29F5F70DBAA9}" type="pres">
      <dgm:prSet presAssocID="{B17569A7-4BBA-405F-8928-F837368DC982}" presName="node" presStyleLbl="node1" presStyleIdx="1" presStyleCnt="4" custScaleX="135333">
        <dgm:presLayoutVars>
          <dgm:bulletEnabled val="1"/>
        </dgm:presLayoutVars>
      </dgm:prSet>
      <dgm:spPr/>
      <dgm:t>
        <a:bodyPr/>
        <a:lstStyle/>
        <a:p>
          <a:endParaRPr lang="pt-BR"/>
        </a:p>
      </dgm:t>
    </dgm:pt>
    <dgm:pt modelId="{0A28C07E-602E-4002-A740-744F78EC9AAD}" type="pres">
      <dgm:prSet presAssocID="{B17569A7-4BBA-405F-8928-F837368DC982}" presName="dummy" presStyleCnt="0"/>
      <dgm:spPr/>
    </dgm:pt>
    <dgm:pt modelId="{26B02D9C-A585-4E57-8E86-2244FF79DD9B}" type="pres">
      <dgm:prSet presAssocID="{FFA354B9-4C92-4852-B45E-ED59B79C4918}" presName="sibTrans" presStyleLbl="sibTrans2D1" presStyleIdx="1" presStyleCnt="4"/>
      <dgm:spPr/>
      <dgm:t>
        <a:bodyPr/>
        <a:lstStyle/>
        <a:p>
          <a:endParaRPr lang="pt-BR"/>
        </a:p>
      </dgm:t>
    </dgm:pt>
    <dgm:pt modelId="{4CF6BBB5-1EAD-4F09-BFE3-4CF3505259F5}" type="pres">
      <dgm:prSet presAssocID="{2F9E1D07-C938-4418-A411-7CEDE116B6F9}" presName="node" presStyleLbl="node1" presStyleIdx="2" presStyleCnt="4" custScaleX="128121">
        <dgm:presLayoutVars>
          <dgm:bulletEnabled val="1"/>
        </dgm:presLayoutVars>
      </dgm:prSet>
      <dgm:spPr/>
      <dgm:t>
        <a:bodyPr/>
        <a:lstStyle/>
        <a:p>
          <a:endParaRPr lang="pt-BR"/>
        </a:p>
      </dgm:t>
    </dgm:pt>
    <dgm:pt modelId="{74E1EF40-E5B6-472E-AB7D-E94D7A6E2FF0}" type="pres">
      <dgm:prSet presAssocID="{2F9E1D07-C938-4418-A411-7CEDE116B6F9}" presName="dummy" presStyleCnt="0"/>
      <dgm:spPr/>
    </dgm:pt>
    <dgm:pt modelId="{09618782-FF4A-4E39-9B0B-98905B56E2F7}" type="pres">
      <dgm:prSet presAssocID="{1395D74E-3263-4F3C-8AC8-ADA50242E698}" presName="sibTrans" presStyleLbl="sibTrans2D1" presStyleIdx="2" presStyleCnt="4"/>
      <dgm:spPr/>
      <dgm:t>
        <a:bodyPr/>
        <a:lstStyle/>
        <a:p>
          <a:endParaRPr lang="pt-BR"/>
        </a:p>
      </dgm:t>
    </dgm:pt>
    <dgm:pt modelId="{9F49EEC5-90BB-4F6C-BB03-429804B963E2}" type="pres">
      <dgm:prSet presAssocID="{42927B42-E049-4F4B-9008-A12FB7774010}" presName="node" presStyleLbl="node1" presStyleIdx="3" presStyleCnt="4" custScaleX="134238">
        <dgm:presLayoutVars>
          <dgm:bulletEnabled val="1"/>
        </dgm:presLayoutVars>
      </dgm:prSet>
      <dgm:spPr/>
      <dgm:t>
        <a:bodyPr/>
        <a:lstStyle/>
        <a:p>
          <a:endParaRPr lang="pt-BR"/>
        </a:p>
      </dgm:t>
    </dgm:pt>
    <dgm:pt modelId="{A3A8AAD6-B9E5-4F31-91C2-6ACE5B07A2BE}" type="pres">
      <dgm:prSet presAssocID="{42927B42-E049-4F4B-9008-A12FB7774010}" presName="dummy" presStyleCnt="0"/>
      <dgm:spPr/>
    </dgm:pt>
    <dgm:pt modelId="{09992D90-D054-42F7-BF65-7E6846A75413}" type="pres">
      <dgm:prSet presAssocID="{A0CEDE52-CDF6-4040-8C29-4C18BAF200A5}" presName="sibTrans" presStyleLbl="sibTrans2D1" presStyleIdx="3" presStyleCnt="4"/>
      <dgm:spPr/>
      <dgm:t>
        <a:bodyPr/>
        <a:lstStyle/>
        <a:p>
          <a:endParaRPr lang="pt-BR"/>
        </a:p>
      </dgm:t>
    </dgm:pt>
  </dgm:ptLst>
  <dgm:cxnLst>
    <dgm:cxn modelId="{5BC83385-8B33-4782-BD64-F3CA4542A0A1}" srcId="{29124FCB-7A93-41DD-9BD9-66482371AF59}" destId="{BCD0552B-C8E0-4557-BF23-3618EE5B0F90}" srcOrd="0" destOrd="0" parTransId="{279D1251-152F-4925-8895-F522361F1E7A}" sibTransId="{EE0E2F62-4D82-430D-8C98-19A96A863F41}"/>
    <dgm:cxn modelId="{AF9BCF83-DDF7-42BC-AAF4-938EAD5DCF02}" type="presOf" srcId="{BCD0552B-C8E0-4557-BF23-3618EE5B0F90}" destId="{F785A6CE-30F9-4D8A-B3A6-8902648EC152}" srcOrd="0" destOrd="0" presId="urn:microsoft.com/office/officeart/2005/8/layout/radial6"/>
    <dgm:cxn modelId="{4317F153-EA3C-4F76-BC8F-AFE32D19ABBD}" type="presOf" srcId="{2F9E1D07-C938-4418-A411-7CEDE116B6F9}" destId="{4CF6BBB5-1EAD-4F09-BFE3-4CF3505259F5}" srcOrd="0" destOrd="0" presId="urn:microsoft.com/office/officeart/2005/8/layout/radial6"/>
    <dgm:cxn modelId="{B1AD4B4C-F9FD-41C7-BAF7-64F83F68BD59}" srcId="{BCD0552B-C8E0-4557-BF23-3618EE5B0F90}" destId="{2F9E1D07-C938-4418-A411-7CEDE116B6F9}" srcOrd="2" destOrd="0" parTransId="{38BFE8CE-5A3A-4826-AA12-8855DEAF633B}" sibTransId="{1395D74E-3263-4F3C-8AC8-ADA50242E698}"/>
    <dgm:cxn modelId="{8FC4CDDB-8E1A-4D7D-BC87-A0566AB4570C}" type="presOf" srcId="{42927B42-E049-4F4B-9008-A12FB7774010}" destId="{9F49EEC5-90BB-4F6C-BB03-429804B963E2}" srcOrd="0" destOrd="0" presId="urn:microsoft.com/office/officeart/2005/8/layout/radial6"/>
    <dgm:cxn modelId="{BB116D86-C0A1-4608-9CCC-A1495712FFD0}" type="presOf" srcId="{1395D74E-3263-4F3C-8AC8-ADA50242E698}" destId="{09618782-FF4A-4E39-9B0B-98905B56E2F7}" srcOrd="0" destOrd="0" presId="urn:microsoft.com/office/officeart/2005/8/layout/radial6"/>
    <dgm:cxn modelId="{136BC61C-ADC0-4715-99B6-A90922212215}" type="presOf" srcId="{B17569A7-4BBA-405F-8928-F837368DC982}" destId="{F004BF00-CA42-46B9-AFE0-29F5F70DBAA9}" srcOrd="0" destOrd="0" presId="urn:microsoft.com/office/officeart/2005/8/layout/radial6"/>
    <dgm:cxn modelId="{43577E0C-70FD-4DA4-AFDF-B053ED7A8BE6}" srcId="{BCD0552B-C8E0-4557-BF23-3618EE5B0F90}" destId="{B17569A7-4BBA-405F-8928-F837368DC982}" srcOrd="1" destOrd="0" parTransId="{E301755B-34C0-4BEB-9C1E-096F126225E7}" sibTransId="{FFA354B9-4C92-4852-B45E-ED59B79C4918}"/>
    <dgm:cxn modelId="{28D5346B-6AE6-43B2-BB33-F7DBEBA10ED4}" srcId="{BCD0552B-C8E0-4557-BF23-3618EE5B0F90}" destId="{42927B42-E049-4F4B-9008-A12FB7774010}" srcOrd="3" destOrd="0" parTransId="{865FA3D1-3F35-4431-BB55-2CFD60DF4ACD}" sibTransId="{A0CEDE52-CDF6-4040-8C29-4C18BAF200A5}"/>
    <dgm:cxn modelId="{7199BFEA-0C51-4D73-937D-FDC0C7905869}" type="presOf" srcId="{DE9E2517-5957-4F5C-A2D4-643DFB051461}" destId="{19A6B18F-E160-4268-B3C6-5C36E9E571C6}" srcOrd="0" destOrd="0" presId="urn:microsoft.com/office/officeart/2005/8/layout/radial6"/>
    <dgm:cxn modelId="{E5EB60E9-D377-4331-ADBF-2476724753B9}" srcId="{BCD0552B-C8E0-4557-BF23-3618EE5B0F90}" destId="{DE9E2517-5957-4F5C-A2D4-643DFB051461}" srcOrd="0" destOrd="0" parTransId="{79AAE2C3-4DA3-4EF1-92E7-DE674FEA6A35}" sibTransId="{2D12B601-6ECE-443C-9701-DC54D91B4BE7}"/>
    <dgm:cxn modelId="{16F343F9-C0A5-48F8-B8BB-15977C89C5A2}" type="presOf" srcId="{FFA354B9-4C92-4852-B45E-ED59B79C4918}" destId="{26B02D9C-A585-4E57-8E86-2244FF79DD9B}" srcOrd="0" destOrd="0" presId="urn:microsoft.com/office/officeart/2005/8/layout/radial6"/>
    <dgm:cxn modelId="{22548A78-C74B-4A26-B08A-1DAEEB91FD5A}" type="presOf" srcId="{A0CEDE52-CDF6-4040-8C29-4C18BAF200A5}" destId="{09992D90-D054-42F7-BF65-7E6846A75413}" srcOrd="0" destOrd="0" presId="urn:microsoft.com/office/officeart/2005/8/layout/radial6"/>
    <dgm:cxn modelId="{AA11073B-FC33-4742-99B3-A99E211FCD7F}" type="presOf" srcId="{29124FCB-7A93-41DD-9BD9-66482371AF59}" destId="{E9E8DC2D-9A5C-48AB-B00E-76B6F58A87CD}" srcOrd="0" destOrd="0" presId="urn:microsoft.com/office/officeart/2005/8/layout/radial6"/>
    <dgm:cxn modelId="{44202A06-D0B4-4667-AE4A-B0115F083573}" type="presOf" srcId="{2D12B601-6ECE-443C-9701-DC54D91B4BE7}" destId="{05FC21AB-156E-4019-B2C5-8D5C86BEE2E5}" srcOrd="0" destOrd="0" presId="urn:microsoft.com/office/officeart/2005/8/layout/radial6"/>
    <dgm:cxn modelId="{3555DF8C-03C9-4DD7-B40F-25229A222585}" type="presParOf" srcId="{E9E8DC2D-9A5C-48AB-B00E-76B6F58A87CD}" destId="{F785A6CE-30F9-4D8A-B3A6-8902648EC152}" srcOrd="0" destOrd="0" presId="urn:microsoft.com/office/officeart/2005/8/layout/radial6"/>
    <dgm:cxn modelId="{BB6E0C97-2C92-4730-8508-903FF1AB7D97}" type="presParOf" srcId="{E9E8DC2D-9A5C-48AB-B00E-76B6F58A87CD}" destId="{19A6B18F-E160-4268-B3C6-5C36E9E571C6}" srcOrd="1" destOrd="0" presId="urn:microsoft.com/office/officeart/2005/8/layout/radial6"/>
    <dgm:cxn modelId="{39571E12-197C-43AD-A6B2-0AD6EEB58497}" type="presParOf" srcId="{E9E8DC2D-9A5C-48AB-B00E-76B6F58A87CD}" destId="{C784C876-8853-4538-AFDB-3D3326CF3515}" srcOrd="2" destOrd="0" presId="urn:microsoft.com/office/officeart/2005/8/layout/radial6"/>
    <dgm:cxn modelId="{48156526-53D7-4D33-8B08-5539FD4478BE}" type="presParOf" srcId="{E9E8DC2D-9A5C-48AB-B00E-76B6F58A87CD}" destId="{05FC21AB-156E-4019-B2C5-8D5C86BEE2E5}" srcOrd="3" destOrd="0" presId="urn:microsoft.com/office/officeart/2005/8/layout/radial6"/>
    <dgm:cxn modelId="{98363574-5F0C-4D9C-A33C-E631D2635912}" type="presParOf" srcId="{E9E8DC2D-9A5C-48AB-B00E-76B6F58A87CD}" destId="{F004BF00-CA42-46B9-AFE0-29F5F70DBAA9}" srcOrd="4" destOrd="0" presId="urn:microsoft.com/office/officeart/2005/8/layout/radial6"/>
    <dgm:cxn modelId="{2D8C658D-0DE7-4EC6-9632-779046D5759F}" type="presParOf" srcId="{E9E8DC2D-9A5C-48AB-B00E-76B6F58A87CD}" destId="{0A28C07E-602E-4002-A740-744F78EC9AAD}" srcOrd="5" destOrd="0" presId="urn:microsoft.com/office/officeart/2005/8/layout/radial6"/>
    <dgm:cxn modelId="{3F312D20-3F4A-494C-826B-66066115DC28}" type="presParOf" srcId="{E9E8DC2D-9A5C-48AB-B00E-76B6F58A87CD}" destId="{26B02D9C-A585-4E57-8E86-2244FF79DD9B}" srcOrd="6" destOrd="0" presId="urn:microsoft.com/office/officeart/2005/8/layout/radial6"/>
    <dgm:cxn modelId="{81AAF5A2-B36D-436D-9BB3-21E1BB16663F}" type="presParOf" srcId="{E9E8DC2D-9A5C-48AB-B00E-76B6F58A87CD}" destId="{4CF6BBB5-1EAD-4F09-BFE3-4CF3505259F5}" srcOrd="7" destOrd="0" presId="urn:microsoft.com/office/officeart/2005/8/layout/radial6"/>
    <dgm:cxn modelId="{167E871C-EA11-4345-A4CB-603A3A2BF334}" type="presParOf" srcId="{E9E8DC2D-9A5C-48AB-B00E-76B6F58A87CD}" destId="{74E1EF40-E5B6-472E-AB7D-E94D7A6E2FF0}" srcOrd="8" destOrd="0" presId="urn:microsoft.com/office/officeart/2005/8/layout/radial6"/>
    <dgm:cxn modelId="{A8C19B99-F78E-4896-986D-AB7B128DBAE9}" type="presParOf" srcId="{E9E8DC2D-9A5C-48AB-B00E-76B6F58A87CD}" destId="{09618782-FF4A-4E39-9B0B-98905B56E2F7}" srcOrd="9" destOrd="0" presId="urn:microsoft.com/office/officeart/2005/8/layout/radial6"/>
    <dgm:cxn modelId="{8647D485-9F9E-49DD-AE14-2F7285C3AF2C}" type="presParOf" srcId="{E9E8DC2D-9A5C-48AB-B00E-76B6F58A87CD}" destId="{9F49EEC5-90BB-4F6C-BB03-429804B963E2}" srcOrd="10" destOrd="0" presId="urn:microsoft.com/office/officeart/2005/8/layout/radial6"/>
    <dgm:cxn modelId="{04980AF2-FF9D-4559-88D1-BD6F26BEE0B9}" type="presParOf" srcId="{E9E8DC2D-9A5C-48AB-B00E-76B6F58A87CD}" destId="{A3A8AAD6-B9E5-4F31-91C2-6ACE5B07A2BE}" srcOrd="11" destOrd="0" presId="urn:microsoft.com/office/officeart/2005/8/layout/radial6"/>
    <dgm:cxn modelId="{77998CE4-A21D-428A-B577-8EB9E0A3A436}" type="presParOf" srcId="{E9E8DC2D-9A5C-48AB-B00E-76B6F58A87CD}" destId="{09992D90-D054-42F7-BF65-7E6846A75413}" srcOrd="12"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2B75745-4588-4377-8EF4-0C59FC218E16}">
      <dsp:nvSpPr>
        <dsp:cNvPr id="0" name=""/>
        <dsp:cNvSpPr/>
      </dsp:nvSpPr>
      <dsp:spPr>
        <a:xfrm>
          <a:off x="719" y="1719220"/>
          <a:ext cx="2971966" cy="1485983"/>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pt-BR" sz="4000" b="1" kern="1200" dirty="0" smtClean="0">
              <a:solidFill>
                <a:schemeClr val="bg1"/>
              </a:solidFill>
              <a:hlinkClick xmlns:r="http://schemas.openxmlformats.org/officeDocument/2006/relationships" r:id="rId1"/>
            </a:rPr>
            <a:t>SIGPP</a:t>
          </a:r>
          <a:endParaRPr lang="pt-BR" sz="4000" b="1" kern="1200" dirty="0">
            <a:solidFill>
              <a:schemeClr val="bg1"/>
            </a:solidFill>
          </a:endParaRPr>
        </a:p>
      </dsp:txBody>
      <dsp:txXfrm>
        <a:off x="719" y="1719220"/>
        <a:ext cx="2971966" cy="1485983"/>
      </dsp:txXfrm>
    </dsp:sp>
    <dsp:sp modelId="{5CA6497C-DDB0-4367-BC22-9AAF02DFD0EC}">
      <dsp:nvSpPr>
        <dsp:cNvPr id="0" name=""/>
        <dsp:cNvSpPr/>
      </dsp:nvSpPr>
      <dsp:spPr>
        <a:xfrm rot="19457599">
          <a:off x="2835081" y="2007833"/>
          <a:ext cx="1463995" cy="54316"/>
        </a:xfrm>
        <a:custGeom>
          <a:avLst/>
          <a:gdLst/>
          <a:ahLst/>
          <a:cxnLst/>
          <a:rect l="0" t="0" r="0" b="0"/>
          <a:pathLst>
            <a:path>
              <a:moveTo>
                <a:pt x="0" y="27158"/>
              </a:moveTo>
              <a:lnTo>
                <a:pt x="1463995" y="27158"/>
              </a:lnTo>
            </a:path>
          </a:pathLst>
        </a:custGeom>
        <a:noFill/>
        <a:ln w="127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b="1" kern="1200"/>
        </a:p>
      </dsp:txBody>
      <dsp:txXfrm rot="19457599">
        <a:off x="3530479" y="1998391"/>
        <a:ext cx="73199" cy="73199"/>
      </dsp:txXfrm>
    </dsp:sp>
    <dsp:sp modelId="{99DFD66A-69AE-40F5-84ED-197C91AD0C0B}">
      <dsp:nvSpPr>
        <dsp:cNvPr id="0" name=""/>
        <dsp:cNvSpPr/>
      </dsp:nvSpPr>
      <dsp:spPr>
        <a:xfrm>
          <a:off x="4161472" y="864779"/>
          <a:ext cx="2971966" cy="1485983"/>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pt-BR" sz="3100" b="1" kern="1200" dirty="0" smtClean="0">
              <a:solidFill>
                <a:schemeClr val="tx1"/>
              </a:solidFill>
            </a:rPr>
            <a:t>Gestão de planejamento e projetos</a:t>
          </a:r>
          <a:endParaRPr lang="pt-BR" sz="3100" b="1" kern="1200" dirty="0">
            <a:solidFill>
              <a:schemeClr val="tx1"/>
            </a:solidFill>
          </a:endParaRPr>
        </a:p>
      </dsp:txBody>
      <dsp:txXfrm>
        <a:off x="4161472" y="864779"/>
        <a:ext cx="2971966" cy="1485983"/>
      </dsp:txXfrm>
    </dsp:sp>
    <dsp:sp modelId="{D9664118-4792-4403-A966-6796D1867025}">
      <dsp:nvSpPr>
        <dsp:cNvPr id="0" name=""/>
        <dsp:cNvSpPr/>
      </dsp:nvSpPr>
      <dsp:spPr>
        <a:xfrm rot="2142401">
          <a:off x="2835081" y="2862274"/>
          <a:ext cx="1463995" cy="54316"/>
        </a:xfrm>
        <a:custGeom>
          <a:avLst/>
          <a:gdLst/>
          <a:ahLst/>
          <a:cxnLst/>
          <a:rect l="0" t="0" r="0" b="0"/>
          <a:pathLst>
            <a:path>
              <a:moveTo>
                <a:pt x="0" y="27158"/>
              </a:moveTo>
              <a:lnTo>
                <a:pt x="1463995" y="27158"/>
              </a:lnTo>
            </a:path>
          </a:pathLst>
        </a:custGeom>
        <a:noFill/>
        <a:ln w="12700" cap="flat" cmpd="sng" algn="ctr">
          <a:solidFill>
            <a:schemeClr val="bg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rot="2142401">
        <a:off x="3530479" y="2852832"/>
        <a:ext cx="73199" cy="73199"/>
      </dsp:txXfrm>
    </dsp:sp>
    <dsp:sp modelId="{6C888E02-1E61-476F-ABE1-25278DEA467A}">
      <dsp:nvSpPr>
        <dsp:cNvPr id="0" name=""/>
        <dsp:cNvSpPr/>
      </dsp:nvSpPr>
      <dsp:spPr>
        <a:xfrm>
          <a:off x="4161472" y="2573660"/>
          <a:ext cx="2971966" cy="1485983"/>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pt-BR" sz="3100" b="1" kern="1200" dirty="0" smtClean="0">
              <a:solidFill>
                <a:schemeClr val="tx1"/>
              </a:solidFill>
            </a:rPr>
            <a:t>Monitoramento de metas</a:t>
          </a:r>
          <a:endParaRPr lang="pt-BR" sz="3100" b="1" kern="1200" dirty="0">
            <a:solidFill>
              <a:schemeClr val="tx1"/>
            </a:solidFill>
          </a:endParaRPr>
        </a:p>
      </dsp:txBody>
      <dsp:txXfrm>
        <a:off x="4161472" y="2573660"/>
        <a:ext cx="2971966" cy="148598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9992D90-D054-42F7-BF65-7E6846A75413}">
      <dsp:nvSpPr>
        <dsp:cNvPr id="0" name=""/>
        <dsp:cNvSpPr/>
      </dsp:nvSpPr>
      <dsp:spPr>
        <a:xfrm>
          <a:off x="1173294" y="686015"/>
          <a:ext cx="4578392" cy="4578392"/>
        </a:xfrm>
        <a:prstGeom prst="blockArc">
          <a:avLst>
            <a:gd name="adj1" fmla="val 1080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618782-FF4A-4E39-9B0B-98905B56E2F7}">
      <dsp:nvSpPr>
        <dsp:cNvPr id="0" name=""/>
        <dsp:cNvSpPr/>
      </dsp:nvSpPr>
      <dsp:spPr>
        <a:xfrm>
          <a:off x="1173294" y="686015"/>
          <a:ext cx="4578392" cy="4578392"/>
        </a:xfrm>
        <a:prstGeom prst="blockArc">
          <a:avLst>
            <a:gd name="adj1" fmla="val 5400000"/>
            <a:gd name="adj2" fmla="val 108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B02D9C-A585-4E57-8E86-2244FF79DD9B}">
      <dsp:nvSpPr>
        <dsp:cNvPr id="0" name=""/>
        <dsp:cNvSpPr/>
      </dsp:nvSpPr>
      <dsp:spPr>
        <a:xfrm>
          <a:off x="1173294" y="686015"/>
          <a:ext cx="4578392" cy="4578392"/>
        </a:xfrm>
        <a:prstGeom prst="blockArc">
          <a:avLst>
            <a:gd name="adj1" fmla="val 0"/>
            <a:gd name="adj2" fmla="val 54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FC21AB-156E-4019-B2C5-8D5C86BEE2E5}">
      <dsp:nvSpPr>
        <dsp:cNvPr id="0" name=""/>
        <dsp:cNvSpPr/>
      </dsp:nvSpPr>
      <dsp:spPr>
        <a:xfrm>
          <a:off x="1173294" y="686015"/>
          <a:ext cx="4578392" cy="4578392"/>
        </a:xfrm>
        <a:prstGeom prst="blockArc">
          <a:avLst>
            <a:gd name="adj1" fmla="val 16200000"/>
            <a:gd name="adj2" fmla="val 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85A6CE-30F9-4D8A-B3A6-8902648EC152}">
      <dsp:nvSpPr>
        <dsp:cNvPr id="0" name=""/>
        <dsp:cNvSpPr/>
      </dsp:nvSpPr>
      <dsp:spPr>
        <a:xfrm>
          <a:off x="2584995" y="2197284"/>
          <a:ext cx="1754989" cy="1555854"/>
        </a:xfrm>
        <a:prstGeom prst="ellipse">
          <a:avLst/>
        </a:prstGeom>
        <a:no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pt-BR" sz="6500" kern="1200" dirty="0">
            <a:effectLst>
              <a:outerShdw blurRad="38100" dist="38100" dir="2700000" algn="tl">
                <a:srgbClr val="000000">
                  <a:alpha val="43137"/>
                </a:srgbClr>
              </a:outerShdw>
            </a:effectLst>
          </a:endParaRPr>
        </a:p>
      </dsp:txBody>
      <dsp:txXfrm>
        <a:off x="2584995" y="2197284"/>
        <a:ext cx="1754989" cy="1555854"/>
      </dsp:txXfrm>
    </dsp:sp>
    <dsp:sp modelId="{19A6B18F-E160-4268-B3C6-5C36E9E571C6}">
      <dsp:nvSpPr>
        <dsp:cNvPr id="0" name=""/>
        <dsp:cNvSpPr/>
      </dsp:nvSpPr>
      <dsp:spPr>
        <a:xfrm>
          <a:off x="2557696" y="1001"/>
          <a:ext cx="1809587" cy="1476322"/>
        </a:xfrm>
        <a:prstGeom prst="ellipse">
          <a:avLst/>
        </a:prstGeom>
        <a:solidFill>
          <a:schemeClr val="accent5">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kern="1200" dirty="0" smtClean="0">
              <a:effectLst>
                <a:outerShdw blurRad="38100" dist="38100" dir="2700000" algn="tl">
                  <a:srgbClr val="000000">
                    <a:alpha val="43137"/>
                  </a:srgbClr>
                </a:outerShdw>
              </a:effectLst>
            </a:rPr>
            <a:t>Percepção dos resultados</a:t>
          </a:r>
          <a:endParaRPr lang="pt-BR" sz="1800" kern="1200" dirty="0">
            <a:effectLst>
              <a:outerShdw blurRad="38100" dist="38100" dir="2700000" algn="tl">
                <a:srgbClr val="000000">
                  <a:alpha val="43137"/>
                </a:srgbClr>
              </a:outerShdw>
            </a:effectLst>
          </a:endParaRPr>
        </a:p>
      </dsp:txBody>
      <dsp:txXfrm>
        <a:off x="2557696" y="1001"/>
        <a:ext cx="1809587" cy="1476322"/>
      </dsp:txXfrm>
    </dsp:sp>
    <dsp:sp modelId="{F004BF00-CA42-46B9-AFE0-29F5F70DBAA9}">
      <dsp:nvSpPr>
        <dsp:cNvPr id="0" name=""/>
        <dsp:cNvSpPr/>
      </dsp:nvSpPr>
      <dsp:spPr>
        <a:xfrm>
          <a:off x="4699563" y="2237050"/>
          <a:ext cx="1997952" cy="1476322"/>
        </a:xfrm>
        <a:prstGeom prst="ellipse">
          <a:avLst/>
        </a:prstGeom>
        <a:solidFill>
          <a:srgbClr val="00B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kern="1200" dirty="0" smtClean="0">
              <a:effectLst>
                <a:outerShdw blurRad="38100" dist="38100" dir="2700000" algn="tl">
                  <a:srgbClr val="000000">
                    <a:alpha val="43137"/>
                  </a:srgbClr>
                </a:outerShdw>
              </a:effectLst>
            </a:rPr>
            <a:t>Acompanhamento contínuo</a:t>
          </a:r>
          <a:endParaRPr lang="pt-BR" sz="1800" kern="1200" dirty="0">
            <a:effectLst>
              <a:outerShdw blurRad="38100" dist="38100" dir="2700000" algn="tl">
                <a:srgbClr val="000000">
                  <a:alpha val="43137"/>
                </a:srgbClr>
              </a:outerShdw>
            </a:effectLst>
          </a:endParaRPr>
        </a:p>
      </dsp:txBody>
      <dsp:txXfrm>
        <a:off x="4699563" y="2237050"/>
        <a:ext cx="1997952" cy="1476322"/>
      </dsp:txXfrm>
    </dsp:sp>
    <dsp:sp modelId="{4CF6BBB5-1EAD-4F09-BFE3-4CF3505259F5}">
      <dsp:nvSpPr>
        <dsp:cNvPr id="0" name=""/>
        <dsp:cNvSpPr/>
      </dsp:nvSpPr>
      <dsp:spPr>
        <a:xfrm>
          <a:off x="2516750" y="4473099"/>
          <a:ext cx="1891479" cy="1476322"/>
        </a:xfrm>
        <a:prstGeom prst="ellipse">
          <a:avLst/>
        </a:prstGeom>
        <a:solidFill>
          <a:srgbClr val="FF0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kern="1200" dirty="0" smtClean="0">
              <a:effectLst>
                <a:outerShdw blurRad="38100" dist="38100" dir="2700000" algn="tl">
                  <a:srgbClr val="000000">
                    <a:alpha val="43137"/>
                  </a:srgbClr>
                </a:outerShdw>
              </a:effectLst>
            </a:rPr>
            <a:t>Otimização dos relatórios de gestão</a:t>
          </a:r>
          <a:endParaRPr lang="pt-BR" sz="1800" kern="1200" dirty="0">
            <a:effectLst>
              <a:outerShdw blurRad="38100" dist="38100" dir="2700000" algn="tl">
                <a:srgbClr val="000000">
                  <a:alpha val="43137"/>
                </a:srgbClr>
              </a:outerShdw>
            </a:effectLst>
          </a:endParaRPr>
        </a:p>
      </dsp:txBody>
      <dsp:txXfrm>
        <a:off x="2516750" y="4473099"/>
        <a:ext cx="1891479" cy="1476322"/>
      </dsp:txXfrm>
    </dsp:sp>
    <dsp:sp modelId="{9F49EEC5-90BB-4F6C-BB03-429804B963E2}">
      <dsp:nvSpPr>
        <dsp:cNvPr id="0" name=""/>
        <dsp:cNvSpPr/>
      </dsp:nvSpPr>
      <dsp:spPr>
        <a:xfrm>
          <a:off x="235548" y="2237050"/>
          <a:ext cx="1981786" cy="1476322"/>
        </a:xfrm>
        <a:prstGeom prst="ellipse">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kern="1200" dirty="0" smtClean="0">
              <a:effectLst>
                <a:outerShdw blurRad="38100" dist="38100" dir="2700000" algn="tl">
                  <a:srgbClr val="000000">
                    <a:alpha val="43137"/>
                  </a:srgbClr>
                </a:outerShdw>
              </a:effectLst>
            </a:rPr>
            <a:t>prontidão na prestação de contas </a:t>
          </a:r>
          <a:endParaRPr lang="pt-BR" sz="1800" kern="1200" dirty="0">
            <a:effectLst>
              <a:outerShdw blurRad="38100" dist="38100" dir="2700000" algn="tl">
                <a:srgbClr val="000000">
                  <a:alpha val="43137"/>
                </a:srgbClr>
              </a:outerShdw>
            </a:effectLst>
          </a:endParaRPr>
        </a:p>
      </dsp:txBody>
      <dsp:txXfrm>
        <a:off x="235548" y="2237050"/>
        <a:ext cx="1981786" cy="147632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3.x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drawings/drawing1.xml><?xml version="1.0" encoding="utf-8"?>
<c:userShapes xmlns:c="http://schemas.openxmlformats.org/drawingml/2006/chart">
  <cdr:relSizeAnchor xmlns:cdr="http://schemas.openxmlformats.org/drawingml/2006/chartDrawing">
    <cdr:from>
      <cdr:x>0.62887</cdr:x>
      <cdr:y>0.25624</cdr:y>
    </cdr:from>
    <cdr:to>
      <cdr:x>0.75966</cdr:x>
      <cdr:y>0.8587</cdr:y>
    </cdr:to>
    <cdr:sp macro="" textlink="">
      <cdr:nvSpPr>
        <cdr:cNvPr id="2" name="CaixaDeTexto 1"/>
        <cdr:cNvSpPr txBox="1"/>
      </cdr:nvSpPr>
      <cdr:spPr>
        <a:xfrm xmlns:a="http://schemas.openxmlformats.org/drawingml/2006/main">
          <a:off x="4187031" y="1247188"/>
          <a:ext cx="870745" cy="2932333"/>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pt-BR" sz="1200" b="1" dirty="0" smtClean="0"/>
        </a:p>
        <a:p xmlns:a="http://schemas.openxmlformats.org/drawingml/2006/main">
          <a:r>
            <a:rPr lang="pt-BR" sz="1200" dirty="0" smtClean="0"/>
            <a:t>+</a:t>
          </a:r>
        </a:p>
        <a:p xmlns:a="http://schemas.openxmlformats.org/drawingml/2006/main">
          <a:r>
            <a:rPr lang="pt-BR" sz="1200" dirty="0" smtClean="0">
              <a:latin typeface="+mn-lt"/>
              <a:ea typeface="+mn-ea"/>
              <a:cs typeface="+mn-cs"/>
            </a:rPr>
            <a:t>Anan;</a:t>
          </a:r>
        </a:p>
        <a:p xmlns:a="http://schemas.openxmlformats.org/drawingml/2006/main">
          <a:r>
            <a:rPr lang="pt-BR" sz="1200" dirty="0" smtClean="0"/>
            <a:t>Abaete;</a:t>
          </a:r>
        </a:p>
        <a:p xmlns:a="http://schemas.openxmlformats.org/drawingml/2006/main">
          <a:r>
            <a:rPr lang="pt-BR" sz="1200" dirty="0" smtClean="0">
              <a:latin typeface="+mn-lt"/>
              <a:ea typeface="+mn-ea"/>
              <a:cs typeface="+mn-cs"/>
            </a:rPr>
            <a:t>Breves;</a:t>
          </a:r>
        </a:p>
        <a:p xmlns:a="http://schemas.openxmlformats.org/drawingml/2006/main">
          <a:r>
            <a:rPr lang="pt-BR" sz="1200" dirty="0" smtClean="0">
              <a:latin typeface="+mn-lt"/>
              <a:ea typeface="+mn-ea"/>
              <a:cs typeface="+mn-cs"/>
            </a:rPr>
            <a:t>Cametá;</a:t>
          </a:r>
        </a:p>
        <a:p xmlns:a="http://schemas.openxmlformats.org/drawingml/2006/main">
          <a:r>
            <a:rPr lang="pt-BR" sz="1200" dirty="0" smtClean="0">
              <a:latin typeface="+mn-lt"/>
              <a:ea typeface="+mn-ea"/>
              <a:cs typeface="+mn-cs"/>
            </a:rPr>
            <a:t>Parauap</a:t>
          </a:r>
          <a:r>
            <a:rPr lang="pt-BR" sz="1200" dirty="0" smtClean="0"/>
            <a:t>.</a:t>
          </a:r>
          <a:endParaRPr lang="pt-BR" sz="1200" dirty="0" smtClean="0">
            <a:latin typeface="+mn-lt"/>
            <a:ea typeface="+mn-ea"/>
            <a:cs typeface="+mn-cs"/>
          </a:endParaRPr>
        </a:p>
      </cdr:txBody>
    </cdr:sp>
  </cdr:relSizeAnchor>
  <cdr:relSizeAnchor xmlns:cdr="http://schemas.openxmlformats.org/drawingml/2006/chartDrawing">
    <cdr:from>
      <cdr:x>0.5307</cdr:x>
      <cdr:y>0.59426</cdr:y>
    </cdr:from>
    <cdr:to>
      <cdr:x>0.63376</cdr:x>
      <cdr:y>0.87476</cdr:y>
    </cdr:to>
    <cdr:sp macro="" textlink="">
      <cdr:nvSpPr>
        <cdr:cNvPr id="3" name="CaixaDeTexto 2"/>
        <cdr:cNvSpPr txBox="1"/>
      </cdr:nvSpPr>
      <cdr:spPr>
        <a:xfrm xmlns:a="http://schemas.openxmlformats.org/drawingml/2006/main">
          <a:off x="3533398" y="2892436"/>
          <a:ext cx="686177" cy="1365238"/>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pt-BR" sz="1200" dirty="0" smtClean="0"/>
        </a:p>
        <a:p xmlns:a="http://schemas.openxmlformats.org/drawingml/2006/main">
          <a:r>
            <a:rPr lang="pt-BR" sz="1200" dirty="0" err="1" smtClean="0"/>
            <a:t>Cast</a:t>
          </a:r>
          <a:endParaRPr lang="pt-BR" sz="1200" dirty="0" smtClean="0"/>
        </a:p>
        <a:p xmlns:a="http://schemas.openxmlformats.org/drawingml/2006/main">
          <a:r>
            <a:rPr lang="pt-BR" sz="1200" dirty="0" smtClean="0"/>
            <a:t>CRMB;</a:t>
          </a:r>
        </a:p>
        <a:p xmlns:a="http://schemas.openxmlformats.org/drawingml/2006/main">
          <a:r>
            <a:rPr lang="pt-BR" sz="1200" dirty="0" err="1" smtClean="0"/>
            <a:t>Parag</a:t>
          </a:r>
          <a:r>
            <a:rPr lang="pt-BR" sz="1200" dirty="0" smtClean="0"/>
            <a:t>;</a:t>
          </a:r>
        </a:p>
        <a:p xmlns:a="http://schemas.openxmlformats.org/drawingml/2006/main">
          <a:r>
            <a:rPr lang="pt-BR" sz="1200" dirty="0" err="1" smtClean="0"/>
            <a:t>Tuc</a:t>
          </a:r>
          <a:r>
            <a:rPr lang="pt-BR" sz="1200" dirty="0" smtClean="0"/>
            <a:t>.</a:t>
          </a:r>
          <a:endParaRPr lang="pt-BR" sz="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0.6309</cdr:x>
      <cdr:y>0.54012</cdr:y>
    </cdr:from>
    <cdr:to>
      <cdr:x>0.7382</cdr:x>
      <cdr:y>0.8587</cdr:y>
    </cdr:to>
    <cdr:sp macro="" textlink="">
      <cdr:nvSpPr>
        <cdr:cNvPr id="2" name="CaixaDeTexto 1"/>
        <cdr:cNvSpPr txBox="1"/>
      </cdr:nvSpPr>
      <cdr:spPr>
        <a:xfrm xmlns:a="http://schemas.openxmlformats.org/drawingml/2006/main">
          <a:off x="4200527" y="2628898"/>
          <a:ext cx="714374" cy="1550629"/>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endParaRPr lang="pt-BR" sz="1200" b="1" dirty="0" smtClean="0"/>
        </a:p>
        <a:p xmlns:a="http://schemas.openxmlformats.org/drawingml/2006/main">
          <a:pPr algn="ctr"/>
          <a:r>
            <a:rPr lang="pt-BR" sz="1200" dirty="0" smtClean="0"/>
            <a:t>+</a:t>
          </a:r>
        </a:p>
        <a:p xmlns:a="http://schemas.openxmlformats.org/drawingml/2006/main">
          <a:pPr algn="ctr"/>
          <a:r>
            <a:rPr lang="pt-BR" sz="1200" dirty="0" smtClean="0"/>
            <a:t>BREVES</a:t>
          </a:r>
        </a:p>
        <a:p xmlns:a="http://schemas.openxmlformats.org/drawingml/2006/main">
          <a:pPr algn="ctr"/>
          <a:r>
            <a:rPr lang="pt-BR" sz="1200" dirty="0" smtClean="0">
              <a:latin typeface="+mn-lt"/>
              <a:ea typeface="+mn-ea"/>
              <a:cs typeface="+mn-cs"/>
            </a:rPr>
            <a:t>ITAIT</a:t>
          </a:r>
        </a:p>
        <a:p xmlns:a="http://schemas.openxmlformats.org/drawingml/2006/main">
          <a:pPr algn="ctr"/>
          <a:r>
            <a:rPr lang="pt-BR" sz="1200" dirty="0" smtClean="0"/>
            <a:t>CRMB</a:t>
          </a:r>
        </a:p>
        <a:p xmlns:a="http://schemas.openxmlformats.org/drawingml/2006/main">
          <a:pPr algn="ctr"/>
          <a:r>
            <a:rPr lang="pt-BR" sz="1200" dirty="0" smtClean="0">
              <a:latin typeface="+mn-lt"/>
              <a:ea typeface="+mn-ea"/>
              <a:cs typeface="+mn-cs"/>
            </a:rPr>
            <a:t>SANT</a:t>
          </a:r>
        </a:p>
        <a:p xmlns:a="http://schemas.openxmlformats.org/drawingml/2006/main">
          <a:pPr algn="ctr"/>
          <a:endParaRPr lang="pt-BR" sz="1200" dirty="0" smtClean="0">
            <a:latin typeface="+mn-lt"/>
            <a:ea typeface="+mn-ea"/>
            <a:cs typeface="+mn-cs"/>
          </a:endParaRPr>
        </a:p>
      </cdr:txBody>
    </cdr:sp>
  </cdr:relSizeAnchor>
  <cdr:relSizeAnchor xmlns:cdr="http://schemas.openxmlformats.org/drawingml/2006/chartDrawing">
    <cdr:from>
      <cdr:x>0.5307</cdr:x>
      <cdr:y>0.67254</cdr:y>
    </cdr:from>
    <cdr:to>
      <cdr:x>0.63376</cdr:x>
      <cdr:y>0.88063</cdr:y>
    </cdr:to>
    <cdr:sp macro="" textlink="">
      <cdr:nvSpPr>
        <cdr:cNvPr id="3" name="CaixaDeTexto 2"/>
        <cdr:cNvSpPr txBox="1"/>
      </cdr:nvSpPr>
      <cdr:spPr>
        <a:xfrm xmlns:a="http://schemas.openxmlformats.org/drawingml/2006/main">
          <a:off x="3533387" y="3273426"/>
          <a:ext cx="686171" cy="1012823"/>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pt-BR" sz="1200" dirty="0" smtClean="0">
              <a:effectLst/>
            </a:rPr>
            <a:t>ABAET</a:t>
          </a:r>
        </a:p>
        <a:p xmlns:a="http://schemas.openxmlformats.org/drawingml/2006/main">
          <a:pPr algn="ctr"/>
          <a:r>
            <a:rPr lang="pt-BR" sz="1200" dirty="0" smtClean="0">
              <a:effectLst/>
            </a:rPr>
            <a:t>BELÉM</a:t>
          </a:r>
        </a:p>
        <a:p xmlns:a="http://schemas.openxmlformats.org/drawingml/2006/main">
          <a:pPr algn="ctr"/>
          <a:r>
            <a:rPr lang="pt-BR" sz="1200" dirty="0" smtClean="0">
              <a:effectLst/>
            </a:rPr>
            <a:t>BRAG</a:t>
          </a:r>
        </a:p>
        <a:p xmlns:a="http://schemas.openxmlformats.org/drawingml/2006/main">
          <a:pPr algn="ctr"/>
          <a:r>
            <a:rPr lang="pt-BR" sz="1200" dirty="0" smtClean="0">
              <a:effectLst/>
            </a:rPr>
            <a:t>CAST</a:t>
          </a:r>
        </a:p>
        <a:p xmlns:a="http://schemas.openxmlformats.org/drawingml/2006/main">
          <a:pPr algn="ctr"/>
          <a:r>
            <a:rPr lang="pt-BR" sz="1200" dirty="0" smtClean="0">
              <a:effectLst/>
            </a:rPr>
            <a:t>TUC</a:t>
          </a:r>
          <a:endParaRPr lang="pt-BR" sz="1200" dirty="0">
            <a:effectLst/>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0.00454</cdr:y>
    </cdr:from>
    <cdr:to>
      <cdr:x>1</cdr:x>
      <cdr:y>0.96545</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31838" y="27484"/>
          <a:ext cx="11034064" cy="5817236"/>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0.0255</cdr:x>
      <cdr:y>0.03075</cdr:y>
    </cdr:from>
    <cdr:to>
      <cdr:x>0.97757</cdr:x>
      <cdr:y>0.98695</cdr:y>
    </cdr:to>
    <cdr:sp macro="" textlink="">
      <cdr:nvSpPr>
        <cdr:cNvPr id="3" name="CaixaDeTexto 2"/>
        <cdr:cNvSpPr txBox="1"/>
      </cdr:nvSpPr>
      <cdr:spPr>
        <a:xfrm xmlns:a="http://schemas.openxmlformats.org/drawingml/2006/main">
          <a:off x="275047" y="175860"/>
          <a:ext cx="10269206" cy="54691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just"/>
          <a:r>
            <a:rPr lang="pt-BR" sz="2800" dirty="0" smtClean="0">
              <a:solidFill>
                <a:schemeClr val="tx1"/>
              </a:solidFill>
            </a:rPr>
            <a:t>CPE INSTITUCIONAL</a:t>
          </a:r>
        </a:p>
        <a:p xmlns:a="http://schemas.openxmlformats.org/drawingml/2006/main">
          <a:pPr algn="just"/>
          <a:endParaRPr lang="pt-BR" sz="2800" dirty="0" smtClean="0">
            <a:solidFill>
              <a:schemeClr val="tx1"/>
            </a:solidFill>
          </a:endParaRPr>
        </a:p>
        <a:p xmlns:a="http://schemas.openxmlformats.org/drawingml/2006/main">
          <a:pPr algn="just"/>
          <a:r>
            <a:rPr lang="pt-BR" sz="2800" dirty="0" smtClean="0">
              <a:solidFill>
                <a:schemeClr val="tx1"/>
              </a:solidFill>
            </a:rPr>
            <a:t>Fase final pesquisa PPE- ENTREGA para CONSUP</a:t>
          </a:r>
        </a:p>
        <a:p xmlns:a="http://schemas.openxmlformats.org/drawingml/2006/main">
          <a:pPr algn="just"/>
          <a:r>
            <a:rPr lang="pt-BR" sz="2800" dirty="0" smtClean="0">
              <a:solidFill>
                <a:schemeClr val="tx1"/>
              </a:solidFill>
            </a:rPr>
            <a:t>NORMATIVA DE ATUAÇÃO CPE NOS CAMPI</a:t>
          </a:r>
        </a:p>
        <a:p xmlns:a="http://schemas.openxmlformats.org/drawingml/2006/main">
          <a:pPr algn="just"/>
          <a:r>
            <a:rPr lang="pt-BR" sz="2800" dirty="0" smtClean="0">
              <a:solidFill>
                <a:schemeClr val="tx1"/>
              </a:solidFill>
            </a:rPr>
            <a:t>VISITA DA COMISSÃO INSTITUCIONAL AOS 18 CAMPI DO IFPA</a:t>
          </a:r>
        </a:p>
        <a:p xmlns:a="http://schemas.openxmlformats.org/drawingml/2006/main">
          <a:pPr algn="just"/>
          <a:r>
            <a:rPr lang="pt-BR" sz="2800" dirty="0" smtClean="0">
              <a:solidFill>
                <a:schemeClr val="tx1"/>
              </a:solidFill>
            </a:rPr>
            <a:t>(setembro a dezembro 2017)</a:t>
          </a:r>
        </a:p>
        <a:p xmlns:a="http://schemas.openxmlformats.org/drawingml/2006/main">
          <a:pPr algn="just"/>
          <a:r>
            <a:rPr lang="pt-BR" sz="2800" dirty="0" smtClean="0">
              <a:solidFill>
                <a:schemeClr val="tx1"/>
              </a:solidFill>
            </a:rPr>
            <a:t>Setembro- Itaituba, Belém, Vigia,Ananindeua, Bragança</a:t>
          </a:r>
        </a:p>
        <a:p xmlns:a="http://schemas.openxmlformats.org/drawingml/2006/main">
          <a:pPr algn="just"/>
          <a:endParaRPr lang="pt-BR" sz="2800" dirty="0" smtClean="0">
            <a:solidFill>
              <a:schemeClr val="tx1"/>
            </a:solidFill>
          </a:endParaRPr>
        </a:p>
        <a:p xmlns:a="http://schemas.openxmlformats.org/drawingml/2006/main">
          <a:pPr algn="just"/>
          <a:r>
            <a:rPr lang="pt-BR" sz="2800" dirty="0" smtClean="0">
              <a:solidFill>
                <a:schemeClr val="tx1"/>
              </a:solidFill>
            </a:rPr>
            <a:t>NOVEMBRO- 29-30: SEMINÁRIO CPE 2017- MEMORIAL INSTITUCIONAL-OFICINAS, METODOLOGIAS QUANTITATIVAS E QUALITATIVAS.</a:t>
          </a:r>
        </a:p>
        <a:p xmlns:a="http://schemas.openxmlformats.org/drawingml/2006/main">
          <a:pPr algn="just"/>
          <a:r>
            <a:rPr lang="pt-BR" sz="2800" dirty="0" smtClean="0">
              <a:solidFill>
                <a:schemeClr val="tx1"/>
              </a:solidFill>
            </a:rPr>
            <a:t>DEZEMBRO- ENCERRAMENTO DE OFERTAS DO EDITAL PPE 2017</a:t>
          </a:r>
        </a:p>
        <a:p xmlns:a="http://schemas.openxmlformats.org/drawingml/2006/main">
          <a:pPr algn="just"/>
          <a:endParaRPr lang="pt-BR" sz="2800" dirty="0" smtClean="0"/>
        </a:p>
        <a:p xmlns:a="http://schemas.openxmlformats.org/drawingml/2006/main">
          <a:pPr algn="just"/>
          <a:endParaRPr lang="pt-BR" sz="2800" dirty="0" smtClean="0"/>
        </a:p>
        <a:p xmlns:a="http://schemas.openxmlformats.org/drawingml/2006/main">
          <a:pPr algn="just"/>
          <a:endParaRPr lang="pt-BR" sz="2800" dirty="0" smtClean="0"/>
        </a:p>
        <a:p xmlns:a="http://schemas.openxmlformats.org/drawingml/2006/main">
          <a:pPr algn="just"/>
          <a:endParaRPr lang="pt-BR" sz="2800" dirty="0"/>
        </a:p>
      </cdr:txBody>
    </cdr:sp>
  </cdr:relSizeAnchor>
</c:userShap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tâ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0" name="Retâ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ctrTitle"/>
          </p:nvPr>
        </p:nvSpPr>
        <p:spPr>
          <a:xfrm>
            <a:off x="680322" y="2733709"/>
            <a:ext cx="8144134" cy="1373070"/>
          </a:xfrm>
        </p:spPr>
        <p:txBody>
          <a:bodyPr anchor="b">
            <a:noAutofit/>
          </a:bodyPr>
          <a:lstStyle>
            <a:lvl1pPr algn="r" latinLnBrk="0">
              <a:defRPr lang="pt-BR" sz="5400"/>
            </a:lvl1pPr>
          </a:lstStyle>
          <a:p>
            <a:r>
              <a:rPr lang="pt-BR" smtClean="0"/>
              <a:t>Clique para editar o estilo do título mestre</a:t>
            </a:r>
            <a:endParaRPr lang="pt-BR" dirty="0"/>
          </a:p>
        </p:txBody>
      </p:sp>
      <p:sp>
        <p:nvSpPr>
          <p:cNvPr id="3" name="Subtítulo 2"/>
          <p:cNvSpPr>
            <a:spLocks noGrp="1"/>
          </p:cNvSpPr>
          <p:nvPr>
            <p:ph type="subTitle" idx="1"/>
          </p:nvPr>
        </p:nvSpPr>
        <p:spPr>
          <a:xfrm>
            <a:off x="680322" y="4394039"/>
            <a:ext cx="8144134" cy="1117687"/>
          </a:xfrm>
        </p:spPr>
        <p:txBody>
          <a:bodyPr>
            <a:normAutofit/>
          </a:bodyPr>
          <a:lstStyle>
            <a:lvl1pPr marL="0" indent="0" algn="r" latinLnBrk="0">
              <a:buNone/>
              <a:defRPr lang="pt-BR" sz="2000"/>
            </a:lvl1pPr>
            <a:lvl2pPr marL="457200" indent="0" algn="ctr" latinLnBrk="0">
              <a:buNone/>
              <a:defRPr lang="pt-BR" sz="2000"/>
            </a:lvl2pPr>
            <a:lvl3pPr marL="914400" indent="0" algn="ctr" latinLnBrk="0">
              <a:buNone/>
              <a:defRPr lang="pt-BR" sz="1800"/>
            </a:lvl3pPr>
            <a:lvl4pPr marL="1371600" indent="0" algn="ctr" latinLnBrk="0">
              <a:buNone/>
              <a:defRPr lang="pt-BR" sz="1600"/>
            </a:lvl4pPr>
            <a:lvl5pPr marL="1828800" indent="0" algn="ctr" latinLnBrk="0">
              <a:buNone/>
              <a:defRPr lang="pt-BR" sz="1600"/>
            </a:lvl5pPr>
            <a:lvl6pPr marL="2286000" indent="0" algn="ctr" latinLnBrk="0">
              <a:buNone/>
              <a:defRPr lang="pt-BR" sz="1600"/>
            </a:lvl6pPr>
            <a:lvl7pPr marL="2743200" indent="0" algn="ctr" latinLnBrk="0">
              <a:buNone/>
              <a:defRPr lang="pt-BR" sz="1600"/>
            </a:lvl7pPr>
            <a:lvl8pPr marL="3200400" indent="0" algn="ctr" latinLnBrk="0">
              <a:buNone/>
              <a:defRPr lang="pt-BR" sz="1600"/>
            </a:lvl8pPr>
            <a:lvl9pPr marL="3657600" indent="0" algn="ctr" latinLnBrk="0">
              <a:buNone/>
              <a:defRPr lang="pt-BR" sz="1600"/>
            </a:lvl9pPr>
          </a:lstStyle>
          <a:p>
            <a:r>
              <a:rPr lang="pt-BR" smtClean="0"/>
              <a:t>Clique para editar o estilo do subtítulo mestre</a:t>
            </a:r>
            <a:endParaRPr lang="pt-BR" dirty="0"/>
          </a:p>
        </p:txBody>
      </p:sp>
      <p:sp>
        <p:nvSpPr>
          <p:cNvPr id="4" name="Espaço reservado de data 3"/>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4"/>
          <p:cNvSpPr>
            <a:spLocks noGrp="1"/>
          </p:cNvSpPr>
          <p:nvPr>
            <p:ph type="sldNum" sz="quarter" idx="12"/>
          </p:nvPr>
        </p:nvSpPr>
        <p:spPr>
          <a:xfrm>
            <a:off x="9255346" y="2750337"/>
            <a:ext cx="1171888" cy="1356442"/>
          </a:xfrm>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m panorâmica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2" y="4711616"/>
            <a:ext cx="9613859" cy="453051"/>
          </a:xfrm>
        </p:spPr>
        <p:txBody>
          <a:bodyPr anchor="b">
            <a:normAutofit/>
          </a:bodyPr>
          <a:lstStyle>
            <a:lvl1pPr latinLnBrk="0">
              <a:defRPr lang="pt-BR" sz="24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19" y="5169583"/>
            <a:ext cx="9613862" cy="622971"/>
          </a:xfrm>
        </p:spPr>
        <p:txBody>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309"/>
            <a:ext cx="1154151" cy="1090789"/>
          </a:xfrm>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pic>
        <p:nvPicPr>
          <p:cNvPr id="13" name="Imagem 12"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Imagem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tâ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tâ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ítulo 1"/>
          <p:cNvSpPr>
            <a:spLocks noGrp="1"/>
          </p:cNvSpPr>
          <p:nvPr>
            <p:ph type="title"/>
          </p:nvPr>
        </p:nvSpPr>
        <p:spPr>
          <a:xfrm>
            <a:off x="669222" y="753228"/>
            <a:ext cx="9624960" cy="1080938"/>
          </a:xfrm>
        </p:spPr>
        <p:txBody>
          <a:bodyPr/>
          <a:lstStyle/>
          <a:p>
            <a:r>
              <a:rPr lang="pt-BR" smtClean="0"/>
              <a:t>Clique para editar o estilo do título mestre</a:t>
            </a:r>
            <a:endParaRPr lang="pt-BR" dirty="0"/>
          </a:p>
        </p:txBody>
      </p:sp>
      <p:sp>
        <p:nvSpPr>
          <p:cNvPr id="7" name="Espaço reservado para texto 2"/>
          <p:cNvSpPr>
            <a:spLocks noGrp="1"/>
          </p:cNvSpPr>
          <p:nvPr>
            <p:ph type="body" idx="1"/>
          </p:nvPr>
        </p:nvSpPr>
        <p:spPr>
          <a:xfrm>
            <a:off x="660946" y="2336873"/>
            <a:ext cx="3070034"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8" name="Espaço reservado para texto 3"/>
          <p:cNvSpPr>
            <a:spLocks noGrp="1"/>
          </p:cNvSpPr>
          <p:nvPr>
            <p:ph type="body" sz="half" idx="15"/>
          </p:nvPr>
        </p:nvSpPr>
        <p:spPr>
          <a:xfrm>
            <a:off x="680322" y="3022673"/>
            <a:ext cx="3049702"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9" name="Espaço reservado para texto 4"/>
          <p:cNvSpPr>
            <a:spLocks noGrp="1"/>
          </p:cNvSpPr>
          <p:nvPr>
            <p:ph type="body" sz="quarter" idx="3"/>
          </p:nvPr>
        </p:nvSpPr>
        <p:spPr>
          <a:xfrm>
            <a:off x="3956025" y="233687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0" name="Espaço reservado para texto 3"/>
          <p:cNvSpPr>
            <a:spLocks noGrp="1"/>
          </p:cNvSpPr>
          <p:nvPr>
            <p:ph type="body" sz="half" idx="16"/>
          </p:nvPr>
        </p:nvSpPr>
        <p:spPr>
          <a:xfrm>
            <a:off x="3945470" y="3022673"/>
            <a:ext cx="3063240"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11" name="Espaço reservado para texto 4"/>
          <p:cNvSpPr>
            <a:spLocks noGrp="1"/>
          </p:cNvSpPr>
          <p:nvPr>
            <p:ph type="body" sz="quarter" idx="13"/>
          </p:nvPr>
        </p:nvSpPr>
        <p:spPr>
          <a:xfrm>
            <a:off x="7224156" y="2336873"/>
            <a:ext cx="307002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2" name="Espaço reservado para texto 3"/>
          <p:cNvSpPr>
            <a:spLocks noGrp="1"/>
          </p:cNvSpPr>
          <p:nvPr>
            <p:ph type="body" sz="half" idx="17"/>
          </p:nvPr>
        </p:nvSpPr>
        <p:spPr>
          <a:xfrm>
            <a:off x="7224156" y="3022673"/>
            <a:ext cx="3070025"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D4B24536-994D-4021-A283-9F449C0DB50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62336870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Coluna com 3 imagens">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ítulo 1"/>
          <p:cNvSpPr>
            <a:spLocks noGrp="1"/>
          </p:cNvSpPr>
          <p:nvPr>
            <p:ph type="title"/>
          </p:nvPr>
        </p:nvSpPr>
        <p:spPr>
          <a:xfrm>
            <a:off x="680322" y="753228"/>
            <a:ext cx="9613860" cy="1080938"/>
          </a:xfrm>
        </p:spPr>
        <p:txBody>
          <a:bodyPr/>
          <a:lstStyle/>
          <a:p>
            <a:r>
              <a:rPr lang="pt-BR" smtClean="0"/>
              <a:t>Clique para editar o estilo do título mestre</a:t>
            </a:r>
            <a:endParaRPr lang="pt-BR" dirty="0"/>
          </a:p>
        </p:txBody>
      </p:sp>
      <p:sp>
        <p:nvSpPr>
          <p:cNvPr id="19" name="Espaço reservado para texto 2"/>
          <p:cNvSpPr>
            <a:spLocks noGrp="1"/>
          </p:cNvSpPr>
          <p:nvPr>
            <p:ph type="body" idx="1"/>
          </p:nvPr>
        </p:nvSpPr>
        <p:spPr>
          <a:xfrm>
            <a:off x="680318" y="4297503"/>
            <a:ext cx="30497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0" name="Espaço reservado de imagem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1" name="Espaço reservado para texto 3"/>
          <p:cNvSpPr>
            <a:spLocks noGrp="1"/>
          </p:cNvSpPr>
          <p:nvPr>
            <p:ph type="body" sz="half" idx="18"/>
          </p:nvPr>
        </p:nvSpPr>
        <p:spPr>
          <a:xfrm>
            <a:off x="680318" y="4873765"/>
            <a:ext cx="3049705"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2" name="Espaço reservado para texto 4"/>
          <p:cNvSpPr>
            <a:spLocks noGrp="1"/>
          </p:cNvSpPr>
          <p:nvPr>
            <p:ph type="body" sz="quarter" idx="3"/>
          </p:nvPr>
        </p:nvSpPr>
        <p:spPr>
          <a:xfrm>
            <a:off x="3945471" y="429750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3" name="Espaço reservado de imagem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4" name="Espaço reservado para texto 3"/>
          <p:cNvSpPr>
            <a:spLocks noGrp="1"/>
          </p:cNvSpPr>
          <p:nvPr>
            <p:ph type="body" sz="half" idx="19"/>
          </p:nvPr>
        </p:nvSpPr>
        <p:spPr>
          <a:xfrm>
            <a:off x="3944117" y="4873764"/>
            <a:ext cx="3067297"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5" name="Espaço reservado para texto 4"/>
          <p:cNvSpPr>
            <a:spLocks noGrp="1"/>
          </p:cNvSpPr>
          <p:nvPr>
            <p:ph type="body" sz="quarter" idx="13"/>
          </p:nvPr>
        </p:nvSpPr>
        <p:spPr>
          <a:xfrm>
            <a:off x="7230678" y="4297503"/>
            <a:ext cx="30635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6" name="Espaço reservado de imagem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7" name="Espaço reservado para texto 3"/>
          <p:cNvSpPr>
            <a:spLocks noGrp="1"/>
          </p:cNvSpPr>
          <p:nvPr>
            <p:ph type="body" sz="half" idx="20"/>
          </p:nvPr>
        </p:nvSpPr>
        <p:spPr>
          <a:xfrm>
            <a:off x="7230553" y="4873762"/>
            <a:ext cx="3067563"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3CBBBB78-C96F-47B7-AB17-D852CA960AC9}" type="datetimeFigureOut">
              <a:rPr lang="pt-BR"/>
              <a:pPr/>
              <a:t>04/09/2017</a:t>
            </a:fld>
            <a:endParaRPr lang="pt-BR" dirty="0"/>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960812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tâ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lvl1pPr algn="r" latinLnBrk="0">
              <a:defRPr lang="pt-BR"/>
            </a:lvl1pPr>
          </a:lstStyle>
          <a:p>
            <a:r>
              <a:rPr lang="pt-BR" smtClean="0"/>
              <a:t>Clique para editar o estilo do título mestre</a:t>
            </a:r>
            <a:endParaRPr lang="pt-BR"/>
          </a:p>
        </p:txBody>
      </p:sp>
      <p:sp>
        <p:nvSpPr>
          <p:cNvPr id="3" name="Espaço reservado para o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FA3F48C-C7C6-4055-9F49-3777875E72AE}"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70984789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7" name="Retâ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tâ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vertical 1"/>
          <p:cNvSpPr>
            <a:spLocks noGrp="1"/>
          </p:cNvSpPr>
          <p:nvPr>
            <p:ph type="title" orient="vert"/>
          </p:nvPr>
        </p:nvSpPr>
        <p:spPr>
          <a:xfrm>
            <a:off x="10129231" y="609597"/>
            <a:ext cx="1073802" cy="4353760"/>
          </a:xfrm>
        </p:spPr>
        <p:txBody>
          <a:bodyPr vert="eaVert"/>
          <a:lstStyle/>
          <a:p>
            <a:r>
              <a:rPr lang="pt-BR" smtClean="0"/>
              <a:t>Clique para editar o estilo do título mestre</a:t>
            </a:r>
            <a:endParaRPr lang="pt-BR"/>
          </a:p>
        </p:txBody>
      </p:sp>
      <p:sp>
        <p:nvSpPr>
          <p:cNvPr id="3" name="Espaço reservado para o texto vertical 2"/>
          <p:cNvSpPr>
            <a:spLocks noGrp="1"/>
          </p:cNvSpPr>
          <p:nvPr>
            <p:ph type="body" orient="vert" idx="1"/>
          </p:nvPr>
        </p:nvSpPr>
        <p:spPr>
          <a:xfrm>
            <a:off x="680322" y="609597"/>
            <a:ext cx="8870004" cy="5326589"/>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a:xfrm>
            <a:off x="6807126" y="5936187"/>
            <a:ext cx="2743200" cy="365125"/>
          </a:xfrm>
        </p:spPr>
        <p:txBody>
          <a:bodyPr/>
          <a:lstStyle/>
          <a:p>
            <a:fld id="{6178E61D-D431-422C-9764-11DAFE33AB63}" type="datetimeFigureOut">
              <a:rPr lang="pt-BR"/>
              <a:pPr/>
              <a:t>04/09/2017</a:t>
            </a:fld>
            <a:endParaRPr lang="pt-BR" dirty="0"/>
          </a:p>
        </p:txBody>
      </p:sp>
      <p:sp>
        <p:nvSpPr>
          <p:cNvPr id="5" name="Espaço reservado do rodapé 4"/>
          <p:cNvSpPr>
            <a:spLocks noGrp="1"/>
          </p:cNvSpPr>
          <p:nvPr>
            <p:ph type="ftr" sz="quarter" idx="11"/>
          </p:nvPr>
        </p:nvSpPr>
        <p:spPr>
          <a:xfrm>
            <a:off x="680321" y="5936188"/>
            <a:ext cx="6126805" cy="365125"/>
          </a:xfrm>
        </p:spPr>
        <p:txBody>
          <a:bodyPr/>
          <a:lstStyle/>
          <a:p>
            <a:endParaRPr lang="pt-BR" dirty="0"/>
          </a:p>
        </p:txBody>
      </p:sp>
      <p:sp>
        <p:nvSpPr>
          <p:cNvPr id="6" name="Espaço reservado do número do slide 5"/>
          <p:cNvSpPr>
            <a:spLocks noGrp="1"/>
          </p:cNvSpPr>
          <p:nvPr>
            <p:ph type="sldNum" sz="quarter" idx="12"/>
          </p:nvPr>
        </p:nvSpPr>
        <p:spPr>
          <a:xfrm>
            <a:off x="10097550" y="5398633"/>
            <a:ext cx="1154151" cy="1090789"/>
          </a:xfrm>
        </p:spPr>
        <p:txBody>
          <a:bodyPr anchor="t"/>
          <a:lstStyle>
            <a:lvl1pPr algn="ctr" latinLnBrk="0">
              <a:defRPr lang="pt-BR"/>
            </a:lvl1pPr>
          </a:lstStyle>
          <a:p>
            <a:fld id="{6D22F896-40B5-4ADD-8801-0D06FADFA095}" type="slidenum">
              <a:rPr/>
              <a:pPr/>
              <a:t>‹nº›</a:t>
            </a:fld>
            <a:endParaRPr lang="pt-BR" dirty="0"/>
          </a:p>
        </p:txBody>
      </p:sp>
    </p:spTree>
    <p:extLst>
      <p:ext uri="{BB962C8B-B14F-4D97-AF65-F5344CB8AC3E}">
        <p14:creationId xmlns="" xmlns:p14="http://schemas.microsoft.com/office/powerpoint/2010/main" val="277995916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tâ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p:nvPr>
        </p:nvSpPr>
        <p:spPr>
          <a:xfrm>
            <a:off x="680322" y="2733709"/>
            <a:ext cx="8144134" cy="1373070"/>
          </a:xfrm>
        </p:spPr>
        <p:txBody>
          <a:bodyPr anchor="b">
            <a:noAutofit/>
          </a:bodyPr>
          <a:lstStyle>
            <a:lvl1pPr algn="r" latinLnBrk="0">
              <a:defRPr lang="pt-BR" sz="5400"/>
            </a:lvl1pPr>
          </a:lstStyle>
          <a:p>
            <a:r>
              <a:rPr lang="pt-BR" smtClean="0"/>
              <a:t>Clique para editar o estilo do título mestre</a:t>
            </a:r>
            <a:endParaRPr lang="pt-BR" dirty="0"/>
          </a:p>
        </p:txBody>
      </p:sp>
      <p:sp>
        <p:nvSpPr>
          <p:cNvPr id="3" name="Subtítulo 2"/>
          <p:cNvSpPr>
            <a:spLocks noGrp="1"/>
          </p:cNvSpPr>
          <p:nvPr>
            <p:ph type="subTitle" idx="1"/>
          </p:nvPr>
        </p:nvSpPr>
        <p:spPr>
          <a:xfrm>
            <a:off x="680322" y="4394039"/>
            <a:ext cx="8144134" cy="1117687"/>
          </a:xfrm>
        </p:spPr>
        <p:txBody>
          <a:bodyPr>
            <a:normAutofit/>
          </a:bodyPr>
          <a:lstStyle>
            <a:lvl1pPr marL="0" indent="0" algn="r" latinLnBrk="0">
              <a:buNone/>
              <a:defRPr lang="pt-BR" sz="2000"/>
            </a:lvl1pPr>
            <a:lvl2pPr marL="457200" indent="0" algn="ctr" latinLnBrk="0">
              <a:buNone/>
              <a:defRPr lang="pt-BR" sz="2000"/>
            </a:lvl2pPr>
            <a:lvl3pPr marL="914400" indent="0" algn="ctr" latinLnBrk="0">
              <a:buNone/>
              <a:defRPr lang="pt-BR" sz="1800"/>
            </a:lvl3pPr>
            <a:lvl4pPr marL="1371600" indent="0" algn="ctr" latinLnBrk="0">
              <a:buNone/>
              <a:defRPr lang="pt-BR" sz="1600"/>
            </a:lvl4pPr>
            <a:lvl5pPr marL="1828800" indent="0" algn="ctr" latinLnBrk="0">
              <a:buNone/>
              <a:defRPr lang="pt-BR" sz="1600"/>
            </a:lvl5pPr>
            <a:lvl6pPr marL="2286000" indent="0" algn="ctr" latinLnBrk="0">
              <a:buNone/>
              <a:defRPr lang="pt-BR" sz="1600"/>
            </a:lvl6pPr>
            <a:lvl7pPr marL="2743200" indent="0" algn="ctr" latinLnBrk="0">
              <a:buNone/>
              <a:defRPr lang="pt-BR" sz="1600"/>
            </a:lvl7pPr>
            <a:lvl8pPr marL="3200400" indent="0" algn="ctr" latinLnBrk="0">
              <a:buNone/>
              <a:defRPr lang="pt-BR" sz="1600"/>
            </a:lvl8pPr>
            <a:lvl9pPr marL="3657600" indent="0" algn="ctr" latinLnBrk="0">
              <a:buNone/>
              <a:defRPr lang="pt-BR" sz="1600"/>
            </a:lvl9pPr>
          </a:lstStyle>
          <a:p>
            <a:r>
              <a:rPr lang="pt-BR" smtClean="0"/>
              <a:t>Clique para editar o estilo do subtítulo mestre</a:t>
            </a:r>
            <a:endParaRPr lang="pt-BR" dirty="0"/>
          </a:p>
        </p:txBody>
      </p:sp>
      <p:sp>
        <p:nvSpPr>
          <p:cNvPr id="4" name="Espaço reservado de data 3"/>
          <p:cNvSpPr>
            <a:spLocks noGrp="1"/>
          </p:cNvSpPr>
          <p:nvPr>
            <p:ph type="dt" sz="half" idx="10"/>
          </p:nvPr>
        </p:nvSpPr>
        <p:spPr/>
        <p:txBody>
          <a:bodyPr/>
          <a:lstStyle/>
          <a:p>
            <a:fld id="{78ABE3C1-DBE1-495D-B57B-2849774B866A}"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9255346" y="2750337"/>
            <a:ext cx="1171888" cy="1356442"/>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1406859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2DE42F4-6EEF-4EF7-8ED4-2208F0F89A08}"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8474684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tâ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2869895"/>
            <a:ext cx="9613860" cy="1090788"/>
          </a:xfrm>
        </p:spPr>
        <p:txBody>
          <a:bodyPr anchor="ctr">
            <a:normAutofit/>
          </a:bodyPr>
          <a:lstStyle>
            <a:lvl1pPr algn="r" latinLnBrk="0">
              <a:defRPr lang="pt-BR" sz="3600"/>
            </a:lvl1p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680322" y="4232171"/>
            <a:ext cx="9613860" cy="1704017"/>
          </a:xfrm>
        </p:spPr>
        <p:txBody>
          <a:bodyPr>
            <a:normAutofit/>
          </a:bodyPr>
          <a:lstStyle>
            <a:lvl1pPr marL="0" indent="0" algn="r" latinLnBrk="0">
              <a:buNone/>
              <a:defRPr lang="pt-BR" sz="2000">
                <a:solidFill>
                  <a:schemeClr val="tx1">
                    <a:tint val="75000"/>
                  </a:schemeClr>
                </a:solidFill>
              </a:defRPr>
            </a:lvl1pPr>
            <a:lvl2pPr marL="457200" indent="0" latinLnBrk="0">
              <a:buNone/>
              <a:defRPr lang="pt-BR" sz="2000">
                <a:solidFill>
                  <a:schemeClr val="tx1">
                    <a:tint val="75000"/>
                  </a:schemeClr>
                </a:solidFill>
              </a:defRPr>
            </a:lvl2pPr>
            <a:lvl3pPr marL="914400" indent="0" latinLnBrk="0">
              <a:buNone/>
              <a:defRPr lang="pt-BR" sz="1800">
                <a:solidFill>
                  <a:schemeClr val="tx1">
                    <a:tint val="75000"/>
                  </a:schemeClr>
                </a:solidFill>
              </a:defRPr>
            </a:lvl3pPr>
            <a:lvl4pPr marL="1371600" indent="0" latinLnBrk="0">
              <a:buNone/>
              <a:defRPr lang="pt-BR" sz="1600">
                <a:solidFill>
                  <a:schemeClr val="tx1">
                    <a:tint val="75000"/>
                  </a:schemeClr>
                </a:solidFill>
              </a:defRPr>
            </a:lvl4pPr>
            <a:lvl5pPr marL="1828800" indent="0" latinLnBrk="0">
              <a:buNone/>
              <a:defRPr lang="pt-BR" sz="1600">
                <a:solidFill>
                  <a:schemeClr val="tx1">
                    <a:tint val="75000"/>
                  </a:schemeClr>
                </a:solidFill>
              </a:defRPr>
            </a:lvl5pPr>
            <a:lvl6pPr marL="2286000" indent="0" latinLnBrk="0">
              <a:buNone/>
              <a:defRPr lang="pt-BR" sz="1600">
                <a:solidFill>
                  <a:schemeClr val="tx1">
                    <a:tint val="75000"/>
                  </a:schemeClr>
                </a:solidFill>
              </a:defRPr>
            </a:lvl6pPr>
            <a:lvl7pPr marL="2743200" indent="0" latinLnBrk="0">
              <a:buNone/>
              <a:defRPr lang="pt-BR" sz="1600">
                <a:solidFill>
                  <a:schemeClr val="tx1">
                    <a:tint val="75000"/>
                  </a:schemeClr>
                </a:solidFill>
              </a:defRPr>
            </a:lvl7pPr>
            <a:lvl8pPr marL="3200400" indent="0" latinLnBrk="0">
              <a:buNone/>
              <a:defRPr lang="pt-BR" sz="1600">
                <a:solidFill>
                  <a:schemeClr val="tx1">
                    <a:tint val="75000"/>
                  </a:schemeClr>
                </a:solidFill>
              </a:defRPr>
            </a:lvl8pPr>
            <a:lvl9pPr marL="3657600" indent="0" latinLnBrk="0">
              <a:buNone/>
              <a:defRPr lang="pt-BR" sz="1600">
                <a:solidFill>
                  <a:schemeClr val="tx1">
                    <a:tint val="75000"/>
                  </a:schemeClr>
                </a:solidFill>
              </a:defRPr>
            </a:lvl9pPr>
          </a:lstStyle>
          <a:p>
            <a:pPr lvl="0"/>
            <a:r>
              <a:rPr lang="pt-BR" smtClean="0"/>
              <a:t>Clique para editar os estilos do texto mestre</a:t>
            </a:r>
          </a:p>
        </p:txBody>
      </p:sp>
      <p:sp>
        <p:nvSpPr>
          <p:cNvPr id="4" name="Espaço reservado de data 3"/>
          <p:cNvSpPr>
            <a:spLocks noGrp="1"/>
          </p:cNvSpPr>
          <p:nvPr>
            <p:ph type="dt" sz="half" idx="10"/>
          </p:nvPr>
        </p:nvSpPr>
        <p:spPr/>
        <p:txBody>
          <a:bodyPr/>
          <a:lstStyle/>
          <a:p>
            <a:fld id="{30578ACC-22D6-47C1-A373-4FD133E34F3C}"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10729455" y="2869895"/>
            <a:ext cx="1154151" cy="1090789"/>
          </a:xfrm>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25074325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2"/>
          <p:cNvSpPr>
            <a:spLocks noGrp="1"/>
          </p:cNvSpPr>
          <p:nvPr>
            <p:ph sz="half" idx="1"/>
          </p:nvPr>
        </p:nvSpPr>
        <p:spPr>
          <a:xfrm>
            <a:off x="680320" y="2336873"/>
            <a:ext cx="46983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3"/>
          <p:cNvSpPr>
            <a:spLocks noGrp="1"/>
          </p:cNvSpPr>
          <p:nvPr>
            <p:ph sz="half" idx="2"/>
          </p:nvPr>
        </p:nvSpPr>
        <p:spPr>
          <a:xfrm>
            <a:off x="5594123" y="2336873"/>
            <a:ext cx="47000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de data 4"/>
          <p:cNvSpPr>
            <a:spLocks noGrp="1"/>
          </p:cNvSpPr>
          <p:nvPr>
            <p:ph type="dt" sz="half" idx="10"/>
          </p:nvPr>
        </p:nvSpPr>
        <p:spPr/>
        <p:txBody>
          <a:bodyPr/>
          <a:lstStyle/>
          <a:p>
            <a:fld id="{4E5A6C69-6797-4E8A-BF37-F2C3751466E9}"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131050756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Imagem 9"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Imagem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tâ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tâ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753229"/>
            <a:ext cx="9613863" cy="1080937"/>
          </a:xfrm>
        </p:spPr>
        <p:txBody>
          <a:body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906350" y="2336873"/>
            <a:ext cx="4472327" cy="693135"/>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4" name="Espaço reservado 3"/>
          <p:cNvSpPr>
            <a:spLocks noGrp="1"/>
          </p:cNvSpPr>
          <p:nvPr>
            <p:ph sz="half" idx="2"/>
          </p:nvPr>
        </p:nvSpPr>
        <p:spPr>
          <a:xfrm>
            <a:off x="680322" y="3030008"/>
            <a:ext cx="4698355"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para texto 4"/>
          <p:cNvSpPr>
            <a:spLocks noGrp="1"/>
          </p:cNvSpPr>
          <p:nvPr>
            <p:ph type="body" sz="quarter" idx="3"/>
          </p:nvPr>
        </p:nvSpPr>
        <p:spPr>
          <a:xfrm>
            <a:off x="5820154" y="2336873"/>
            <a:ext cx="4474028" cy="692076"/>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6" name="Espaço reservado 5"/>
          <p:cNvSpPr>
            <a:spLocks noGrp="1"/>
          </p:cNvSpPr>
          <p:nvPr>
            <p:ph sz="quarter" idx="4"/>
          </p:nvPr>
        </p:nvSpPr>
        <p:spPr>
          <a:xfrm>
            <a:off x="5594123" y="3030008"/>
            <a:ext cx="4700059"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7" name="Espaço reservado de data 6"/>
          <p:cNvSpPr>
            <a:spLocks noGrp="1"/>
          </p:cNvSpPr>
          <p:nvPr>
            <p:ph type="dt" sz="half" idx="10"/>
          </p:nvPr>
        </p:nvSpPr>
        <p:spPr/>
        <p:txBody>
          <a:bodyPr/>
          <a:lstStyle/>
          <a:p>
            <a:fld id="{D82014A1-A632-4878-A0D3-F52BA7563730}" type="datetimeFigureOut">
              <a:rPr lang="pt-BR"/>
              <a:pPr/>
              <a:t>04/09/2017</a:t>
            </a:fld>
            <a:endParaRPr lang="pt-BR"/>
          </a:p>
        </p:txBody>
      </p:sp>
      <p:sp>
        <p:nvSpPr>
          <p:cNvPr id="8" name="Espaço reservado do rodapé 7"/>
          <p:cNvSpPr>
            <a:spLocks noGrp="1"/>
          </p:cNvSpPr>
          <p:nvPr>
            <p:ph type="ftr" sz="quarter" idx="11"/>
          </p:nvPr>
        </p:nvSpPr>
        <p:spPr/>
        <p:txBody>
          <a:bodyPr/>
          <a:lstStyle/>
          <a:p>
            <a:endParaRPr lang="pt-BR"/>
          </a:p>
        </p:txBody>
      </p:sp>
      <p:sp>
        <p:nvSpPr>
          <p:cNvPr id="9" name="Espaço reservado do número do slide 8"/>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20935835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pic>
        <p:nvPicPr>
          <p:cNvPr id="6" name="Imagem 5"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Imagem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tâ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tâ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de data 2"/>
          <p:cNvSpPr>
            <a:spLocks noGrp="1"/>
          </p:cNvSpPr>
          <p:nvPr>
            <p:ph type="dt" sz="half" idx="10"/>
          </p:nvPr>
        </p:nvSpPr>
        <p:spPr/>
        <p:txBody>
          <a:bodyPr/>
          <a:lstStyle/>
          <a:p>
            <a:fld id="{CE99F462-093F-4566-844B-4C71F2739DA5}"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372705829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2" y="609597"/>
            <a:ext cx="9613858" cy="3592750"/>
          </a:xfrm>
        </p:spPr>
        <p:txBody>
          <a:bodyPr anchor="ctr"/>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2" y="4711615"/>
            <a:ext cx="9613859" cy="1090789"/>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615"/>
            <a:ext cx="1154151" cy="1090789"/>
          </a:xfrm>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5" name="Imagem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tâ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de data 1"/>
          <p:cNvSpPr>
            <a:spLocks noGrp="1"/>
          </p:cNvSpPr>
          <p:nvPr>
            <p:ph type="dt" sz="half" idx="10"/>
          </p:nvPr>
        </p:nvSpPr>
        <p:spPr/>
        <p:txBody>
          <a:bodyPr/>
          <a:lstStyle/>
          <a:p>
            <a:fld id="{3D24A7AC-904D-4781-85BA-7D10C17ED021}" type="datetimeFigureOut">
              <a:rPr lang="pt-BR"/>
              <a:pPr/>
              <a:t>04/09/2017</a:t>
            </a:fld>
            <a:endParaRPr lang="pt-BR" dirty="0"/>
          </a:p>
        </p:txBody>
      </p:sp>
      <p:sp>
        <p:nvSpPr>
          <p:cNvPr id="3" name="Espaço reservado do rodapé 2"/>
          <p:cNvSpPr>
            <a:spLocks noGrp="1"/>
          </p:cNvSpPr>
          <p:nvPr>
            <p:ph type="ftr" sz="quarter" idx="11"/>
          </p:nvPr>
        </p:nvSpPr>
        <p:spPr/>
        <p:txBody>
          <a:bodyPr/>
          <a:lstStyle/>
          <a:p>
            <a:endParaRPr lang="pt-BR" dirty="0"/>
          </a:p>
        </p:txBody>
      </p:sp>
      <p:sp>
        <p:nvSpPr>
          <p:cNvPr id="4" name="Espaço reservado do número do slide 3"/>
          <p:cNvSpPr>
            <a:spLocks noGrp="1"/>
          </p:cNvSpPr>
          <p:nvPr>
            <p:ph type="sldNum" sz="quarter" idx="12"/>
          </p:nvPr>
        </p:nvSpPr>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189113116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1" y="753227"/>
            <a:ext cx="9613859" cy="1080940"/>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2"/>
          <p:cNvSpPr>
            <a:spLocks noGrp="1"/>
          </p:cNvSpPr>
          <p:nvPr>
            <p:ph idx="1"/>
          </p:nvPr>
        </p:nvSpPr>
        <p:spPr>
          <a:xfrm>
            <a:off x="4685846" y="2336873"/>
            <a:ext cx="5608336" cy="359931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texto 3"/>
          <p:cNvSpPr>
            <a:spLocks noGrp="1"/>
          </p:cNvSpPr>
          <p:nvPr>
            <p:ph type="body" sz="half" idx="2"/>
          </p:nvPr>
        </p:nvSpPr>
        <p:spPr>
          <a:xfrm>
            <a:off x="680322" y="2336872"/>
            <a:ext cx="3790078" cy="3599317"/>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E331444B-B92B-4E27-8C94-BB93EAF5CB18}"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92632453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3" y="753228"/>
            <a:ext cx="9613857" cy="1080938"/>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23" y="2336873"/>
            <a:ext cx="3876256" cy="3599315"/>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363EFA5E-FA76-400D-B3DC-F0BA90E6D107}"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2121867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Imagem panorâmica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4711616"/>
            <a:ext cx="9613859" cy="453051"/>
          </a:xfrm>
        </p:spPr>
        <p:txBody>
          <a:bodyPr anchor="b">
            <a:normAutofit/>
          </a:bodyPr>
          <a:lstStyle>
            <a:lvl1pPr latinLnBrk="0">
              <a:defRPr lang="pt-BR" sz="24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a:p>
        </p:txBody>
      </p:sp>
      <p:sp>
        <p:nvSpPr>
          <p:cNvPr id="4" name="Espaço reservado para texto 3"/>
          <p:cNvSpPr>
            <a:spLocks noGrp="1"/>
          </p:cNvSpPr>
          <p:nvPr>
            <p:ph type="body" sz="half" idx="2"/>
          </p:nvPr>
        </p:nvSpPr>
        <p:spPr>
          <a:xfrm>
            <a:off x="680319" y="5169583"/>
            <a:ext cx="9613862" cy="622971"/>
          </a:xfrm>
        </p:spPr>
        <p:txBody>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446C117F-5CCF-4837-BE5F-2B92066CAFAF}"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309"/>
            <a:ext cx="1154151" cy="1090789"/>
          </a:xfrm>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28901651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609597"/>
            <a:ext cx="9613858" cy="3592750"/>
          </a:xfrm>
        </p:spPr>
        <p:txBody>
          <a:bodyPr anchor="ctr"/>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2" y="4711615"/>
            <a:ext cx="9613859" cy="1090789"/>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84EB90BD-B6CE-46B7-997F-7313B992CCDC}" type="datetimeFigureOut">
              <a:rPr lang="pt-BR"/>
              <a:pPr/>
              <a:t>04/09/2017</a:t>
            </a:fld>
            <a:endParaRPr lang="pt-BR" dirty="0"/>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11615"/>
            <a:ext cx="1154151" cy="1090789"/>
          </a:xfrm>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413111058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otação com legenda">
    <p:spTree>
      <p:nvGrpSpPr>
        <p:cNvPr id="1" name=""/>
        <p:cNvGrpSpPr/>
        <p:nvPr/>
      </p:nvGrpSpPr>
      <p:grpSpPr>
        <a:xfrm>
          <a:off x="0" y="0"/>
          <a:ext cx="0" cy="0"/>
          <a:chOff x="0" y="0"/>
          <a:chExt cx="0" cy="0"/>
        </a:xfrm>
      </p:grpSpPr>
      <p:pic>
        <p:nvPicPr>
          <p:cNvPr id="11" name="Imagem 10"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Imagem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tâ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tâ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1127856" y="609598"/>
            <a:ext cx="8718877" cy="3036061"/>
          </a:xfrm>
        </p:spPr>
        <p:txBody>
          <a:bodyPr anchor="ctr"/>
          <a:lstStyle>
            <a:lvl1pPr latinLnBrk="0">
              <a:defRPr lang="pt-BR" sz="3200"/>
            </a:lvl1pPr>
          </a:lstStyle>
          <a:p>
            <a:r>
              <a:rPr lang="pt-BR" smtClean="0"/>
              <a:t>Clique para editar o estilo do título mestre</a:t>
            </a:r>
            <a:endParaRPr lang="pt-BR"/>
          </a:p>
        </p:txBody>
      </p:sp>
      <p:sp>
        <p:nvSpPr>
          <p:cNvPr id="12" name="Espaço reservado para texto 3"/>
          <p:cNvSpPr>
            <a:spLocks noGrp="1"/>
          </p:cNvSpPr>
          <p:nvPr>
            <p:ph type="body" sz="half" idx="13"/>
          </p:nvPr>
        </p:nvSpPr>
        <p:spPr>
          <a:xfrm>
            <a:off x="1402288" y="3653379"/>
            <a:ext cx="8156579" cy="548968"/>
          </a:xfrm>
        </p:spPr>
        <p:txBody>
          <a:bodyPr anchor="t">
            <a:normAutofit/>
          </a:bodyPr>
          <a:lstStyle>
            <a:lvl1pPr marL="0" indent="0" latinLnBrk="0">
              <a:buNone/>
              <a:defRPr lang="pt-BR" sz="14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4" name="Espaço reservado para texto 3"/>
          <p:cNvSpPr>
            <a:spLocks noGrp="1"/>
          </p:cNvSpPr>
          <p:nvPr>
            <p:ph type="body" sz="half" idx="2"/>
          </p:nvPr>
        </p:nvSpPr>
        <p:spPr>
          <a:xfrm>
            <a:off x="680322" y="4711615"/>
            <a:ext cx="9613859" cy="1090789"/>
          </a:xfrm>
        </p:spPr>
        <p:txBody>
          <a:bodyPr anchor="ctr">
            <a:normAutofit/>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CDB9D11F-B188-461D-B23F-39381795C052}"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
        <p:nvSpPr>
          <p:cNvPr id="16" name="Caixa de texto 15"/>
          <p:cNvSpPr txBox="1"/>
          <p:nvPr/>
        </p:nvSpPr>
        <p:spPr>
          <a:xfrm>
            <a:off x="583572" y="748116"/>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r>
              <a:rPr lang="pt-BR" sz="7200">
                <a:solidFill>
                  <a:schemeClr val="tx1"/>
                </a:solidFill>
                <a:effectLst/>
              </a:rPr>
              <a:t>“</a:t>
            </a:r>
          </a:p>
        </p:txBody>
      </p:sp>
      <p:sp>
        <p:nvSpPr>
          <p:cNvPr id="17" name="Caixa de texto 16"/>
          <p:cNvSpPr txBox="1"/>
          <p:nvPr/>
        </p:nvSpPr>
        <p:spPr>
          <a:xfrm>
            <a:off x="9662809" y="3033524"/>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lgn="r"/>
            <a:r>
              <a:rPr lang="pt-BR" sz="7200">
                <a:solidFill>
                  <a:schemeClr val="tx1"/>
                </a:solidFill>
                <a:effectLst/>
              </a:rPr>
              <a:t>”</a:t>
            </a:r>
          </a:p>
        </p:txBody>
      </p:sp>
    </p:spTree>
    <p:extLst>
      <p:ext uri="{BB962C8B-B14F-4D97-AF65-F5344CB8AC3E}">
        <p14:creationId xmlns="" xmlns:p14="http://schemas.microsoft.com/office/powerpoint/2010/main" val="137342828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artão de identificação">
    <p:spTree>
      <p:nvGrpSpPr>
        <p:cNvPr id="1" name=""/>
        <p:cNvGrpSpPr/>
        <p:nvPr/>
      </p:nvGrpSpPr>
      <p:grpSpPr>
        <a:xfrm>
          <a:off x="0" y="0"/>
          <a:ext cx="0" cy="0"/>
          <a:chOff x="0" y="0"/>
          <a:chExt cx="0" cy="0"/>
        </a:xfrm>
      </p:grpSpPr>
      <p:pic>
        <p:nvPicPr>
          <p:cNvPr id="9" name="Imagem 8"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Imagem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tâ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tâ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4711615"/>
            <a:ext cx="9613862" cy="588535"/>
          </a:xfrm>
        </p:spPr>
        <p:txBody>
          <a:bodyPr anchor="b"/>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0" y="5300149"/>
            <a:ext cx="9613862" cy="502255"/>
          </a:xfrm>
        </p:spPr>
        <p:txBody>
          <a:bodyPr anchor="t"/>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52E6D8D9-55A2-4063-B0F3-121F44549695}"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21886979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pic>
        <p:nvPicPr>
          <p:cNvPr id="13" name="Imagem 12"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Imagem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tâ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tâ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ítulo 1"/>
          <p:cNvSpPr>
            <a:spLocks noGrp="1"/>
          </p:cNvSpPr>
          <p:nvPr>
            <p:ph type="title"/>
          </p:nvPr>
        </p:nvSpPr>
        <p:spPr>
          <a:xfrm>
            <a:off x="669222" y="753228"/>
            <a:ext cx="9624960" cy="1080938"/>
          </a:xfrm>
        </p:spPr>
        <p:txBody>
          <a:bodyPr/>
          <a:lstStyle/>
          <a:p>
            <a:r>
              <a:rPr lang="pt-BR" smtClean="0"/>
              <a:t>Clique para editar o estilo do título mestre</a:t>
            </a:r>
            <a:endParaRPr lang="pt-BR" dirty="0"/>
          </a:p>
        </p:txBody>
      </p:sp>
      <p:sp>
        <p:nvSpPr>
          <p:cNvPr id="7" name="Espaço reservado para texto 2"/>
          <p:cNvSpPr>
            <a:spLocks noGrp="1"/>
          </p:cNvSpPr>
          <p:nvPr>
            <p:ph type="body" idx="1"/>
          </p:nvPr>
        </p:nvSpPr>
        <p:spPr>
          <a:xfrm>
            <a:off x="660946" y="2336873"/>
            <a:ext cx="3070034"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8" name="Espaço reservado para texto 3"/>
          <p:cNvSpPr>
            <a:spLocks noGrp="1"/>
          </p:cNvSpPr>
          <p:nvPr>
            <p:ph type="body" sz="half" idx="15"/>
          </p:nvPr>
        </p:nvSpPr>
        <p:spPr>
          <a:xfrm>
            <a:off x="680322" y="3022673"/>
            <a:ext cx="3049702"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9" name="Espaço reservado para texto 4"/>
          <p:cNvSpPr>
            <a:spLocks noGrp="1"/>
          </p:cNvSpPr>
          <p:nvPr>
            <p:ph type="body" sz="quarter" idx="3"/>
          </p:nvPr>
        </p:nvSpPr>
        <p:spPr>
          <a:xfrm>
            <a:off x="3956025" y="233687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0" name="Espaço reservado para texto 3"/>
          <p:cNvSpPr>
            <a:spLocks noGrp="1"/>
          </p:cNvSpPr>
          <p:nvPr>
            <p:ph type="body" sz="half" idx="16"/>
          </p:nvPr>
        </p:nvSpPr>
        <p:spPr>
          <a:xfrm>
            <a:off x="3945470" y="3022673"/>
            <a:ext cx="3063240"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11" name="Espaço reservado para texto 4"/>
          <p:cNvSpPr>
            <a:spLocks noGrp="1"/>
          </p:cNvSpPr>
          <p:nvPr>
            <p:ph type="body" sz="quarter" idx="13"/>
          </p:nvPr>
        </p:nvSpPr>
        <p:spPr>
          <a:xfrm>
            <a:off x="7224156" y="2336873"/>
            <a:ext cx="307002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2" name="Espaço reservado para texto 3"/>
          <p:cNvSpPr>
            <a:spLocks noGrp="1"/>
          </p:cNvSpPr>
          <p:nvPr>
            <p:ph type="body" sz="half" idx="17"/>
          </p:nvPr>
        </p:nvSpPr>
        <p:spPr>
          <a:xfrm>
            <a:off x="7224156" y="3022673"/>
            <a:ext cx="3070025"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D4B24536-994D-4021-A283-9F449C0DB50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12208789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oluna com 3 imagens">
    <p:spTree>
      <p:nvGrpSpPr>
        <p:cNvPr id="1" name=""/>
        <p:cNvGrpSpPr/>
        <p:nvPr/>
      </p:nvGrpSpPr>
      <p:grpSpPr>
        <a:xfrm>
          <a:off x="0" y="0"/>
          <a:ext cx="0" cy="0"/>
          <a:chOff x="0" y="0"/>
          <a:chExt cx="0" cy="0"/>
        </a:xfrm>
      </p:grpSpPr>
      <p:pic>
        <p:nvPicPr>
          <p:cNvPr id="15" name="Imagens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ns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ítulo 1"/>
          <p:cNvSpPr>
            <a:spLocks noGrp="1"/>
          </p:cNvSpPr>
          <p:nvPr>
            <p:ph type="title"/>
          </p:nvPr>
        </p:nvSpPr>
        <p:spPr>
          <a:xfrm>
            <a:off x="680322" y="753228"/>
            <a:ext cx="9613860" cy="1080938"/>
          </a:xfrm>
        </p:spPr>
        <p:txBody>
          <a:bodyPr/>
          <a:lstStyle/>
          <a:p>
            <a:r>
              <a:rPr lang="pt-BR" smtClean="0"/>
              <a:t>Clique para editar o estilo do título mestre</a:t>
            </a:r>
            <a:endParaRPr lang="pt-BR" dirty="0"/>
          </a:p>
        </p:txBody>
      </p:sp>
      <p:sp>
        <p:nvSpPr>
          <p:cNvPr id="19" name="Espaço reservado para texto 2"/>
          <p:cNvSpPr>
            <a:spLocks noGrp="1"/>
          </p:cNvSpPr>
          <p:nvPr>
            <p:ph type="body" idx="1"/>
          </p:nvPr>
        </p:nvSpPr>
        <p:spPr>
          <a:xfrm>
            <a:off x="680318" y="4297503"/>
            <a:ext cx="30497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0" name="Espaço reservado de imagem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1" name="Espaço reservado para texto 3"/>
          <p:cNvSpPr>
            <a:spLocks noGrp="1"/>
          </p:cNvSpPr>
          <p:nvPr>
            <p:ph type="body" sz="half" idx="18"/>
          </p:nvPr>
        </p:nvSpPr>
        <p:spPr>
          <a:xfrm>
            <a:off x="680318" y="4873765"/>
            <a:ext cx="3049705"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2" name="Espaço reservado para texto 4"/>
          <p:cNvSpPr>
            <a:spLocks noGrp="1"/>
          </p:cNvSpPr>
          <p:nvPr>
            <p:ph type="body" sz="quarter" idx="3"/>
          </p:nvPr>
        </p:nvSpPr>
        <p:spPr>
          <a:xfrm>
            <a:off x="3945471" y="429750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3" name="Espaço reservado de imagem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a:p>
        </p:txBody>
      </p:sp>
      <p:sp>
        <p:nvSpPr>
          <p:cNvPr id="24" name="Espaço reservado para texto 3"/>
          <p:cNvSpPr>
            <a:spLocks noGrp="1"/>
          </p:cNvSpPr>
          <p:nvPr>
            <p:ph type="body" sz="half" idx="19"/>
          </p:nvPr>
        </p:nvSpPr>
        <p:spPr>
          <a:xfrm>
            <a:off x="3944117" y="4873764"/>
            <a:ext cx="3067297"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5" name="Espaço reservado para texto 4"/>
          <p:cNvSpPr>
            <a:spLocks noGrp="1"/>
          </p:cNvSpPr>
          <p:nvPr>
            <p:ph type="body" sz="quarter" idx="13"/>
          </p:nvPr>
        </p:nvSpPr>
        <p:spPr>
          <a:xfrm>
            <a:off x="7230678" y="4297503"/>
            <a:ext cx="30635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6" name="Espaço reservado de imagem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a:p>
        </p:txBody>
      </p:sp>
      <p:sp>
        <p:nvSpPr>
          <p:cNvPr id="27" name="Espaço reservado para texto 3"/>
          <p:cNvSpPr>
            <a:spLocks noGrp="1"/>
          </p:cNvSpPr>
          <p:nvPr>
            <p:ph type="body" sz="half" idx="20"/>
          </p:nvPr>
        </p:nvSpPr>
        <p:spPr>
          <a:xfrm>
            <a:off x="7230553" y="4873762"/>
            <a:ext cx="3067563"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3CBBBB78-C96F-47B7-AB17-D852CA960AC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12462800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tâ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lvl1pPr algn="r" latinLnBrk="0">
              <a:defRPr lang="pt-BR"/>
            </a:lvl1pPr>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FA3F48C-C7C6-4055-9F49-3777875E72AE}"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8315906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tação com legenda">
    <p:spTree>
      <p:nvGrpSpPr>
        <p:cNvPr id="1" name=""/>
        <p:cNvGrpSpPr/>
        <p:nvPr/>
      </p:nvGrpSpPr>
      <p:grpSpPr>
        <a:xfrm>
          <a:off x="0" y="0"/>
          <a:ext cx="0" cy="0"/>
          <a:chOff x="0" y="0"/>
          <a:chExt cx="0" cy="0"/>
        </a:xfrm>
      </p:grpSpPr>
      <p:pic>
        <p:nvPicPr>
          <p:cNvPr id="11" name="Imagem 10"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Imagem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tâ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5" name="Retâ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1127856" y="609598"/>
            <a:ext cx="8718877" cy="3036061"/>
          </a:xfrm>
        </p:spPr>
        <p:txBody>
          <a:bodyPr anchor="ctr"/>
          <a:lstStyle>
            <a:lvl1pPr latinLnBrk="0">
              <a:defRPr lang="pt-BR" sz="3200"/>
            </a:lvl1pPr>
          </a:lstStyle>
          <a:p>
            <a:r>
              <a:rPr lang="pt-BR" smtClean="0"/>
              <a:t>Clique para editar o estilo do título mestre</a:t>
            </a:r>
            <a:endParaRPr lang="pt-BR" dirty="0"/>
          </a:p>
        </p:txBody>
      </p:sp>
      <p:sp>
        <p:nvSpPr>
          <p:cNvPr id="12" name="Espaço reservado para texto 3"/>
          <p:cNvSpPr>
            <a:spLocks noGrp="1"/>
          </p:cNvSpPr>
          <p:nvPr>
            <p:ph type="body" sz="half" idx="13"/>
          </p:nvPr>
        </p:nvSpPr>
        <p:spPr>
          <a:xfrm>
            <a:off x="1402288" y="3653379"/>
            <a:ext cx="8156579" cy="548968"/>
          </a:xfrm>
        </p:spPr>
        <p:txBody>
          <a:bodyPr anchor="t">
            <a:normAutofit/>
          </a:bodyPr>
          <a:lstStyle>
            <a:lvl1pPr marL="0" indent="0" latinLnBrk="0">
              <a:buNone/>
              <a:defRPr lang="pt-BR" sz="14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4" name="Espaço reservado para texto 3"/>
          <p:cNvSpPr>
            <a:spLocks noGrp="1"/>
          </p:cNvSpPr>
          <p:nvPr>
            <p:ph type="body" sz="half" idx="2"/>
          </p:nvPr>
        </p:nvSpPr>
        <p:spPr>
          <a:xfrm>
            <a:off x="680322" y="4711615"/>
            <a:ext cx="9613859" cy="1090789"/>
          </a:xfrm>
        </p:spPr>
        <p:txBody>
          <a:bodyPr anchor="ctr">
            <a:normAutofit/>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826CE7E2-FF38-4826-A9C0-A15C412CF453}" type="slidenum">
              <a:rPr lang="pt-BR" smtClean="0"/>
              <a:pPr/>
              <a:t>‹nº›</a:t>
            </a:fld>
            <a:endParaRPr lang="pt-BR"/>
          </a:p>
        </p:txBody>
      </p:sp>
      <p:sp>
        <p:nvSpPr>
          <p:cNvPr id="16" name="Caixa de texto 15"/>
          <p:cNvSpPr txBox="1"/>
          <p:nvPr/>
        </p:nvSpPr>
        <p:spPr>
          <a:xfrm>
            <a:off x="583572" y="748116"/>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r>
              <a:rPr lang="pt-BR" sz="7200" dirty="0">
                <a:solidFill>
                  <a:schemeClr val="tx1"/>
                </a:solidFill>
                <a:effectLst/>
              </a:rPr>
              <a:t>“</a:t>
            </a:r>
          </a:p>
        </p:txBody>
      </p:sp>
      <p:sp>
        <p:nvSpPr>
          <p:cNvPr id="17" name="Caixa de texto 16"/>
          <p:cNvSpPr txBox="1"/>
          <p:nvPr/>
        </p:nvSpPr>
        <p:spPr>
          <a:xfrm>
            <a:off x="9662809" y="3033524"/>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lgn="r"/>
            <a:r>
              <a:rPr lang="pt-BR" sz="7200" dirty="0">
                <a:solidFill>
                  <a:schemeClr val="tx1"/>
                </a:solidFill>
                <a:effectLst/>
              </a:rPr>
              <a:t>”</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7" name="Retâ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tâ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vertical 1"/>
          <p:cNvSpPr>
            <a:spLocks noGrp="1"/>
          </p:cNvSpPr>
          <p:nvPr>
            <p:ph type="title" orient="vert"/>
          </p:nvPr>
        </p:nvSpPr>
        <p:spPr>
          <a:xfrm>
            <a:off x="10129231" y="609597"/>
            <a:ext cx="1073802" cy="4353760"/>
          </a:xfrm>
        </p:spPr>
        <p:txBody>
          <a:bodyPr vert="eaVert"/>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a:xfrm>
            <a:off x="680322" y="609597"/>
            <a:ext cx="8870004" cy="5326589"/>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a:xfrm>
            <a:off x="6807126" y="5936187"/>
            <a:ext cx="2743200" cy="365125"/>
          </a:xfrm>
        </p:spPr>
        <p:txBody>
          <a:bodyPr/>
          <a:lstStyle/>
          <a:p>
            <a:fld id="{6178E61D-D431-422C-9764-11DAFE33AB63}" type="datetimeFigureOut">
              <a:rPr lang="pt-BR"/>
              <a:pPr/>
              <a:t>04/09/2017</a:t>
            </a:fld>
            <a:endParaRPr lang="pt-BR"/>
          </a:p>
        </p:txBody>
      </p:sp>
      <p:sp>
        <p:nvSpPr>
          <p:cNvPr id="5" name="Espaço reservado do rodapé 4"/>
          <p:cNvSpPr>
            <a:spLocks noGrp="1"/>
          </p:cNvSpPr>
          <p:nvPr>
            <p:ph type="ftr" sz="quarter" idx="11"/>
          </p:nvPr>
        </p:nvSpPr>
        <p:spPr>
          <a:xfrm>
            <a:off x="680321" y="5936188"/>
            <a:ext cx="6126805" cy="365125"/>
          </a:xfrm>
        </p:spPr>
        <p:txBody>
          <a:bodyPr/>
          <a:lstStyle/>
          <a:p>
            <a:endParaRPr lang="pt-BR"/>
          </a:p>
        </p:txBody>
      </p:sp>
      <p:sp>
        <p:nvSpPr>
          <p:cNvPr id="6" name="Espaço reservado do número do slide 5"/>
          <p:cNvSpPr>
            <a:spLocks noGrp="1"/>
          </p:cNvSpPr>
          <p:nvPr>
            <p:ph type="sldNum" sz="quarter" idx="12"/>
          </p:nvPr>
        </p:nvSpPr>
        <p:spPr>
          <a:xfrm>
            <a:off x="10097550" y="5398633"/>
            <a:ext cx="1154151" cy="1090789"/>
          </a:xfrm>
        </p:spPr>
        <p:txBody>
          <a:bodyPr anchor="t"/>
          <a:lstStyle>
            <a:lvl1pPr algn="ctr" latinLnBrk="0">
              <a:defRPr lang="pt-BR"/>
            </a:lvl1pPr>
          </a:lstStyle>
          <a:p>
            <a:fld id="{6D22F896-40B5-4ADD-8801-0D06FADFA095}" type="slidenum">
              <a:rPr/>
              <a:pPr/>
              <a:t>‹nº›</a:t>
            </a:fld>
            <a:endParaRPr lang="pt-BR"/>
          </a:p>
        </p:txBody>
      </p:sp>
    </p:spTree>
    <p:extLst>
      <p:ext uri="{BB962C8B-B14F-4D97-AF65-F5344CB8AC3E}">
        <p14:creationId xmlns="" xmlns:p14="http://schemas.microsoft.com/office/powerpoint/2010/main" val="380988690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tâ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p:nvPr>
        </p:nvSpPr>
        <p:spPr>
          <a:xfrm>
            <a:off x="680322" y="2733709"/>
            <a:ext cx="8144134" cy="1373070"/>
          </a:xfrm>
        </p:spPr>
        <p:txBody>
          <a:bodyPr anchor="b">
            <a:noAutofit/>
          </a:bodyPr>
          <a:lstStyle>
            <a:lvl1pPr algn="r" latinLnBrk="0">
              <a:defRPr lang="pt-BR" sz="5400"/>
            </a:lvl1pPr>
          </a:lstStyle>
          <a:p>
            <a:r>
              <a:rPr lang="pt-BR" smtClean="0"/>
              <a:t>Clique para editar o estilo do título mestre</a:t>
            </a:r>
            <a:endParaRPr lang="pt-BR" dirty="0"/>
          </a:p>
        </p:txBody>
      </p:sp>
      <p:sp>
        <p:nvSpPr>
          <p:cNvPr id="3" name="Subtítulo 2"/>
          <p:cNvSpPr>
            <a:spLocks noGrp="1"/>
          </p:cNvSpPr>
          <p:nvPr>
            <p:ph type="subTitle" idx="1"/>
          </p:nvPr>
        </p:nvSpPr>
        <p:spPr>
          <a:xfrm>
            <a:off x="680322" y="4394039"/>
            <a:ext cx="8144134" cy="1117687"/>
          </a:xfrm>
        </p:spPr>
        <p:txBody>
          <a:bodyPr>
            <a:normAutofit/>
          </a:bodyPr>
          <a:lstStyle>
            <a:lvl1pPr marL="0" indent="0" algn="r" latinLnBrk="0">
              <a:buNone/>
              <a:defRPr lang="pt-BR" sz="2000"/>
            </a:lvl1pPr>
            <a:lvl2pPr marL="457200" indent="0" algn="ctr" latinLnBrk="0">
              <a:buNone/>
              <a:defRPr lang="pt-BR" sz="2000"/>
            </a:lvl2pPr>
            <a:lvl3pPr marL="914400" indent="0" algn="ctr" latinLnBrk="0">
              <a:buNone/>
              <a:defRPr lang="pt-BR" sz="1800"/>
            </a:lvl3pPr>
            <a:lvl4pPr marL="1371600" indent="0" algn="ctr" latinLnBrk="0">
              <a:buNone/>
              <a:defRPr lang="pt-BR" sz="1600"/>
            </a:lvl4pPr>
            <a:lvl5pPr marL="1828800" indent="0" algn="ctr" latinLnBrk="0">
              <a:buNone/>
              <a:defRPr lang="pt-BR" sz="1600"/>
            </a:lvl5pPr>
            <a:lvl6pPr marL="2286000" indent="0" algn="ctr" latinLnBrk="0">
              <a:buNone/>
              <a:defRPr lang="pt-BR" sz="1600"/>
            </a:lvl6pPr>
            <a:lvl7pPr marL="2743200" indent="0" algn="ctr" latinLnBrk="0">
              <a:buNone/>
              <a:defRPr lang="pt-BR" sz="1600"/>
            </a:lvl7pPr>
            <a:lvl8pPr marL="3200400" indent="0" algn="ctr" latinLnBrk="0">
              <a:buNone/>
              <a:defRPr lang="pt-BR" sz="1600"/>
            </a:lvl8pPr>
            <a:lvl9pPr marL="3657600" indent="0" algn="ctr" latinLnBrk="0">
              <a:buNone/>
              <a:defRPr lang="pt-BR" sz="1600"/>
            </a:lvl9pPr>
          </a:lstStyle>
          <a:p>
            <a:r>
              <a:rPr lang="pt-BR" smtClean="0"/>
              <a:t>Clique para editar o estilo do subtítulo mestre</a:t>
            </a:r>
            <a:endParaRPr lang="pt-BR" dirty="0"/>
          </a:p>
        </p:txBody>
      </p:sp>
      <p:sp>
        <p:nvSpPr>
          <p:cNvPr id="4" name="Espaço reservado de data 3"/>
          <p:cNvSpPr>
            <a:spLocks noGrp="1"/>
          </p:cNvSpPr>
          <p:nvPr>
            <p:ph type="dt" sz="half" idx="10"/>
          </p:nvPr>
        </p:nvSpPr>
        <p:spPr/>
        <p:txBody>
          <a:bodyPr/>
          <a:lstStyle/>
          <a:p>
            <a:fld id="{78ABE3C1-DBE1-495D-B57B-2849774B866A}"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5"/>
          <p:cNvSpPr>
            <a:spLocks noGrp="1"/>
          </p:cNvSpPr>
          <p:nvPr>
            <p:ph type="sldNum" sz="quarter" idx="12"/>
          </p:nvPr>
        </p:nvSpPr>
        <p:spPr>
          <a:xfrm>
            <a:off x="9255346" y="2750337"/>
            <a:ext cx="1171888" cy="1356442"/>
          </a:xfrm>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35884235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2DE42F4-6EEF-4EF7-8ED4-2208F0F89A08}"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05799955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tâ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2869895"/>
            <a:ext cx="9613860" cy="1090788"/>
          </a:xfrm>
        </p:spPr>
        <p:txBody>
          <a:bodyPr anchor="ctr">
            <a:normAutofit/>
          </a:bodyPr>
          <a:lstStyle>
            <a:lvl1pPr algn="r" latinLnBrk="0">
              <a:defRPr lang="pt-BR" sz="3600"/>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680322" y="4232171"/>
            <a:ext cx="9613860" cy="1704017"/>
          </a:xfrm>
        </p:spPr>
        <p:txBody>
          <a:bodyPr>
            <a:normAutofit/>
          </a:bodyPr>
          <a:lstStyle>
            <a:lvl1pPr marL="0" indent="0" algn="r" latinLnBrk="0">
              <a:buNone/>
              <a:defRPr lang="pt-BR" sz="2000">
                <a:solidFill>
                  <a:schemeClr val="tx1">
                    <a:tint val="75000"/>
                  </a:schemeClr>
                </a:solidFill>
              </a:defRPr>
            </a:lvl1pPr>
            <a:lvl2pPr marL="457200" indent="0" latinLnBrk="0">
              <a:buNone/>
              <a:defRPr lang="pt-BR" sz="2000">
                <a:solidFill>
                  <a:schemeClr val="tx1">
                    <a:tint val="75000"/>
                  </a:schemeClr>
                </a:solidFill>
              </a:defRPr>
            </a:lvl2pPr>
            <a:lvl3pPr marL="914400" indent="0" latinLnBrk="0">
              <a:buNone/>
              <a:defRPr lang="pt-BR" sz="1800">
                <a:solidFill>
                  <a:schemeClr val="tx1">
                    <a:tint val="75000"/>
                  </a:schemeClr>
                </a:solidFill>
              </a:defRPr>
            </a:lvl3pPr>
            <a:lvl4pPr marL="1371600" indent="0" latinLnBrk="0">
              <a:buNone/>
              <a:defRPr lang="pt-BR" sz="1600">
                <a:solidFill>
                  <a:schemeClr val="tx1">
                    <a:tint val="75000"/>
                  </a:schemeClr>
                </a:solidFill>
              </a:defRPr>
            </a:lvl4pPr>
            <a:lvl5pPr marL="1828800" indent="0" latinLnBrk="0">
              <a:buNone/>
              <a:defRPr lang="pt-BR" sz="1600">
                <a:solidFill>
                  <a:schemeClr val="tx1">
                    <a:tint val="75000"/>
                  </a:schemeClr>
                </a:solidFill>
              </a:defRPr>
            </a:lvl5pPr>
            <a:lvl6pPr marL="2286000" indent="0" latinLnBrk="0">
              <a:buNone/>
              <a:defRPr lang="pt-BR" sz="1600">
                <a:solidFill>
                  <a:schemeClr val="tx1">
                    <a:tint val="75000"/>
                  </a:schemeClr>
                </a:solidFill>
              </a:defRPr>
            </a:lvl6pPr>
            <a:lvl7pPr marL="2743200" indent="0" latinLnBrk="0">
              <a:buNone/>
              <a:defRPr lang="pt-BR" sz="1600">
                <a:solidFill>
                  <a:schemeClr val="tx1">
                    <a:tint val="75000"/>
                  </a:schemeClr>
                </a:solidFill>
              </a:defRPr>
            </a:lvl7pPr>
            <a:lvl8pPr marL="3200400" indent="0" latinLnBrk="0">
              <a:buNone/>
              <a:defRPr lang="pt-BR" sz="1600">
                <a:solidFill>
                  <a:schemeClr val="tx1">
                    <a:tint val="75000"/>
                  </a:schemeClr>
                </a:solidFill>
              </a:defRPr>
            </a:lvl8pPr>
            <a:lvl9pPr marL="3657600" indent="0" latinLnBrk="0">
              <a:buNone/>
              <a:defRPr lang="pt-BR" sz="1600">
                <a:solidFill>
                  <a:schemeClr val="tx1">
                    <a:tint val="75000"/>
                  </a:schemeClr>
                </a:solidFill>
              </a:defRPr>
            </a:lvl9pPr>
          </a:lstStyle>
          <a:p>
            <a:pPr lvl="0"/>
            <a:r>
              <a:rPr lang="pt-BR" smtClean="0"/>
              <a:t>Clique para editar os estilos do texto mestre</a:t>
            </a:r>
          </a:p>
        </p:txBody>
      </p:sp>
      <p:sp>
        <p:nvSpPr>
          <p:cNvPr id="4" name="Espaço reservado de data 3"/>
          <p:cNvSpPr>
            <a:spLocks noGrp="1"/>
          </p:cNvSpPr>
          <p:nvPr>
            <p:ph type="dt" sz="half" idx="10"/>
          </p:nvPr>
        </p:nvSpPr>
        <p:spPr/>
        <p:txBody>
          <a:bodyPr/>
          <a:lstStyle/>
          <a:p>
            <a:fld id="{30578ACC-22D6-47C1-A373-4FD133E34F3C}"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10729455" y="286989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519863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sz="half" idx="1"/>
          </p:nvPr>
        </p:nvSpPr>
        <p:spPr>
          <a:xfrm>
            <a:off x="680320" y="2336873"/>
            <a:ext cx="46983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3"/>
          <p:cNvSpPr>
            <a:spLocks noGrp="1"/>
          </p:cNvSpPr>
          <p:nvPr>
            <p:ph sz="half" idx="2"/>
          </p:nvPr>
        </p:nvSpPr>
        <p:spPr>
          <a:xfrm>
            <a:off x="5594123" y="2336873"/>
            <a:ext cx="47000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de data 4"/>
          <p:cNvSpPr>
            <a:spLocks noGrp="1"/>
          </p:cNvSpPr>
          <p:nvPr>
            <p:ph type="dt" sz="half" idx="10"/>
          </p:nvPr>
        </p:nvSpPr>
        <p:spPr/>
        <p:txBody>
          <a:bodyPr/>
          <a:lstStyle/>
          <a:p>
            <a:fld id="{4E5A6C69-6797-4E8A-BF37-F2C3751466E9}"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0039107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Imagem 9"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Imagem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tâ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tâ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753229"/>
            <a:ext cx="9613863" cy="1080937"/>
          </a:xfrm>
        </p:spPr>
        <p:txBody>
          <a:body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906350" y="2336873"/>
            <a:ext cx="4472327" cy="693135"/>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4" name="Espaço reservado 3"/>
          <p:cNvSpPr>
            <a:spLocks noGrp="1"/>
          </p:cNvSpPr>
          <p:nvPr>
            <p:ph sz="half" idx="2"/>
          </p:nvPr>
        </p:nvSpPr>
        <p:spPr>
          <a:xfrm>
            <a:off x="680322" y="3030008"/>
            <a:ext cx="4698355"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para texto 4"/>
          <p:cNvSpPr>
            <a:spLocks noGrp="1"/>
          </p:cNvSpPr>
          <p:nvPr>
            <p:ph type="body" sz="quarter" idx="3"/>
          </p:nvPr>
        </p:nvSpPr>
        <p:spPr>
          <a:xfrm>
            <a:off x="5820154" y="2336873"/>
            <a:ext cx="4474028" cy="692076"/>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6" name="Espaço reservado 5"/>
          <p:cNvSpPr>
            <a:spLocks noGrp="1"/>
          </p:cNvSpPr>
          <p:nvPr>
            <p:ph sz="quarter" idx="4"/>
          </p:nvPr>
        </p:nvSpPr>
        <p:spPr>
          <a:xfrm>
            <a:off x="5594123" y="3030008"/>
            <a:ext cx="4700059"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7" name="Espaço reservado de data 6"/>
          <p:cNvSpPr>
            <a:spLocks noGrp="1"/>
          </p:cNvSpPr>
          <p:nvPr>
            <p:ph type="dt" sz="half" idx="10"/>
          </p:nvPr>
        </p:nvSpPr>
        <p:spPr/>
        <p:txBody>
          <a:bodyPr/>
          <a:lstStyle/>
          <a:p>
            <a:fld id="{D82014A1-A632-4878-A0D3-F52BA7563730}" type="datetimeFigureOut">
              <a:rPr lang="pt-BR"/>
              <a:pPr/>
              <a:t>04/09/2017</a:t>
            </a:fld>
            <a:endParaRPr lang="pt-BR"/>
          </a:p>
        </p:txBody>
      </p:sp>
      <p:sp>
        <p:nvSpPr>
          <p:cNvPr id="8" name="Espaço reservado do rodapé 7"/>
          <p:cNvSpPr>
            <a:spLocks noGrp="1"/>
          </p:cNvSpPr>
          <p:nvPr>
            <p:ph type="ftr" sz="quarter" idx="11"/>
          </p:nvPr>
        </p:nvSpPr>
        <p:spPr/>
        <p:txBody>
          <a:bodyPr/>
          <a:lstStyle/>
          <a:p>
            <a:endParaRPr lang="pt-BR"/>
          </a:p>
        </p:txBody>
      </p:sp>
      <p:sp>
        <p:nvSpPr>
          <p:cNvPr id="9" name="Espaço reservado do número do slide 8"/>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1292545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pic>
        <p:nvPicPr>
          <p:cNvPr id="6" name="Imagem 5"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Imagem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tâ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tâ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de data 2"/>
          <p:cNvSpPr>
            <a:spLocks noGrp="1"/>
          </p:cNvSpPr>
          <p:nvPr>
            <p:ph type="dt" sz="half" idx="10"/>
          </p:nvPr>
        </p:nvSpPr>
        <p:spPr/>
        <p:txBody>
          <a:bodyPr/>
          <a:lstStyle/>
          <a:p>
            <a:fld id="{CE99F462-093F-4566-844B-4C71F2739DA5}"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8014691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5" name="Imagem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tâ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de data 1"/>
          <p:cNvSpPr>
            <a:spLocks noGrp="1"/>
          </p:cNvSpPr>
          <p:nvPr>
            <p:ph type="dt" sz="half" idx="10"/>
          </p:nvPr>
        </p:nvSpPr>
        <p:spPr/>
        <p:txBody>
          <a:bodyPr/>
          <a:lstStyle/>
          <a:p>
            <a:fld id="{3D24A7AC-904D-4781-85BA-7D10C17ED021}" type="datetimeFigureOut">
              <a:rPr lang="pt-BR"/>
              <a:pPr/>
              <a:t>04/09/2017</a:t>
            </a:fld>
            <a:endParaRPr lang="pt-BR"/>
          </a:p>
        </p:txBody>
      </p:sp>
      <p:sp>
        <p:nvSpPr>
          <p:cNvPr id="3" name="Espaço reservado do rodapé 2"/>
          <p:cNvSpPr>
            <a:spLocks noGrp="1"/>
          </p:cNvSpPr>
          <p:nvPr>
            <p:ph type="ftr" sz="quarter" idx="11"/>
          </p:nvPr>
        </p:nvSpPr>
        <p:spPr/>
        <p:txBody>
          <a:bodyPr/>
          <a:lstStyle/>
          <a:p>
            <a:endParaRPr lang="pt-BR" dirty="0"/>
          </a:p>
        </p:txBody>
      </p:sp>
      <p:sp>
        <p:nvSpPr>
          <p:cNvPr id="4" name="Espaço reservado do número do slide 3"/>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0053788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1" y="753227"/>
            <a:ext cx="9613859" cy="1080940"/>
          </a:xfrm>
        </p:spPr>
        <p:txBody>
          <a:bodyPr anchor="ctr">
            <a:normAutofit/>
          </a:bodyPr>
          <a:lstStyle>
            <a:lvl1pPr latinLnBrk="0">
              <a:defRPr lang="pt-BR" sz="3600"/>
            </a:lvl1pPr>
          </a:lstStyle>
          <a:p>
            <a:r>
              <a:rPr lang="pt-BR" smtClean="0"/>
              <a:t>Clique para editar o estilo do título mestre</a:t>
            </a:r>
            <a:endParaRPr lang="pt-BR"/>
          </a:p>
        </p:txBody>
      </p:sp>
      <p:sp>
        <p:nvSpPr>
          <p:cNvPr id="3" name="Espaço reservado 2"/>
          <p:cNvSpPr>
            <a:spLocks noGrp="1"/>
          </p:cNvSpPr>
          <p:nvPr>
            <p:ph idx="1"/>
          </p:nvPr>
        </p:nvSpPr>
        <p:spPr>
          <a:xfrm>
            <a:off x="4685846" y="2336873"/>
            <a:ext cx="5608336" cy="359931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texto 3"/>
          <p:cNvSpPr>
            <a:spLocks noGrp="1"/>
          </p:cNvSpPr>
          <p:nvPr>
            <p:ph type="body" sz="half" idx="2"/>
          </p:nvPr>
        </p:nvSpPr>
        <p:spPr>
          <a:xfrm>
            <a:off x="680322" y="2336872"/>
            <a:ext cx="3790078" cy="3599317"/>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E331444B-B92B-4E27-8C94-BB93EAF5CB18}"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93333391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3" y="753228"/>
            <a:ext cx="9613857" cy="1080938"/>
          </a:xfrm>
        </p:spPr>
        <p:txBody>
          <a:bodyPr anchor="ctr">
            <a:normAutofit/>
          </a:bodyPr>
          <a:lstStyle>
            <a:lvl1pPr latinLnBrk="0">
              <a:defRPr lang="pt-BR" sz="3600"/>
            </a:lvl1pPr>
          </a:lstStyle>
          <a:p>
            <a:r>
              <a:rPr lang="pt-BR" smtClean="0"/>
              <a:t>Clique para editar o estilo do título mestre</a:t>
            </a:r>
            <a:endParaRPr lang="pt-BR"/>
          </a:p>
        </p:txBody>
      </p:sp>
      <p:sp>
        <p:nvSpPr>
          <p:cNvPr id="3" name="Espaço reservado de imagem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a:p>
        </p:txBody>
      </p:sp>
      <p:sp>
        <p:nvSpPr>
          <p:cNvPr id="4" name="Espaço reservado para texto 3"/>
          <p:cNvSpPr>
            <a:spLocks noGrp="1"/>
          </p:cNvSpPr>
          <p:nvPr>
            <p:ph type="body" sz="half" idx="2"/>
          </p:nvPr>
        </p:nvSpPr>
        <p:spPr>
          <a:xfrm>
            <a:off x="680323" y="2336873"/>
            <a:ext cx="3876256" cy="3599315"/>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363EFA5E-FA76-400D-B3DC-F0BA90E6D107}"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61206748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identificação">
    <p:spTree>
      <p:nvGrpSpPr>
        <p:cNvPr id="1" name=""/>
        <p:cNvGrpSpPr/>
        <p:nvPr/>
      </p:nvGrpSpPr>
      <p:grpSpPr>
        <a:xfrm>
          <a:off x="0" y="0"/>
          <a:ext cx="0" cy="0"/>
          <a:chOff x="0" y="0"/>
          <a:chExt cx="0" cy="0"/>
        </a:xfrm>
      </p:grpSpPr>
      <p:pic>
        <p:nvPicPr>
          <p:cNvPr id="9" name="Imagem 8"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Imagem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tâ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2" name="Retâ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19" y="4711615"/>
            <a:ext cx="9613862" cy="588535"/>
          </a:xfrm>
        </p:spPr>
        <p:txBody>
          <a:bodyPr anchor="b"/>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0" y="5300149"/>
            <a:ext cx="9613862" cy="502255"/>
          </a:xfrm>
        </p:spPr>
        <p:txBody>
          <a:bodyPr anchor="t"/>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Imagem panorâmica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4711616"/>
            <a:ext cx="9613859" cy="453051"/>
          </a:xfrm>
        </p:spPr>
        <p:txBody>
          <a:bodyPr anchor="b">
            <a:normAutofit/>
          </a:bodyPr>
          <a:lstStyle>
            <a:lvl1pPr latinLnBrk="0">
              <a:defRPr lang="pt-BR" sz="24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a:p>
        </p:txBody>
      </p:sp>
      <p:sp>
        <p:nvSpPr>
          <p:cNvPr id="4" name="Espaço reservado para texto 3"/>
          <p:cNvSpPr>
            <a:spLocks noGrp="1"/>
          </p:cNvSpPr>
          <p:nvPr>
            <p:ph type="body" sz="half" idx="2"/>
          </p:nvPr>
        </p:nvSpPr>
        <p:spPr>
          <a:xfrm>
            <a:off x="680319" y="5169583"/>
            <a:ext cx="9613862" cy="622971"/>
          </a:xfrm>
        </p:spPr>
        <p:txBody>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446C117F-5CCF-4837-BE5F-2B92066CAFAF}"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309"/>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48060752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609597"/>
            <a:ext cx="9613858" cy="3592750"/>
          </a:xfrm>
        </p:spPr>
        <p:txBody>
          <a:bodyPr anchor="ctr"/>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2" y="4711615"/>
            <a:ext cx="9613859" cy="1090789"/>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84EB90BD-B6CE-46B7-997F-7313B992CCDC}"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61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87452718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Cotação com legenda">
    <p:spTree>
      <p:nvGrpSpPr>
        <p:cNvPr id="1" name=""/>
        <p:cNvGrpSpPr/>
        <p:nvPr/>
      </p:nvGrpSpPr>
      <p:grpSpPr>
        <a:xfrm>
          <a:off x="0" y="0"/>
          <a:ext cx="0" cy="0"/>
          <a:chOff x="0" y="0"/>
          <a:chExt cx="0" cy="0"/>
        </a:xfrm>
      </p:grpSpPr>
      <p:pic>
        <p:nvPicPr>
          <p:cNvPr id="11" name="Imagem 10"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Imagem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tâ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tâ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1127856" y="609598"/>
            <a:ext cx="8718877" cy="3036061"/>
          </a:xfrm>
        </p:spPr>
        <p:txBody>
          <a:bodyPr anchor="ctr"/>
          <a:lstStyle>
            <a:lvl1pPr latinLnBrk="0">
              <a:defRPr lang="pt-BR" sz="3200"/>
            </a:lvl1pPr>
          </a:lstStyle>
          <a:p>
            <a:r>
              <a:rPr lang="pt-BR" smtClean="0"/>
              <a:t>Clique para editar o estilo do título mestre</a:t>
            </a:r>
            <a:endParaRPr lang="pt-BR" dirty="0"/>
          </a:p>
        </p:txBody>
      </p:sp>
      <p:sp>
        <p:nvSpPr>
          <p:cNvPr id="12" name="Espaço reservado para texto 3"/>
          <p:cNvSpPr>
            <a:spLocks noGrp="1"/>
          </p:cNvSpPr>
          <p:nvPr>
            <p:ph type="body" sz="half" idx="13"/>
          </p:nvPr>
        </p:nvSpPr>
        <p:spPr>
          <a:xfrm>
            <a:off x="1402288" y="3653379"/>
            <a:ext cx="8156579" cy="548968"/>
          </a:xfrm>
        </p:spPr>
        <p:txBody>
          <a:bodyPr anchor="t">
            <a:normAutofit/>
          </a:bodyPr>
          <a:lstStyle>
            <a:lvl1pPr marL="0" indent="0" latinLnBrk="0">
              <a:buNone/>
              <a:defRPr lang="pt-BR" sz="14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4" name="Espaço reservado para texto 3"/>
          <p:cNvSpPr>
            <a:spLocks noGrp="1"/>
          </p:cNvSpPr>
          <p:nvPr>
            <p:ph type="body" sz="half" idx="2"/>
          </p:nvPr>
        </p:nvSpPr>
        <p:spPr>
          <a:xfrm>
            <a:off x="680322" y="4711615"/>
            <a:ext cx="9613859" cy="1090789"/>
          </a:xfrm>
        </p:spPr>
        <p:txBody>
          <a:bodyPr anchor="ctr">
            <a:normAutofit/>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CDB9D11F-B188-461D-B23F-39381795C052}"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
        <p:nvSpPr>
          <p:cNvPr id="16" name="Caixa de texto 15"/>
          <p:cNvSpPr txBox="1"/>
          <p:nvPr/>
        </p:nvSpPr>
        <p:spPr>
          <a:xfrm>
            <a:off x="583572" y="748116"/>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r>
              <a:rPr lang="pt-BR" sz="7200">
                <a:solidFill>
                  <a:schemeClr val="tx1"/>
                </a:solidFill>
                <a:effectLst/>
              </a:rPr>
              <a:t>“</a:t>
            </a:r>
          </a:p>
        </p:txBody>
      </p:sp>
      <p:sp>
        <p:nvSpPr>
          <p:cNvPr id="17" name="Caixa de texto 16"/>
          <p:cNvSpPr txBox="1"/>
          <p:nvPr/>
        </p:nvSpPr>
        <p:spPr>
          <a:xfrm>
            <a:off x="9662809" y="3033524"/>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lgn="r"/>
            <a:r>
              <a:rPr lang="pt-BR" sz="7200">
                <a:solidFill>
                  <a:schemeClr val="tx1"/>
                </a:solidFill>
                <a:effectLst/>
              </a:rPr>
              <a:t>”</a:t>
            </a:r>
          </a:p>
        </p:txBody>
      </p:sp>
    </p:spTree>
    <p:extLst>
      <p:ext uri="{BB962C8B-B14F-4D97-AF65-F5344CB8AC3E}">
        <p14:creationId xmlns="" xmlns:p14="http://schemas.microsoft.com/office/powerpoint/2010/main" val="189702307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Cartão de identificação">
    <p:spTree>
      <p:nvGrpSpPr>
        <p:cNvPr id="1" name=""/>
        <p:cNvGrpSpPr/>
        <p:nvPr/>
      </p:nvGrpSpPr>
      <p:grpSpPr>
        <a:xfrm>
          <a:off x="0" y="0"/>
          <a:ext cx="0" cy="0"/>
          <a:chOff x="0" y="0"/>
          <a:chExt cx="0" cy="0"/>
        </a:xfrm>
      </p:grpSpPr>
      <p:pic>
        <p:nvPicPr>
          <p:cNvPr id="9" name="Imagem 8"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Imagem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tâ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tâ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4711615"/>
            <a:ext cx="9613862" cy="588535"/>
          </a:xfrm>
        </p:spPr>
        <p:txBody>
          <a:bodyPr anchor="b"/>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0" y="5300149"/>
            <a:ext cx="9613862" cy="502255"/>
          </a:xfrm>
        </p:spPr>
        <p:txBody>
          <a:bodyPr anchor="t"/>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52E6D8D9-55A2-4063-B0F3-121F44549695}"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36864631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pic>
        <p:nvPicPr>
          <p:cNvPr id="13" name="Imagem 12"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Imagem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tâ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tâ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ítulo 1"/>
          <p:cNvSpPr>
            <a:spLocks noGrp="1"/>
          </p:cNvSpPr>
          <p:nvPr>
            <p:ph type="title"/>
          </p:nvPr>
        </p:nvSpPr>
        <p:spPr>
          <a:xfrm>
            <a:off x="669222" y="753228"/>
            <a:ext cx="9624960" cy="1080938"/>
          </a:xfrm>
        </p:spPr>
        <p:txBody>
          <a:bodyPr/>
          <a:lstStyle/>
          <a:p>
            <a:r>
              <a:rPr lang="pt-BR" smtClean="0"/>
              <a:t>Clique para editar o estilo do título mestre</a:t>
            </a:r>
            <a:endParaRPr lang="pt-BR" dirty="0"/>
          </a:p>
        </p:txBody>
      </p:sp>
      <p:sp>
        <p:nvSpPr>
          <p:cNvPr id="7" name="Espaço reservado para texto 2"/>
          <p:cNvSpPr>
            <a:spLocks noGrp="1"/>
          </p:cNvSpPr>
          <p:nvPr>
            <p:ph type="body" idx="1"/>
          </p:nvPr>
        </p:nvSpPr>
        <p:spPr>
          <a:xfrm>
            <a:off x="660946" y="2336873"/>
            <a:ext cx="3070034"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8" name="Espaço reservado para texto 3"/>
          <p:cNvSpPr>
            <a:spLocks noGrp="1"/>
          </p:cNvSpPr>
          <p:nvPr>
            <p:ph type="body" sz="half" idx="15"/>
          </p:nvPr>
        </p:nvSpPr>
        <p:spPr>
          <a:xfrm>
            <a:off x="680322" y="3022673"/>
            <a:ext cx="3049702"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9" name="Espaço reservado para texto 4"/>
          <p:cNvSpPr>
            <a:spLocks noGrp="1"/>
          </p:cNvSpPr>
          <p:nvPr>
            <p:ph type="body" sz="quarter" idx="3"/>
          </p:nvPr>
        </p:nvSpPr>
        <p:spPr>
          <a:xfrm>
            <a:off x="3956025" y="233687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0" name="Espaço reservado para texto 3"/>
          <p:cNvSpPr>
            <a:spLocks noGrp="1"/>
          </p:cNvSpPr>
          <p:nvPr>
            <p:ph type="body" sz="half" idx="16"/>
          </p:nvPr>
        </p:nvSpPr>
        <p:spPr>
          <a:xfrm>
            <a:off x="3945470" y="3022673"/>
            <a:ext cx="3063240"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11" name="Espaço reservado para texto 4"/>
          <p:cNvSpPr>
            <a:spLocks noGrp="1"/>
          </p:cNvSpPr>
          <p:nvPr>
            <p:ph type="body" sz="quarter" idx="13"/>
          </p:nvPr>
        </p:nvSpPr>
        <p:spPr>
          <a:xfrm>
            <a:off x="7224156" y="2336873"/>
            <a:ext cx="307002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2" name="Espaço reservado para texto 3"/>
          <p:cNvSpPr>
            <a:spLocks noGrp="1"/>
          </p:cNvSpPr>
          <p:nvPr>
            <p:ph type="body" sz="half" idx="17"/>
          </p:nvPr>
        </p:nvSpPr>
        <p:spPr>
          <a:xfrm>
            <a:off x="7224156" y="3022673"/>
            <a:ext cx="3070025"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D4B24536-994D-4021-A283-9F449C0DB50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4351782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Coluna com 3 imagens">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ítulo 1"/>
          <p:cNvSpPr>
            <a:spLocks noGrp="1"/>
          </p:cNvSpPr>
          <p:nvPr>
            <p:ph type="title"/>
          </p:nvPr>
        </p:nvSpPr>
        <p:spPr>
          <a:xfrm>
            <a:off x="680322" y="753228"/>
            <a:ext cx="9613860" cy="1080938"/>
          </a:xfrm>
        </p:spPr>
        <p:txBody>
          <a:bodyPr/>
          <a:lstStyle/>
          <a:p>
            <a:r>
              <a:rPr lang="pt-BR" smtClean="0"/>
              <a:t>Clique para editar o estilo do título mestre</a:t>
            </a:r>
            <a:endParaRPr lang="pt-BR" dirty="0"/>
          </a:p>
        </p:txBody>
      </p:sp>
      <p:sp>
        <p:nvSpPr>
          <p:cNvPr id="19" name="Espaço reservado para texto 2"/>
          <p:cNvSpPr>
            <a:spLocks noGrp="1"/>
          </p:cNvSpPr>
          <p:nvPr>
            <p:ph type="body" idx="1"/>
          </p:nvPr>
        </p:nvSpPr>
        <p:spPr>
          <a:xfrm>
            <a:off x="680318" y="4297503"/>
            <a:ext cx="30497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0" name="Espaço reservado de imagem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1" name="Espaço reservado para texto 3"/>
          <p:cNvSpPr>
            <a:spLocks noGrp="1"/>
          </p:cNvSpPr>
          <p:nvPr>
            <p:ph type="body" sz="half" idx="18"/>
          </p:nvPr>
        </p:nvSpPr>
        <p:spPr>
          <a:xfrm>
            <a:off x="680318" y="4873765"/>
            <a:ext cx="3049705"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2" name="Espaço reservado para texto 4"/>
          <p:cNvSpPr>
            <a:spLocks noGrp="1"/>
          </p:cNvSpPr>
          <p:nvPr>
            <p:ph type="body" sz="quarter" idx="3"/>
          </p:nvPr>
        </p:nvSpPr>
        <p:spPr>
          <a:xfrm>
            <a:off x="3945471" y="429750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3" name="Espaço reservado de imagem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4" name="Espaço reservado para texto 3"/>
          <p:cNvSpPr>
            <a:spLocks noGrp="1"/>
          </p:cNvSpPr>
          <p:nvPr>
            <p:ph type="body" sz="half" idx="19"/>
          </p:nvPr>
        </p:nvSpPr>
        <p:spPr>
          <a:xfrm>
            <a:off x="3944117" y="4873764"/>
            <a:ext cx="3067297"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5" name="Espaço reservado para texto 4"/>
          <p:cNvSpPr>
            <a:spLocks noGrp="1"/>
          </p:cNvSpPr>
          <p:nvPr>
            <p:ph type="body" sz="quarter" idx="13"/>
          </p:nvPr>
        </p:nvSpPr>
        <p:spPr>
          <a:xfrm>
            <a:off x="7230678" y="4297503"/>
            <a:ext cx="30635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6" name="Espaço reservado de imagem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a:p>
        </p:txBody>
      </p:sp>
      <p:sp>
        <p:nvSpPr>
          <p:cNvPr id="27" name="Espaço reservado para texto 3"/>
          <p:cNvSpPr>
            <a:spLocks noGrp="1"/>
          </p:cNvSpPr>
          <p:nvPr>
            <p:ph type="body" sz="half" idx="20"/>
          </p:nvPr>
        </p:nvSpPr>
        <p:spPr>
          <a:xfrm>
            <a:off x="7230553" y="4873762"/>
            <a:ext cx="3067563"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3CBBBB78-C96F-47B7-AB17-D852CA960AC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59172961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tâ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lvl1pPr algn="r" latinLnBrk="0">
              <a:defRPr lang="pt-BR"/>
            </a:lvl1pPr>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FA3F48C-C7C6-4055-9F49-3777875E72AE}"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64990371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7" name="Retâ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tâ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vertical 1"/>
          <p:cNvSpPr>
            <a:spLocks noGrp="1"/>
          </p:cNvSpPr>
          <p:nvPr>
            <p:ph type="title" orient="vert"/>
          </p:nvPr>
        </p:nvSpPr>
        <p:spPr>
          <a:xfrm>
            <a:off x="10129231" y="609597"/>
            <a:ext cx="1073802" cy="4353760"/>
          </a:xfrm>
        </p:spPr>
        <p:txBody>
          <a:bodyPr vert="eaVert"/>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a:xfrm>
            <a:off x="680322" y="609597"/>
            <a:ext cx="8870004" cy="5326589"/>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a:xfrm>
            <a:off x="6807126" y="5936187"/>
            <a:ext cx="2743200" cy="365125"/>
          </a:xfrm>
        </p:spPr>
        <p:txBody>
          <a:bodyPr/>
          <a:lstStyle/>
          <a:p>
            <a:fld id="{6178E61D-D431-422C-9764-11DAFE33AB63}" type="datetimeFigureOut">
              <a:rPr lang="pt-BR"/>
              <a:pPr/>
              <a:t>04/09/2017</a:t>
            </a:fld>
            <a:endParaRPr lang="pt-BR"/>
          </a:p>
        </p:txBody>
      </p:sp>
      <p:sp>
        <p:nvSpPr>
          <p:cNvPr id="5" name="Espaço reservado do rodapé 4"/>
          <p:cNvSpPr>
            <a:spLocks noGrp="1"/>
          </p:cNvSpPr>
          <p:nvPr>
            <p:ph type="ftr" sz="quarter" idx="11"/>
          </p:nvPr>
        </p:nvSpPr>
        <p:spPr>
          <a:xfrm>
            <a:off x="680321" y="5936188"/>
            <a:ext cx="6126805" cy="365125"/>
          </a:xfrm>
        </p:spPr>
        <p:txBody>
          <a:bodyPr/>
          <a:lstStyle/>
          <a:p>
            <a:endParaRPr lang="pt-BR"/>
          </a:p>
        </p:txBody>
      </p:sp>
      <p:sp>
        <p:nvSpPr>
          <p:cNvPr id="6" name="Espaço reservado do número do slide 5"/>
          <p:cNvSpPr>
            <a:spLocks noGrp="1"/>
          </p:cNvSpPr>
          <p:nvPr>
            <p:ph type="sldNum" sz="quarter" idx="12"/>
          </p:nvPr>
        </p:nvSpPr>
        <p:spPr>
          <a:xfrm>
            <a:off x="10097550" y="5398633"/>
            <a:ext cx="1154151" cy="1090789"/>
          </a:xfrm>
        </p:spPr>
        <p:txBody>
          <a:bodyPr anchor="t"/>
          <a:lstStyle>
            <a:lvl1pPr algn="ctr" latinLnBrk="0">
              <a:defRPr lang="pt-BR"/>
            </a:lvl1pPr>
          </a:lstStyle>
          <a:p>
            <a:fld id="{6D22F896-40B5-4ADD-8801-0D06FADFA095}" type="slidenum">
              <a:rPr/>
              <a:pPr/>
              <a:t>‹nº›</a:t>
            </a:fld>
            <a:endParaRPr lang="pt-BR"/>
          </a:p>
        </p:txBody>
      </p:sp>
    </p:spTree>
    <p:extLst>
      <p:ext uri="{BB962C8B-B14F-4D97-AF65-F5344CB8AC3E}">
        <p14:creationId xmlns="" xmlns:p14="http://schemas.microsoft.com/office/powerpoint/2010/main" val="234454594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pic>
        <p:nvPicPr>
          <p:cNvPr id="13" name="Imagem 12"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Imagem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tâ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7" name="Retâ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5" name="Título 1"/>
          <p:cNvSpPr>
            <a:spLocks noGrp="1"/>
          </p:cNvSpPr>
          <p:nvPr>
            <p:ph type="title"/>
          </p:nvPr>
        </p:nvSpPr>
        <p:spPr>
          <a:xfrm>
            <a:off x="669222" y="753228"/>
            <a:ext cx="9624960" cy="1080938"/>
          </a:xfrm>
        </p:spPr>
        <p:txBody>
          <a:bodyPr/>
          <a:lstStyle/>
          <a:p>
            <a:r>
              <a:rPr lang="pt-BR" smtClean="0"/>
              <a:t>Clique para editar o estilo do título mestre</a:t>
            </a:r>
            <a:endParaRPr lang="pt-BR" dirty="0"/>
          </a:p>
        </p:txBody>
      </p:sp>
      <p:sp>
        <p:nvSpPr>
          <p:cNvPr id="7" name="Espaço reservado para texto 2"/>
          <p:cNvSpPr>
            <a:spLocks noGrp="1"/>
          </p:cNvSpPr>
          <p:nvPr>
            <p:ph type="body" idx="1"/>
          </p:nvPr>
        </p:nvSpPr>
        <p:spPr>
          <a:xfrm>
            <a:off x="660946" y="2336873"/>
            <a:ext cx="3070034"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8" name="Espaço reservado para texto 3"/>
          <p:cNvSpPr>
            <a:spLocks noGrp="1"/>
          </p:cNvSpPr>
          <p:nvPr>
            <p:ph type="body" sz="half" idx="15"/>
          </p:nvPr>
        </p:nvSpPr>
        <p:spPr>
          <a:xfrm>
            <a:off x="680322" y="3022673"/>
            <a:ext cx="3049702"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9" name="Espaço reservado para texto 4"/>
          <p:cNvSpPr>
            <a:spLocks noGrp="1"/>
          </p:cNvSpPr>
          <p:nvPr>
            <p:ph type="body" sz="quarter" idx="3"/>
          </p:nvPr>
        </p:nvSpPr>
        <p:spPr>
          <a:xfrm>
            <a:off x="3956025" y="233687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0" name="Espaço reservado para texto 3"/>
          <p:cNvSpPr>
            <a:spLocks noGrp="1"/>
          </p:cNvSpPr>
          <p:nvPr>
            <p:ph type="body" sz="half" idx="16"/>
          </p:nvPr>
        </p:nvSpPr>
        <p:spPr>
          <a:xfrm>
            <a:off x="3945470" y="3022673"/>
            <a:ext cx="3063240"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11" name="Espaço reservado para texto 4"/>
          <p:cNvSpPr>
            <a:spLocks noGrp="1"/>
          </p:cNvSpPr>
          <p:nvPr>
            <p:ph type="body" sz="quarter" idx="13"/>
          </p:nvPr>
        </p:nvSpPr>
        <p:spPr>
          <a:xfrm>
            <a:off x="7224156" y="2336873"/>
            <a:ext cx="307002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2" name="Espaço reservado para texto 3"/>
          <p:cNvSpPr>
            <a:spLocks noGrp="1"/>
          </p:cNvSpPr>
          <p:nvPr>
            <p:ph type="body" sz="half" idx="17"/>
          </p:nvPr>
        </p:nvSpPr>
        <p:spPr>
          <a:xfrm>
            <a:off x="7224156" y="3022673"/>
            <a:ext cx="3070025"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na com 3 imagens">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30" name="Título 1"/>
          <p:cNvSpPr>
            <a:spLocks noGrp="1"/>
          </p:cNvSpPr>
          <p:nvPr>
            <p:ph type="title"/>
          </p:nvPr>
        </p:nvSpPr>
        <p:spPr>
          <a:xfrm>
            <a:off x="680322" y="753228"/>
            <a:ext cx="9613860" cy="1080938"/>
          </a:xfrm>
        </p:spPr>
        <p:txBody>
          <a:bodyPr/>
          <a:lstStyle/>
          <a:p>
            <a:r>
              <a:rPr lang="pt-BR" smtClean="0"/>
              <a:t>Clique para editar o estilo do título mestre</a:t>
            </a:r>
            <a:endParaRPr lang="pt-BR" dirty="0"/>
          </a:p>
        </p:txBody>
      </p:sp>
      <p:sp>
        <p:nvSpPr>
          <p:cNvPr id="19" name="Espaço reservado para texto 2"/>
          <p:cNvSpPr>
            <a:spLocks noGrp="1"/>
          </p:cNvSpPr>
          <p:nvPr>
            <p:ph type="body" idx="1"/>
          </p:nvPr>
        </p:nvSpPr>
        <p:spPr>
          <a:xfrm>
            <a:off x="680318" y="4297503"/>
            <a:ext cx="30497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0" name="Espaço reservado de imagem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1" name="Espaço reservado para texto 3"/>
          <p:cNvSpPr>
            <a:spLocks noGrp="1"/>
          </p:cNvSpPr>
          <p:nvPr>
            <p:ph type="body" sz="half" idx="18"/>
          </p:nvPr>
        </p:nvSpPr>
        <p:spPr>
          <a:xfrm>
            <a:off x="680318" y="4873765"/>
            <a:ext cx="3049705"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2" name="Espaço reservado para texto 4"/>
          <p:cNvSpPr>
            <a:spLocks noGrp="1"/>
          </p:cNvSpPr>
          <p:nvPr>
            <p:ph type="body" sz="quarter" idx="3"/>
          </p:nvPr>
        </p:nvSpPr>
        <p:spPr>
          <a:xfrm>
            <a:off x="3945471" y="429750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3" name="Espaço reservado de imagem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4" name="Espaço reservado para texto 3"/>
          <p:cNvSpPr>
            <a:spLocks noGrp="1"/>
          </p:cNvSpPr>
          <p:nvPr>
            <p:ph type="body" sz="half" idx="19"/>
          </p:nvPr>
        </p:nvSpPr>
        <p:spPr>
          <a:xfrm>
            <a:off x="3944117" y="4873764"/>
            <a:ext cx="3067297"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5" name="Espaço reservado para texto 4"/>
          <p:cNvSpPr>
            <a:spLocks noGrp="1"/>
          </p:cNvSpPr>
          <p:nvPr>
            <p:ph type="body" sz="quarter" idx="13"/>
          </p:nvPr>
        </p:nvSpPr>
        <p:spPr>
          <a:xfrm>
            <a:off x="7230678" y="4297503"/>
            <a:ext cx="30635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6" name="Espaço reservado de imagem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7" name="Espaço reservado para texto 3"/>
          <p:cNvSpPr>
            <a:spLocks noGrp="1"/>
          </p:cNvSpPr>
          <p:nvPr>
            <p:ph type="body" sz="half" idx="20"/>
          </p:nvPr>
        </p:nvSpPr>
        <p:spPr>
          <a:xfrm>
            <a:off x="7230553" y="4873762"/>
            <a:ext cx="3067563"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tâ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0" name="Retâ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p:txBody>
          <a:bodyPr/>
          <a:lstStyle>
            <a:lvl1pPr algn="r" latinLnBrk="0">
              <a:defRPr lang="pt-BR"/>
            </a:lvl1pPr>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7" name="Retâ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8" name="Retâ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vertical 1"/>
          <p:cNvSpPr>
            <a:spLocks noGrp="1"/>
          </p:cNvSpPr>
          <p:nvPr>
            <p:ph type="title" orient="vert"/>
          </p:nvPr>
        </p:nvSpPr>
        <p:spPr>
          <a:xfrm>
            <a:off x="10129231" y="609597"/>
            <a:ext cx="1073802" cy="4353760"/>
          </a:xfrm>
        </p:spPr>
        <p:txBody>
          <a:bodyPr vert="eaVert"/>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a:xfrm>
            <a:off x="680322" y="609597"/>
            <a:ext cx="8870004" cy="5326589"/>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a:xfrm>
            <a:off x="6807126" y="5936187"/>
            <a:ext cx="2743200" cy="365125"/>
          </a:xfrm>
        </p:spPr>
        <p:txBody>
          <a:bodyPr/>
          <a:lstStyle/>
          <a:p>
            <a:fld id="{0EF99F22-5B51-4206-80C0-CCAB3AAF26BB}" type="datetimeFigureOut">
              <a:rPr lang="pt-BR" smtClean="0"/>
              <a:pPr/>
              <a:t>04/09/2017</a:t>
            </a:fld>
            <a:endParaRPr lang="pt-BR"/>
          </a:p>
        </p:txBody>
      </p:sp>
      <p:sp>
        <p:nvSpPr>
          <p:cNvPr id="5" name="Espaço reservado do rodapé 4"/>
          <p:cNvSpPr>
            <a:spLocks noGrp="1"/>
          </p:cNvSpPr>
          <p:nvPr>
            <p:ph type="ftr" sz="quarter" idx="11"/>
          </p:nvPr>
        </p:nvSpPr>
        <p:spPr>
          <a:xfrm>
            <a:off x="680321" y="5936188"/>
            <a:ext cx="6126805" cy="365125"/>
          </a:xfrm>
        </p:spPr>
        <p:txBody>
          <a:bodyPr/>
          <a:lstStyle/>
          <a:p>
            <a:endParaRPr lang="pt-BR"/>
          </a:p>
        </p:txBody>
      </p:sp>
      <p:sp>
        <p:nvSpPr>
          <p:cNvPr id="6" name="Espaço reservado do número do slide 5"/>
          <p:cNvSpPr>
            <a:spLocks noGrp="1"/>
          </p:cNvSpPr>
          <p:nvPr>
            <p:ph type="sldNum" sz="quarter" idx="12"/>
          </p:nvPr>
        </p:nvSpPr>
        <p:spPr>
          <a:xfrm>
            <a:off x="10097550" y="5398633"/>
            <a:ext cx="1154151" cy="1090789"/>
          </a:xfrm>
        </p:spPr>
        <p:txBody>
          <a:bodyPr anchor="t"/>
          <a:lstStyle>
            <a:lvl1pPr algn="ctr" latinLnBrk="0">
              <a:defRPr lang="pt-BR"/>
            </a:lvl1p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tâ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p:nvPr>
        </p:nvSpPr>
        <p:spPr>
          <a:xfrm>
            <a:off x="680322" y="2733709"/>
            <a:ext cx="8144134" cy="1373070"/>
          </a:xfrm>
        </p:spPr>
        <p:txBody>
          <a:bodyPr anchor="b">
            <a:noAutofit/>
          </a:bodyPr>
          <a:lstStyle>
            <a:lvl1pPr algn="r" latinLnBrk="0">
              <a:defRPr lang="pt-BR" sz="5400"/>
            </a:lvl1pPr>
          </a:lstStyle>
          <a:p>
            <a:r>
              <a:rPr lang="pt-BR" smtClean="0"/>
              <a:t>Clique para editar o estilo do título mestre</a:t>
            </a:r>
            <a:endParaRPr lang="pt-BR" dirty="0"/>
          </a:p>
        </p:txBody>
      </p:sp>
      <p:sp>
        <p:nvSpPr>
          <p:cNvPr id="3" name="Subtítulo 2"/>
          <p:cNvSpPr>
            <a:spLocks noGrp="1"/>
          </p:cNvSpPr>
          <p:nvPr>
            <p:ph type="subTitle" idx="1"/>
          </p:nvPr>
        </p:nvSpPr>
        <p:spPr>
          <a:xfrm>
            <a:off x="680322" y="4394039"/>
            <a:ext cx="8144134" cy="1117687"/>
          </a:xfrm>
        </p:spPr>
        <p:txBody>
          <a:bodyPr>
            <a:normAutofit/>
          </a:bodyPr>
          <a:lstStyle>
            <a:lvl1pPr marL="0" indent="0" algn="r" latinLnBrk="0">
              <a:buNone/>
              <a:defRPr lang="pt-BR" sz="2000"/>
            </a:lvl1pPr>
            <a:lvl2pPr marL="457200" indent="0" algn="ctr" latinLnBrk="0">
              <a:buNone/>
              <a:defRPr lang="pt-BR" sz="2000"/>
            </a:lvl2pPr>
            <a:lvl3pPr marL="914400" indent="0" algn="ctr" latinLnBrk="0">
              <a:buNone/>
              <a:defRPr lang="pt-BR" sz="1800"/>
            </a:lvl3pPr>
            <a:lvl4pPr marL="1371600" indent="0" algn="ctr" latinLnBrk="0">
              <a:buNone/>
              <a:defRPr lang="pt-BR" sz="1600"/>
            </a:lvl4pPr>
            <a:lvl5pPr marL="1828800" indent="0" algn="ctr" latinLnBrk="0">
              <a:buNone/>
              <a:defRPr lang="pt-BR" sz="1600"/>
            </a:lvl5pPr>
            <a:lvl6pPr marL="2286000" indent="0" algn="ctr" latinLnBrk="0">
              <a:buNone/>
              <a:defRPr lang="pt-BR" sz="1600"/>
            </a:lvl6pPr>
            <a:lvl7pPr marL="2743200" indent="0" algn="ctr" latinLnBrk="0">
              <a:buNone/>
              <a:defRPr lang="pt-BR" sz="1600"/>
            </a:lvl7pPr>
            <a:lvl8pPr marL="3200400" indent="0" algn="ctr" latinLnBrk="0">
              <a:buNone/>
              <a:defRPr lang="pt-BR" sz="1600"/>
            </a:lvl8pPr>
            <a:lvl9pPr marL="3657600" indent="0" algn="ctr" latinLnBrk="0">
              <a:buNone/>
              <a:defRPr lang="pt-BR" sz="1600"/>
            </a:lvl9pPr>
          </a:lstStyle>
          <a:p>
            <a:r>
              <a:rPr lang="pt-BR" smtClean="0"/>
              <a:t>Clique para editar o estilo do subtítulo mestre</a:t>
            </a:r>
            <a:endParaRPr lang="pt-BR" dirty="0"/>
          </a:p>
        </p:txBody>
      </p:sp>
      <p:sp>
        <p:nvSpPr>
          <p:cNvPr id="4" name="Espaço reservado de data 3"/>
          <p:cNvSpPr>
            <a:spLocks noGrp="1"/>
          </p:cNvSpPr>
          <p:nvPr>
            <p:ph type="dt" sz="half" idx="10"/>
          </p:nvPr>
        </p:nvSpPr>
        <p:spPr/>
        <p:txBody>
          <a:bodyPr/>
          <a:lstStyle/>
          <a:p>
            <a:fld id="{78ABE3C1-DBE1-495D-B57B-2849774B866A}"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5"/>
          <p:cNvSpPr>
            <a:spLocks noGrp="1"/>
          </p:cNvSpPr>
          <p:nvPr>
            <p:ph type="sldNum" sz="quarter" idx="12"/>
          </p:nvPr>
        </p:nvSpPr>
        <p:spPr>
          <a:xfrm>
            <a:off x="9255346" y="2750337"/>
            <a:ext cx="1171888" cy="1356442"/>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3378409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idx="1"/>
          </p:nvPr>
        </p:nvSpPr>
        <p:spPr/>
        <p:txBody>
          <a:bodyPr>
            <a:normAutofit/>
          </a:bodyPr>
          <a:lstStyle>
            <a:lvl1pPr latinLnBrk="0">
              <a:defRPr lang="pt-BR" sz="2400"/>
            </a:lvl1pPr>
            <a:lvl2pPr latinLnBrk="0">
              <a:defRPr lang="pt-BR" sz="2000"/>
            </a:lvl2pPr>
            <a:lvl3pPr latinLnBrk="0">
              <a:defRPr lang="pt-BR" sz="1800"/>
            </a:lvl3pPr>
            <a:lvl4pPr latinLnBrk="0">
              <a:defRPr lang="pt-BR" sz="1600"/>
            </a:lvl4pPr>
            <a:lvl5pPr latinLnBrk="0">
              <a:defRPr lang="pt-BR" sz="1600"/>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2DE42F4-6EEF-4EF7-8ED4-2208F0F89A08}"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1473991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tâ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2869895"/>
            <a:ext cx="9613860" cy="1090788"/>
          </a:xfrm>
        </p:spPr>
        <p:txBody>
          <a:bodyPr anchor="ctr">
            <a:normAutofit/>
          </a:bodyPr>
          <a:lstStyle>
            <a:lvl1pPr algn="r" latinLnBrk="0">
              <a:defRPr lang="pt-BR" sz="3600"/>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680322" y="4232171"/>
            <a:ext cx="9613860" cy="1704017"/>
          </a:xfrm>
        </p:spPr>
        <p:txBody>
          <a:bodyPr>
            <a:normAutofit/>
          </a:bodyPr>
          <a:lstStyle>
            <a:lvl1pPr marL="0" indent="0" algn="r" latinLnBrk="0">
              <a:buNone/>
              <a:defRPr lang="pt-BR" sz="2000">
                <a:solidFill>
                  <a:schemeClr val="tx1">
                    <a:tint val="75000"/>
                  </a:schemeClr>
                </a:solidFill>
              </a:defRPr>
            </a:lvl1pPr>
            <a:lvl2pPr marL="457200" indent="0" latinLnBrk="0">
              <a:buNone/>
              <a:defRPr lang="pt-BR" sz="2000">
                <a:solidFill>
                  <a:schemeClr val="tx1">
                    <a:tint val="75000"/>
                  </a:schemeClr>
                </a:solidFill>
              </a:defRPr>
            </a:lvl2pPr>
            <a:lvl3pPr marL="914400" indent="0" latinLnBrk="0">
              <a:buNone/>
              <a:defRPr lang="pt-BR" sz="1800">
                <a:solidFill>
                  <a:schemeClr val="tx1">
                    <a:tint val="75000"/>
                  </a:schemeClr>
                </a:solidFill>
              </a:defRPr>
            </a:lvl3pPr>
            <a:lvl4pPr marL="1371600" indent="0" latinLnBrk="0">
              <a:buNone/>
              <a:defRPr lang="pt-BR" sz="1600">
                <a:solidFill>
                  <a:schemeClr val="tx1">
                    <a:tint val="75000"/>
                  </a:schemeClr>
                </a:solidFill>
              </a:defRPr>
            </a:lvl4pPr>
            <a:lvl5pPr marL="1828800" indent="0" latinLnBrk="0">
              <a:buNone/>
              <a:defRPr lang="pt-BR" sz="1600">
                <a:solidFill>
                  <a:schemeClr val="tx1">
                    <a:tint val="75000"/>
                  </a:schemeClr>
                </a:solidFill>
              </a:defRPr>
            </a:lvl5pPr>
            <a:lvl6pPr marL="2286000" indent="0" latinLnBrk="0">
              <a:buNone/>
              <a:defRPr lang="pt-BR" sz="1600">
                <a:solidFill>
                  <a:schemeClr val="tx1">
                    <a:tint val="75000"/>
                  </a:schemeClr>
                </a:solidFill>
              </a:defRPr>
            </a:lvl6pPr>
            <a:lvl7pPr marL="2743200" indent="0" latinLnBrk="0">
              <a:buNone/>
              <a:defRPr lang="pt-BR" sz="1600">
                <a:solidFill>
                  <a:schemeClr val="tx1">
                    <a:tint val="75000"/>
                  </a:schemeClr>
                </a:solidFill>
              </a:defRPr>
            </a:lvl7pPr>
            <a:lvl8pPr marL="3200400" indent="0" latinLnBrk="0">
              <a:buNone/>
              <a:defRPr lang="pt-BR" sz="1600">
                <a:solidFill>
                  <a:schemeClr val="tx1">
                    <a:tint val="75000"/>
                  </a:schemeClr>
                </a:solidFill>
              </a:defRPr>
            </a:lvl8pPr>
            <a:lvl9pPr marL="3657600" indent="0" latinLnBrk="0">
              <a:buNone/>
              <a:defRPr lang="pt-BR" sz="1600">
                <a:solidFill>
                  <a:schemeClr val="tx1">
                    <a:tint val="75000"/>
                  </a:schemeClr>
                </a:solidFill>
              </a:defRPr>
            </a:lvl9pPr>
          </a:lstStyle>
          <a:p>
            <a:pPr lvl="0"/>
            <a:r>
              <a:rPr lang="pt-BR" smtClean="0"/>
              <a:t>Clique para editar os estilos do texto mestre</a:t>
            </a:r>
          </a:p>
        </p:txBody>
      </p:sp>
      <p:sp>
        <p:nvSpPr>
          <p:cNvPr id="4" name="Espaço reservado de data 3"/>
          <p:cNvSpPr>
            <a:spLocks noGrp="1"/>
          </p:cNvSpPr>
          <p:nvPr>
            <p:ph type="dt" sz="half" idx="10"/>
          </p:nvPr>
        </p:nvSpPr>
        <p:spPr/>
        <p:txBody>
          <a:bodyPr/>
          <a:lstStyle/>
          <a:p>
            <a:fld id="{30578ACC-22D6-47C1-A373-4FD133E34F3C}"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10729455" y="286989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55391003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2"/>
          <p:cNvSpPr>
            <a:spLocks noGrp="1"/>
          </p:cNvSpPr>
          <p:nvPr>
            <p:ph sz="half" idx="1"/>
          </p:nvPr>
        </p:nvSpPr>
        <p:spPr>
          <a:xfrm>
            <a:off x="680320" y="2336873"/>
            <a:ext cx="46983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3"/>
          <p:cNvSpPr>
            <a:spLocks noGrp="1"/>
          </p:cNvSpPr>
          <p:nvPr>
            <p:ph sz="half" idx="2"/>
          </p:nvPr>
        </p:nvSpPr>
        <p:spPr>
          <a:xfrm>
            <a:off x="5594123" y="2336873"/>
            <a:ext cx="47000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de data 4"/>
          <p:cNvSpPr>
            <a:spLocks noGrp="1"/>
          </p:cNvSpPr>
          <p:nvPr>
            <p:ph type="dt" sz="half" idx="10"/>
          </p:nvPr>
        </p:nvSpPr>
        <p:spPr/>
        <p:txBody>
          <a:bodyPr/>
          <a:lstStyle/>
          <a:p>
            <a:fld id="{4E5A6C69-6797-4E8A-BF37-F2C3751466E9}"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5522776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Imagem 9"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Imagem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tâ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tâ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753229"/>
            <a:ext cx="9613863" cy="1080937"/>
          </a:xfrm>
        </p:spPr>
        <p:txBody>
          <a:body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906350" y="2336873"/>
            <a:ext cx="4472327" cy="693135"/>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4" name="Espaço reservado 3"/>
          <p:cNvSpPr>
            <a:spLocks noGrp="1"/>
          </p:cNvSpPr>
          <p:nvPr>
            <p:ph sz="half" idx="2"/>
          </p:nvPr>
        </p:nvSpPr>
        <p:spPr>
          <a:xfrm>
            <a:off x="680322" y="3030008"/>
            <a:ext cx="4698355"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para texto 4"/>
          <p:cNvSpPr>
            <a:spLocks noGrp="1"/>
          </p:cNvSpPr>
          <p:nvPr>
            <p:ph type="body" sz="quarter" idx="3"/>
          </p:nvPr>
        </p:nvSpPr>
        <p:spPr>
          <a:xfrm>
            <a:off x="5820154" y="2336873"/>
            <a:ext cx="4474028" cy="692076"/>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6" name="Espaço reservado 5"/>
          <p:cNvSpPr>
            <a:spLocks noGrp="1"/>
          </p:cNvSpPr>
          <p:nvPr>
            <p:ph sz="quarter" idx="4"/>
          </p:nvPr>
        </p:nvSpPr>
        <p:spPr>
          <a:xfrm>
            <a:off x="5594123" y="3030008"/>
            <a:ext cx="4700059"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7" name="Espaço reservado de data 6"/>
          <p:cNvSpPr>
            <a:spLocks noGrp="1"/>
          </p:cNvSpPr>
          <p:nvPr>
            <p:ph type="dt" sz="half" idx="10"/>
          </p:nvPr>
        </p:nvSpPr>
        <p:spPr/>
        <p:txBody>
          <a:bodyPr/>
          <a:lstStyle/>
          <a:p>
            <a:fld id="{D82014A1-A632-4878-A0D3-F52BA7563730}" type="datetimeFigureOut">
              <a:rPr lang="pt-BR"/>
              <a:pPr/>
              <a:t>04/09/2017</a:t>
            </a:fld>
            <a:endParaRPr lang="pt-BR"/>
          </a:p>
        </p:txBody>
      </p:sp>
      <p:sp>
        <p:nvSpPr>
          <p:cNvPr id="8" name="Espaço reservado do rodapé 7"/>
          <p:cNvSpPr>
            <a:spLocks noGrp="1"/>
          </p:cNvSpPr>
          <p:nvPr>
            <p:ph type="ftr" sz="quarter" idx="11"/>
          </p:nvPr>
        </p:nvSpPr>
        <p:spPr/>
        <p:txBody>
          <a:bodyPr/>
          <a:lstStyle/>
          <a:p>
            <a:endParaRPr lang="pt-BR"/>
          </a:p>
        </p:txBody>
      </p:sp>
      <p:sp>
        <p:nvSpPr>
          <p:cNvPr id="9" name="Espaço reservado do número do slide 8"/>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5722328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pic>
        <p:nvPicPr>
          <p:cNvPr id="6" name="Imagem 5"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Imagem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tâ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tâ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de data 2"/>
          <p:cNvSpPr>
            <a:spLocks noGrp="1"/>
          </p:cNvSpPr>
          <p:nvPr>
            <p:ph type="dt" sz="half" idx="10"/>
          </p:nvPr>
        </p:nvSpPr>
        <p:spPr/>
        <p:txBody>
          <a:bodyPr/>
          <a:lstStyle/>
          <a:p>
            <a:fld id="{CE99F462-093F-4566-844B-4C71F2739DA5}" type="datetimeFigureOut">
              <a:rPr lang="pt-BR"/>
              <a:pPr/>
              <a:t>04/09/2017</a:t>
            </a:fld>
            <a:endParaRPr lang="pt-BR" dirty="0"/>
          </a:p>
        </p:txBody>
      </p:sp>
      <p:sp>
        <p:nvSpPr>
          <p:cNvPr id="4" name="Espaço reservado do rodapé 3"/>
          <p:cNvSpPr>
            <a:spLocks noGrp="1"/>
          </p:cNvSpPr>
          <p:nvPr>
            <p:ph type="ftr" sz="quarter" idx="11"/>
          </p:nvPr>
        </p:nvSpPr>
        <p:spPr/>
        <p:txBody>
          <a:bodyPr/>
          <a:lstStyle/>
          <a:p>
            <a:endParaRPr lang="pt-BR" dirty="0"/>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4619560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5" name="Imagem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tâ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de data 1"/>
          <p:cNvSpPr>
            <a:spLocks noGrp="1"/>
          </p:cNvSpPr>
          <p:nvPr>
            <p:ph type="dt" sz="half" idx="10"/>
          </p:nvPr>
        </p:nvSpPr>
        <p:spPr/>
        <p:txBody>
          <a:bodyPr/>
          <a:lstStyle/>
          <a:p>
            <a:fld id="{3D24A7AC-904D-4781-85BA-7D10C17ED021}" type="datetimeFigureOut">
              <a:rPr lang="pt-BR"/>
              <a:pPr/>
              <a:t>04/09/2017</a:t>
            </a:fld>
            <a:endParaRPr lang="pt-BR"/>
          </a:p>
        </p:txBody>
      </p:sp>
      <p:sp>
        <p:nvSpPr>
          <p:cNvPr id="3" name="Espaço reservado do rodapé 2"/>
          <p:cNvSpPr>
            <a:spLocks noGrp="1"/>
          </p:cNvSpPr>
          <p:nvPr>
            <p:ph type="ftr" sz="quarter" idx="11"/>
          </p:nvPr>
        </p:nvSpPr>
        <p:spPr/>
        <p:txBody>
          <a:bodyPr/>
          <a:lstStyle/>
          <a:p>
            <a:endParaRPr lang="pt-BR" dirty="0"/>
          </a:p>
        </p:txBody>
      </p:sp>
      <p:sp>
        <p:nvSpPr>
          <p:cNvPr id="4" name="Espaço reservado do número do slide 3"/>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05431473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1" y="753227"/>
            <a:ext cx="9613859" cy="1080940"/>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2"/>
          <p:cNvSpPr>
            <a:spLocks noGrp="1"/>
          </p:cNvSpPr>
          <p:nvPr>
            <p:ph idx="1"/>
          </p:nvPr>
        </p:nvSpPr>
        <p:spPr>
          <a:xfrm>
            <a:off x="4685846" y="2336873"/>
            <a:ext cx="5608336" cy="359931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texto 3"/>
          <p:cNvSpPr>
            <a:spLocks noGrp="1"/>
          </p:cNvSpPr>
          <p:nvPr>
            <p:ph type="body" sz="half" idx="2"/>
          </p:nvPr>
        </p:nvSpPr>
        <p:spPr>
          <a:xfrm>
            <a:off x="680322" y="2336872"/>
            <a:ext cx="3790078" cy="3599317"/>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E331444B-B92B-4E27-8C94-BB93EAF5CB18}"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1418405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3" y="753228"/>
            <a:ext cx="9613857" cy="1080938"/>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23" y="2336873"/>
            <a:ext cx="3876256" cy="3599315"/>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363EFA5E-FA76-400D-B3DC-F0BA90E6D107}"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29570161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magem panorâmica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 Título 1"/>
          <p:cNvSpPr>
            <a:spLocks noGrp="1"/>
          </p:cNvSpPr>
          <p:nvPr>
            <p:ph type="title"/>
          </p:nvPr>
        </p:nvSpPr>
        <p:spPr>
          <a:xfrm>
            <a:off x="680322" y="4711616"/>
            <a:ext cx="9613859" cy="453051"/>
          </a:xfrm>
        </p:spPr>
        <p:txBody>
          <a:bodyPr anchor="b">
            <a:normAutofit/>
          </a:bodyPr>
          <a:lstStyle>
            <a:lvl1pPr latinLnBrk="0">
              <a:defRPr lang="pt-BR" sz="24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19" y="5169583"/>
            <a:ext cx="9613862" cy="622971"/>
          </a:xfrm>
        </p:spPr>
        <p:txBody>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446C117F-5CCF-4837-BE5F-2B92066CAFAF}"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309"/>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06423940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609597"/>
            <a:ext cx="9613858" cy="3592750"/>
          </a:xfrm>
        </p:spPr>
        <p:txBody>
          <a:bodyPr anchor="ctr"/>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2" y="4711615"/>
            <a:ext cx="9613859" cy="1090789"/>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84EB90BD-B6CE-46B7-997F-7313B992CCDC}" type="datetimeFigureOut">
              <a:rPr lang="pt-BR"/>
              <a:pPr/>
              <a:t>04/09/2017</a:t>
            </a:fld>
            <a:endParaRPr lang="pt-BR" dirty="0"/>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1161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53836949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tação com legenda">
    <p:spTree>
      <p:nvGrpSpPr>
        <p:cNvPr id="1" name=""/>
        <p:cNvGrpSpPr/>
        <p:nvPr/>
      </p:nvGrpSpPr>
      <p:grpSpPr>
        <a:xfrm>
          <a:off x="0" y="0"/>
          <a:ext cx="0" cy="0"/>
          <a:chOff x="0" y="0"/>
          <a:chExt cx="0" cy="0"/>
        </a:xfrm>
      </p:grpSpPr>
      <p:pic>
        <p:nvPicPr>
          <p:cNvPr id="11" name="Imagem 10"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Imagem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tâ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tâ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1127856" y="609598"/>
            <a:ext cx="8718877" cy="3036061"/>
          </a:xfrm>
        </p:spPr>
        <p:txBody>
          <a:bodyPr anchor="ctr"/>
          <a:lstStyle>
            <a:lvl1pPr latinLnBrk="0">
              <a:defRPr lang="pt-BR" sz="3200"/>
            </a:lvl1pPr>
          </a:lstStyle>
          <a:p>
            <a:r>
              <a:rPr lang="pt-BR" smtClean="0"/>
              <a:t>Clique para editar o estilo do título mestre</a:t>
            </a:r>
            <a:endParaRPr lang="pt-BR"/>
          </a:p>
        </p:txBody>
      </p:sp>
      <p:sp>
        <p:nvSpPr>
          <p:cNvPr id="12" name="Espaço reservado para texto 3"/>
          <p:cNvSpPr>
            <a:spLocks noGrp="1"/>
          </p:cNvSpPr>
          <p:nvPr>
            <p:ph type="body" sz="half" idx="13"/>
          </p:nvPr>
        </p:nvSpPr>
        <p:spPr>
          <a:xfrm>
            <a:off x="1402288" y="3653379"/>
            <a:ext cx="8156579" cy="548968"/>
          </a:xfrm>
        </p:spPr>
        <p:txBody>
          <a:bodyPr anchor="t">
            <a:normAutofit/>
          </a:bodyPr>
          <a:lstStyle>
            <a:lvl1pPr marL="0" indent="0" latinLnBrk="0">
              <a:buNone/>
              <a:defRPr lang="pt-BR" sz="14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4" name="Espaço reservado para texto 3"/>
          <p:cNvSpPr>
            <a:spLocks noGrp="1"/>
          </p:cNvSpPr>
          <p:nvPr>
            <p:ph type="body" sz="half" idx="2"/>
          </p:nvPr>
        </p:nvSpPr>
        <p:spPr>
          <a:xfrm>
            <a:off x="680322" y="4711615"/>
            <a:ext cx="9613859" cy="1090789"/>
          </a:xfrm>
        </p:spPr>
        <p:txBody>
          <a:bodyPr anchor="ctr">
            <a:normAutofit/>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CDB9D11F-B188-461D-B23F-39381795C052}"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
        <p:nvSpPr>
          <p:cNvPr id="16" name="Caixa de texto 15"/>
          <p:cNvSpPr txBox="1"/>
          <p:nvPr/>
        </p:nvSpPr>
        <p:spPr>
          <a:xfrm>
            <a:off x="583572" y="748116"/>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r>
              <a:rPr lang="pt-BR" sz="7200">
                <a:solidFill>
                  <a:schemeClr val="tx1"/>
                </a:solidFill>
                <a:effectLst/>
              </a:rPr>
              <a:t>“</a:t>
            </a:r>
          </a:p>
        </p:txBody>
      </p:sp>
      <p:sp>
        <p:nvSpPr>
          <p:cNvPr id="17" name="Caixa de texto 16"/>
          <p:cNvSpPr txBox="1"/>
          <p:nvPr/>
        </p:nvSpPr>
        <p:spPr>
          <a:xfrm>
            <a:off x="9662809" y="3033524"/>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lgn="r"/>
            <a:r>
              <a:rPr lang="pt-BR" sz="7200">
                <a:solidFill>
                  <a:schemeClr val="tx1"/>
                </a:solidFill>
                <a:effectLst/>
              </a:rPr>
              <a:t>”</a:t>
            </a:r>
          </a:p>
        </p:txBody>
      </p:sp>
    </p:spTree>
    <p:extLst>
      <p:ext uri="{BB962C8B-B14F-4D97-AF65-F5344CB8AC3E}">
        <p14:creationId xmlns="" xmlns:p14="http://schemas.microsoft.com/office/powerpoint/2010/main" val="345995669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tâ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0" name="Retâ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2" y="2869895"/>
            <a:ext cx="9613860" cy="1090788"/>
          </a:xfrm>
        </p:spPr>
        <p:txBody>
          <a:bodyPr anchor="ctr">
            <a:normAutofit/>
          </a:bodyPr>
          <a:lstStyle>
            <a:lvl1pPr algn="r" latinLnBrk="0">
              <a:defRPr lang="pt-BR" sz="3600"/>
            </a:lvl1p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680322" y="4232171"/>
            <a:ext cx="9613860" cy="1704017"/>
          </a:xfrm>
        </p:spPr>
        <p:txBody>
          <a:bodyPr>
            <a:normAutofit/>
          </a:bodyPr>
          <a:lstStyle>
            <a:lvl1pPr marL="0" indent="0" algn="r" latinLnBrk="0">
              <a:buNone/>
              <a:defRPr lang="pt-BR" sz="2000">
                <a:solidFill>
                  <a:schemeClr val="tx1">
                    <a:tint val="75000"/>
                  </a:schemeClr>
                </a:solidFill>
              </a:defRPr>
            </a:lvl1pPr>
            <a:lvl2pPr marL="457200" indent="0" latinLnBrk="0">
              <a:buNone/>
              <a:defRPr lang="pt-BR" sz="2000">
                <a:solidFill>
                  <a:schemeClr val="tx1">
                    <a:tint val="75000"/>
                  </a:schemeClr>
                </a:solidFill>
              </a:defRPr>
            </a:lvl2pPr>
            <a:lvl3pPr marL="914400" indent="0" latinLnBrk="0">
              <a:buNone/>
              <a:defRPr lang="pt-BR" sz="1800">
                <a:solidFill>
                  <a:schemeClr val="tx1">
                    <a:tint val="75000"/>
                  </a:schemeClr>
                </a:solidFill>
              </a:defRPr>
            </a:lvl3pPr>
            <a:lvl4pPr marL="1371600" indent="0" latinLnBrk="0">
              <a:buNone/>
              <a:defRPr lang="pt-BR" sz="1600">
                <a:solidFill>
                  <a:schemeClr val="tx1">
                    <a:tint val="75000"/>
                  </a:schemeClr>
                </a:solidFill>
              </a:defRPr>
            </a:lvl4pPr>
            <a:lvl5pPr marL="1828800" indent="0" latinLnBrk="0">
              <a:buNone/>
              <a:defRPr lang="pt-BR" sz="1600">
                <a:solidFill>
                  <a:schemeClr val="tx1">
                    <a:tint val="75000"/>
                  </a:schemeClr>
                </a:solidFill>
              </a:defRPr>
            </a:lvl5pPr>
            <a:lvl6pPr marL="2286000" indent="0" latinLnBrk="0">
              <a:buNone/>
              <a:defRPr lang="pt-BR" sz="1600">
                <a:solidFill>
                  <a:schemeClr val="tx1">
                    <a:tint val="75000"/>
                  </a:schemeClr>
                </a:solidFill>
              </a:defRPr>
            </a:lvl6pPr>
            <a:lvl7pPr marL="2743200" indent="0" latinLnBrk="0">
              <a:buNone/>
              <a:defRPr lang="pt-BR" sz="1600">
                <a:solidFill>
                  <a:schemeClr val="tx1">
                    <a:tint val="75000"/>
                  </a:schemeClr>
                </a:solidFill>
              </a:defRPr>
            </a:lvl7pPr>
            <a:lvl8pPr marL="3200400" indent="0" latinLnBrk="0">
              <a:buNone/>
              <a:defRPr lang="pt-BR" sz="1600">
                <a:solidFill>
                  <a:schemeClr val="tx1">
                    <a:tint val="75000"/>
                  </a:schemeClr>
                </a:solidFill>
              </a:defRPr>
            </a:lvl8pPr>
            <a:lvl9pPr marL="3657600" indent="0" latinLnBrk="0">
              <a:buNone/>
              <a:defRPr lang="pt-BR" sz="1600">
                <a:solidFill>
                  <a:schemeClr val="tx1">
                    <a:tint val="75000"/>
                  </a:schemeClr>
                </a:solidFill>
              </a:defRPr>
            </a:lvl9pPr>
          </a:lstStyle>
          <a:p>
            <a:pPr lvl="0"/>
            <a:r>
              <a:rPr lang="pt-BR" smtClean="0"/>
              <a:t>Clique para editar os estilos do texto mestre</a:t>
            </a:r>
          </a:p>
        </p:txBody>
      </p:sp>
      <p:sp>
        <p:nvSpPr>
          <p:cNvPr id="4" name="Espaço reservado de data 3"/>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10729455" y="2869895"/>
            <a:ext cx="1154151" cy="1090789"/>
          </a:xfrm>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artão de identificação">
    <p:spTree>
      <p:nvGrpSpPr>
        <p:cNvPr id="1" name=""/>
        <p:cNvGrpSpPr/>
        <p:nvPr/>
      </p:nvGrpSpPr>
      <p:grpSpPr>
        <a:xfrm>
          <a:off x="0" y="0"/>
          <a:ext cx="0" cy="0"/>
          <a:chOff x="0" y="0"/>
          <a:chExt cx="0" cy="0"/>
        </a:xfrm>
      </p:grpSpPr>
      <p:pic>
        <p:nvPicPr>
          <p:cNvPr id="9" name="Imagem 8"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Imagem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tâ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tâ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4711615"/>
            <a:ext cx="9613862" cy="588535"/>
          </a:xfrm>
        </p:spPr>
        <p:txBody>
          <a:bodyPr anchor="b"/>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0" y="5300149"/>
            <a:ext cx="9613862" cy="502255"/>
          </a:xfrm>
        </p:spPr>
        <p:txBody>
          <a:bodyPr anchor="t"/>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52E6D8D9-55A2-4063-B0F3-121F44549695}" type="datetimeFigureOut">
              <a:rPr lang="pt-BR"/>
              <a:pPr/>
              <a:t>04/09/2017</a:t>
            </a:fld>
            <a:endParaRPr lang="pt-BR" dirty="0"/>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28730402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pic>
        <p:nvPicPr>
          <p:cNvPr id="13" name="Imagem 12"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Imagem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tâ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tâ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ítulo 1"/>
          <p:cNvSpPr>
            <a:spLocks noGrp="1"/>
          </p:cNvSpPr>
          <p:nvPr>
            <p:ph type="title"/>
          </p:nvPr>
        </p:nvSpPr>
        <p:spPr>
          <a:xfrm>
            <a:off x="669222" y="753228"/>
            <a:ext cx="9624960" cy="1080938"/>
          </a:xfrm>
        </p:spPr>
        <p:txBody>
          <a:bodyPr/>
          <a:lstStyle/>
          <a:p>
            <a:r>
              <a:rPr lang="pt-BR" smtClean="0"/>
              <a:t>Clique para editar o estilo do título mestre</a:t>
            </a:r>
            <a:endParaRPr lang="pt-BR" dirty="0"/>
          </a:p>
        </p:txBody>
      </p:sp>
      <p:sp>
        <p:nvSpPr>
          <p:cNvPr id="7" name="Espaço reservado para texto 2"/>
          <p:cNvSpPr>
            <a:spLocks noGrp="1"/>
          </p:cNvSpPr>
          <p:nvPr>
            <p:ph type="body" idx="1"/>
          </p:nvPr>
        </p:nvSpPr>
        <p:spPr>
          <a:xfrm>
            <a:off x="660946" y="2336873"/>
            <a:ext cx="3070034"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8" name="Espaço reservado para texto 3"/>
          <p:cNvSpPr>
            <a:spLocks noGrp="1"/>
          </p:cNvSpPr>
          <p:nvPr>
            <p:ph type="body" sz="half" idx="15"/>
          </p:nvPr>
        </p:nvSpPr>
        <p:spPr>
          <a:xfrm>
            <a:off x="680322" y="3022673"/>
            <a:ext cx="3049702"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9" name="Espaço reservado para texto 4"/>
          <p:cNvSpPr>
            <a:spLocks noGrp="1"/>
          </p:cNvSpPr>
          <p:nvPr>
            <p:ph type="body" sz="quarter" idx="3"/>
          </p:nvPr>
        </p:nvSpPr>
        <p:spPr>
          <a:xfrm>
            <a:off x="3956025" y="233687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0" name="Espaço reservado para texto 3"/>
          <p:cNvSpPr>
            <a:spLocks noGrp="1"/>
          </p:cNvSpPr>
          <p:nvPr>
            <p:ph type="body" sz="half" idx="16"/>
          </p:nvPr>
        </p:nvSpPr>
        <p:spPr>
          <a:xfrm>
            <a:off x="3945470" y="3022673"/>
            <a:ext cx="3063240"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11" name="Espaço reservado para texto 4"/>
          <p:cNvSpPr>
            <a:spLocks noGrp="1"/>
          </p:cNvSpPr>
          <p:nvPr>
            <p:ph type="body" sz="quarter" idx="13"/>
          </p:nvPr>
        </p:nvSpPr>
        <p:spPr>
          <a:xfrm>
            <a:off x="7224156" y="2336873"/>
            <a:ext cx="307002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2" name="Espaço reservado para texto 3"/>
          <p:cNvSpPr>
            <a:spLocks noGrp="1"/>
          </p:cNvSpPr>
          <p:nvPr>
            <p:ph type="body" sz="half" idx="17"/>
          </p:nvPr>
        </p:nvSpPr>
        <p:spPr>
          <a:xfrm>
            <a:off x="7224156" y="3022673"/>
            <a:ext cx="3070025"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D4B24536-994D-4021-A283-9F449C0DB50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62336870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luna com 3 imagens">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ítulo 1"/>
          <p:cNvSpPr>
            <a:spLocks noGrp="1"/>
          </p:cNvSpPr>
          <p:nvPr>
            <p:ph type="title"/>
          </p:nvPr>
        </p:nvSpPr>
        <p:spPr>
          <a:xfrm>
            <a:off x="680322" y="753228"/>
            <a:ext cx="9613860" cy="1080938"/>
          </a:xfrm>
        </p:spPr>
        <p:txBody>
          <a:bodyPr/>
          <a:lstStyle/>
          <a:p>
            <a:r>
              <a:rPr lang="pt-BR" smtClean="0"/>
              <a:t>Clique para editar o estilo do título mestre</a:t>
            </a:r>
            <a:endParaRPr lang="pt-BR" dirty="0"/>
          </a:p>
        </p:txBody>
      </p:sp>
      <p:sp>
        <p:nvSpPr>
          <p:cNvPr id="19" name="Espaço reservado para texto 2"/>
          <p:cNvSpPr>
            <a:spLocks noGrp="1"/>
          </p:cNvSpPr>
          <p:nvPr>
            <p:ph type="body" idx="1"/>
          </p:nvPr>
        </p:nvSpPr>
        <p:spPr>
          <a:xfrm>
            <a:off x="680318" y="4297503"/>
            <a:ext cx="30497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0" name="Espaço reservado de imagem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1" name="Espaço reservado para texto 3"/>
          <p:cNvSpPr>
            <a:spLocks noGrp="1"/>
          </p:cNvSpPr>
          <p:nvPr>
            <p:ph type="body" sz="half" idx="18"/>
          </p:nvPr>
        </p:nvSpPr>
        <p:spPr>
          <a:xfrm>
            <a:off x="680318" y="4873765"/>
            <a:ext cx="3049705"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2" name="Espaço reservado para texto 4"/>
          <p:cNvSpPr>
            <a:spLocks noGrp="1"/>
          </p:cNvSpPr>
          <p:nvPr>
            <p:ph type="body" sz="quarter" idx="3"/>
          </p:nvPr>
        </p:nvSpPr>
        <p:spPr>
          <a:xfrm>
            <a:off x="3945471" y="429750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3" name="Espaço reservado de imagem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4" name="Espaço reservado para texto 3"/>
          <p:cNvSpPr>
            <a:spLocks noGrp="1"/>
          </p:cNvSpPr>
          <p:nvPr>
            <p:ph type="body" sz="half" idx="19"/>
          </p:nvPr>
        </p:nvSpPr>
        <p:spPr>
          <a:xfrm>
            <a:off x="3944117" y="4873764"/>
            <a:ext cx="3067297"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5" name="Espaço reservado para texto 4"/>
          <p:cNvSpPr>
            <a:spLocks noGrp="1"/>
          </p:cNvSpPr>
          <p:nvPr>
            <p:ph type="body" sz="quarter" idx="13"/>
          </p:nvPr>
        </p:nvSpPr>
        <p:spPr>
          <a:xfrm>
            <a:off x="7230678" y="4297503"/>
            <a:ext cx="30635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6" name="Espaço reservado de imagem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7" name="Espaço reservado para texto 3"/>
          <p:cNvSpPr>
            <a:spLocks noGrp="1"/>
          </p:cNvSpPr>
          <p:nvPr>
            <p:ph type="body" sz="half" idx="20"/>
          </p:nvPr>
        </p:nvSpPr>
        <p:spPr>
          <a:xfrm>
            <a:off x="7230553" y="4873762"/>
            <a:ext cx="3067563"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3CBBBB78-C96F-47B7-AB17-D852CA960AC9}" type="datetimeFigureOut">
              <a:rPr lang="pt-BR"/>
              <a:pPr/>
              <a:t>04/09/2017</a:t>
            </a:fld>
            <a:endParaRPr lang="pt-BR" dirty="0"/>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960812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tâ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lvl1pPr algn="r" latinLnBrk="0">
              <a:defRPr lang="pt-BR"/>
            </a:lvl1pPr>
          </a:lstStyle>
          <a:p>
            <a:r>
              <a:rPr lang="pt-BR" smtClean="0"/>
              <a:t>Clique para editar o estilo do título mestre</a:t>
            </a:r>
            <a:endParaRPr lang="pt-BR"/>
          </a:p>
        </p:txBody>
      </p:sp>
      <p:sp>
        <p:nvSpPr>
          <p:cNvPr id="3" name="Espaço reservado para o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FA3F48C-C7C6-4055-9F49-3777875E72AE}"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70984789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7" name="Retâ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tâ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vertical 1"/>
          <p:cNvSpPr>
            <a:spLocks noGrp="1"/>
          </p:cNvSpPr>
          <p:nvPr>
            <p:ph type="title" orient="vert"/>
          </p:nvPr>
        </p:nvSpPr>
        <p:spPr>
          <a:xfrm>
            <a:off x="10129231" y="609597"/>
            <a:ext cx="1073802" cy="4353760"/>
          </a:xfrm>
        </p:spPr>
        <p:txBody>
          <a:bodyPr vert="eaVert"/>
          <a:lstStyle/>
          <a:p>
            <a:r>
              <a:rPr lang="pt-BR" smtClean="0"/>
              <a:t>Clique para editar o estilo do título mestre</a:t>
            </a:r>
            <a:endParaRPr lang="pt-BR"/>
          </a:p>
        </p:txBody>
      </p:sp>
      <p:sp>
        <p:nvSpPr>
          <p:cNvPr id="3" name="Espaço reservado para o texto vertical 2"/>
          <p:cNvSpPr>
            <a:spLocks noGrp="1"/>
          </p:cNvSpPr>
          <p:nvPr>
            <p:ph type="body" orient="vert" idx="1"/>
          </p:nvPr>
        </p:nvSpPr>
        <p:spPr>
          <a:xfrm>
            <a:off x="680322" y="609597"/>
            <a:ext cx="8870004" cy="5326589"/>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a:xfrm>
            <a:off x="6807126" y="5936187"/>
            <a:ext cx="2743200" cy="365125"/>
          </a:xfrm>
        </p:spPr>
        <p:txBody>
          <a:bodyPr/>
          <a:lstStyle/>
          <a:p>
            <a:fld id="{6178E61D-D431-422C-9764-11DAFE33AB63}" type="datetimeFigureOut">
              <a:rPr lang="pt-BR"/>
              <a:pPr/>
              <a:t>04/09/2017</a:t>
            </a:fld>
            <a:endParaRPr lang="pt-BR" dirty="0"/>
          </a:p>
        </p:txBody>
      </p:sp>
      <p:sp>
        <p:nvSpPr>
          <p:cNvPr id="5" name="Espaço reservado do rodapé 4"/>
          <p:cNvSpPr>
            <a:spLocks noGrp="1"/>
          </p:cNvSpPr>
          <p:nvPr>
            <p:ph type="ftr" sz="quarter" idx="11"/>
          </p:nvPr>
        </p:nvSpPr>
        <p:spPr>
          <a:xfrm>
            <a:off x="680321" y="5936188"/>
            <a:ext cx="6126805" cy="365125"/>
          </a:xfrm>
        </p:spPr>
        <p:txBody>
          <a:bodyPr/>
          <a:lstStyle/>
          <a:p>
            <a:endParaRPr lang="pt-BR" dirty="0"/>
          </a:p>
        </p:txBody>
      </p:sp>
      <p:sp>
        <p:nvSpPr>
          <p:cNvPr id="6" name="Espaço reservado do número do slide 5"/>
          <p:cNvSpPr>
            <a:spLocks noGrp="1"/>
          </p:cNvSpPr>
          <p:nvPr>
            <p:ph type="sldNum" sz="quarter" idx="12"/>
          </p:nvPr>
        </p:nvSpPr>
        <p:spPr>
          <a:xfrm>
            <a:off x="10097550" y="5398633"/>
            <a:ext cx="1154151" cy="1090789"/>
          </a:xfrm>
        </p:spPr>
        <p:txBody>
          <a:bodyPr anchor="t"/>
          <a:lstStyle>
            <a:lvl1pPr algn="ctr" latinLnBrk="0">
              <a:defRPr lang="pt-BR"/>
            </a:lvl1pPr>
          </a:lstStyle>
          <a:p>
            <a:fld id="{6D22F896-40B5-4ADD-8801-0D06FADFA095}" type="slidenum">
              <a:rPr/>
              <a:pPr/>
              <a:t>‹nº›</a:t>
            </a:fld>
            <a:endParaRPr lang="pt-BR" dirty="0"/>
          </a:p>
        </p:txBody>
      </p:sp>
    </p:spTree>
    <p:extLst>
      <p:ext uri="{BB962C8B-B14F-4D97-AF65-F5344CB8AC3E}">
        <p14:creationId xmlns="" xmlns:p14="http://schemas.microsoft.com/office/powerpoint/2010/main" val="277995916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tâ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p:nvPr>
        </p:nvSpPr>
        <p:spPr>
          <a:xfrm>
            <a:off x="680322" y="2733709"/>
            <a:ext cx="8144134" cy="1373070"/>
          </a:xfrm>
        </p:spPr>
        <p:txBody>
          <a:bodyPr anchor="b">
            <a:noAutofit/>
          </a:bodyPr>
          <a:lstStyle>
            <a:lvl1pPr algn="r" latinLnBrk="0">
              <a:defRPr lang="pt-BR" sz="5400"/>
            </a:lvl1pPr>
          </a:lstStyle>
          <a:p>
            <a:r>
              <a:rPr lang="pt-BR" smtClean="0"/>
              <a:t>Clique para editar o estilo do título mestre</a:t>
            </a:r>
            <a:endParaRPr lang="pt-BR" dirty="0"/>
          </a:p>
        </p:txBody>
      </p:sp>
      <p:sp>
        <p:nvSpPr>
          <p:cNvPr id="3" name="Subtítulo 2"/>
          <p:cNvSpPr>
            <a:spLocks noGrp="1"/>
          </p:cNvSpPr>
          <p:nvPr>
            <p:ph type="subTitle" idx="1"/>
          </p:nvPr>
        </p:nvSpPr>
        <p:spPr>
          <a:xfrm>
            <a:off x="680322" y="4394039"/>
            <a:ext cx="8144134" cy="1117687"/>
          </a:xfrm>
        </p:spPr>
        <p:txBody>
          <a:bodyPr>
            <a:normAutofit/>
          </a:bodyPr>
          <a:lstStyle>
            <a:lvl1pPr marL="0" indent="0" algn="r" latinLnBrk="0">
              <a:buNone/>
              <a:defRPr lang="pt-BR" sz="2000"/>
            </a:lvl1pPr>
            <a:lvl2pPr marL="457200" indent="0" algn="ctr" latinLnBrk="0">
              <a:buNone/>
              <a:defRPr lang="pt-BR" sz="2000"/>
            </a:lvl2pPr>
            <a:lvl3pPr marL="914400" indent="0" algn="ctr" latinLnBrk="0">
              <a:buNone/>
              <a:defRPr lang="pt-BR" sz="1800"/>
            </a:lvl3pPr>
            <a:lvl4pPr marL="1371600" indent="0" algn="ctr" latinLnBrk="0">
              <a:buNone/>
              <a:defRPr lang="pt-BR" sz="1600"/>
            </a:lvl4pPr>
            <a:lvl5pPr marL="1828800" indent="0" algn="ctr" latinLnBrk="0">
              <a:buNone/>
              <a:defRPr lang="pt-BR" sz="1600"/>
            </a:lvl5pPr>
            <a:lvl6pPr marL="2286000" indent="0" algn="ctr" latinLnBrk="0">
              <a:buNone/>
              <a:defRPr lang="pt-BR" sz="1600"/>
            </a:lvl6pPr>
            <a:lvl7pPr marL="2743200" indent="0" algn="ctr" latinLnBrk="0">
              <a:buNone/>
              <a:defRPr lang="pt-BR" sz="1600"/>
            </a:lvl7pPr>
            <a:lvl8pPr marL="3200400" indent="0" algn="ctr" latinLnBrk="0">
              <a:buNone/>
              <a:defRPr lang="pt-BR" sz="1600"/>
            </a:lvl8pPr>
            <a:lvl9pPr marL="3657600" indent="0" algn="ctr" latinLnBrk="0">
              <a:buNone/>
              <a:defRPr lang="pt-BR" sz="1600"/>
            </a:lvl9pPr>
          </a:lstStyle>
          <a:p>
            <a:r>
              <a:rPr lang="pt-BR" smtClean="0"/>
              <a:t>Clique para editar o estilo do subtítulo mestre</a:t>
            </a:r>
            <a:endParaRPr lang="pt-BR" dirty="0"/>
          </a:p>
        </p:txBody>
      </p:sp>
      <p:sp>
        <p:nvSpPr>
          <p:cNvPr id="4" name="Espaço reservado de data 3"/>
          <p:cNvSpPr>
            <a:spLocks noGrp="1"/>
          </p:cNvSpPr>
          <p:nvPr>
            <p:ph type="dt" sz="half" idx="10"/>
          </p:nvPr>
        </p:nvSpPr>
        <p:spPr/>
        <p:txBody>
          <a:bodyPr/>
          <a:lstStyle/>
          <a:p>
            <a:fld id="{78ABE3C1-DBE1-495D-B57B-2849774B866A}"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9255346" y="2750337"/>
            <a:ext cx="1171888" cy="1356442"/>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1406859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2DE42F4-6EEF-4EF7-8ED4-2208F0F89A08}"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8474684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tâ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2869895"/>
            <a:ext cx="9613860" cy="1090788"/>
          </a:xfrm>
        </p:spPr>
        <p:txBody>
          <a:bodyPr anchor="ctr">
            <a:normAutofit/>
          </a:bodyPr>
          <a:lstStyle>
            <a:lvl1pPr algn="r" latinLnBrk="0">
              <a:defRPr lang="pt-BR" sz="3600"/>
            </a:lvl1p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680322" y="4232171"/>
            <a:ext cx="9613860" cy="1704017"/>
          </a:xfrm>
        </p:spPr>
        <p:txBody>
          <a:bodyPr>
            <a:normAutofit/>
          </a:bodyPr>
          <a:lstStyle>
            <a:lvl1pPr marL="0" indent="0" algn="r" latinLnBrk="0">
              <a:buNone/>
              <a:defRPr lang="pt-BR" sz="2000">
                <a:solidFill>
                  <a:schemeClr val="tx1">
                    <a:tint val="75000"/>
                  </a:schemeClr>
                </a:solidFill>
              </a:defRPr>
            </a:lvl1pPr>
            <a:lvl2pPr marL="457200" indent="0" latinLnBrk="0">
              <a:buNone/>
              <a:defRPr lang="pt-BR" sz="2000">
                <a:solidFill>
                  <a:schemeClr val="tx1">
                    <a:tint val="75000"/>
                  </a:schemeClr>
                </a:solidFill>
              </a:defRPr>
            </a:lvl2pPr>
            <a:lvl3pPr marL="914400" indent="0" latinLnBrk="0">
              <a:buNone/>
              <a:defRPr lang="pt-BR" sz="1800">
                <a:solidFill>
                  <a:schemeClr val="tx1">
                    <a:tint val="75000"/>
                  </a:schemeClr>
                </a:solidFill>
              </a:defRPr>
            </a:lvl3pPr>
            <a:lvl4pPr marL="1371600" indent="0" latinLnBrk="0">
              <a:buNone/>
              <a:defRPr lang="pt-BR" sz="1600">
                <a:solidFill>
                  <a:schemeClr val="tx1">
                    <a:tint val="75000"/>
                  </a:schemeClr>
                </a:solidFill>
              </a:defRPr>
            </a:lvl4pPr>
            <a:lvl5pPr marL="1828800" indent="0" latinLnBrk="0">
              <a:buNone/>
              <a:defRPr lang="pt-BR" sz="1600">
                <a:solidFill>
                  <a:schemeClr val="tx1">
                    <a:tint val="75000"/>
                  </a:schemeClr>
                </a:solidFill>
              </a:defRPr>
            </a:lvl5pPr>
            <a:lvl6pPr marL="2286000" indent="0" latinLnBrk="0">
              <a:buNone/>
              <a:defRPr lang="pt-BR" sz="1600">
                <a:solidFill>
                  <a:schemeClr val="tx1">
                    <a:tint val="75000"/>
                  </a:schemeClr>
                </a:solidFill>
              </a:defRPr>
            </a:lvl6pPr>
            <a:lvl7pPr marL="2743200" indent="0" latinLnBrk="0">
              <a:buNone/>
              <a:defRPr lang="pt-BR" sz="1600">
                <a:solidFill>
                  <a:schemeClr val="tx1">
                    <a:tint val="75000"/>
                  </a:schemeClr>
                </a:solidFill>
              </a:defRPr>
            </a:lvl7pPr>
            <a:lvl8pPr marL="3200400" indent="0" latinLnBrk="0">
              <a:buNone/>
              <a:defRPr lang="pt-BR" sz="1600">
                <a:solidFill>
                  <a:schemeClr val="tx1">
                    <a:tint val="75000"/>
                  </a:schemeClr>
                </a:solidFill>
              </a:defRPr>
            </a:lvl8pPr>
            <a:lvl9pPr marL="3657600" indent="0" latinLnBrk="0">
              <a:buNone/>
              <a:defRPr lang="pt-BR" sz="1600">
                <a:solidFill>
                  <a:schemeClr val="tx1">
                    <a:tint val="75000"/>
                  </a:schemeClr>
                </a:solidFill>
              </a:defRPr>
            </a:lvl9pPr>
          </a:lstStyle>
          <a:p>
            <a:pPr lvl="0"/>
            <a:r>
              <a:rPr lang="pt-BR" smtClean="0"/>
              <a:t>Clique para editar os estilos do texto mestre</a:t>
            </a:r>
          </a:p>
        </p:txBody>
      </p:sp>
      <p:sp>
        <p:nvSpPr>
          <p:cNvPr id="4" name="Espaço reservado de data 3"/>
          <p:cNvSpPr>
            <a:spLocks noGrp="1"/>
          </p:cNvSpPr>
          <p:nvPr>
            <p:ph type="dt" sz="half" idx="10"/>
          </p:nvPr>
        </p:nvSpPr>
        <p:spPr/>
        <p:txBody>
          <a:bodyPr/>
          <a:lstStyle/>
          <a:p>
            <a:fld id="{30578ACC-22D6-47C1-A373-4FD133E34F3C}"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10729455" y="2869895"/>
            <a:ext cx="1154151" cy="1090789"/>
          </a:xfrm>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25074325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2"/>
          <p:cNvSpPr>
            <a:spLocks noGrp="1"/>
          </p:cNvSpPr>
          <p:nvPr>
            <p:ph sz="half" idx="1"/>
          </p:nvPr>
        </p:nvSpPr>
        <p:spPr>
          <a:xfrm>
            <a:off x="680320" y="2336873"/>
            <a:ext cx="46983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3"/>
          <p:cNvSpPr>
            <a:spLocks noGrp="1"/>
          </p:cNvSpPr>
          <p:nvPr>
            <p:ph sz="half" idx="2"/>
          </p:nvPr>
        </p:nvSpPr>
        <p:spPr>
          <a:xfrm>
            <a:off x="5594123" y="2336873"/>
            <a:ext cx="47000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de data 4"/>
          <p:cNvSpPr>
            <a:spLocks noGrp="1"/>
          </p:cNvSpPr>
          <p:nvPr>
            <p:ph type="dt" sz="half" idx="10"/>
          </p:nvPr>
        </p:nvSpPr>
        <p:spPr/>
        <p:txBody>
          <a:bodyPr/>
          <a:lstStyle/>
          <a:p>
            <a:fld id="{4E5A6C69-6797-4E8A-BF37-F2C3751466E9}"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131050756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Imagem 9"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Imagem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tâ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tâ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753229"/>
            <a:ext cx="9613863" cy="1080937"/>
          </a:xfrm>
        </p:spPr>
        <p:txBody>
          <a:body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906350" y="2336873"/>
            <a:ext cx="4472327" cy="693135"/>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4" name="Espaço reservado 3"/>
          <p:cNvSpPr>
            <a:spLocks noGrp="1"/>
          </p:cNvSpPr>
          <p:nvPr>
            <p:ph sz="half" idx="2"/>
          </p:nvPr>
        </p:nvSpPr>
        <p:spPr>
          <a:xfrm>
            <a:off x="680322" y="3030008"/>
            <a:ext cx="4698355"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para texto 4"/>
          <p:cNvSpPr>
            <a:spLocks noGrp="1"/>
          </p:cNvSpPr>
          <p:nvPr>
            <p:ph type="body" sz="quarter" idx="3"/>
          </p:nvPr>
        </p:nvSpPr>
        <p:spPr>
          <a:xfrm>
            <a:off x="5820154" y="2336873"/>
            <a:ext cx="4474028" cy="692076"/>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6" name="Espaço reservado 5"/>
          <p:cNvSpPr>
            <a:spLocks noGrp="1"/>
          </p:cNvSpPr>
          <p:nvPr>
            <p:ph sz="quarter" idx="4"/>
          </p:nvPr>
        </p:nvSpPr>
        <p:spPr>
          <a:xfrm>
            <a:off x="5594123" y="3030008"/>
            <a:ext cx="4700059"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7" name="Espaço reservado de data 6"/>
          <p:cNvSpPr>
            <a:spLocks noGrp="1"/>
          </p:cNvSpPr>
          <p:nvPr>
            <p:ph type="dt" sz="half" idx="10"/>
          </p:nvPr>
        </p:nvSpPr>
        <p:spPr/>
        <p:txBody>
          <a:bodyPr/>
          <a:lstStyle/>
          <a:p>
            <a:fld id="{D82014A1-A632-4878-A0D3-F52BA7563730}" type="datetimeFigureOut">
              <a:rPr lang="pt-BR"/>
              <a:pPr/>
              <a:t>04/09/2017</a:t>
            </a:fld>
            <a:endParaRPr lang="pt-BR"/>
          </a:p>
        </p:txBody>
      </p:sp>
      <p:sp>
        <p:nvSpPr>
          <p:cNvPr id="8" name="Espaço reservado do rodapé 7"/>
          <p:cNvSpPr>
            <a:spLocks noGrp="1"/>
          </p:cNvSpPr>
          <p:nvPr>
            <p:ph type="ftr" sz="quarter" idx="11"/>
          </p:nvPr>
        </p:nvSpPr>
        <p:spPr/>
        <p:txBody>
          <a:bodyPr/>
          <a:lstStyle/>
          <a:p>
            <a:endParaRPr lang="pt-BR"/>
          </a:p>
        </p:txBody>
      </p:sp>
      <p:sp>
        <p:nvSpPr>
          <p:cNvPr id="9" name="Espaço reservado do número do slide 8"/>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20935835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sz="half" idx="1"/>
          </p:nvPr>
        </p:nvSpPr>
        <p:spPr>
          <a:xfrm>
            <a:off x="680320" y="2336873"/>
            <a:ext cx="46983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3"/>
          <p:cNvSpPr>
            <a:spLocks noGrp="1"/>
          </p:cNvSpPr>
          <p:nvPr>
            <p:ph sz="half" idx="2"/>
          </p:nvPr>
        </p:nvSpPr>
        <p:spPr>
          <a:xfrm>
            <a:off x="5594123" y="2336873"/>
            <a:ext cx="47000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de data 4"/>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pic>
        <p:nvPicPr>
          <p:cNvPr id="6" name="Imagem 5"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Imagem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tâ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tâ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de data 2"/>
          <p:cNvSpPr>
            <a:spLocks noGrp="1"/>
          </p:cNvSpPr>
          <p:nvPr>
            <p:ph type="dt" sz="half" idx="10"/>
          </p:nvPr>
        </p:nvSpPr>
        <p:spPr/>
        <p:txBody>
          <a:bodyPr/>
          <a:lstStyle/>
          <a:p>
            <a:fld id="{CE99F462-093F-4566-844B-4C71F2739DA5}"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372705829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5" name="Imagem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tâ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de data 1"/>
          <p:cNvSpPr>
            <a:spLocks noGrp="1"/>
          </p:cNvSpPr>
          <p:nvPr>
            <p:ph type="dt" sz="half" idx="10"/>
          </p:nvPr>
        </p:nvSpPr>
        <p:spPr/>
        <p:txBody>
          <a:bodyPr/>
          <a:lstStyle/>
          <a:p>
            <a:fld id="{3D24A7AC-904D-4781-85BA-7D10C17ED021}" type="datetimeFigureOut">
              <a:rPr lang="pt-BR"/>
              <a:pPr/>
              <a:t>04/09/2017</a:t>
            </a:fld>
            <a:endParaRPr lang="pt-BR" dirty="0"/>
          </a:p>
        </p:txBody>
      </p:sp>
      <p:sp>
        <p:nvSpPr>
          <p:cNvPr id="3" name="Espaço reservado do rodapé 2"/>
          <p:cNvSpPr>
            <a:spLocks noGrp="1"/>
          </p:cNvSpPr>
          <p:nvPr>
            <p:ph type="ftr" sz="quarter" idx="11"/>
          </p:nvPr>
        </p:nvSpPr>
        <p:spPr/>
        <p:txBody>
          <a:bodyPr/>
          <a:lstStyle/>
          <a:p>
            <a:endParaRPr lang="pt-BR" dirty="0"/>
          </a:p>
        </p:txBody>
      </p:sp>
      <p:sp>
        <p:nvSpPr>
          <p:cNvPr id="4" name="Espaço reservado do número do slide 3"/>
          <p:cNvSpPr>
            <a:spLocks noGrp="1"/>
          </p:cNvSpPr>
          <p:nvPr>
            <p:ph type="sldNum" sz="quarter" idx="12"/>
          </p:nvPr>
        </p:nvSpPr>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189113116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1" y="753227"/>
            <a:ext cx="9613859" cy="1080940"/>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2"/>
          <p:cNvSpPr>
            <a:spLocks noGrp="1"/>
          </p:cNvSpPr>
          <p:nvPr>
            <p:ph idx="1"/>
          </p:nvPr>
        </p:nvSpPr>
        <p:spPr>
          <a:xfrm>
            <a:off x="4685846" y="2336873"/>
            <a:ext cx="5608336" cy="359931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texto 3"/>
          <p:cNvSpPr>
            <a:spLocks noGrp="1"/>
          </p:cNvSpPr>
          <p:nvPr>
            <p:ph type="body" sz="half" idx="2"/>
          </p:nvPr>
        </p:nvSpPr>
        <p:spPr>
          <a:xfrm>
            <a:off x="680322" y="2336872"/>
            <a:ext cx="3790078" cy="3599317"/>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E331444B-B92B-4E27-8C94-BB93EAF5CB18}"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92632453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3" y="753228"/>
            <a:ext cx="9613857" cy="1080938"/>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23" y="2336873"/>
            <a:ext cx="3876256" cy="3599315"/>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363EFA5E-FA76-400D-B3DC-F0BA90E6D107}"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2121867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magem panorâmica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4711616"/>
            <a:ext cx="9613859" cy="453051"/>
          </a:xfrm>
        </p:spPr>
        <p:txBody>
          <a:bodyPr anchor="b">
            <a:normAutofit/>
          </a:bodyPr>
          <a:lstStyle>
            <a:lvl1pPr latinLnBrk="0">
              <a:defRPr lang="pt-BR" sz="24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a:p>
        </p:txBody>
      </p:sp>
      <p:sp>
        <p:nvSpPr>
          <p:cNvPr id="4" name="Espaço reservado para texto 3"/>
          <p:cNvSpPr>
            <a:spLocks noGrp="1"/>
          </p:cNvSpPr>
          <p:nvPr>
            <p:ph type="body" sz="half" idx="2"/>
          </p:nvPr>
        </p:nvSpPr>
        <p:spPr>
          <a:xfrm>
            <a:off x="680319" y="5169583"/>
            <a:ext cx="9613862" cy="622971"/>
          </a:xfrm>
        </p:spPr>
        <p:txBody>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446C117F-5CCF-4837-BE5F-2B92066CAFAF}"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309"/>
            <a:ext cx="1154151" cy="1090789"/>
          </a:xfrm>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28901651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609597"/>
            <a:ext cx="9613858" cy="3592750"/>
          </a:xfrm>
        </p:spPr>
        <p:txBody>
          <a:bodyPr anchor="ctr"/>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2" y="4711615"/>
            <a:ext cx="9613859" cy="1090789"/>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84EB90BD-B6CE-46B7-997F-7313B992CCDC}" type="datetimeFigureOut">
              <a:rPr lang="pt-BR"/>
              <a:pPr/>
              <a:t>04/09/2017</a:t>
            </a:fld>
            <a:endParaRPr lang="pt-BR" dirty="0"/>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11615"/>
            <a:ext cx="1154151" cy="1090789"/>
          </a:xfrm>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413111058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tação com legenda">
    <p:spTree>
      <p:nvGrpSpPr>
        <p:cNvPr id="1" name=""/>
        <p:cNvGrpSpPr/>
        <p:nvPr/>
      </p:nvGrpSpPr>
      <p:grpSpPr>
        <a:xfrm>
          <a:off x="0" y="0"/>
          <a:ext cx="0" cy="0"/>
          <a:chOff x="0" y="0"/>
          <a:chExt cx="0" cy="0"/>
        </a:xfrm>
      </p:grpSpPr>
      <p:pic>
        <p:nvPicPr>
          <p:cNvPr id="11" name="Imagem 10"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Imagem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tâ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tâ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1127856" y="609598"/>
            <a:ext cx="8718877" cy="3036061"/>
          </a:xfrm>
        </p:spPr>
        <p:txBody>
          <a:bodyPr anchor="ctr"/>
          <a:lstStyle>
            <a:lvl1pPr latinLnBrk="0">
              <a:defRPr lang="pt-BR" sz="3200"/>
            </a:lvl1pPr>
          </a:lstStyle>
          <a:p>
            <a:r>
              <a:rPr lang="pt-BR" smtClean="0"/>
              <a:t>Clique para editar o estilo do título mestre</a:t>
            </a:r>
            <a:endParaRPr lang="pt-BR"/>
          </a:p>
        </p:txBody>
      </p:sp>
      <p:sp>
        <p:nvSpPr>
          <p:cNvPr id="12" name="Espaço reservado para texto 3"/>
          <p:cNvSpPr>
            <a:spLocks noGrp="1"/>
          </p:cNvSpPr>
          <p:nvPr>
            <p:ph type="body" sz="half" idx="13"/>
          </p:nvPr>
        </p:nvSpPr>
        <p:spPr>
          <a:xfrm>
            <a:off x="1402288" y="3653379"/>
            <a:ext cx="8156579" cy="548968"/>
          </a:xfrm>
        </p:spPr>
        <p:txBody>
          <a:bodyPr anchor="t">
            <a:normAutofit/>
          </a:bodyPr>
          <a:lstStyle>
            <a:lvl1pPr marL="0" indent="0" latinLnBrk="0">
              <a:buNone/>
              <a:defRPr lang="pt-BR" sz="14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4" name="Espaço reservado para texto 3"/>
          <p:cNvSpPr>
            <a:spLocks noGrp="1"/>
          </p:cNvSpPr>
          <p:nvPr>
            <p:ph type="body" sz="half" idx="2"/>
          </p:nvPr>
        </p:nvSpPr>
        <p:spPr>
          <a:xfrm>
            <a:off x="680322" y="4711615"/>
            <a:ext cx="9613859" cy="1090789"/>
          </a:xfrm>
        </p:spPr>
        <p:txBody>
          <a:bodyPr anchor="ctr">
            <a:normAutofit/>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CDB9D11F-B188-461D-B23F-39381795C052}"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
        <p:nvSpPr>
          <p:cNvPr id="16" name="Caixa de texto 15"/>
          <p:cNvSpPr txBox="1"/>
          <p:nvPr/>
        </p:nvSpPr>
        <p:spPr>
          <a:xfrm>
            <a:off x="583572" y="748116"/>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r>
              <a:rPr lang="pt-BR" sz="7200">
                <a:solidFill>
                  <a:schemeClr val="tx1"/>
                </a:solidFill>
                <a:effectLst/>
              </a:rPr>
              <a:t>“</a:t>
            </a:r>
          </a:p>
        </p:txBody>
      </p:sp>
      <p:sp>
        <p:nvSpPr>
          <p:cNvPr id="17" name="Caixa de texto 16"/>
          <p:cNvSpPr txBox="1"/>
          <p:nvPr/>
        </p:nvSpPr>
        <p:spPr>
          <a:xfrm>
            <a:off x="9662809" y="3033524"/>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lgn="r"/>
            <a:r>
              <a:rPr lang="pt-BR" sz="7200">
                <a:solidFill>
                  <a:schemeClr val="tx1"/>
                </a:solidFill>
                <a:effectLst/>
              </a:rPr>
              <a:t>”</a:t>
            </a:r>
          </a:p>
        </p:txBody>
      </p:sp>
    </p:spTree>
    <p:extLst>
      <p:ext uri="{BB962C8B-B14F-4D97-AF65-F5344CB8AC3E}">
        <p14:creationId xmlns="" xmlns:p14="http://schemas.microsoft.com/office/powerpoint/2010/main" val="137342828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artão de identificação">
    <p:spTree>
      <p:nvGrpSpPr>
        <p:cNvPr id="1" name=""/>
        <p:cNvGrpSpPr/>
        <p:nvPr/>
      </p:nvGrpSpPr>
      <p:grpSpPr>
        <a:xfrm>
          <a:off x="0" y="0"/>
          <a:ext cx="0" cy="0"/>
          <a:chOff x="0" y="0"/>
          <a:chExt cx="0" cy="0"/>
        </a:xfrm>
      </p:grpSpPr>
      <p:pic>
        <p:nvPicPr>
          <p:cNvPr id="9" name="Imagem 8"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Imagem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tâ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tâ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4711615"/>
            <a:ext cx="9613862" cy="588535"/>
          </a:xfrm>
        </p:spPr>
        <p:txBody>
          <a:bodyPr anchor="b"/>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0" y="5300149"/>
            <a:ext cx="9613862" cy="502255"/>
          </a:xfrm>
        </p:spPr>
        <p:txBody>
          <a:bodyPr anchor="t"/>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52E6D8D9-55A2-4063-B0F3-121F44549695}"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21886979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pic>
        <p:nvPicPr>
          <p:cNvPr id="13" name="Imagem 12"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Imagem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tâ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tâ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ítulo 1"/>
          <p:cNvSpPr>
            <a:spLocks noGrp="1"/>
          </p:cNvSpPr>
          <p:nvPr>
            <p:ph type="title"/>
          </p:nvPr>
        </p:nvSpPr>
        <p:spPr>
          <a:xfrm>
            <a:off x="669222" y="753228"/>
            <a:ext cx="9624960" cy="1080938"/>
          </a:xfrm>
        </p:spPr>
        <p:txBody>
          <a:bodyPr/>
          <a:lstStyle/>
          <a:p>
            <a:r>
              <a:rPr lang="pt-BR" smtClean="0"/>
              <a:t>Clique para editar o estilo do título mestre</a:t>
            </a:r>
            <a:endParaRPr lang="pt-BR" dirty="0"/>
          </a:p>
        </p:txBody>
      </p:sp>
      <p:sp>
        <p:nvSpPr>
          <p:cNvPr id="7" name="Espaço reservado para texto 2"/>
          <p:cNvSpPr>
            <a:spLocks noGrp="1"/>
          </p:cNvSpPr>
          <p:nvPr>
            <p:ph type="body" idx="1"/>
          </p:nvPr>
        </p:nvSpPr>
        <p:spPr>
          <a:xfrm>
            <a:off x="660946" y="2336873"/>
            <a:ext cx="3070034"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8" name="Espaço reservado para texto 3"/>
          <p:cNvSpPr>
            <a:spLocks noGrp="1"/>
          </p:cNvSpPr>
          <p:nvPr>
            <p:ph type="body" sz="half" idx="15"/>
          </p:nvPr>
        </p:nvSpPr>
        <p:spPr>
          <a:xfrm>
            <a:off x="680322" y="3022673"/>
            <a:ext cx="3049702"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9" name="Espaço reservado para texto 4"/>
          <p:cNvSpPr>
            <a:spLocks noGrp="1"/>
          </p:cNvSpPr>
          <p:nvPr>
            <p:ph type="body" sz="quarter" idx="3"/>
          </p:nvPr>
        </p:nvSpPr>
        <p:spPr>
          <a:xfrm>
            <a:off x="3956025" y="233687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0" name="Espaço reservado para texto 3"/>
          <p:cNvSpPr>
            <a:spLocks noGrp="1"/>
          </p:cNvSpPr>
          <p:nvPr>
            <p:ph type="body" sz="half" idx="16"/>
          </p:nvPr>
        </p:nvSpPr>
        <p:spPr>
          <a:xfrm>
            <a:off x="3945470" y="3022673"/>
            <a:ext cx="3063240"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11" name="Espaço reservado para texto 4"/>
          <p:cNvSpPr>
            <a:spLocks noGrp="1"/>
          </p:cNvSpPr>
          <p:nvPr>
            <p:ph type="body" sz="quarter" idx="13"/>
          </p:nvPr>
        </p:nvSpPr>
        <p:spPr>
          <a:xfrm>
            <a:off x="7224156" y="2336873"/>
            <a:ext cx="307002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2" name="Espaço reservado para texto 3"/>
          <p:cNvSpPr>
            <a:spLocks noGrp="1"/>
          </p:cNvSpPr>
          <p:nvPr>
            <p:ph type="body" sz="half" idx="17"/>
          </p:nvPr>
        </p:nvSpPr>
        <p:spPr>
          <a:xfrm>
            <a:off x="7224156" y="3022673"/>
            <a:ext cx="3070025"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D4B24536-994D-4021-A283-9F449C0DB50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12208789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luna com 3 imagens">
    <p:spTree>
      <p:nvGrpSpPr>
        <p:cNvPr id="1" name=""/>
        <p:cNvGrpSpPr/>
        <p:nvPr/>
      </p:nvGrpSpPr>
      <p:grpSpPr>
        <a:xfrm>
          <a:off x="0" y="0"/>
          <a:ext cx="0" cy="0"/>
          <a:chOff x="0" y="0"/>
          <a:chExt cx="0" cy="0"/>
        </a:xfrm>
      </p:grpSpPr>
      <p:pic>
        <p:nvPicPr>
          <p:cNvPr id="15" name="Imagens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ns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ítulo 1"/>
          <p:cNvSpPr>
            <a:spLocks noGrp="1"/>
          </p:cNvSpPr>
          <p:nvPr>
            <p:ph type="title"/>
          </p:nvPr>
        </p:nvSpPr>
        <p:spPr>
          <a:xfrm>
            <a:off x="680322" y="753228"/>
            <a:ext cx="9613860" cy="1080938"/>
          </a:xfrm>
        </p:spPr>
        <p:txBody>
          <a:bodyPr/>
          <a:lstStyle/>
          <a:p>
            <a:r>
              <a:rPr lang="pt-BR" smtClean="0"/>
              <a:t>Clique para editar o estilo do título mestre</a:t>
            </a:r>
            <a:endParaRPr lang="pt-BR" dirty="0"/>
          </a:p>
        </p:txBody>
      </p:sp>
      <p:sp>
        <p:nvSpPr>
          <p:cNvPr id="19" name="Espaço reservado para texto 2"/>
          <p:cNvSpPr>
            <a:spLocks noGrp="1"/>
          </p:cNvSpPr>
          <p:nvPr>
            <p:ph type="body" idx="1"/>
          </p:nvPr>
        </p:nvSpPr>
        <p:spPr>
          <a:xfrm>
            <a:off x="680318" y="4297503"/>
            <a:ext cx="30497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0" name="Espaço reservado de imagem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1" name="Espaço reservado para texto 3"/>
          <p:cNvSpPr>
            <a:spLocks noGrp="1"/>
          </p:cNvSpPr>
          <p:nvPr>
            <p:ph type="body" sz="half" idx="18"/>
          </p:nvPr>
        </p:nvSpPr>
        <p:spPr>
          <a:xfrm>
            <a:off x="680318" y="4873765"/>
            <a:ext cx="3049705"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2" name="Espaço reservado para texto 4"/>
          <p:cNvSpPr>
            <a:spLocks noGrp="1"/>
          </p:cNvSpPr>
          <p:nvPr>
            <p:ph type="body" sz="quarter" idx="3"/>
          </p:nvPr>
        </p:nvSpPr>
        <p:spPr>
          <a:xfrm>
            <a:off x="3945471" y="429750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3" name="Espaço reservado de imagem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a:p>
        </p:txBody>
      </p:sp>
      <p:sp>
        <p:nvSpPr>
          <p:cNvPr id="24" name="Espaço reservado para texto 3"/>
          <p:cNvSpPr>
            <a:spLocks noGrp="1"/>
          </p:cNvSpPr>
          <p:nvPr>
            <p:ph type="body" sz="half" idx="19"/>
          </p:nvPr>
        </p:nvSpPr>
        <p:spPr>
          <a:xfrm>
            <a:off x="3944117" y="4873764"/>
            <a:ext cx="3067297"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5" name="Espaço reservado para texto 4"/>
          <p:cNvSpPr>
            <a:spLocks noGrp="1"/>
          </p:cNvSpPr>
          <p:nvPr>
            <p:ph type="body" sz="quarter" idx="13"/>
          </p:nvPr>
        </p:nvSpPr>
        <p:spPr>
          <a:xfrm>
            <a:off x="7230678" y="4297503"/>
            <a:ext cx="30635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6" name="Espaço reservado de imagem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a:p>
        </p:txBody>
      </p:sp>
      <p:sp>
        <p:nvSpPr>
          <p:cNvPr id="27" name="Espaço reservado para texto 3"/>
          <p:cNvSpPr>
            <a:spLocks noGrp="1"/>
          </p:cNvSpPr>
          <p:nvPr>
            <p:ph type="body" sz="half" idx="20"/>
          </p:nvPr>
        </p:nvSpPr>
        <p:spPr>
          <a:xfrm>
            <a:off x="7230553" y="4873762"/>
            <a:ext cx="3067563"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3CBBBB78-C96F-47B7-AB17-D852CA960AC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12462800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Imagem 9"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Imagem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tâ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3" name="Retâ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19" y="753229"/>
            <a:ext cx="9613863" cy="1080937"/>
          </a:xfrm>
        </p:spPr>
        <p:txBody>
          <a:body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906350" y="2336873"/>
            <a:ext cx="4472327" cy="693135"/>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4" name="Espaço reservado 3"/>
          <p:cNvSpPr>
            <a:spLocks noGrp="1"/>
          </p:cNvSpPr>
          <p:nvPr>
            <p:ph sz="half" idx="2"/>
          </p:nvPr>
        </p:nvSpPr>
        <p:spPr>
          <a:xfrm>
            <a:off x="680322" y="3030008"/>
            <a:ext cx="4698355"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para texto 4"/>
          <p:cNvSpPr>
            <a:spLocks noGrp="1"/>
          </p:cNvSpPr>
          <p:nvPr>
            <p:ph type="body" sz="quarter" idx="3"/>
          </p:nvPr>
        </p:nvSpPr>
        <p:spPr>
          <a:xfrm>
            <a:off x="5820154" y="2336873"/>
            <a:ext cx="4474028" cy="692076"/>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6" name="Espaço reservado 5"/>
          <p:cNvSpPr>
            <a:spLocks noGrp="1"/>
          </p:cNvSpPr>
          <p:nvPr>
            <p:ph sz="quarter" idx="4"/>
          </p:nvPr>
        </p:nvSpPr>
        <p:spPr>
          <a:xfrm>
            <a:off x="5594123" y="3030008"/>
            <a:ext cx="4700059"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7" name="Espaço reservado de data 6"/>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8" name="Espaço reservado do rodapé 7"/>
          <p:cNvSpPr>
            <a:spLocks noGrp="1"/>
          </p:cNvSpPr>
          <p:nvPr>
            <p:ph type="ftr" sz="quarter" idx="11"/>
          </p:nvPr>
        </p:nvSpPr>
        <p:spPr/>
        <p:txBody>
          <a:bodyPr/>
          <a:lstStyle/>
          <a:p>
            <a:endParaRPr lang="pt-BR"/>
          </a:p>
        </p:txBody>
      </p:sp>
      <p:sp>
        <p:nvSpPr>
          <p:cNvPr id="9" name="Espaço reservado do número do slide 8"/>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tâ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lvl1pPr algn="r" latinLnBrk="0">
              <a:defRPr lang="pt-BR"/>
            </a:lvl1pPr>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FA3F48C-C7C6-4055-9F49-3777875E72AE}"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8315906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7" name="Retâ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tâ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vertical 1"/>
          <p:cNvSpPr>
            <a:spLocks noGrp="1"/>
          </p:cNvSpPr>
          <p:nvPr>
            <p:ph type="title" orient="vert"/>
          </p:nvPr>
        </p:nvSpPr>
        <p:spPr>
          <a:xfrm>
            <a:off x="10129231" y="609597"/>
            <a:ext cx="1073802" cy="4353760"/>
          </a:xfrm>
        </p:spPr>
        <p:txBody>
          <a:bodyPr vert="eaVert"/>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a:xfrm>
            <a:off x="680322" y="609597"/>
            <a:ext cx="8870004" cy="5326589"/>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a:xfrm>
            <a:off x="6807126" y="5936187"/>
            <a:ext cx="2743200" cy="365125"/>
          </a:xfrm>
        </p:spPr>
        <p:txBody>
          <a:bodyPr/>
          <a:lstStyle/>
          <a:p>
            <a:fld id="{6178E61D-D431-422C-9764-11DAFE33AB63}" type="datetimeFigureOut">
              <a:rPr lang="pt-BR"/>
              <a:pPr/>
              <a:t>04/09/2017</a:t>
            </a:fld>
            <a:endParaRPr lang="pt-BR"/>
          </a:p>
        </p:txBody>
      </p:sp>
      <p:sp>
        <p:nvSpPr>
          <p:cNvPr id="5" name="Espaço reservado do rodapé 4"/>
          <p:cNvSpPr>
            <a:spLocks noGrp="1"/>
          </p:cNvSpPr>
          <p:nvPr>
            <p:ph type="ftr" sz="quarter" idx="11"/>
          </p:nvPr>
        </p:nvSpPr>
        <p:spPr>
          <a:xfrm>
            <a:off x="680321" y="5936188"/>
            <a:ext cx="6126805" cy="365125"/>
          </a:xfrm>
        </p:spPr>
        <p:txBody>
          <a:bodyPr/>
          <a:lstStyle/>
          <a:p>
            <a:endParaRPr lang="pt-BR"/>
          </a:p>
        </p:txBody>
      </p:sp>
      <p:sp>
        <p:nvSpPr>
          <p:cNvPr id="6" name="Espaço reservado do número do slide 5"/>
          <p:cNvSpPr>
            <a:spLocks noGrp="1"/>
          </p:cNvSpPr>
          <p:nvPr>
            <p:ph type="sldNum" sz="quarter" idx="12"/>
          </p:nvPr>
        </p:nvSpPr>
        <p:spPr>
          <a:xfrm>
            <a:off x="10097550" y="5398633"/>
            <a:ext cx="1154151" cy="1090789"/>
          </a:xfrm>
        </p:spPr>
        <p:txBody>
          <a:bodyPr anchor="t"/>
          <a:lstStyle>
            <a:lvl1pPr algn="ctr" latinLnBrk="0">
              <a:defRPr lang="pt-BR"/>
            </a:lvl1pPr>
          </a:lstStyle>
          <a:p>
            <a:fld id="{6D22F896-40B5-4ADD-8801-0D06FADFA095}" type="slidenum">
              <a:rPr/>
              <a:pPr/>
              <a:t>‹nº›</a:t>
            </a:fld>
            <a:endParaRPr lang="pt-BR"/>
          </a:p>
        </p:txBody>
      </p:sp>
    </p:spTree>
    <p:extLst>
      <p:ext uri="{BB962C8B-B14F-4D97-AF65-F5344CB8AC3E}">
        <p14:creationId xmlns="" xmlns:p14="http://schemas.microsoft.com/office/powerpoint/2010/main" val="380988690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821131" y="609600"/>
            <a:ext cx="8455287" cy="3022600"/>
          </a:xfrm>
        </p:spPr>
        <p:txBody>
          <a:bodyPr anchor="ctr">
            <a:normAutofit/>
          </a:bodyPr>
          <a:lstStyle>
            <a:lvl1pPr algn="l">
              <a:defRPr sz="4400" b="0" cap="none"/>
            </a:lvl1pPr>
          </a:lstStyle>
          <a:p>
            <a:r>
              <a:rPr lang="pt-BR"/>
              <a:t>Clique para editar o título mestre</a:t>
            </a:r>
            <a:endParaRPr lang="en-US" dirty="0"/>
          </a:p>
        </p:txBody>
      </p:sp>
      <p:sp>
        <p:nvSpPr>
          <p:cNvPr id="23" name="Text Placeholder 9"/>
          <p:cNvSpPr>
            <a:spLocks noGrp="1"/>
          </p:cNvSpPr>
          <p:nvPr>
            <p:ph type="body" sz="quarter" idx="13"/>
          </p:nvPr>
        </p:nvSpPr>
        <p:spPr>
          <a:xfrm>
            <a:off x="812796" y="4013200"/>
            <a:ext cx="8463621"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 texto mestre</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7F200570-4782-4BEF-BDB1-574F4B868387}" type="datetimeFigureOut">
              <a:rPr lang="pt-BR" smtClean="0"/>
              <a:pPr/>
              <a:t>04/09/2017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E447857F-AAE7-4F1B-B66F-20A9BEE75725}" type="slidenum">
              <a:rPr lang="pt-BR" smtClean="0"/>
              <a:pPr/>
              <a:t>‹nº›</a:t>
            </a:fld>
            <a:endParaRPr lang="pt-BR"/>
          </a:p>
        </p:txBody>
      </p:sp>
    </p:spTree>
    <p:extLst>
      <p:ext uri="{BB962C8B-B14F-4D97-AF65-F5344CB8AC3E}">
        <p14:creationId xmlns="" xmlns:p14="http://schemas.microsoft.com/office/powerpoint/2010/main" val="2073737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tâ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p:nvPr>
        </p:nvSpPr>
        <p:spPr>
          <a:xfrm>
            <a:off x="680322" y="2733709"/>
            <a:ext cx="8144134" cy="1373070"/>
          </a:xfrm>
        </p:spPr>
        <p:txBody>
          <a:bodyPr anchor="b">
            <a:noAutofit/>
          </a:bodyPr>
          <a:lstStyle>
            <a:lvl1pPr algn="r" latinLnBrk="0">
              <a:defRPr lang="pt-BR" sz="5400"/>
            </a:lvl1pPr>
          </a:lstStyle>
          <a:p>
            <a:r>
              <a:rPr lang="pt-BR" smtClean="0"/>
              <a:t>Clique para editar o estilo do título mestre</a:t>
            </a:r>
            <a:endParaRPr lang="pt-BR" dirty="0"/>
          </a:p>
        </p:txBody>
      </p:sp>
      <p:sp>
        <p:nvSpPr>
          <p:cNvPr id="3" name="Subtítulo 2"/>
          <p:cNvSpPr>
            <a:spLocks noGrp="1"/>
          </p:cNvSpPr>
          <p:nvPr>
            <p:ph type="subTitle" idx="1"/>
          </p:nvPr>
        </p:nvSpPr>
        <p:spPr>
          <a:xfrm>
            <a:off x="680322" y="4394039"/>
            <a:ext cx="8144134" cy="1117687"/>
          </a:xfrm>
        </p:spPr>
        <p:txBody>
          <a:bodyPr>
            <a:normAutofit/>
          </a:bodyPr>
          <a:lstStyle>
            <a:lvl1pPr marL="0" indent="0" algn="r" latinLnBrk="0">
              <a:buNone/>
              <a:defRPr lang="pt-BR" sz="2000"/>
            </a:lvl1pPr>
            <a:lvl2pPr marL="457200" indent="0" algn="ctr" latinLnBrk="0">
              <a:buNone/>
              <a:defRPr lang="pt-BR" sz="2000"/>
            </a:lvl2pPr>
            <a:lvl3pPr marL="914400" indent="0" algn="ctr" latinLnBrk="0">
              <a:buNone/>
              <a:defRPr lang="pt-BR" sz="1800"/>
            </a:lvl3pPr>
            <a:lvl4pPr marL="1371600" indent="0" algn="ctr" latinLnBrk="0">
              <a:buNone/>
              <a:defRPr lang="pt-BR" sz="1600"/>
            </a:lvl4pPr>
            <a:lvl5pPr marL="1828800" indent="0" algn="ctr" latinLnBrk="0">
              <a:buNone/>
              <a:defRPr lang="pt-BR" sz="1600"/>
            </a:lvl5pPr>
            <a:lvl6pPr marL="2286000" indent="0" algn="ctr" latinLnBrk="0">
              <a:buNone/>
              <a:defRPr lang="pt-BR" sz="1600"/>
            </a:lvl6pPr>
            <a:lvl7pPr marL="2743200" indent="0" algn="ctr" latinLnBrk="0">
              <a:buNone/>
              <a:defRPr lang="pt-BR" sz="1600"/>
            </a:lvl7pPr>
            <a:lvl8pPr marL="3200400" indent="0" algn="ctr" latinLnBrk="0">
              <a:buNone/>
              <a:defRPr lang="pt-BR" sz="1600"/>
            </a:lvl8pPr>
            <a:lvl9pPr marL="3657600" indent="0" algn="ctr" latinLnBrk="0">
              <a:buNone/>
              <a:defRPr lang="pt-BR" sz="1600"/>
            </a:lvl9pPr>
          </a:lstStyle>
          <a:p>
            <a:r>
              <a:rPr lang="pt-BR" smtClean="0"/>
              <a:t>Clique para editar o estilo do subtítulo mestre</a:t>
            </a:r>
            <a:endParaRPr lang="pt-BR" dirty="0"/>
          </a:p>
        </p:txBody>
      </p:sp>
      <p:sp>
        <p:nvSpPr>
          <p:cNvPr id="4" name="Espaço reservado de data 3"/>
          <p:cNvSpPr>
            <a:spLocks noGrp="1"/>
          </p:cNvSpPr>
          <p:nvPr>
            <p:ph type="dt" sz="half" idx="10"/>
          </p:nvPr>
        </p:nvSpPr>
        <p:spPr/>
        <p:txBody>
          <a:bodyPr/>
          <a:lstStyle/>
          <a:p>
            <a:fld id="{78ABE3C1-DBE1-495D-B57B-2849774B866A}"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5"/>
          <p:cNvSpPr>
            <a:spLocks noGrp="1"/>
          </p:cNvSpPr>
          <p:nvPr>
            <p:ph type="sldNum" sz="quarter" idx="12"/>
          </p:nvPr>
        </p:nvSpPr>
        <p:spPr>
          <a:xfrm>
            <a:off x="9255346" y="2750337"/>
            <a:ext cx="1171888" cy="1356442"/>
          </a:xfrm>
        </p:spPr>
        <p:txBody>
          <a:bodyPr/>
          <a:lstStyle/>
          <a:p>
            <a:fld id="{6D22F896-40B5-4ADD-8801-0D06FADFA095}" type="slidenum">
              <a:rPr/>
              <a:pPr/>
              <a:t>‹nº›</a:t>
            </a:fld>
            <a:endParaRPr lang="pt-BR" dirty="0"/>
          </a:p>
        </p:txBody>
      </p:sp>
    </p:spTree>
    <p:extLst>
      <p:ext uri="{BB962C8B-B14F-4D97-AF65-F5344CB8AC3E}">
        <p14:creationId xmlns="" xmlns:p14="http://schemas.microsoft.com/office/powerpoint/2010/main" val="35884235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2DE42F4-6EEF-4EF7-8ED4-2208F0F89A08}"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05799955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tâ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2869895"/>
            <a:ext cx="9613860" cy="1090788"/>
          </a:xfrm>
        </p:spPr>
        <p:txBody>
          <a:bodyPr anchor="ctr">
            <a:normAutofit/>
          </a:bodyPr>
          <a:lstStyle>
            <a:lvl1pPr algn="r" latinLnBrk="0">
              <a:defRPr lang="pt-BR" sz="3600"/>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680322" y="4232171"/>
            <a:ext cx="9613860" cy="1704017"/>
          </a:xfrm>
        </p:spPr>
        <p:txBody>
          <a:bodyPr>
            <a:normAutofit/>
          </a:bodyPr>
          <a:lstStyle>
            <a:lvl1pPr marL="0" indent="0" algn="r" latinLnBrk="0">
              <a:buNone/>
              <a:defRPr lang="pt-BR" sz="2000">
                <a:solidFill>
                  <a:schemeClr val="tx1">
                    <a:tint val="75000"/>
                  </a:schemeClr>
                </a:solidFill>
              </a:defRPr>
            </a:lvl1pPr>
            <a:lvl2pPr marL="457200" indent="0" latinLnBrk="0">
              <a:buNone/>
              <a:defRPr lang="pt-BR" sz="2000">
                <a:solidFill>
                  <a:schemeClr val="tx1">
                    <a:tint val="75000"/>
                  </a:schemeClr>
                </a:solidFill>
              </a:defRPr>
            </a:lvl2pPr>
            <a:lvl3pPr marL="914400" indent="0" latinLnBrk="0">
              <a:buNone/>
              <a:defRPr lang="pt-BR" sz="1800">
                <a:solidFill>
                  <a:schemeClr val="tx1">
                    <a:tint val="75000"/>
                  </a:schemeClr>
                </a:solidFill>
              </a:defRPr>
            </a:lvl3pPr>
            <a:lvl4pPr marL="1371600" indent="0" latinLnBrk="0">
              <a:buNone/>
              <a:defRPr lang="pt-BR" sz="1600">
                <a:solidFill>
                  <a:schemeClr val="tx1">
                    <a:tint val="75000"/>
                  </a:schemeClr>
                </a:solidFill>
              </a:defRPr>
            </a:lvl4pPr>
            <a:lvl5pPr marL="1828800" indent="0" latinLnBrk="0">
              <a:buNone/>
              <a:defRPr lang="pt-BR" sz="1600">
                <a:solidFill>
                  <a:schemeClr val="tx1">
                    <a:tint val="75000"/>
                  </a:schemeClr>
                </a:solidFill>
              </a:defRPr>
            </a:lvl5pPr>
            <a:lvl6pPr marL="2286000" indent="0" latinLnBrk="0">
              <a:buNone/>
              <a:defRPr lang="pt-BR" sz="1600">
                <a:solidFill>
                  <a:schemeClr val="tx1">
                    <a:tint val="75000"/>
                  </a:schemeClr>
                </a:solidFill>
              </a:defRPr>
            </a:lvl6pPr>
            <a:lvl7pPr marL="2743200" indent="0" latinLnBrk="0">
              <a:buNone/>
              <a:defRPr lang="pt-BR" sz="1600">
                <a:solidFill>
                  <a:schemeClr val="tx1">
                    <a:tint val="75000"/>
                  </a:schemeClr>
                </a:solidFill>
              </a:defRPr>
            </a:lvl7pPr>
            <a:lvl8pPr marL="3200400" indent="0" latinLnBrk="0">
              <a:buNone/>
              <a:defRPr lang="pt-BR" sz="1600">
                <a:solidFill>
                  <a:schemeClr val="tx1">
                    <a:tint val="75000"/>
                  </a:schemeClr>
                </a:solidFill>
              </a:defRPr>
            </a:lvl8pPr>
            <a:lvl9pPr marL="3657600" indent="0" latinLnBrk="0">
              <a:buNone/>
              <a:defRPr lang="pt-BR" sz="1600">
                <a:solidFill>
                  <a:schemeClr val="tx1">
                    <a:tint val="75000"/>
                  </a:schemeClr>
                </a:solidFill>
              </a:defRPr>
            </a:lvl9pPr>
          </a:lstStyle>
          <a:p>
            <a:pPr lvl="0"/>
            <a:r>
              <a:rPr lang="pt-BR" smtClean="0"/>
              <a:t>Clique para editar os estilos do texto mestre</a:t>
            </a:r>
          </a:p>
        </p:txBody>
      </p:sp>
      <p:sp>
        <p:nvSpPr>
          <p:cNvPr id="4" name="Espaço reservado de data 3"/>
          <p:cNvSpPr>
            <a:spLocks noGrp="1"/>
          </p:cNvSpPr>
          <p:nvPr>
            <p:ph type="dt" sz="half" idx="10"/>
          </p:nvPr>
        </p:nvSpPr>
        <p:spPr/>
        <p:txBody>
          <a:bodyPr/>
          <a:lstStyle/>
          <a:p>
            <a:fld id="{30578ACC-22D6-47C1-A373-4FD133E34F3C}"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10729455" y="286989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519863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sz="half" idx="1"/>
          </p:nvPr>
        </p:nvSpPr>
        <p:spPr>
          <a:xfrm>
            <a:off x="680320" y="2336873"/>
            <a:ext cx="46983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3"/>
          <p:cNvSpPr>
            <a:spLocks noGrp="1"/>
          </p:cNvSpPr>
          <p:nvPr>
            <p:ph sz="half" idx="2"/>
          </p:nvPr>
        </p:nvSpPr>
        <p:spPr>
          <a:xfrm>
            <a:off x="5594123" y="2336873"/>
            <a:ext cx="47000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de data 4"/>
          <p:cNvSpPr>
            <a:spLocks noGrp="1"/>
          </p:cNvSpPr>
          <p:nvPr>
            <p:ph type="dt" sz="half" idx="10"/>
          </p:nvPr>
        </p:nvSpPr>
        <p:spPr/>
        <p:txBody>
          <a:bodyPr/>
          <a:lstStyle/>
          <a:p>
            <a:fld id="{4E5A6C69-6797-4E8A-BF37-F2C3751466E9}"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0039107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Imagem 9"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Imagem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tâ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tâ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753229"/>
            <a:ext cx="9613863" cy="1080937"/>
          </a:xfrm>
        </p:spPr>
        <p:txBody>
          <a:body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906350" y="2336873"/>
            <a:ext cx="4472327" cy="693135"/>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4" name="Espaço reservado 3"/>
          <p:cNvSpPr>
            <a:spLocks noGrp="1"/>
          </p:cNvSpPr>
          <p:nvPr>
            <p:ph sz="half" idx="2"/>
          </p:nvPr>
        </p:nvSpPr>
        <p:spPr>
          <a:xfrm>
            <a:off x="680322" y="3030008"/>
            <a:ext cx="4698355"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para texto 4"/>
          <p:cNvSpPr>
            <a:spLocks noGrp="1"/>
          </p:cNvSpPr>
          <p:nvPr>
            <p:ph type="body" sz="quarter" idx="3"/>
          </p:nvPr>
        </p:nvSpPr>
        <p:spPr>
          <a:xfrm>
            <a:off x="5820154" y="2336873"/>
            <a:ext cx="4474028" cy="692076"/>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6" name="Espaço reservado 5"/>
          <p:cNvSpPr>
            <a:spLocks noGrp="1"/>
          </p:cNvSpPr>
          <p:nvPr>
            <p:ph sz="quarter" idx="4"/>
          </p:nvPr>
        </p:nvSpPr>
        <p:spPr>
          <a:xfrm>
            <a:off x="5594123" y="3030008"/>
            <a:ext cx="4700059"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7" name="Espaço reservado de data 6"/>
          <p:cNvSpPr>
            <a:spLocks noGrp="1"/>
          </p:cNvSpPr>
          <p:nvPr>
            <p:ph type="dt" sz="half" idx="10"/>
          </p:nvPr>
        </p:nvSpPr>
        <p:spPr/>
        <p:txBody>
          <a:bodyPr/>
          <a:lstStyle/>
          <a:p>
            <a:fld id="{D82014A1-A632-4878-A0D3-F52BA7563730}" type="datetimeFigureOut">
              <a:rPr lang="pt-BR"/>
              <a:pPr/>
              <a:t>04/09/2017</a:t>
            </a:fld>
            <a:endParaRPr lang="pt-BR"/>
          </a:p>
        </p:txBody>
      </p:sp>
      <p:sp>
        <p:nvSpPr>
          <p:cNvPr id="8" name="Espaço reservado do rodapé 7"/>
          <p:cNvSpPr>
            <a:spLocks noGrp="1"/>
          </p:cNvSpPr>
          <p:nvPr>
            <p:ph type="ftr" sz="quarter" idx="11"/>
          </p:nvPr>
        </p:nvSpPr>
        <p:spPr/>
        <p:txBody>
          <a:bodyPr/>
          <a:lstStyle/>
          <a:p>
            <a:endParaRPr lang="pt-BR"/>
          </a:p>
        </p:txBody>
      </p:sp>
      <p:sp>
        <p:nvSpPr>
          <p:cNvPr id="9" name="Espaço reservado do número do slide 8"/>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1292545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pic>
        <p:nvPicPr>
          <p:cNvPr id="6" name="Imagem 5"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Imagem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tâ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tâ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de data 2"/>
          <p:cNvSpPr>
            <a:spLocks noGrp="1"/>
          </p:cNvSpPr>
          <p:nvPr>
            <p:ph type="dt" sz="half" idx="10"/>
          </p:nvPr>
        </p:nvSpPr>
        <p:spPr/>
        <p:txBody>
          <a:bodyPr/>
          <a:lstStyle/>
          <a:p>
            <a:fld id="{CE99F462-093F-4566-844B-4C71F2739DA5}"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8014691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5" name="Imagem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tâ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de data 1"/>
          <p:cNvSpPr>
            <a:spLocks noGrp="1"/>
          </p:cNvSpPr>
          <p:nvPr>
            <p:ph type="dt" sz="half" idx="10"/>
          </p:nvPr>
        </p:nvSpPr>
        <p:spPr/>
        <p:txBody>
          <a:bodyPr/>
          <a:lstStyle/>
          <a:p>
            <a:fld id="{3D24A7AC-904D-4781-85BA-7D10C17ED021}" type="datetimeFigureOut">
              <a:rPr lang="pt-BR"/>
              <a:pPr/>
              <a:t>04/09/2017</a:t>
            </a:fld>
            <a:endParaRPr lang="pt-BR"/>
          </a:p>
        </p:txBody>
      </p:sp>
      <p:sp>
        <p:nvSpPr>
          <p:cNvPr id="3" name="Espaço reservado do rodapé 2"/>
          <p:cNvSpPr>
            <a:spLocks noGrp="1"/>
          </p:cNvSpPr>
          <p:nvPr>
            <p:ph type="ftr" sz="quarter" idx="11"/>
          </p:nvPr>
        </p:nvSpPr>
        <p:spPr/>
        <p:txBody>
          <a:bodyPr/>
          <a:lstStyle/>
          <a:p>
            <a:endParaRPr lang="pt-BR" dirty="0"/>
          </a:p>
        </p:txBody>
      </p:sp>
      <p:sp>
        <p:nvSpPr>
          <p:cNvPr id="4" name="Espaço reservado do número do slide 3"/>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0053788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pic>
        <p:nvPicPr>
          <p:cNvPr id="6" name="Imagem 5"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Imagem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tâ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9" name="Retâ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de data 2"/>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1" y="753227"/>
            <a:ext cx="9613859" cy="1080940"/>
          </a:xfrm>
        </p:spPr>
        <p:txBody>
          <a:bodyPr anchor="ctr">
            <a:normAutofit/>
          </a:bodyPr>
          <a:lstStyle>
            <a:lvl1pPr latinLnBrk="0">
              <a:defRPr lang="pt-BR" sz="3600"/>
            </a:lvl1pPr>
          </a:lstStyle>
          <a:p>
            <a:r>
              <a:rPr lang="pt-BR" smtClean="0"/>
              <a:t>Clique para editar o estilo do título mestre</a:t>
            </a:r>
            <a:endParaRPr lang="pt-BR"/>
          </a:p>
        </p:txBody>
      </p:sp>
      <p:sp>
        <p:nvSpPr>
          <p:cNvPr id="3" name="Espaço reservado 2"/>
          <p:cNvSpPr>
            <a:spLocks noGrp="1"/>
          </p:cNvSpPr>
          <p:nvPr>
            <p:ph idx="1"/>
          </p:nvPr>
        </p:nvSpPr>
        <p:spPr>
          <a:xfrm>
            <a:off x="4685846" y="2336873"/>
            <a:ext cx="5608336" cy="359931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texto 3"/>
          <p:cNvSpPr>
            <a:spLocks noGrp="1"/>
          </p:cNvSpPr>
          <p:nvPr>
            <p:ph type="body" sz="half" idx="2"/>
          </p:nvPr>
        </p:nvSpPr>
        <p:spPr>
          <a:xfrm>
            <a:off x="680322" y="2336872"/>
            <a:ext cx="3790078" cy="3599317"/>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E331444B-B92B-4E27-8C94-BB93EAF5CB18}"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93333391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3" y="753228"/>
            <a:ext cx="9613857" cy="1080938"/>
          </a:xfrm>
        </p:spPr>
        <p:txBody>
          <a:bodyPr anchor="ctr">
            <a:normAutofit/>
          </a:bodyPr>
          <a:lstStyle>
            <a:lvl1pPr latinLnBrk="0">
              <a:defRPr lang="pt-BR" sz="3600"/>
            </a:lvl1pPr>
          </a:lstStyle>
          <a:p>
            <a:r>
              <a:rPr lang="pt-BR" smtClean="0"/>
              <a:t>Clique para editar o estilo do título mestre</a:t>
            </a:r>
            <a:endParaRPr lang="pt-BR"/>
          </a:p>
        </p:txBody>
      </p:sp>
      <p:sp>
        <p:nvSpPr>
          <p:cNvPr id="3" name="Espaço reservado de imagem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a:p>
        </p:txBody>
      </p:sp>
      <p:sp>
        <p:nvSpPr>
          <p:cNvPr id="4" name="Espaço reservado para texto 3"/>
          <p:cNvSpPr>
            <a:spLocks noGrp="1"/>
          </p:cNvSpPr>
          <p:nvPr>
            <p:ph type="body" sz="half" idx="2"/>
          </p:nvPr>
        </p:nvSpPr>
        <p:spPr>
          <a:xfrm>
            <a:off x="680323" y="2336873"/>
            <a:ext cx="3876256" cy="3599315"/>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363EFA5E-FA76-400D-B3DC-F0BA90E6D107}"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61206748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Imagem panorâmica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4711616"/>
            <a:ext cx="9613859" cy="453051"/>
          </a:xfrm>
        </p:spPr>
        <p:txBody>
          <a:bodyPr anchor="b">
            <a:normAutofit/>
          </a:bodyPr>
          <a:lstStyle>
            <a:lvl1pPr latinLnBrk="0">
              <a:defRPr lang="pt-BR" sz="24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a:p>
        </p:txBody>
      </p:sp>
      <p:sp>
        <p:nvSpPr>
          <p:cNvPr id="4" name="Espaço reservado para texto 3"/>
          <p:cNvSpPr>
            <a:spLocks noGrp="1"/>
          </p:cNvSpPr>
          <p:nvPr>
            <p:ph type="body" sz="half" idx="2"/>
          </p:nvPr>
        </p:nvSpPr>
        <p:spPr>
          <a:xfrm>
            <a:off x="680319" y="5169583"/>
            <a:ext cx="9613862" cy="622971"/>
          </a:xfrm>
        </p:spPr>
        <p:txBody>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446C117F-5CCF-4837-BE5F-2B92066CAFAF}"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309"/>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48060752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609597"/>
            <a:ext cx="9613858" cy="3592750"/>
          </a:xfrm>
        </p:spPr>
        <p:txBody>
          <a:bodyPr anchor="ctr"/>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2" y="4711615"/>
            <a:ext cx="9613859" cy="1090789"/>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84EB90BD-B6CE-46B7-997F-7313B992CCDC}"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61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87452718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tação com legenda">
    <p:spTree>
      <p:nvGrpSpPr>
        <p:cNvPr id="1" name=""/>
        <p:cNvGrpSpPr/>
        <p:nvPr/>
      </p:nvGrpSpPr>
      <p:grpSpPr>
        <a:xfrm>
          <a:off x="0" y="0"/>
          <a:ext cx="0" cy="0"/>
          <a:chOff x="0" y="0"/>
          <a:chExt cx="0" cy="0"/>
        </a:xfrm>
      </p:grpSpPr>
      <p:pic>
        <p:nvPicPr>
          <p:cNvPr id="11" name="Imagem 10"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Imagem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tâ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tâ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1127856" y="609598"/>
            <a:ext cx="8718877" cy="3036061"/>
          </a:xfrm>
        </p:spPr>
        <p:txBody>
          <a:bodyPr anchor="ctr"/>
          <a:lstStyle>
            <a:lvl1pPr latinLnBrk="0">
              <a:defRPr lang="pt-BR" sz="3200"/>
            </a:lvl1pPr>
          </a:lstStyle>
          <a:p>
            <a:r>
              <a:rPr lang="pt-BR" smtClean="0"/>
              <a:t>Clique para editar o estilo do título mestre</a:t>
            </a:r>
            <a:endParaRPr lang="pt-BR" dirty="0"/>
          </a:p>
        </p:txBody>
      </p:sp>
      <p:sp>
        <p:nvSpPr>
          <p:cNvPr id="12" name="Espaço reservado para texto 3"/>
          <p:cNvSpPr>
            <a:spLocks noGrp="1"/>
          </p:cNvSpPr>
          <p:nvPr>
            <p:ph type="body" sz="half" idx="13"/>
          </p:nvPr>
        </p:nvSpPr>
        <p:spPr>
          <a:xfrm>
            <a:off x="1402288" y="3653379"/>
            <a:ext cx="8156579" cy="548968"/>
          </a:xfrm>
        </p:spPr>
        <p:txBody>
          <a:bodyPr anchor="t">
            <a:normAutofit/>
          </a:bodyPr>
          <a:lstStyle>
            <a:lvl1pPr marL="0" indent="0" latinLnBrk="0">
              <a:buNone/>
              <a:defRPr lang="pt-BR" sz="14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4" name="Espaço reservado para texto 3"/>
          <p:cNvSpPr>
            <a:spLocks noGrp="1"/>
          </p:cNvSpPr>
          <p:nvPr>
            <p:ph type="body" sz="half" idx="2"/>
          </p:nvPr>
        </p:nvSpPr>
        <p:spPr>
          <a:xfrm>
            <a:off x="680322" y="4711615"/>
            <a:ext cx="9613859" cy="1090789"/>
          </a:xfrm>
        </p:spPr>
        <p:txBody>
          <a:bodyPr anchor="ctr">
            <a:normAutofit/>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CDB9D11F-B188-461D-B23F-39381795C052}"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
        <p:nvSpPr>
          <p:cNvPr id="16" name="Caixa de texto 15"/>
          <p:cNvSpPr txBox="1"/>
          <p:nvPr/>
        </p:nvSpPr>
        <p:spPr>
          <a:xfrm>
            <a:off x="583572" y="748116"/>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r>
              <a:rPr lang="pt-BR" sz="7200">
                <a:solidFill>
                  <a:schemeClr val="tx1"/>
                </a:solidFill>
                <a:effectLst/>
              </a:rPr>
              <a:t>“</a:t>
            </a:r>
          </a:p>
        </p:txBody>
      </p:sp>
      <p:sp>
        <p:nvSpPr>
          <p:cNvPr id="17" name="Caixa de texto 16"/>
          <p:cNvSpPr txBox="1"/>
          <p:nvPr/>
        </p:nvSpPr>
        <p:spPr>
          <a:xfrm>
            <a:off x="9662809" y="3033524"/>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lgn="r"/>
            <a:r>
              <a:rPr lang="pt-BR" sz="7200">
                <a:solidFill>
                  <a:schemeClr val="tx1"/>
                </a:solidFill>
                <a:effectLst/>
              </a:rPr>
              <a:t>”</a:t>
            </a:r>
          </a:p>
        </p:txBody>
      </p:sp>
    </p:spTree>
    <p:extLst>
      <p:ext uri="{BB962C8B-B14F-4D97-AF65-F5344CB8AC3E}">
        <p14:creationId xmlns="" xmlns:p14="http://schemas.microsoft.com/office/powerpoint/2010/main" val="189702307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artão de identificação">
    <p:spTree>
      <p:nvGrpSpPr>
        <p:cNvPr id="1" name=""/>
        <p:cNvGrpSpPr/>
        <p:nvPr/>
      </p:nvGrpSpPr>
      <p:grpSpPr>
        <a:xfrm>
          <a:off x="0" y="0"/>
          <a:ext cx="0" cy="0"/>
          <a:chOff x="0" y="0"/>
          <a:chExt cx="0" cy="0"/>
        </a:xfrm>
      </p:grpSpPr>
      <p:pic>
        <p:nvPicPr>
          <p:cNvPr id="9" name="Imagem 8"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Imagem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tâ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tâ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4711615"/>
            <a:ext cx="9613862" cy="588535"/>
          </a:xfrm>
        </p:spPr>
        <p:txBody>
          <a:bodyPr anchor="b"/>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0" y="5300149"/>
            <a:ext cx="9613862" cy="502255"/>
          </a:xfrm>
        </p:spPr>
        <p:txBody>
          <a:bodyPr anchor="t"/>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52E6D8D9-55A2-4063-B0F3-121F44549695}"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36864631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pic>
        <p:nvPicPr>
          <p:cNvPr id="13" name="Imagem 12"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Imagem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tâ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tâ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ítulo 1"/>
          <p:cNvSpPr>
            <a:spLocks noGrp="1"/>
          </p:cNvSpPr>
          <p:nvPr>
            <p:ph type="title"/>
          </p:nvPr>
        </p:nvSpPr>
        <p:spPr>
          <a:xfrm>
            <a:off x="669222" y="753228"/>
            <a:ext cx="9624960" cy="1080938"/>
          </a:xfrm>
        </p:spPr>
        <p:txBody>
          <a:bodyPr/>
          <a:lstStyle/>
          <a:p>
            <a:r>
              <a:rPr lang="pt-BR" smtClean="0"/>
              <a:t>Clique para editar o estilo do título mestre</a:t>
            </a:r>
            <a:endParaRPr lang="pt-BR" dirty="0"/>
          </a:p>
        </p:txBody>
      </p:sp>
      <p:sp>
        <p:nvSpPr>
          <p:cNvPr id="7" name="Espaço reservado para texto 2"/>
          <p:cNvSpPr>
            <a:spLocks noGrp="1"/>
          </p:cNvSpPr>
          <p:nvPr>
            <p:ph type="body" idx="1"/>
          </p:nvPr>
        </p:nvSpPr>
        <p:spPr>
          <a:xfrm>
            <a:off x="660946" y="2336873"/>
            <a:ext cx="3070034"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8" name="Espaço reservado para texto 3"/>
          <p:cNvSpPr>
            <a:spLocks noGrp="1"/>
          </p:cNvSpPr>
          <p:nvPr>
            <p:ph type="body" sz="half" idx="15"/>
          </p:nvPr>
        </p:nvSpPr>
        <p:spPr>
          <a:xfrm>
            <a:off x="680322" y="3022673"/>
            <a:ext cx="3049702"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9" name="Espaço reservado para texto 4"/>
          <p:cNvSpPr>
            <a:spLocks noGrp="1"/>
          </p:cNvSpPr>
          <p:nvPr>
            <p:ph type="body" sz="quarter" idx="3"/>
          </p:nvPr>
        </p:nvSpPr>
        <p:spPr>
          <a:xfrm>
            <a:off x="3956025" y="233687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0" name="Espaço reservado para texto 3"/>
          <p:cNvSpPr>
            <a:spLocks noGrp="1"/>
          </p:cNvSpPr>
          <p:nvPr>
            <p:ph type="body" sz="half" idx="16"/>
          </p:nvPr>
        </p:nvSpPr>
        <p:spPr>
          <a:xfrm>
            <a:off x="3945470" y="3022673"/>
            <a:ext cx="3063240"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11" name="Espaço reservado para texto 4"/>
          <p:cNvSpPr>
            <a:spLocks noGrp="1"/>
          </p:cNvSpPr>
          <p:nvPr>
            <p:ph type="body" sz="quarter" idx="13"/>
          </p:nvPr>
        </p:nvSpPr>
        <p:spPr>
          <a:xfrm>
            <a:off x="7224156" y="2336873"/>
            <a:ext cx="307002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2" name="Espaço reservado para texto 3"/>
          <p:cNvSpPr>
            <a:spLocks noGrp="1"/>
          </p:cNvSpPr>
          <p:nvPr>
            <p:ph type="body" sz="half" idx="17"/>
          </p:nvPr>
        </p:nvSpPr>
        <p:spPr>
          <a:xfrm>
            <a:off x="7224156" y="3022673"/>
            <a:ext cx="3070025"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D4B24536-994D-4021-A283-9F449C0DB50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4351782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luna com 3 imagens">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ítulo 1"/>
          <p:cNvSpPr>
            <a:spLocks noGrp="1"/>
          </p:cNvSpPr>
          <p:nvPr>
            <p:ph type="title"/>
          </p:nvPr>
        </p:nvSpPr>
        <p:spPr>
          <a:xfrm>
            <a:off x="680322" y="753228"/>
            <a:ext cx="9613860" cy="1080938"/>
          </a:xfrm>
        </p:spPr>
        <p:txBody>
          <a:bodyPr/>
          <a:lstStyle/>
          <a:p>
            <a:r>
              <a:rPr lang="pt-BR" smtClean="0"/>
              <a:t>Clique para editar o estilo do título mestre</a:t>
            </a:r>
            <a:endParaRPr lang="pt-BR" dirty="0"/>
          </a:p>
        </p:txBody>
      </p:sp>
      <p:sp>
        <p:nvSpPr>
          <p:cNvPr id="19" name="Espaço reservado para texto 2"/>
          <p:cNvSpPr>
            <a:spLocks noGrp="1"/>
          </p:cNvSpPr>
          <p:nvPr>
            <p:ph type="body" idx="1"/>
          </p:nvPr>
        </p:nvSpPr>
        <p:spPr>
          <a:xfrm>
            <a:off x="680318" y="4297503"/>
            <a:ext cx="30497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0" name="Espaço reservado de imagem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1" name="Espaço reservado para texto 3"/>
          <p:cNvSpPr>
            <a:spLocks noGrp="1"/>
          </p:cNvSpPr>
          <p:nvPr>
            <p:ph type="body" sz="half" idx="18"/>
          </p:nvPr>
        </p:nvSpPr>
        <p:spPr>
          <a:xfrm>
            <a:off x="680318" y="4873765"/>
            <a:ext cx="3049705"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2" name="Espaço reservado para texto 4"/>
          <p:cNvSpPr>
            <a:spLocks noGrp="1"/>
          </p:cNvSpPr>
          <p:nvPr>
            <p:ph type="body" sz="quarter" idx="3"/>
          </p:nvPr>
        </p:nvSpPr>
        <p:spPr>
          <a:xfrm>
            <a:off x="3945471" y="429750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3" name="Espaço reservado de imagem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4" name="Espaço reservado para texto 3"/>
          <p:cNvSpPr>
            <a:spLocks noGrp="1"/>
          </p:cNvSpPr>
          <p:nvPr>
            <p:ph type="body" sz="half" idx="19"/>
          </p:nvPr>
        </p:nvSpPr>
        <p:spPr>
          <a:xfrm>
            <a:off x="3944117" y="4873764"/>
            <a:ext cx="3067297"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5" name="Espaço reservado para texto 4"/>
          <p:cNvSpPr>
            <a:spLocks noGrp="1"/>
          </p:cNvSpPr>
          <p:nvPr>
            <p:ph type="body" sz="quarter" idx="13"/>
          </p:nvPr>
        </p:nvSpPr>
        <p:spPr>
          <a:xfrm>
            <a:off x="7230678" y="4297503"/>
            <a:ext cx="30635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6" name="Espaço reservado de imagem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a:p>
        </p:txBody>
      </p:sp>
      <p:sp>
        <p:nvSpPr>
          <p:cNvPr id="27" name="Espaço reservado para texto 3"/>
          <p:cNvSpPr>
            <a:spLocks noGrp="1"/>
          </p:cNvSpPr>
          <p:nvPr>
            <p:ph type="body" sz="half" idx="20"/>
          </p:nvPr>
        </p:nvSpPr>
        <p:spPr>
          <a:xfrm>
            <a:off x="7230553" y="4873762"/>
            <a:ext cx="3067563"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3CBBBB78-C96F-47B7-AB17-D852CA960AC9}" type="datetimeFigureOut">
              <a:rPr lang="pt-BR"/>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59172961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tâ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lvl1pPr algn="r" latinLnBrk="0">
              <a:defRPr lang="pt-BR"/>
            </a:lvl1pPr>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FA3F48C-C7C6-4055-9F49-3777875E72AE}"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64990371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7" name="Retâ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tâ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vertical 1"/>
          <p:cNvSpPr>
            <a:spLocks noGrp="1"/>
          </p:cNvSpPr>
          <p:nvPr>
            <p:ph type="title" orient="vert"/>
          </p:nvPr>
        </p:nvSpPr>
        <p:spPr>
          <a:xfrm>
            <a:off x="10129231" y="609597"/>
            <a:ext cx="1073802" cy="4353760"/>
          </a:xfrm>
        </p:spPr>
        <p:txBody>
          <a:bodyPr vert="eaVert"/>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a:xfrm>
            <a:off x="680322" y="609597"/>
            <a:ext cx="8870004" cy="5326589"/>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a:xfrm>
            <a:off x="6807126" y="5936187"/>
            <a:ext cx="2743200" cy="365125"/>
          </a:xfrm>
        </p:spPr>
        <p:txBody>
          <a:bodyPr/>
          <a:lstStyle/>
          <a:p>
            <a:fld id="{6178E61D-D431-422C-9764-11DAFE33AB63}" type="datetimeFigureOut">
              <a:rPr lang="pt-BR"/>
              <a:pPr/>
              <a:t>04/09/2017</a:t>
            </a:fld>
            <a:endParaRPr lang="pt-BR"/>
          </a:p>
        </p:txBody>
      </p:sp>
      <p:sp>
        <p:nvSpPr>
          <p:cNvPr id="5" name="Espaço reservado do rodapé 4"/>
          <p:cNvSpPr>
            <a:spLocks noGrp="1"/>
          </p:cNvSpPr>
          <p:nvPr>
            <p:ph type="ftr" sz="quarter" idx="11"/>
          </p:nvPr>
        </p:nvSpPr>
        <p:spPr>
          <a:xfrm>
            <a:off x="680321" y="5936188"/>
            <a:ext cx="6126805" cy="365125"/>
          </a:xfrm>
        </p:spPr>
        <p:txBody>
          <a:bodyPr/>
          <a:lstStyle/>
          <a:p>
            <a:endParaRPr lang="pt-BR"/>
          </a:p>
        </p:txBody>
      </p:sp>
      <p:sp>
        <p:nvSpPr>
          <p:cNvPr id="6" name="Espaço reservado do número do slide 5"/>
          <p:cNvSpPr>
            <a:spLocks noGrp="1"/>
          </p:cNvSpPr>
          <p:nvPr>
            <p:ph type="sldNum" sz="quarter" idx="12"/>
          </p:nvPr>
        </p:nvSpPr>
        <p:spPr>
          <a:xfrm>
            <a:off x="10097550" y="5398633"/>
            <a:ext cx="1154151" cy="1090789"/>
          </a:xfrm>
        </p:spPr>
        <p:txBody>
          <a:bodyPr anchor="t"/>
          <a:lstStyle>
            <a:lvl1pPr algn="ctr" latinLnBrk="0">
              <a:defRPr lang="pt-BR"/>
            </a:lvl1pPr>
          </a:lstStyle>
          <a:p>
            <a:fld id="{6D22F896-40B5-4ADD-8801-0D06FADFA095}" type="slidenum">
              <a:rPr/>
              <a:pPr/>
              <a:t>‹nº›</a:t>
            </a:fld>
            <a:endParaRPr lang="pt-BR"/>
          </a:p>
        </p:txBody>
      </p:sp>
    </p:spTree>
    <p:extLst>
      <p:ext uri="{BB962C8B-B14F-4D97-AF65-F5344CB8AC3E}">
        <p14:creationId xmlns="" xmlns:p14="http://schemas.microsoft.com/office/powerpoint/2010/main" val="234454594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5" name="Imagem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tâ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Espaço reservado de data 1"/>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3" name="Espaço reservado do rodapé 2"/>
          <p:cNvSpPr>
            <a:spLocks noGrp="1"/>
          </p:cNvSpPr>
          <p:nvPr>
            <p:ph type="ftr" sz="quarter" idx="11"/>
          </p:nvPr>
        </p:nvSpPr>
        <p:spPr/>
        <p:txBody>
          <a:bodyPr/>
          <a:lstStyle/>
          <a:p>
            <a:endParaRPr lang="pt-BR"/>
          </a:p>
        </p:txBody>
      </p:sp>
      <p:sp>
        <p:nvSpPr>
          <p:cNvPr id="4" name="Espaço reservado do número do slide 3"/>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tâ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0" name="Retâ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ctrTitle"/>
          </p:nvPr>
        </p:nvSpPr>
        <p:spPr>
          <a:xfrm>
            <a:off x="680322" y="2733709"/>
            <a:ext cx="8144134" cy="1373070"/>
          </a:xfrm>
        </p:spPr>
        <p:txBody>
          <a:bodyPr anchor="b">
            <a:noAutofit/>
          </a:bodyPr>
          <a:lstStyle>
            <a:lvl1pPr algn="r" latinLnBrk="0">
              <a:defRPr lang="pt-BR" sz="5400"/>
            </a:lvl1pPr>
          </a:lstStyle>
          <a:p>
            <a:r>
              <a:rPr lang="pt-BR" smtClean="0"/>
              <a:t>Clique para editar o estilo do título mestre</a:t>
            </a:r>
            <a:endParaRPr lang="pt-BR" dirty="0"/>
          </a:p>
        </p:txBody>
      </p:sp>
      <p:sp>
        <p:nvSpPr>
          <p:cNvPr id="3" name="Subtítulo 2"/>
          <p:cNvSpPr>
            <a:spLocks noGrp="1"/>
          </p:cNvSpPr>
          <p:nvPr>
            <p:ph type="subTitle" idx="1"/>
          </p:nvPr>
        </p:nvSpPr>
        <p:spPr>
          <a:xfrm>
            <a:off x="680322" y="4394039"/>
            <a:ext cx="8144134" cy="1117687"/>
          </a:xfrm>
        </p:spPr>
        <p:txBody>
          <a:bodyPr>
            <a:normAutofit/>
          </a:bodyPr>
          <a:lstStyle>
            <a:lvl1pPr marL="0" indent="0" algn="r" latinLnBrk="0">
              <a:buNone/>
              <a:defRPr lang="pt-BR" sz="2000"/>
            </a:lvl1pPr>
            <a:lvl2pPr marL="457200" indent="0" algn="ctr" latinLnBrk="0">
              <a:buNone/>
              <a:defRPr lang="pt-BR" sz="2000"/>
            </a:lvl2pPr>
            <a:lvl3pPr marL="914400" indent="0" algn="ctr" latinLnBrk="0">
              <a:buNone/>
              <a:defRPr lang="pt-BR" sz="1800"/>
            </a:lvl3pPr>
            <a:lvl4pPr marL="1371600" indent="0" algn="ctr" latinLnBrk="0">
              <a:buNone/>
              <a:defRPr lang="pt-BR" sz="1600"/>
            </a:lvl4pPr>
            <a:lvl5pPr marL="1828800" indent="0" algn="ctr" latinLnBrk="0">
              <a:buNone/>
              <a:defRPr lang="pt-BR" sz="1600"/>
            </a:lvl5pPr>
            <a:lvl6pPr marL="2286000" indent="0" algn="ctr" latinLnBrk="0">
              <a:buNone/>
              <a:defRPr lang="pt-BR" sz="1600"/>
            </a:lvl6pPr>
            <a:lvl7pPr marL="2743200" indent="0" algn="ctr" latinLnBrk="0">
              <a:buNone/>
              <a:defRPr lang="pt-BR" sz="1600"/>
            </a:lvl7pPr>
            <a:lvl8pPr marL="3200400" indent="0" algn="ctr" latinLnBrk="0">
              <a:buNone/>
              <a:defRPr lang="pt-BR" sz="1600"/>
            </a:lvl8pPr>
            <a:lvl9pPr marL="3657600" indent="0" algn="ctr" latinLnBrk="0">
              <a:buNone/>
              <a:defRPr lang="pt-BR" sz="1600"/>
            </a:lvl9pPr>
          </a:lstStyle>
          <a:p>
            <a:r>
              <a:rPr lang="pt-BR" smtClean="0"/>
              <a:t>Clique para editar o estilo do subtítulo mestre</a:t>
            </a:r>
            <a:endParaRPr lang="pt-BR" dirty="0"/>
          </a:p>
        </p:txBody>
      </p:sp>
      <p:sp>
        <p:nvSpPr>
          <p:cNvPr id="4" name="Espaço reservado de data 3"/>
          <p:cNvSpPr>
            <a:spLocks noGrp="1"/>
          </p:cNvSpPr>
          <p:nvPr>
            <p:ph type="dt" sz="half" idx="10"/>
          </p:nvPr>
        </p:nvSpPr>
        <p:spPr/>
        <p:txBody>
          <a:bodyPr/>
          <a:lstStyle/>
          <a:p>
            <a:fld id="{78ABE3C1-DBE1-495D-B57B-2849774B866A}" type="datetimeFigureOut">
              <a:rPr lang="pt-BR" smtClean="0"/>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4"/>
          <p:cNvSpPr>
            <a:spLocks noGrp="1"/>
          </p:cNvSpPr>
          <p:nvPr>
            <p:ph type="sldNum" sz="quarter" idx="12"/>
          </p:nvPr>
        </p:nvSpPr>
        <p:spPr>
          <a:xfrm>
            <a:off x="9255346" y="2750337"/>
            <a:ext cx="1171888" cy="1356442"/>
          </a:xfrm>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2DE42F4-6EEF-4EF7-8ED4-2208F0F89A08}" type="datetimeFigureOut">
              <a:rPr lang="pt-BR" smtClean="0"/>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5"/>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tâ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0" name="Retâ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2" y="2869895"/>
            <a:ext cx="9613860" cy="1090788"/>
          </a:xfrm>
        </p:spPr>
        <p:txBody>
          <a:bodyPr anchor="ctr">
            <a:normAutofit/>
          </a:bodyPr>
          <a:lstStyle>
            <a:lvl1pPr algn="r" latinLnBrk="0">
              <a:defRPr lang="pt-BR" sz="3600"/>
            </a:lvl1p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680322" y="4232171"/>
            <a:ext cx="9613860" cy="1704017"/>
          </a:xfrm>
        </p:spPr>
        <p:txBody>
          <a:bodyPr>
            <a:normAutofit/>
          </a:bodyPr>
          <a:lstStyle>
            <a:lvl1pPr marL="0" indent="0" algn="r" latinLnBrk="0">
              <a:buNone/>
              <a:defRPr lang="pt-BR" sz="2000">
                <a:solidFill>
                  <a:schemeClr val="tx1">
                    <a:tint val="75000"/>
                  </a:schemeClr>
                </a:solidFill>
              </a:defRPr>
            </a:lvl1pPr>
            <a:lvl2pPr marL="457200" indent="0" latinLnBrk="0">
              <a:buNone/>
              <a:defRPr lang="pt-BR" sz="2000">
                <a:solidFill>
                  <a:schemeClr val="tx1">
                    <a:tint val="75000"/>
                  </a:schemeClr>
                </a:solidFill>
              </a:defRPr>
            </a:lvl2pPr>
            <a:lvl3pPr marL="914400" indent="0" latinLnBrk="0">
              <a:buNone/>
              <a:defRPr lang="pt-BR" sz="1800">
                <a:solidFill>
                  <a:schemeClr val="tx1">
                    <a:tint val="75000"/>
                  </a:schemeClr>
                </a:solidFill>
              </a:defRPr>
            </a:lvl3pPr>
            <a:lvl4pPr marL="1371600" indent="0" latinLnBrk="0">
              <a:buNone/>
              <a:defRPr lang="pt-BR" sz="1600">
                <a:solidFill>
                  <a:schemeClr val="tx1">
                    <a:tint val="75000"/>
                  </a:schemeClr>
                </a:solidFill>
              </a:defRPr>
            </a:lvl4pPr>
            <a:lvl5pPr marL="1828800" indent="0" latinLnBrk="0">
              <a:buNone/>
              <a:defRPr lang="pt-BR" sz="1600">
                <a:solidFill>
                  <a:schemeClr val="tx1">
                    <a:tint val="75000"/>
                  </a:schemeClr>
                </a:solidFill>
              </a:defRPr>
            </a:lvl5pPr>
            <a:lvl6pPr marL="2286000" indent="0" latinLnBrk="0">
              <a:buNone/>
              <a:defRPr lang="pt-BR" sz="1600">
                <a:solidFill>
                  <a:schemeClr val="tx1">
                    <a:tint val="75000"/>
                  </a:schemeClr>
                </a:solidFill>
              </a:defRPr>
            </a:lvl6pPr>
            <a:lvl7pPr marL="2743200" indent="0" latinLnBrk="0">
              <a:buNone/>
              <a:defRPr lang="pt-BR" sz="1600">
                <a:solidFill>
                  <a:schemeClr val="tx1">
                    <a:tint val="75000"/>
                  </a:schemeClr>
                </a:solidFill>
              </a:defRPr>
            </a:lvl7pPr>
            <a:lvl8pPr marL="3200400" indent="0" latinLnBrk="0">
              <a:buNone/>
              <a:defRPr lang="pt-BR" sz="1600">
                <a:solidFill>
                  <a:schemeClr val="tx1">
                    <a:tint val="75000"/>
                  </a:schemeClr>
                </a:solidFill>
              </a:defRPr>
            </a:lvl8pPr>
            <a:lvl9pPr marL="3657600" indent="0" latinLnBrk="0">
              <a:buNone/>
              <a:defRPr lang="pt-BR" sz="1600">
                <a:solidFill>
                  <a:schemeClr val="tx1">
                    <a:tint val="75000"/>
                  </a:schemeClr>
                </a:solidFill>
              </a:defRPr>
            </a:lvl9pPr>
          </a:lstStyle>
          <a:p>
            <a:pPr lvl="0"/>
            <a:r>
              <a:rPr lang="pt-BR" smtClean="0"/>
              <a:t>Clique para editar os estilos do texto mestre</a:t>
            </a:r>
          </a:p>
        </p:txBody>
      </p:sp>
      <p:sp>
        <p:nvSpPr>
          <p:cNvPr id="4" name="Espaço reservado de data 3"/>
          <p:cNvSpPr>
            <a:spLocks noGrp="1"/>
          </p:cNvSpPr>
          <p:nvPr>
            <p:ph type="dt" sz="half" idx="10"/>
          </p:nvPr>
        </p:nvSpPr>
        <p:spPr/>
        <p:txBody>
          <a:bodyPr/>
          <a:lstStyle/>
          <a:p>
            <a:fld id="{30578ACC-22D6-47C1-A373-4FD133E34F3C}" type="datetimeFigureOut">
              <a:rPr lang="pt-BR" smtClean="0"/>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10729455" y="2869895"/>
            <a:ext cx="1154151" cy="1090789"/>
          </a:xfrm>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sz="half" idx="1"/>
          </p:nvPr>
        </p:nvSpPr>
        <p:spPr>
          <a:xfrm>
            <a:off x="680320" y="2336873"/>
            <a:ext cx="46983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3"/>
          <p:cNvSpPr>
            <a:spLocks noGrp="1"/>
          </p:cNvSpPr>
          <p:nvPr>
            <p:ph sz="half" idx="2"/>
          </p:nvPr>
        </p:nvSpPr>
        <p:spPr>
          <a:xfrm>
            <a:off x="5594123" y="2336873"/>
            <a:ext cx="47000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de data 4"/>
          <p:cNvSpPr>
            <a:spLocks noGrp="1"/>
          </p:cNvSpPr>
          <p:nvPr>
            <p:ph type="dt" sz="half" idx="10"/>
          </p:nvPr>
        </p:nvSpPr>
        <p:spPr/>
        <p:txBody>
          <a:bodyPr/>
          <a:lstStyle/>
          <a:p>
            <a:fld id="{4E5A6C69-6797-4E8A-BF37-F2C3751466E9}"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Imagem 9"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Imagem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tâ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3" name="Retâ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19" y="753229"/>
            <a:ext cx="9613863" cy="1080937"/>
          </a:xfrm>
        </p:spPr>
        <p:txBody>
          <a:body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906350" y="2336873"/>
            <a:ext cx="4472327" cy="693135"/>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4" name="Espaço reservado 3"/>
          <p:cNvSpPr>
            <a:spLocks noGrp="1"/>
          </p:cNvSpPr>
          <p:nvPr>
            <p:ph sz="half" idx="2"/>
          </p:nvPr>
        </p:nvSpPr>
        <p:spPr>
          <a:xfrm>
            <a:off x="680322" y="3030008"/>
            <a:ext cx="4698355"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para texto 4"/>
          <p:cNvSpPr>
            <a:spLocks noGrp="1"/>
          </p:cNvSpPr>
          <p:nvPr>
            <p:ph type="body" sz="quarter" idx="3"/>
          </p:nvPr>
        </p:nvSpPr>
        <p:spPr>
          <a:xfrm>
            <a:off x="5820154" y="2336873"/>
            <a:ext cx="4474028" cy="692076"/>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6" name="Espaço reservado 5"/>
          <p:cNvSpPr>
            <a:spLocks noGrp="1"/>
          </p:cNvSpPr>
          <p:nvPr>
            <p:ph sz="quarter" idx="4"/>
          </p:nvPr>
        </p:nvSpPr>
        <p:spPr>
          <a:xfrm>
            <a:off x="5594123" y="3030008"/>
            <a:ext cx="4700059"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7" name="Espaço reservado de data 6"/>
          <p:cNvSpPr>
            <a:spLocks noGrp="1"/>
          </p:cNvSpPr>
          <p:nvPr>
            <p:ph type="dt" sz="half" idx="10"/>
          </p:nvPr>
        </p:nvSpPr>
        <p:spPr/>
        <p:txBody>
          <a:bodyPr/>
          <a:lstStyle/>
          <a:p>
            <a:fld id="{D82014A1-A632-4878-A0D3-F52BA7563730}" type="datetimeFigureOut">
              <a:rPr lang="pt-BR" smtClean="0"/>
              <a:pPr/>
              <a:t>04/09/2017</a:t>
            </a:fld>
            <a:endParaRPr lang="pt-BR"/>
          </a:p>
        </p:txBody>
      </p:sp>
      <p:sp>
        <p:nvSpPr>
          <p:cNvPr id="8" name="Espaço reservado do rodapé 7"/>
          <p:cNvSpPr>
            <a:spLocks noGrp="1"/>
          </p:cNvSpPr>
          <p:nvPr>
            <p:ph type="ftr" sz="quarter" idx="11"/>
          </p:nvPr>
        </p:nvSpPr>
        <p:spPr/>
        <p:txBody>
          <a:bodyPr/>
          <a:lstStyle/>
          <a:p>
            <a:endParaRPr lang="pt-BR"/>
          </a:p>
        </p:txBody>
      </p:sp>
      <p:sp>
        <p:nvSpPr>
          <p:cNvPr id="9" name="Espaço reservado do número do slide 8"/>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pic>
        <p:nvPicPr>
          <p:cNvPr id="6" name="Imagem 5"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Imagem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tâ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9" name="Retâ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de data 2"/>
          <p:cNvSpPr>
            <a:spLocks noGrp="1"/>
          </p:cNvSpPr>
          <p:nvPr>
            <p:ph type="dt" sz="half" idx="10"/>
          </p:nvPr>
        </p:nvSpPr>
        <p:spPr/>
        <p:txBody>
          <a:bodyPr/>
          <a:lstStyle/>
          <a:p>
            <a:fld id="{CE99F462-093F-4566-844B-4C71F2739DA5}" type="datetimeFigureOut">
              <a:rPr lang="pt-BR" smtClean="0"/>
              <a:pPr/>
              <a:t>04/09/2017</a:t>
            </a:fld>
            <a:endParaRPr lang="pt-BR" dirty="0"/>
          </a:p>
        </p:txBody>
      </p:sp>
      <p:sp>
        <p:nvSpPr>
          <p:cNvPr id="4" name="Espaço reservado do rodapé 3"/>
          <p:cNvSpPr>
            <a:spLocks noGrp="1"/>
          </p:cNvSpPr>
          <p:nvPr>
            <p:ph type="ftr" sz="quarter" idx="11"/>
          </p:nvPr>
        </p:nvSpPr>
        <p:spPr/>
        <p:txBody>
          <a:bodyPr/>
          <a:lstStyle/>
          <a:p>
            <a:endParaRPr lang="pt-BR" dirty="0"/>
          </a:p>
        </p:txBody>
      </p:sp>
      <p:sp>
        <p:nvSpPr>
          <p:cNvPr id="5" name="Espaço reservado do número do slide 4"/>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5" name="Imagem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tâ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Espaço reservado de data 1"/>
          <p:cNvSpPr>
            <a:spLocks noGrp="1"/>
          </p:cNvSpPr>
          <p:nvPr>
            <p:ph type="dt" sz="half" idx="10"/>
          </p:nvPr>
        </p:nvSpPr>
        <p:spPr/>
        <p:txBody>
          <a:bodyPr/>
          <a:lstStyle/>
          <a:p>
            <a:fld id="{3D24A7AC-904D-4781-85BA-7D10C17ED021}" type="datetimeFigureOut">
              <a:rPr lang="pt-BR" smtClean="0"/>
              <a:pPr/>
              <a:t>04/09/2017</a:t>
            </a:fld>
            <a:endParaRPr lang="pt-BR"/>
          </a:p>
        </p:txBody>
      </p:sp>
      <p:sp>
        <p:nvSpPr>
          <p:cNvPr id="3" name="Espaço reservado do rodapé 2"/>
          <p:cNvSpPr>
            <a:spLocks noGrp="1"/>
          </p:cNvSpPr>
          <p:nvPr>
            <p:ph type="ftr" sz="quarter" idx="11"/>
          </p:nvPr>
        </p:nvSpPr>
        <p:spPr/>
        <p:txBody>
          <a:bodyPr/>
          <a:lstStyle/>
          <a:p>
            <a:endParaRPr lang="pt-BR" dirty="0"/>
          </a:p>
        </p:txBody>
      </p:sp>
      <p:sp>
        <p:nvSpPr>
          <p:cNvPr id="4" name="Espaço reservado do número do slide 3"/>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1" y="753227"/>
            <a:ext cx="9613859" cy="1080940"/>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2"/>
          <p:cNvSpPr>
            <a:spLocks noGrp="1"/>
          </p:cNvSpPr>
          <p:nvPr>
            <p:ph idx="1"/>
          </p:nvPr>
        </p:nvSpPr>
        <p:spPr>
          <a:xfrm>
            <a:off x="4685846" y="2336873"/>
            <a:ext cx="5608336" cy="359931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texto 3"/>
          <p:cNvSpPr>
            <a:spLocks noGrp="1"/>
          </p:cNvSpPr>
          <p:nvPr>
            <p:ph type="body" sz="half" idx="2"/>
          </p:nvPr>
        </p:nvSpPr>
        <p:spPr>
          <a:xfrm>
            <a:off x="680322" y="2336872"/>
            <a:ext cx="3790078" cy="3599317"/>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E331444B-B92B-4E27-8C94-BB93EAF5CB18}"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3" y="753228"/>
            <a:ext cx="9613857" cy="1080938"/>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23" y="2336873"/>
            <a:ext cx="3876256" cy="3599315"/>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363EFA5E-FA76-400D-B3DC-F0BA90E6D107}"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Imagem panorâmica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2" y="4711616"/>
            <a:ext cx="9613859" cy="453051"/>
          </a:xfrm>
        </p:spPr>
        <p:txBody>
          <a:bodyPr anchor="b">
            <a:normAutofit/>
          </a:bodyPr>
          <a:lstStyle>
            <a:lvl1pPr latinLnBrk="0">
              <a:defRPr lang="pt-BR" sz="24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19" y="5169583"/>
            <a:ext cx="9613862" cy="622971"/>
          </a:xfrm>
        </p:spPr>
        <p:txBody>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446C117F-5CCF-4837-BE5F-2B92066CAFAF}"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309"/>
            <a:ext cx="1154151" cy="1090789"/>
          </a:xfrm>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1" y="753227"/>
            <a:ext cx="9613859" cy="1080940"/>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2"/>
          <p:cNvSpPr>
            <a:spLocks noGrp="1"/>
          </p:cNvSpPr>
          <p:nvPr>
            <p:ph idx="1"/>
          </p:nvPr>
        </p:nvSpPr>
        <p:spPr>
          <a:xfrm>
            <a:off x="4685846" y="2336873"/>
            <a:ext cx="5608336" cy="359931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texto 3"/>
          <p:cNvSpPr>
            <a:spLocks noGrp="1"/>
          </p:cNvSpPr>
          <p:nvPr>
            <p:ph type="body" sz="half" idx="2"/>
          </p:nvPr>
        </p:nvSpPr>
        <p:spPr>
          <a:xfrm>
            <a:off x="680322" y="2336872"/>
            <a:ext cx="3790078" cy="3599317"/>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2" y="609597"/>
            <a:ext cx="9613858" cy="3592750"/>
          </a:xfrm>
        </p:spPr>
        <p:txBody>
          <a:bodyPr anchor="ctr"/>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2" y="4711615"/>
            <a:ext cx="9613859" cy="1090789"/>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84EB90BD-B6CE-46B7-997F-7313B992CCDC}" type="datetimeFigureOut">
              <a:rPr lang="pt-BR" smtClean="0"/>
              <a:pPr/>
              <a:t>04/09/2017</a:t>
            </a:fld>
            <a:endParaRPr lang="pt-BR" dirty="0"/>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11615"/>
            <a:ext cx="1154151" cy="1090789"/>
          </a:xfrm>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Cotação com legenda">
    <p:spTree>
      <p:nvGrpSpPr>
        <p:cNvPr id="1" name=""/>
        <p:cNvGrpSpPr/>
        <p:nvPr/>
      </p:nvGrpSpPr>
      <p:grpSpPr>
        <a:xfrm>
          <a:off x="0" y="0"/>
          <a:ext cx="0" cy="0"/>
          <a:chOff x="0" y="0"/>
          <a:chExt cx="0" cy="0"/>
        </a:xfrm>
      </p:grpSpPr>
      <p:pic>
        <p:nvPicPr>
          <p:cNvPr id="11" name="Imagem 10"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Imagem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tâ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5" name="Retâ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1127856" y="609598"/>
            <a:ext cx="8718877" cy="3036061"/>
          </a:xfrm>
        </p:spPr>
        <p:txBody>
          <a:bodyPr anchor="ctr"/>
          <a:lstStyle>
            <a:lvl1pPr latinLnBrk="0">
              <a:defRPr lang="pt-BR" sz="3200"/>
            </a:lvl1pPr>
          </a:lstStyle>
          <a:p>
            <a:r>
              <a:rPr lang="pt-BR" smtClean="0"/>
              <a:t>Clique para editar o estilo do título mestre</a:t>
            </a:r>
            <a:endParaRPr lang="pt-BR" dirty="0"/>
          </a:p>
        </p:txBody>
      </p:sp>
      <p:sp>
        <p:nvSpPr>
          <p:cNvPr id="12" name="Espaço reservado para texto 3"/>
          <p:cNvSpPr>
            <a:spLocks noGrp="1"/>
          </p:cNvSpPr>
          <p:nvPr>
            <p:ph type="body" sz="half" idx="13"/>
          </p:nvPr>
        </p:nvSpPr>
        <p:spPr>
          <a:xfrm>
            <a:off x="1402288" y="3653379"/>
            <a:ext cx="8156579" cy="548968"/>
          </a:xfrm>
        </p:spPr>
        <p:txBody>
          <a:bodyPr anchor="t">
            <a:normAutofit/>
          </a:bodyPr>
          <a:lstStyle>
            <a:lvl1pPr marL="0" indent="0" latinLnBrk="0">
              <a:buNone/>
              <a:defRPr lang="pt-BR" sz="14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4" name="Espaço reservado para texto 3"/>
          <p:cNvSpPr>
            <a:spLocks noGrp="1"/>
          </p:cNvSpPr>
          <p:nvPr>
            <p:ph type="body" sz="half" idx="2"/>
          </p:nvPr>
        </p:nvSpPr>
        <p:spPr>
          <a:xfrm>
            <a:off x="680322" y="4711615"/>
            <a:ext cx="9613859" cy="1090789"/>
          </a:xfrm>
        </p:spPr>
        <p:txBody>
          <a:bodyPr anchor="ctr">
            <a:normAutofit/>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CDB9D11F-B188-461D-B23F-39381795C052}"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lang="pt-BR" smtClean="0"/>
              <a:pPr/>
              <a:t>‹nº›</a:t>
            </a:fld>
            <a:endParaRPr lang="pt-BR"/>
          </a:p>
        </p:txBody>
      </p:sp>
      <p:sp>
        <p:nvSpPr>
          <p:cNvPr id="16" name="Caixa de texto 15"/>
          <p:cNvSpPr txBox="1"/>
          <p:nvPr/>
        </p:nvSpPr>
        <p:spPr>
          <a:xfrm>
            <a:off x="583572" y="748116"/>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r>
              <a:rPr lang="pt-BR" sz="7200" dirty="0">
                <a:solidFill>
                  <a:schemeClr val="tx1"/>
                </a:solidFill>
                <a:effectLst/>
              </a:rPr>
              <a:t>“</a:t>
            </a:r>
          </a:p>
        </p:txBody>
      </p:sp>
      <p:sp>
        <p:nvSpPr>
          <p:cNvPr id="17" name="Caixa de texto 16"/>
          <p:cNvSpPr txBox="1"/>
          <p:nvPr/>
        </p:nvSpPr>
        <p:spPr>
          <a:xfrm>
            <a:off x="9662809" y="3033524"/>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lgn="r"/>
            <a:r>
              <a:rPr lang="pt-BR" sz="7200" dirty="0">
                <a:solidFill>
                  <a:schemeClr val="tx1"/>
                </a:solidFill>
                <a:effectLst/>
              </a:rPr>
              <a:t>”</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Cartão de identificação">
    <p:spTree>
      <p:nvGrpSpPr>
        <p:cNvPr id="1" name=""/>
        <p:cNvGrpSpPr/>
        <p:nvPr/>
      </p:nvGrpSpPr>
      <p:grpSpPr>
        <a:xfrm>
          <a:off x="0" y="0"/>
          <a:ext cx="0" cy="0"/>
          <a:chOff x="0" y="0"/>
          <a:chExt cx="0" cy="0"/>
        </a:xfrm>
      </p:grpSpPr>
      <p:pic>
        <p:nvPicPr>
          <p:cNvPr id="9" name="Imagem 8"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Imagem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tâ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2" name="Retâ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19" y="4711615"/>
            <a:ext cx="9613862" cy="588535"/>
          </a:xfrm>
        </p:spPr>
        <p:txBody>
          <a:bodyPr anchor="b"/>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0" y="5300149"/>
            <a:ext cx="9613862" cy="502255"/>
          </a:xfrm>
        </p:spPr>
        <p:txBody>
          <a:bodyPr anchor="t"/>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52E6D8D9-55A2-4063-B0F3-121F44549695}" type="datetimeFigureOut">
              <a:rPr lang="pt-BR" smtClean="0"/>
              <a:pPr/>
              <a:t>04/09/2017</a:t>
            </a:fld>
            <a:endParaRPr lang="pt-BR" dirty="0"/>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pic>
        <p:nvPicPr>
          <p:cNvPr id="13" name="Imagem 12"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Imagem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tângulo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7" name="Retângulo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5" name="Título 1"/>
          <p:cNvSpPr>
            <a:spLocks noGrp="1"/>
          </p:cNvSpPr>
          <p:nvPr>
            <p:ph type="title"/>
          </p:nvPr>
        </p:nvSpPr>
        <p:spPr>
          <a:xfrm>
            <a:off x="669222" y="753228"/>
            <a:ext cx="9624960" cy="1080938"/>
          </a:xfrm>
        </p:spPr>
        <p:txBody>
          <a:bodyPr/>
          <a:lstStyle/>
          <a:p>
            <a:r>
              <a:rPr lang="pt-BR" smtClean="0"/>
              <a:t>Clique para editar o estilo do título mestre</a:t>
            </a:r>
            <a:endParaRPr lang="pt-BR" dirty="0"/>
          </a:p>
        </p:txBody>
      </p:sp>
      <p:sp>
        <p:nvSpPr>
          <p:cNvPr id="7" name="Espaço reservado para texto 2"/>
          <p:cNvSpPr>
            <a:spLocks noGrp="1"/>
          </p:cNvSpPr>
          <p:nvPr>
            <p:ph type="body" idx="1"/>
          </p:nvPr>
        </p:nvSpPr>
        <p:spPr>
          <a:xfrm>
            <a:off x="660946" y="2336873"/>
            <a:ext cx="3070034"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8" name="Espaço reservado para texto 3"/>
          <p:cNvSpPr>
            <a:spLocks noGrp="1"/>
          </p:cNvSpPr>
          <p:nvPr>
            <p:ph type="body" sz="half" idx="15"/>
          </p:nvPr>
        </p:nvSpPr>
        <p:spPr>
          <a:xfrm>
            <a:off x="680322" y="3022673"/>
            <a:ext cx="3049702"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9" name="Espaço reservado para texto 4"/>
          <p:cNvSpPr>
            <a:spLocks noGrp="1"/>
          </p:cNvSpPr>
          <p:nvPr>
            <p:ph type="body" sz="quarter" idx="3"/>
          </p:nvPr>
        </p:nvSpPr>
        <p:spPr>
          <a:xfrm>
            <a:off x="3956025" y="233687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0" name="Espaço reservado para texto 3"/>
          <p:cNvSpPr>
            <a:spLocks noGrp="1"/>
          </p:cNvSpPr>
          <p:nvPr>
            <p:ph type="body" sz="half" idx="16"/>
          </p:nvPr>
        </p:nvSpPr>
        <p:spPr>
          <a:xfrm>
            <a:off x="3945470" y="3022673"/>
            <a:ext cx="3063240"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11" name="Espaço reservado para texto 4"/>
          <p:cNvSpPr>
            <a:spLocks noGrp="1"/>
          </p:cNvSpPr>
          <p:nvPr>
            <p:ph type="body" sz="quarter" idx="13"/>
          </p:nvPr>
        </p:nvSpPr>
        <p:spPr>
          <a:xfrm>
            <a:off x="7224156" y="2336873"/>
            <a:ext cx="307002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12" name="Espaço reservado para texto 3"/>
          <p:cNvSpPr>
            <a:spLocks noGrp="1"/>
          </p:cNvSpPr>
          <p:nvPr>
            <p:ph type="body" sz="half" idx="17"/>
          </p:nvPr>
        </p:nvSpPr>
        <p:spPr>
          <a:xfrm>
            <a:off x="7224156" y="3022673"/>
            <a:ext cx="3070025" cy="2913513"/>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D4B24536-994D-4021-A283-9F449C0DB509}" type="datetimeFigureOut">
              <a:rPr lang="pt-BR" smtClean="0"/>
              <a:pPr/>
              <a:t>04/09/2017</a:t>
            </a:fld>
            <a:endParaRPr lang="pt-BR"/>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Coluna com 3 imagens">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30" name="Título 1"/>
          <p:cNvSpPr>
            <a:spLocks noGrp="1"/>
          </p:cNvSpPr>
          <p:nvPr>
            <p:ph type="title"/>
          </p:nvPr>
        </p:nvSpPr>
        <p:spPr>
          <a:xfrm>
            <a:off x="680322" y="753228"/>
            <a:ext cx="9613860" cy="1080938"/>
          </a:xfrm>
        </p:spPr>
        <p:txBody>
          <a:bodyPr/>
          <a:lstStyle/>
          <a:p>
            <a:r>
              <a:rPr lang="pt-BR" smtClean="0"/>
              <a:t>Clique para editar o estilo do título mestre</a:t>
            </a:r>
            <a:endParaRPr lang="pt-BR" dirty="0"/>
          </a:p>
        </p:txBody>
      </p:sp>
      <p:sp>
        <p:nvSpPr>
          <p:cNvPr id="19" name="Espaço reservado para texto 2"/>
          <p:cNvSpPr>
            <a:spLocks noGrp="1"/>
          </p:cNvSpPr>
          <p:nvPr>
            <p:ph type="body" idx="1"/>
          </p:nvPr>
        </p:nvSpPr>
        <p:spPr>
          <a:xfrm>
            <a:off x="680318" y="4297503"/>
            <a:ext cx="30497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0" name="Espaço reservado de imagem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1" name="Espaço reservado para texto 3"/>
          <p:cNvSpPr>
            <a:spLocks noGrp="1"/>
          </p:cNvSpPr>
          <p:nvPr>
            <p:ph type="body" sz="half" idx="18"/>
          </p:nvPr>
        </p:nvSpPr>
        <p:spPr>
          <a:xfrm>
            <a:off x="680318" y="4873765"/>
            <a:ext cx="3049705"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2" name="Espaço reservado para texto 4"/>
          <p:cNvSpPr>
            <a:spLocks noGrp="1"/>
          </p:cNvSpPr>
          <p:nvPr>
            <p:ph type="body" sz="quarter" idx="3"/>
          </p:nvPr>
        </p:nvSpPr>
        <p:spPr>
          <a:xfrm>
            <a:off x="3945471" y="4297503"/>
            <a:ext cx="3063240"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3" name="Espaço reservado de imagem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4" name="Espaço reservado para texto 3"/>
          <p:cNvSpPr>
            <a:spLocks noGrp="1"/>
          </p:cNvSpPr>
          <p:nvPr>
            <p:ph type="body" sz="half" idx="19"/>
          </p:nvPr>
        </p:nvSpPr>
        <p:spPr>
          <a:xfrm>
            <a:off x="3944117" y="4873764"/>
            <a:ext cx="3067297"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25" name="Espaço reservado para texto 4"/>
          <p:cNvSpPr>
            <a:spLocks noGrp="1"/>
          </p:cNvSpPr>
          <p:nvPr>
            <p:ph type="body" sz="quarter" idx="13"/>
          </p:nvPr>
        </p:nvSpPr>
        <p:spPr>
          <a:xfrm>
            <a:off x="7230678" y="4297503"/>
            <a:ext cx="3063505" cy="576262"/>
          </a:xfrm>
        </p:spPr>
        <p:txBody>
          <a:bodyPr anchor="b">
            <a:noAutofit/>
          </a:bodyPr>
          <a:lstStyle>
            <a:lvl1pPr marL="0" indent="0" latinLnBrk="0">
              <a:buNone/>
              <a:defRPr lang="pt-BR" sz="2400" b="0">
                <a:solidFill>
                  <a:schemeClr val="tx1"/>
                </a:solidFill>
              </a:defRPr>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26" name="Espaço reservado de imagem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latinLnBrk="0">
              <a:buNone/>
              <a:defRPr lang="pt-BR" sz="1600"/>
            </a:lvl1pPr>
            <a:lvl2pPr marL="457200" indent="0" latinLnBrk="0">
              <a:buNone/>
              <a:defRPr lang="pt-BR" sz="1600"/>
            </a:lvl2pPr>
            <a:lvl3pPr marL="914400" indent="0" latinLnBrk="0">
              <a:buNone/>
              <a:defRPr lang="pt-BR" sz="1600"/>
            </a:lvl3pPr>
            <a:lvl4pPr marL="1371600" indent="0" latinLnBrk="0">
              <a:buNone/>
              <a:defRPr lang="pt-BR" sz="1600"/>
            </a:lvl4pPr>
            <a:lvl5pPr marL="1828800" indent="0" latinLnBrk="0">
              <a:buNone/>
              <a:defRPr lang="pt-BR" sz="1600"/>
            </a:lvl5pPr>
            <a:lvl6pPr marL="2286000" indent="0" latinLnBrk="0">
              <a:buNone/>
              <a:defRPr lang="pt-BR" sz="1600"/>
            </a:lvl6pPr>
            <a:lvl7pPr marL="2743200" indent="0" latinLnBrk="0">
              <a:buNone/>
              <a:defRPr lang="pt-BR" sz="1600"/>
            </a:lvl7pPr>
            <a:lvl8pPr marL="3200400" indent="0" latinLnBrk="0">
              <a:buNone/>
              <a:defRPr lang="pt-BR" sz="1600"/>
            </a:lvl8pPr>
            <a:lvl9pPr marL="3657600" indent="0" latinLnBrk="0">
              <a:buNone/>
              <a:defRPr lang="pt-BR" sz="1600"/>
            </a:lvl9pPr>
          </a:lstStyle>
          <a:p>
            <a:r>
              <a:rPr lang="pt-BR" smtClean="0"/>
              <a:t>Clique no ícone para adicionar uma imagem</a:t>
            </a:r>
            <a:endParaRPr lang="pt-BR" dirty="0"/>
          </a:p>
        </p:txBody>
      </p:sp>
      <p:sp>
        <p:nvSpPr>
          <p:cNvPr id="27" name="Espaço reservado para texto 3"/>
          <p:cNvSpPr>
            <a:spLocks noGrp="1"/>
          </p:cNvSpPr>
          <p:nvPr>
            <p:ph type="body" sz="half" idx="20"/>
          </p:nvPr>
        </p:nvSpPr>
        <p:spPr>
          <a:xfrm>
            <a:off x="7230553" y="4873762"/>
            <a:ext cx="3067563" cy="1062422"/>
          </a:xfrm>
        </p:spPr>
        <p:txBody>
          <a:bodyPr anchor="t">
            <a:normAutofit/>
          </a:bodyPr>
          <a:lstStyle>
            <a:lvl1pPr marL="0" indent="0" latinLnBrk="0">
              <a:buNone/>
              <a:defRPr lang="pt-BR" sz="1400"/>
            </a:lvl1pPr>
            <a:lvl2pPr marL="457200" indent="0" latinLnBrk="0">
              <a:buNone/>
              <a:defRPr lang="pt-BR" sz="1200"/>
            </a:lvl2pPr>
            <a:lvl3pPr marL="914400" indent="0" latinLnBrk="0">
              <a:buNone/>
              <a:defRPr lang="pt-BR" sz="1000"/>
            </a:lvl3pPr>
            <a:lvl4pPr marL="1371600" indent="0" latinLnBrk="0">
              <a:buNone/>
              <a:defRPr lang="pt-BR" sz="900"/>
            </a:lvl4pPr>
            <a:lvl5pPr marL="1828800" indent="0" latinLnBrk="0">
              <a:buNone/>
              <a:defRPr lang="pt-BR" sz="900"/>
            </a:lvl5pPr>
            <a:lvl6pPr marL="2286000" indent="0" latinLnBrk="0">
              <a:buNone/>
              <a:defRPr lang="pt-BR" sz="900"/>
            </a:lvl6pPr>
            <a:lvl7pPr marL="2743200" indent="0" latinLnBrk="0">
              <a:buNone/>
              <a:defRPr lang="pt-BR" sz="900"/>
            </a:lvl7pPr>
            <a:lvl8pPr marL="3200400" indent="0" latinLnBrk="0">
              <a:buNone/>
              <a:defRPr lang="pt-BR" sz="900"/>
            </a:lvl8pPr>
            <a:lvl9pPr marL="3657600" indent="0" latinLnBrk="0">
              <a:buNone/>
              <a:defRPr lang="pt-BR" sz="900"/>
            </a:lvl9pPr>
          </a:lstStyle>
          <a:p>
            <a:pPr lvl="0"/>
            <a:r>
              <a:rPr lang="pt-BR" smtClean="0"/>
              <a:t>Clique para editar os estilos do texto mestre</a:t>
            </a:r>
          </a:p>
        </p:txBody>
      </p:sp>
      <p:sp>
        <p:nvSpPr>
          <p:cNvPr id="3" name="Espaço reservado de data 2"/>
          <p:cNvSpPr>
            <a:spLocks noGrp="1"/>
          </p:cNvSpPr>
          <p:nvPr>
            <p:ph type="dt" sz="half" idx="10"/>
          </p:nvPr>
        </p:nvSpPr>
        <p:spPr/>
        <p:txBody>
          <a:bodyPr/>
          <a:lstStyle/>
          <a:p>
            <a:fld id="{3CBBBB78-C96F-47B7-AB17-D852CA960AC9}" type="datetimeFigureOut">
              <a:rPr lang="pt-BR" smtClean="0"/>
              <a:pPr/>
              <a:t>04/09/2017</a:t>
            </a:fld>
            <a:endParaRPr lang="pt-BR" dirty="0"/>
          </a:p>
        </p:txBody>
      </p:sp>
      <p:sp>
        <p:nvSpPr>
          <p:cNvPr id="4" name="Espaço reservado do rodapé 3"/>
          <p:cNvSpPr>
            <a:spLocks noGrp="1"/>
          </p:cNvSpPr>
          <p:nvPr>
            <p:ph type="ftr" sz="quarter" idx="11"/>
          </p:nvPr>
        </p:nvSpPr>
        <p:spPr/>
        <p:txBody>
          <a:bodyPr/>
          <a:lstStyle/>
          <a:p>
            <a:endParaRPr lang="pt-BR"/>
          </a:p>
        </p:txBody>
      </p:sp>
      <p:sp>
        <p:nvSpPr>
          <p:cNvPr id="5" name="Espaço reservado do número do slide 4"/>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tângulo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0" name="Retângulo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p:txBody>
          <a:bodyPr/>
          <a:lstStyle>
            <a:lvl1pPr algn="r" latinLnBrk="0">
              <a:defRPr lang="pt-BR"/>
            </a:lvl1pPr>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FA3F48C-C7C6-4055-9F49-3777875E72AE}" type="datetimeFigureOut">
              <a:rPr lang="pt-BR" smtClean="0"/>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p:txBody>
          <a:bodyPr/>
          <a:lstStyle/>
          <a:p>
            <a:fld id="{6D22F896-40B5-4ADD-8801-0D06FADFA095}"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7" name="Retângulo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8" name="Retângulo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vertical 1"/>
          <p:cNvSpPr>
            <a:spLocks noGrp="1"/>
          </p:cNvSpPr>
          <p:nvPr>
            <p:ph type="title" orient="vert"/>
          </p:nvPr>
        </p:nvSpPr>
        <p:spPr>
          <a:xfrm>
            <a:off x="10129231" y="609597"/>
            <a:ext cx="1073802" cy="4353760"/>
          </a:xfrm>
        </p:spPr>
        <p:txBody>
          <a:bodyPr vert="eaVert"/>
          <a:lstStyle/>
          <a:p>
            <a:r>
              <a:rPr lang="pt-BR" smtClean="0"/>
              <a:t>Clique para editar o estilo do título mestre</a:t>
            </a:r>
            <a:endParaRPr lang="pt-BR" dirty="0"/>
          </a:p>
        </p:txBody>
      </p:sp>
      <p:sp>
        <p:nvSpPr>
          <p:cNvPr id="3" name="Espaço reservado para o texto vertical 2"/>
          <p:cNvSpPr>
            <a:spLocks noGrp="1"/>
          </p:cNvSpPr>
          <p:nvPr>
            <p:ph type="body" orient="vert" idx="1"/>
          </p:nvPr>
        </p:nvSpPr>
        <p:spPr>
          <a:xfrm>
            <a:off x="680322" y="609597"/>
            <a:ext cx="8870004" cy="5326589"/>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a:xfrm>
            <a:off x="6807126" y="5936187"/>
            <a:ext cx="2743200" cy="365125"/>
          </a:xfrm>
        </p:spPr>
        <p:txBody>
          <a:bodyPr/>
          <a:lstStyle/>
          <a:p>
            <a:fld id="{6178E61D-D431-422C-9764-11DAFE33AB63}" type="datetimeFigureOut">
              <a:rPr lang="pt-BR" smtClean="0"/>
              <a:pPr/>
              <a:t>04/09/2017</a:t>
            </a:fld>
            <a:endParaRPr lang="pt-BR" dirty="0"/>
          </a:p>
        </p:txBody>
      </p:sp>
      <p:sp>
        <p:nvSpPr>
          <p:cNvPr id="5" name="Espaço reservado do rodapé 4"/>
          <p:cNvSpPr>
            <a:spLocks noGrp="1"/>
          </p:cNvSpPr>
          <p:nvPr>
            <p:ph type="ftr" sz="quarter" idx="11"/>
          </p:nvPr>
        </p:nvSpPr>
        <p:spPr>
          <a:xfrm>
            <a:off x="680321" y="5936188"/>
            <a:ext cx="6126805" cy="365125"/>
          </a:xfrm>
        </p:spPr>
        <p:txBody>
          <a:bodyPr/>
          <a:lstStyle/>
          <a:p>
            <a:endParaRPr lang="pt-BR" dirty="0"/>
          </a:p>
        </p:txBody>
      </p:sp>
      <p:sp>
        <p:nvSpPr>
          <p:cNvPr id="6" name="Espaço reservado do número do slide 5"/>
          <p:cNvSpPr>
            <a:spLocks noGrp="1"/>
          </p:cNvSpPr>
          <p:nvPr>
            <p:ph type="sldNum" sz="quarter" idx="12"/>
          </p:nvPr>
        </p:nvSpPr>
        <p:spPr>
          <a:xfrm>
            <a:off x="10097550" y="5398633"/>
            <a:ext cx="1154151" cy="1090789"/>
          </a:xfrm>
        </p:spPr>
        <p:txBody>
          <a:bodyPr anchor="t"/>
          <a:lstStyle>
            <a:lvl1pPr algn="ctr" latinLnBrk="0">
              <a:defRPr lang="pt-BR"/>
            </a:lvl1pPr>
          </a:lstStyle>
          <a:p>
            <a:fld id="{6D22F896-40B5-4ADD-8801-0D06FADFA095}" type="slidenum">
              <a:rPr lang="pt-BR" smtClean="0"/>
              <a:pPr/>
              <a:t>‹nº›</a:t>
            </a:fld>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tângulo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ctrTitle"/>
          </p:nvPr>
        </p:nvSpPr>
        <p:spPr>
          <a:xfrm>
            <a:off x="680322" y="2733709"/>
            <a:ext cx="8144134" cy="1373070"/>
          </a:xfrm>
        </p:spPr>
        <p:txBody>
          <a:bodyPr anchor="b">
            <a:noAutofit/>
          </a:bodyPr>
          <a:lstStyle>
            <a:lvl1pPr algn="r" latinLnBrk="0">
              <a:defRPr lang="pt-BR" sz="5400"/>
            </a:lvl1pPr>
          </a:lstStyle>
          <a:p>
            <a:r>
              <a:rPr lang="pt-BR" smtClean="0"/>
              <a:t>Clique para editar o estilo do título mestre</a:t>
            </a:r>
            <a:endParaRPr lang="pt-BR" dirty="0"/>
          </a:p>
        </p:txBody>
      </p:sp>
      <p:sp>
        <p:nvSpPr>
          <p:cNvPr id="3" name="Subtítulo 2"/>
          <p:cNvSpPr>
            <a:spLocks noGrp="1"/>
          </p:cNvSpPr>
          <p:nvPr>
            <p:ph type="subTitle" idx="1"/>
          </p:nvPr>
        </p:nvSpPr>
        <p:spPr>
          <a:xfrm>
            <a:off x="680322" y="4394039"/>
            <a:ext cx="8144134" cy="1117687"/>
          </a:xfrm>
        </p:spPr>
        <p:txBody>
          <a:bodyPr>
            <a:normAutofit/>
          </a:bodyPr>
          <a:lstStyle>
            <a:lvl1pPr marL="0" indent="0" algn="r" latinLnBrk="0">
              <a:buNone/>
              <a:defRPr lang="pt-BR" sz="2000"/>
            </a:lvl1pPr>
            <a:lvl2pPr marL="457200" indent="0" algn="ctr" latinLnBrk="0">
              <a:buNone/>
              <a:defRPr lang="pt-BR" sz="2000"/>
            </a:lvl2pPr>
            <a:lvl3pPr marL="914400" indent="0" algn="ctr" latinLnBrk="0">
              <a:buNone/>
              <a:defRPr lang="pt-BR" sz="1800"/>
            </a:lvl3pPr>
            <a:lvl4pPr marL="1371600" indent="0" algn="ctr" latinLnBrk="0">
              <a:buNone/>
              <a:defRPr lang="pt-BR" sz="1600"/>
            </a:lvl4pPr>
            <a:lvl5pPr marL="1828800" indent="0" algn="ctr" latinLnBrk="0">
              <a:buNone/>
              <a:defRPr lang="pt-BR" sz="1600"/>
            </a:lvl5pPr>
            <a:lvl6pPr marL="2286000" indent="0" algn="ctr" latinLnBrk="0">
              <a:buNone/>
              <a:defRPr lang="pt-BR" sz="1600"/>
            </a:lvl6pPr>
            <a:lvl7pPr marL="2743200" indent="0" algn="ctr" latinLnBrk="0">
              <a:buNone/>
              <a:defRPr lang="pt-BR" sz="1600"/>
            </a:lvl7pPr>
            <a:lvl8pPr marL="3200400" indent="0" algn="ctr" latinLnBrk="0">
              <a:buNone/>
              <a:defRPr lang="pt-BR" sz="1600"/>
            </a:lvl8pPr>
            <a:lvl9pPr marL="3657600" indent="0" algn="ctr" latinLnBrk="0">
              <a:buNone/>
              <a:defRPr lang="pt-BR" sz="1600"/>
            </a:lvl9pPr>
          </a:lstStyle>
          <a:p>
            <a:r>
              <a:rPr lang="pt-BR" smtClean="0"/>
              <a:t>Clique para editar o estilo do subtítulo mestre</a:t>
            </a:r>
            <a:endParaRPr lang="pt-BR" dirty="0"/>
          </a:p>
        </p:txBody>
      </p:sp>
      <p:sp>
        <p:nvSpPr>
          <p:cNvPr id="4" name="Espaço reservado de data 3"/>
          <p:cNvSpPr>
            <a:spLocks noGrp="1"/>
          </p:cNvSpPr>
          <p:nvPr>
            <p:ph type="dt" sz="half" idx="10"/>
          </p:nvPr>
        </p:nvSpPr>
        <p:spPr/>
        <p:txBody>
          <a:bodyPr/>
          <a:lstStyle/>
          <a:p>
            <a:fld id="{78ABE3C1-DBE1-495D-B57B-2849774B866A}"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5"/>
          <p:cNvSpPr>
            <a:spLocks noGrp="1"/>
          </p:cNvSpPr>
          <p:nvPr>
            <p:ph type="sldNum" sz="quarter" idx="12"/>
          </p:nvPr>
        </p:nvSpPr>
        <p:spPr>
          <a:xfrm>
            <a:off x="9255346" y="2750337"/>
            <a:ext cx="1171888" cy="1356442"/>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3378409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15" name="Imagem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Imagem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tângulo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tâ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2"/>
          <p:cNvSpPr>
            <a:spLocks noGrp="1"/>
          </p:cNvSpPr>
          <p:nvPr>
            <p:ph idx="1"/>
          </p:nvPr>
        </p:nvSpPr>
        <p:spPr/>
        <p:txBody>
          <a:bodyPr>
            <a:normAutofit/>
          </a:bodyPr>
          <a:lstStyle>
            <a:lvl1pPr latinLnBrk="0">
              <a:defRPr lang="pt-BR" sz="2400"/>
            </a:lvl1pPr>
            <a:lvl2pPr latinLnBrk="0">
              <a:defRPr lang="pt-BR" sz="2000"/>
            </a:lvl2pPr>
            <a:lvl3pPr latinLnBrk="0">
              <a:defRPr lang="pt-BR" sz="1800"/>
            </a:lvl3pPr>
            <a:lvl4pPr latinLnBrk="0">
              <a:defRPr lang="pt-BR" sz="1600"/>
            </a:lvl4pPr>
            <a:lvl5pPr latinLnBrk="0">
              <a:defRPr lang="pt-BR" sz="1600"/>
            </a:lvl5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de data 3"/>
          <p:cNvSpPr>
            <a:spLocks noGrp="1"/>
          </p:cNvSpPr>
          <p:nvPr>
            <p:ph type="dt" sz="half" idx="10"/>
          </p:nvPr>
        </p:nvSpPr>
        <p:spPr/>
        <p:txBody>
          <a:bodyPr/>
          <a:lstStyle/>
          <a:p>
            <a:fld id="{12DE42F4-6EEF-4EF7-8ED4-2208F0F89A08}" type="datetimeFigureOut">
              <a:rPr lang="pt-BR"/>
              <a:pPr/>
              <a:t>04/09/2017</a:t>
            </a:fld>
            <a:endParaRPr lang="pt-BR" dirty="0"/>
          </a:p>
        </p:txBody>
      </p:sp>
      <p:sp>
        <p:nvSpPr>
          <p:cNvPr id="5" name="Espaço reservado do rodapé 4"/>
          <p:cNvSpPr>
            <a:spLocks noGrp="1"/>
          </p:cNvSpPr>
          <p:nvPr>
            <p:ph type="ftr" sz="quarter" idx="11"/>
          </p:nvPr>
        </p:nvSpPr>
        <p:spPr/>
        <p:txBody>
          <a:bodyPr/>
          <a:lstStyle/>
          <a:p>
            <a:endParaRPr lang="pt-BR" dirty="0"/>
          </a:p>
        </p:txBody>
      </p:sp>
      <p:sp>
        <p:nvSpPr>
          <p:cNvPr id="6" name="Espaço reservado do número do slide 5"/>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1473991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7" name="Imagem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Imagem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tângulo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tângulo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2869895"/>
            <a:ext cx="9613860" cy="1090788"/>
          </a:xfrm>
        </p:spPr>
        <p:txBody>
          <a:bodyPr anchor="ctr">
            <a:normAutofit/>
          </a:bodyPr>
          <a:lstStyle>
            <a:lvl1pPr algn="r" latinLnBrk="0">
              <a:defRPr lang="pt-BR" sz="3600"/>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680322" y="4232171"/>
            <a:ext cx="9613860" cy="1704017"/>
          </a:xfrm>
        </p:spPr>
        <p:txBody>
          <a:bodyPr>
            <a:normAutofit/>
          </a:bodyPr>
          <a:lstStyle>
            <a:lvl1pPr marL="0" indent="0" algn="r" latinLnBrk="0">
              <a:buNone/>
              <a:defRPr lang="pt-BR" sz="2000">
                <a:solidFill>
                  <a:schemeClr val="tx1">
                    <a:tint val="75000"/>
                  </a:schemeClr>
                </a:solidFill>
              </a:defRPr>
            </a:lvl1pPr>
            <a:lvl2pPr marL="457200" indent="0" latinLnBrk="0">
              <a:buNone/>
              <a:defRPr lang="pt-BR" sz="2000">
                <a:solidFill>
                  <a:schemeClr val="tx1">
                    <a:tint val="75000"/>
                  </a:schemeClr>
                </a:solidFill>
              </a:defRPr>
            </a:lvl2pPr>
            <a:lvl3pPr marL="914400" indent="0" latinLnBrk="0">
              <a:buNone/>
              <a:defRPr lang="pt-BR" sz="1800">
                <a:solidFill>
                  <a:schemeClr val="tx1">
                    <a:tint val="75000"/>
                  </a:schemeClr>
                </a:solidFill>
              </a:defRPr>
            </a:lvl3pPr>
            <a:lvl4pPr marL="1371600" indent="0" latinLnBrk="0">
              <a:buNone/>
              <a:defRPr lang="pt-BR" sz="1600">
                <a:solidFill>
                  <a:schemeClr val="tx1">
                    <a:tint val="75000"/>
                  </a:schemeClr>
                </a:solidFill>
              </a:defRPr>
            </a:lvl4pPr>
            <a:lvl5pPr marL="1828800" indent="0" latinLnBrk="0">
              <a:buNone/>
              <a:defRPr lang="pt-BR" sz="1600">
                <a:solidFill>
                  <a:schemeClr val="tx1">
                    <a:tint val="75000"/>
                  </a:schemeClr>
                </a:solidFill>
              </a:defRPr>
            </a:lvl5pPr>
            <a:lvl6pPr marL="2286000" indent="0" latinLnBrk="0">
              <a:buNone/>
              <a:defRPr lang="pt-BR" sz="1600">
                <a:solidFill>
                  <a:schemeClr val="tx1">
                    <a:tint val="75000"/>
                  </a:schemeClr>
                </a:solidFill>
              </a:defRPr>
            </a:lvl6pPr>
            <a:lvl7pPr marL="2743200" indent="0" latinLnBrk="0">
              <a:buNone/>
              <a:defRPr lang="pt-BR" sz="1600">
                <a:solidFill>
                  <a:schemeClr val="tx1">
                    <a:tint val="75000"/>
                  </a:schemeClr>
                </a:solidFill>
              </a:defRPr>
            </a:lvl7pPr>
            <a:lvl8pPr marL="3200400" indent="0" latinLnBrk="0">
              <a:buNone/>
              <a:defRPr lang="pt-BR" sz="1600">
                <a:solidFill>
                  <a:schemeClr val="tx1">
                    <a:tint val="75000"/>
                  </a:schemeClr>
                </a:solidFill>
              </a:defRPr>
            </a:lvl8pPr>
            <a:lvl9pPr marL="3657600" indent="0" latinLnBrk="0">
              <a:buNone/>
              <a:defRPr lang="pt-BR" sz="1600">
                <a:solidFill>
                  <a:schemeClr val="tx1">
                    <a:tint val="75000"/>
                  </a:schemeClr>
                </a:solidFill>
              </a:defRPr>
            </a:lvl9pPr>
          </a:lstStyle>
          <a:p>
            <a:pPr lvl="0"/>
            <a:r>
              <a:rPr lang="pt-BR" smtClean="0"/>
              <a:t>Clique para editar os estilos do texto mestre</a:t>
            </a:r>
          </a:p>
        </p:txBody>
      </p:sp>
      <p:sp>
        <p:nvSpPr>
          <p:cNvPr id="4" name="Espaço reservado de data 3"/>
          <p:cNvSpPr>
            <a:spLocks noGrp="1"/>
          </p:cNvSpPr>
          <p:nvPr>
            <p:ph type="dt" sz="half" idx="10"/>
          </p:nvPr>
        </p:nvSpPr>
        <p:spPr/>
        <p:txBody>
          <a:bodyPr/>
          <a:lstStyle/>
          <a:p>
            <a:fld id="{30578ACC-22D6-47C1-A373-4FD133E34F3C}" type="datetimeFigureOut">
              <a:rPr lang="pt-BR"/>
              <a:pPr/>
              <a:t>04/09/2017</a:t>
            </a:fld>
            <a:endParaRPr lang="pt-BR"/>
          </a:p>
        </p:txBody>
      </p:sp>
      <p:sp>
        <p:nvSpPr>
          <p:cNvPr id="5" name="Espaço reservado do rodapé 4"/>
          <p:cNvSpPr>
            <a:spLocks noGrp="1"/>
          </p:cNvSpPr>
          <p:nvPr>
            <p:ph type="ftr" sz="quarter" idx="11"/>
          </p:nvPr>
        </p:nvSpPr>
        <p:spPr/>
        <p:txBody>
          <a:bodyPr/>
          <a:lstStyle/>
          <a:p>
            <a:endParaRPr lang="pt-BR"/>
          </a:p>
        </p:txBody>
      </p:sp>
      <p:sp>
        <p:nvSpPr>
          <p:cNvPr id="6" name="Espaço reservado do número do slide 5"/>
          <p:cNvSpPr>
            <a:spLocks noGrp="1"/>
          </p:cNvSpPr>
          <p:nvPr>
            <p:ph type="sldNum" sz="quarter" idx="12"/>
          </p:nvPr>
        </p:nvSpPr>
        <p:spPr>
          <a:xfrm>
            <a:off x="10729455" y="286989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55391003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dirty="0"/>
          </a:p>
        </p:txBody>
      </p:sp>
      <p:sp>
        <p:nvSpPr>
          <p:cNvPr id="2" name="Título 1"/>
          <p:cNvSpPr>
            <a:spLocks noGrp="1"/>
          </p:cNvSpPr>
          <p:nvPr>
            <p:ph type="title"/>
          </p:nvPr>
        </p:nvSpPr>
        <p:spPr>
          <a:xfrm>
            <a:off x="680323" y="753228"/>
            <a:ext cx="9613857" cy="1080938"/>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23" y="2336873"/>
            <a:ext cx="3876256" cy="3599315"/>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0EF99F22-5B51-4206-80C0-CCAB3AAF26BB}" type="datetimeFigureOut">
              <a:rPr lang="pt-BR" smtClean="0"/>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826CE7E2-FF38-4826-A9C0-A15C412CF453}" type="slidenum">
              <a:rPr lang="pt-BR" smtClean="0"/>
              <a:pPr/>
              <a:t>‹nº›</a:t>
            </a:fld>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2"/>
          <p:cNvSpPr>
            <a:spLocks noGrp="1"/>
          </p:cNvSpPr>
          <p:nvPr>
            <p:ph sz="half" idx="1"/>
          </p:nvPr>
        </p:nvSpPr>
        <p:spPr>
          <a:xfrm>
            <a:off x="680320" y="2336873"/>
            <a:ext cx="46983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3"/>
          <p:cNvSpPr>
            <a:spLocks noGrp="1"/>
          </p:cNvSpPr>
          <p:nvPr>
            <p:ph sz="half" idx="2"/>
          </p:nvPr>
        </p:nvSpPr>
        <p:spPr>
          <a:xfrm>
            <a:off x="5594123" y="2336873"/>
            <a:ext cx="4700058" cy="3599316"/>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de data 4"/>
          <p:cNvSpPr>
            <a:spLocks noGrp="1"/>
          </p:cNvSpPr>
          <p:nvPr>
            <p:ph type="dt" sz="half" idx="10"/>
          </p:nvPr>
        </p:nvSpPr>
        <p:spPr/>
        <p:txBody>
          <a:bodyPr/>
          <a:lstStyle/>
          <a:p>
            <a:fld id="{4E5A6C69-6797-4E8A-BF37-F2C3751466E9}"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5522776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Imagem 9"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Imagem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tângulo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tângulo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753229"/>
            <a:ext cx="9613863" cy="1080937"/>
          </a:xfrm>
        </p:spPr>
        <p:txBody>
          <a:bodyPr/>
          <a:lstStyle/>
          <a:p>
            <a:r>
              <a:rPr lang="pt-BR" smtClean="0"/>
              <a:t>Clique para editar o estilo do título mestre</a:t>
            </a:r>
            <a:endParaRPr lang="pt-BR" dirty="0"/>
          </a:p>
        </p:txBody>
      </p:sp>
      <p:sp>
        <p:nvSpPr>
          <p:cNvPr id="3" name="Espaço reservado para texto 2"/>
          <p:cNvSpPr>
            <a:spLocks noGrp="1"/>
          </p:cNvSpPr>
          <p:nvPr>
            <p:ph type="body" idx="1"/>
          </p:nvPr>
        </p:nvSpPr>
        <p:spPr>
          <a:xfrm>
            <a:off x="906350" y="2336873"/>
            <a:ext cx="4472327" cy="693135"/>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4" name="Espaço reservado 3"/>
          <p:cNvSpPr>
            <a:spLocks noGrp="1"/>
          </p:cNvSpPr>
          <p:nvPr>
            <p:ph sz="half" idx="2"/>
          </p:nvPr>
        </p:nvSpPr>
        <p:spPr>
          <a:xfrm>
            <a:off x="680322" y="3030008"/>
            <a:ext cx="4698355"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5" name="Espaço reservado para texto 4"/>
          <p:cNvSpPr>
            <a:spLocks noGrp="1"/>
          </p:cNvSpPr>
          <p:nvPr>
            <p:ph type="body" sz="quarter" idx="3"/>
          </p:nvPr>
        </p:nvSpPr>
        <p:spPr>
          <a:xfrm>
            <a:off x="5820154" y="2336873"/>
            <a:ext cx="4474028" cy="692076"/>
          </a:xfrm>
        </p:spPr>
        <p:txBody>
          <a:bodyPr anchor="b"/>
          <a:lstStyle>
            <a:lvl1pPr marL="0" indent="0" latinLnBrk="0">
              <a:buNone/>
              <a:defRPr lang="pt-BR" sz="2400" b="1"/>
            </a:lvl1pPr>
            <a:lvl2pPr marL="457200" indent="0" latinLnBrk="0">
              <a:buNone/>
              <a:defRPr lang="pt-BR" sz="2000" b="1"/>
            </a:lvl2pPr>
            <a:lvl3pPr marL="914400" indent="0" latinLnBrk="0">
              <a:buNone/>
              <a:defRPr lang="pt-BR" sz="1800" b="1"/>
            </a:lvl3pPr>
            <a:lvl4pPr marL="1371600" indent="0" latinLnBrk="0">
              <a:buNone/>
              <a:defRPr lang="pt-BR" sz="1600" b="1"/>
            </a:lvl4pPr>
            <a:lvl5pPr marL="1828800" indent="0" latinLnBrk="0">
              <a:buNone/>
              <a:defRPr lang="pt-BR" sz="1600" b="1"/>
            </a:lvl5pPr>
            <a:lvl6pPr marL="2286000" indent="0" latinLnBrk="0">
              <a:buNone/>
              <a:defRPr lang="pt-BR" sz="1600" b="1"/>
            </a:lvl6pPr>
            <a:lvl7pPr marL="2743200" indent="0" latinLnBrk="0">
              <a:buNone/>
              <a:defRPr lang="pt-BR" sz="1600" b="1"/>
            </a:lvl7pPr>
            <a:lvl8pPr marL="3200400" indent="0" latinLnBrk="0">
              <a:buNone/>
              <a:defRPr lang="pt-BR" sz="1600" b="1"/>
            </a:lvl8pPr>
            <a:lvl9pPr marL="3657600" indent="0" latinLnBrk="0">
              <a:buNone/>
              <a:defRPr lang="pt-BR" sz="1600" b="1"/>
            </a:lvl9pPr>
          </a:lstStyle>
          <a:p>
            <a:pPr lvl="0"/>
            <a:r>
              <a:rPr lang="pt-BR" smtClean="0"/>
              <a:t>Clique para editar os estilos do texto mestre</a:t>
            </a:r>
          </a:p>
        </p:txBody>
      </p:sp>
      <p:sp>
        <p:nvSpPr>
          <p:cNvPr id="6" name="Espaço reservado 5"/>
          <p:cNvSpPr>
            <a:spLocks noGrp="1"/>
          </p:cNvSpPr>
          <p:nvPr>
            <p:ph sz="quarter" idx="4"/>
          </p:nvPr>
        </p:nvSpPr>
        <p:spPr>
          <a:xfrm>
            <a:off x="5594123" y="3030008"/>
            <a:ext cx="4700059" cy="2906179"/>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7" name="Espaço reservado de data 6"/>
          <p:cNvSpPr>
            <a:spLocks noGrp="1"/>
          </p:cNvSpPr>
          <p:nvPr>
            <p:ph type="dt" sz="half" idx="10"/>
          </p:nvPr>
        </p:nvSpPr>
        <p:spPr/>
        <p:txBody>
          <a:bodyPr/>
          <a:lstStyle/>
          <a:p>
            <a:fld id="{D82014A1-A632-4878-A0D3-F52BA7563730}" type="datetimeFigureOut">
              <a:rPr lang="pt-BR"/>
              <a:pPr/>
              <a:t>04/09/2017</a:t>
            </a:fld>
            <a:endParaRPr lang="pt-BR"/>
          </a:p>
        </p:txBody>
      </p:sp>
      <p:sp>
        <p:nvSpPr>
          <p:cNvPr id="8" name="Espaço reservado do rodapé 7"/>
          <p:cNvSpPr>
            <a:spLocks noGrp="1"/>
          </p:cNvSpPr>
          <p:nvPr>
            <p:ph type="ftr" sz="quarter" idx="11"/>
          </p:nvPr>
        </p:nvSpPr>
        <p:spPr/>
        <p:txBody>
          <a:bodyPr/>
          <a:lstStyle/>
          <a:p>
            <a:endParaRPr lang="pt-BR"/>
          </a:p>
        </p:txBody>
      </p:sp>
      <p:sp>
        <p:nvSpPr>
          <p:cNvPr id="9" name="Espaço reservado do número do slide 8"/>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5722328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pic>
        <p:nvPicPr>
          <p:cNvPr id="6" name="Imagem 5"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Imagem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tângulo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tâ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a:lstStyle/>
          <a:p>
            <a:r>
              <a:rPr lang="pt-BR" smtClean="0"/>
              <a:t>Clique para editar o estilo do título mestre</a:t>
            </a:r>
            <a:endParaRPr lang="pt-BR" dirty="0"/>
          </a:p>
        </p:txBody>
      </p:sp>
      <p:sp>
        <p:nvSpPr>
          <p:cNvPr id="3" name="Espaço reservado de data 2"/>
          <p:cNvSpPr>
            <a:spLocks noGrp="1"/>
          </p:cNvSpPr>
          <p:nvPr>
            <p:ph type="dt" sz="half" idx="10"/>
          </p:nvPr>
        </p:nvSpPr>
        <p:spPr/>
        <p:txBody>
          <a:bodyPr/>
          <a:lstStyle/>
          <a:p>
            <a:fld id="{CE99F462-093F-4566-844B-4C71F2739DA5}" type="datetimeFigureOut">
              <a:rPr lang="pt-BR"/>
              <a:pPr/>
              <a:t>04/09/2017</a:t>
            </a:fld>
            <a:endParaRPr lang="pt-BR" dirty="0"/>
          </a:p>
        </p:txBody>
      </p:sp>
      <p:sp>
        <p:nvSpPr>
          <p:cNvPr id="4" name="Espaço reservado do rodapé 3"/>
          <p:cNvSpPr>
            <a:spLocks noGrp="1"/>
          </p:cNvSpPr>
          <p:nvPr>
            <p:ph type="ftr" sz="quarter" idx="11"/>
          </p:nvPr>
        </p:nvSpPr>
        <p:spPr/>
        <p:txBody>
          <a:bodyPr/>
          <a:lstStyle/>
          <a:p>
            <a:endParaRPr lang="pt-BR" dirty="0"/>
          </a:p>
        </p:txBody>
      </p:sp>
      <p:sp>
        <p:nvSpPr>
          <p:cNvPr id="5" name="Espaço reservado do número do slide 4"/>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4619560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5" name="Imagem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tângulo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ço reservado de data 1"/>
          <p:cNvSpPr>
            <a:spLocks noGrp="1"/>
          </p:cNvSpPr>
          <p:nvPr>
            <p:ph type="dt" sz="half" idx="10"/>
          </p:nvPr>
        </p:nvSpPr>
        <p:spPr/>
        <p:txBody>
          <a:bodyPr/>
          <a:lstStyle/>
          <a:p>
            <a:fld id="{3D24A7AC-904D-4781-85BA-7D10C17ED021}" type="datetimeFigureOut">
              <a:rPr lang="pt-BR"/>
              <a:pPr/>
              <a:t>04/09/2017</a:t>
            </a:fld>
            <a:endParaRPr lang="pt-BR"/>
          </a:p>
        </p:txBody>
      </p:sp>
      <p:sp>
        <p:nvSpPr>
          <p:cNvPr id="3" name="Espaço reservado do rodapé 2"/>
          <p:cNvSpPr>
            <a:spLocks noGrp="1"/>
          </p:cNvSpPr>
          <p:nvPr>
            <p:ph type="ftr" sz="quarter" idx="11"/>
          </p:nvPr>
        </p:nvSpPr>
        <p:spPr/>
        <p:txBody>
          <a:bodyPr/>
          <a:lstStyle/>
          <a:p>
            <a:endParaRPr lang="pt-BR" dirty="0"/>
          </a:p>
        </p:txBody>
      </p:sp>
      <p:sp>
        <p:nvSpPr>
          <p:cNvPr id="4" name="Espaço reservado do número do slide 3"/>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05431473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1" y="753227"/>
            <a:ext cx="9613859" cy="1080940"/>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2"/>
          <p:cNvSpPr>
            <a:spLocks noGrp="1"/>
          </p:cNvSpPr>
          <p:nvPr>
            <p:ph idx="1"/>
          </p:nvPr>
        </p:nvSpPr>
        <p:spPr>
          <a:xfrm>
            <a:off x="4685846" y="2336873"/>
            <a:ext cx="5608336" cy="359931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4" name="Espaço reservado para texto 3"/>
          <p:cNvSpPr>
            <a:spLocks noGrp="1"/>
          </p:cNvSpPr>
          <p:nvPr>
            <p:ph type="body" sz="half" idx="2"/>
          </p:nvPr>
        </p:nvSpPr>
        <p:spPr>
          <a:xfrm>
            <a:off x="680322" y="2336872"/>
            <a:ext cx="3790078" cy="3599317"/>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E331444B-B92B-4E27-8C94-BB93EAF5CB18}"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11418405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tângulo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3" y="753228"/>
            <a:ext cx="9613857" cy="1080938"/>
          </a:xfrm>
        </p:spPr>
        <p:txBody>
          <a:bodyPr anchor="ctr">
            <a:normAutofit/>
          </a:bodyPr>
          <a:lstStyle>
            <a:lvl1pPr latinLnBrk="0">
              <a:defRPr lang="pt-BR" sz="36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23" y="2336873"/>
            <a:ext cx="3876256" cy="3599315"/>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363EFA5E-FA76-400D-B3DC-F0BA90E6D107}"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329570161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Imagem panorâmica com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 Título 1"/>
          <p:cNvSpPr>
            <a:spLocks noGrp="1"/>
          </p:cNvSpPr>
          <p:nvPr>
            <p:ph type="title"/>
          </p:nvPr>
        </p:nvSpPr>
        <p:spPr>
          <a:xfrm>
            <a:off x="680322" y="4711616"/>
            <a:ext cx="9613859" cy="453051"/>
          </a:xfrm>
        </p:spPr>
        <p:txBody>
          <a:bodyPr anchor="b">
            <a:normAutofit/>
          </a:bodyPr>
          <a:lstStyle>
            <a:lvl1pPr latinLnBrk="0">
              <a:defRPr lang="pt-BR" sz="2400"/>
            </a:lvl1pPr>
          </a:lstStyle>
          <a:p>
            <a:r>
              <a:rPr lang="pt-BR" smtClean="0"/>
              <a:t>Clique para editar o estilo do título mestre</a:t>
            </a:r>
            <a:endParaRPr lang="pt-BR" dirty="0"/>
          </a:p>
        </p:txBody>
      </p:sp>
      <p:sp>
        <p:nvSpPr>
          <p:cNvPr id="3" name="Espaço reservado de imagem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latinLnBrk="0">
              <a:buNone/>
              <a:defRPr lang="pt-BR" sz="3200"/>
            </a:lvl1pPr>
            <a:lvl2pPr marL="457200" indent="0" latinLnBrk="0">
              <a:buNone/>
              <a:defRPr lang="pt-BR" sz="2800"/>
            </a:lvl2pPr>
            <a:lvl3pPr marL="914400" indent="0" latinLnBrk="0">
              <a:buNone/>
              <a:defRPr lang="pt-BR" sz="2400"/>
            </a:lvl3pPr>
            <a:lvl4pPr marL="1371600" indent="0" latinLnBrk="0">
              <a:buNone/>
              <a:defRPr lang="pt-BR" sz="2000"/>
            </a:lvl4pPr>
            <a:lvl5pPr marL="1828800" indent="0" latinLnBrk="0">
              <a:buNone/>
              <a:defRPr lang="pt-BR" sz="2000"/>
            </a:lvl5pPr>
            <a:lvl6pPr marL="2286000" indent="0" latinLnBrk="0">
              <a:buNone/>
              <a:defRPr lang="pt-BR" sz="2000"/>
            </a:lvl6pPr>
            <a:lvl7pPr marL="2743200" indent="0" latinLnBrk="0">
              <a:buNone/>
              <a:defRPr lang="pt-BR" sz="2000"/>
            </a:lvl7pPr>
            <a:lvl8pPr marL="3200400" indent="0" latinLnBrk="0">
              <a:buNone/>
              <a:defRPr lang="pt-BR" sz="2000"/>
            </a:lvl8pPr>
            <a:lvl9pPr marL="3657600" indent="0" latinLnBrk="0">
              <a:buNone/>
              <a:defRPr lang="pt-BR" sz="2000"/>
            </a:lvl9pPr>
          </a:lstStyle>
          <a:p>
            <a:r>
              <a:rPr lang="pt-BR" smtClean="0"/>
              <a:t>Clique no ícone para adicionar uma imagem</a:t>
            </a:r>
            <a:endParaRPr lang="pt-BR" dirty="0"/>
          </a:p>
        </p:txBody>
      </p:sp>
      <p:sp>
        <p:nvSpPr>
          <p:cNvPr id="4" name="Espaço reservado para texto 3"/>
          <p:cNvSpPr>
            <a:spLocks noGrp="1"/>
          </p:cNvSpPr>
          <p:nvPr>
            <p:ph type="body" sz="half" idx="2"/>
          </p:nvPr>
        </p:nvSpPr>
        <p:spPr>
          <a:xfrm>
            <a:off x="680319" y="5169583"/>
            <a:ext cx="9613862" cy="622971"/>
          </a:xfrm>
        </p:spPr>
        <p:txBody>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446C117F-5CCF-4837-BE5F-2B92066CAFAF}"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a:p>
        </p:txBody>
      </p:sp>
      <p:sp>
        <p:nvSpPr>
          <p:cNvPr id="7" name="Espaço reservado do número do slide 6"/>
          <p:cNvSpPr>
            <a:spLocks noGrp="1"/>
          </p:cNvSpPr>
          <p:nvPr>
            <p:ph type="sldNum" sz="quarter" idx="12"/>
          </p:nvPr>
        </p:nvSpPr>
        <p:spPr>
          <a:xfrm>
            <a:off x="10729455" y="4711309"/>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06423940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pic>
        <p:nvPicPr>
          <p:cNvPr id="8" name="Imagem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Imagem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tângulo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tâ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609597"/>
            <a:ext cx="9613858" cy="3592750"/>
          </a:xfrm>
        </p:spPr>
        <p:txBody>
          <a:bodyPr anchor="ctr"/>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2" y="4711615"/>
            <a:ext cx="9613859" cy="1090789"/>
          </a:xfrm>
        </p:spPr>
        <p:txBody>
          <a:bodyPr anchor="ct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84EB90BD-B6CE-46B7-997F-7313B992CCDC}" type="datetimeFigureOut">
              <a:rPr lang="pt-BR"/>
              <a:pPr/>
              <a:t>04/09/2017</a:t>
            </a:fld>
            <a:endParaRPr lang="pt-BR" dirty="0"/>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1161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253836949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Cotação com legenda">
    <p:spTree>
      <p:nvGrpSpPr>
        <p:cNvPr id="1" name=""/>
        <p:cNvGrpSpPr/>
        <p:nvPr/>
      </p:nvGrpSpPr>
      <p:grpSpPr>
        <a:xfrm>
          <a:off x="0" y="0"/>
          <a:ext cx="0" cy="0"/>
          <a:chOff x="0" y="0"/>
          <a:chExt cx="0" cy="0"/>
        </a:xfrm>
      </p:grpSpPr>
      <p:pic>
        <p:nvPicPr>
          <p:cNvPr id="11" name="Imagem 10"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Imagem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tângulo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tângulo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1127856" y="609598"/>
            <a:ext cx="8718877" cy="3036061"/>
          </a:xfrm>
        </p:spPr>
        <p:txBody>
          <a:bodyPr anchor="ctr"/>
          <a:lstStyle>
            <a:lvl1pPr latinLnBrk="0">
              <a:defRPr lang="pt-BR" sz="3200"/>
            </a:lvl1pPr>
          </a:lstStyle>
          <a:p>
            <a:r>
              <a:rPr lang="pt-BR" smtClean="0"/>
              <a:t>Clique para editar o estilo do título mestre</a:t>
            </a:r>
            <a:endParaRPr lang="pt-BR"/>
          </a:p>
        </p:txBody>
      </p:sp>
      <p:sp>
        <p:nvSpPr>
          <p:cNvPr id="12" name="Espaço reservado para texto 3"/>
          <p:cNvSpPr>
            <a:spLocks noGrp="1"/>
          </p:cNvSpPr>
          <p:nvPr>
            <p:ph type="body" sz="half" idx="13"/>
          </p:nvPr>
        </p:nvSpPr>
        <p:spPr>
          <a:xfrm>
            <a:off x="1402288" y="3653379"/>
            <a:ext cx="8156579" cy="548968"/>
          </a:xfrm>
        </p:spPr>
        <p:txBody>
          <a:bodyPr anchor="t">
            <a:normAutofit/>
          </a:bodyPr>
          <a:lstStyle>
            <a:lvl1pPr marL="0" indent="0" latinLnBrk="0">
              <a:buNone/>
              <a:defRPr lang="pt-BR" sz="14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4" name="Espaço reservado para texto 3"/>
          <p:cNvSpPr>
            <a:spLocks noGrp="1"/>
          </p:cNvSpPr>
          <p:nvPr>
            <p:ph type="body" sz="half" idx="2"/>
          </p:nvPr>
        </p:nvSpPr>
        <p:spPr>
          <a:xfrm>
            <a:off x="680322" y="4711615"/>
            <a:ext cx="9613859" cy="1090789"/>
          </a:xfrm>
        </p:spPr>
        <p:txBody>
          <a:bodyPr anchor="ctr">
            <a:normAutofit/>
          </a:bodyPr>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CDB9D11F-B188-461D-B23F-39381795C052}" type="datetimeFigureOut">
              <a:rPr lang="pt-BR"/>
              <a:pPr/>
              <a:t>04/09/2017</a:t>
            </a:fld>
            <a:endParaRPr lang="pt-BR"/>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
        <p:nvSpPr>
          <p:cNvPr id="16" name="Caixa de texto 15"/>
          <p:cNvSpPr txBox="1"/>
          <p:nvPr/>
        </p:nvSpPr>
        <p:spPr>
          <a:xfrm>
            <a:off x="583572" y="748116"/>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r>
              <a:rPr lang="pt-BR" sz="7200">
                <a:solidFill>
                  <a:schemeClr val="tx1"/>
                </a:solidFill>
                <a:effectLst/>
              </a:rPr>
              <a:t>“</a:t>
            </a:r>
          </a:p>
        </p:txBody>
      </p:sp>
      <p:sp>
        <p:nvSpPr>
          <p:cNvPr id="17" name="Caixa de texto 16"/>
          <p:cNvSpPr txBox="1"/>
          <p:nvPr/>
        </p:nvSpPr>
        <p:spPr>
          <a:xfrm>
            <a:off x="9662809" y="3033524"/>
            <a:ext cx="609600" cy="584776"/>
          </a:xfrm>
          <a:prstGeom prst="rect">
            <a:avLst/>
          </a:prstGeom>
        </p:spPr>
        <p:txBody>
          <a:bodyPr vert="horz" lIns="91440" tIns="45720" rIns="91440" bIns="45720" rtlCol="0" anchor="ctr">
            <a:noAutofit/>
          </a:bodyPr>
          <a:lstStyle>
            <a:lvl1pPr latinLnBrk="0">
              <a:spcBef>
                <a:spcPct val="0"/>
              </a:spcBef>
              <a:buNone/>
              <a:defRPr lang="pt-B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latinLnBrk="0">
              <a:defRPr lang="pt-BR">
                <a:solidFill>
                  <a:schemeClr val="tx2"/>
                </a:solidFill>
              </a:defRPr>
            </a:lvl2pPr>
            <a:lvl3pPr latinLnBrk="0">
              <a:defRPr lang="pt-BR">
                <a:solidFill>
                  <a:schemeClr val="tx2"/>
                </a:solidFill>
              </a:defRPr>
            </a:lvl3pPr>
            <a:lvl4pPr latinLnBrk="0">
              <a:defRPr lang="pt-BR">
                <a:solidFill>
                  <a:schemeClr val="tx2"/>
                </a:solidFill>
              </a:defRPr>
            </a:lvl4pPr>
            <a:lvl5pPr latinLnBrk="0">
              <a:defRPr lang="pt-BR">
                <a:solidFill>
                  <a:schemeClr val="tx2"/>
                </a:solidFill>
              </a:defRPr>
            </a:lvl5pPr>
            <a:lvl6pPr latinLnBrk="0">
              <a:defRPr lang="pt-BR">
                <a:solidFill>
                  <a:schemeClr val="tx2"/>
                </a:solidFill>
              </a:defRPr>
            </a:lvl6pPr>
            <a:lvl7pPr latinLnBrk="0">
              <a:defRPr lang="pt-BR">
                <a:solidFill>
                  <a:schemeClr val="tx2"/>
                </a:solidFill>
              </a:defRPr>
            </a:lvl7pPr>
            <a:lvl8pPr latinLnBrk="0">
              <a:defRPr lang="pt-BR">
                <a:solidFill>
                  <a:schemeClr val="tx2"/>
                </a:solidFill>
              </a:defRPr>
            </a:lvl8pPr>
            <a:lvl9pPr latinLnBrk="0">
              <a:defRPr lang="pt-BR">
                <a:solidFill>
                  <a:schemeClr val="tx2"/>
                </a:solidFill>
              </a:defRPr>
            </a:lvl9pPr>
          </a:lstStyle>
          <a:p>
            <a:pPr lvl="0" algn="r"/>
            <a:r>
              <a:rPr lang="pt-BR" sz="7200">
                <a:solidFill>
                  <a:schemeClr val="tx1"/>
                </a:solidFill>
                <a:effectLst/>
              </a:rPr>
              <a:t>”</a:t>
            </a:r>
          </a:p>
        </p:txBody>
      </p:sp>
    </p:spTree>
    <p:extLst>
      <p:ext uri="{BB962C8B-B14F-4D97-AF65-F5344CB8AC3E}">
        <p14:creationId xmlns="" xmlns:p14="http://schemas.microsoft.com/office/powerpoint/2010/main" val="345995669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Cartão de identificação">
    <p:spTree>
      <p:nvGrpSpPr>
        <p:cNvPr id="1" name=""/>
        <p:cNvGrpSpPr/>
        <p:nvPr/>
      </p:nvGrpSpPr>
      <p:grpSpPr>
        <a:xfrm>
          <a:off x="0" y="0"/>
          <a:ext cx="0" cy="0"/>
          <a:chOff x="0" y="0"/>
          <a:chExt cx="0" cy="0"/>
        </a:xfrm>
      </p:grpSpPr>
      <p:pic>
        <p:nvPicPr>
          <p:cNvPr id="9" name="Imagem 8"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Imagem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tângulo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tângulo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19" y="4711615"/>
            <a:ext cx="9613862" cy="588535"/>
          </a:xfrm>
        </p:spPr>
        <p:txBody>
          <a:bodyPr anchor="b"/>
          <a:lstStyle>
            <a:lvl1pPr latinLnBrk="0">
              <a:defRPr lang="pt-BR" sz="3200"/>
            </a:lvl1pPr>
          </a:lstStyle>
          <a:p>
            <a:r>
              <a:rPr lang="pt-BR" smtClean="0"/>
              <a:t>Clique para editar o estilo do título mestre</a:t>
            </a:r>
            <a:endParaRPr lang="pt-BR" dirty="0"/>
          </a:p>
        </p:txBody>
      </p:sp>
      <p:sp>
        <p:nvSpPr>
          <p:cNvPr id="4" name="Espaço reservado para texto 3"/>
          <p:cNvSpPr>
            <a:spLocks noGrp="1"/>
          </p:cNvSpPr>
          <p:nvPr>
            <p:ph type="body" sz="half" idx="2"/>
          </p:nvPr>
        </p:nvSpPr>
        <p:spPr>
          <a:xfrm>
            <a:off x="680320" y="5300149"/>
            <a:ext cx="9613862" cy="502255"/>
          </a:xfrm>
        </p:spPr>
        <p:txBody>
          <a:bodyPr anchor="t"/>
          <a:lstStyle>
            <a:lvl1pPr marL="0" indent="0" latinLnBrk="0">
              <a:buNone/>
              <a:defRPr lang="pt-BR" sz="1600"/>
            </a:lvl1pPr>
            <a:lvl2pPr marL="457200" indent="0" latinLnBrk="0">
              <a:buNone/>
              <a:defRPr lang="pt-BR" sz="1400"/>
            </a:lvl2pPr>
            <a:lvl3pPr marL="914400" indent="0" latinLnBrk="0">
              <a:buNone/>
              <a:defRPr lang="pt-BR" sz="1200"/>
            </a:lvl3pPr>
            <a:lvl4pPr marL="1371600" indent="0" latinLnBrk="0">
              <a:buNone/>
              <a:defRPr lang="pt-BR" sz="1000"/>
            </a:lvl4pPr>
            <a:lvl5pPr marL="1828800" indent="0" latinLnBrk="0">
              <a:buNone/>
              <a:defRPr lang="pt-BR" sz="1000"/>
            </a:lvl5pPr>
            <a:lvl6pPr marL="2286000" indent="0" latinLnBrk="0">
              <a:buNone/>
              <a:defRPr lang="pt-BR" sz="1000"/>
            </a:lvl6pPr>
            <a:lvl7pPr marL="2743200" indent="0" latinLnBrk="0">
              <a:buNone/>
              <a:defRPr lang="pt-BR" sz="1000"/>
            </a:lvl7pPr>
            <a:lvl8pPr marL="3200400" indent="0" latinLnBrk="0">
              <a:buNone/>
              <a:defRPr lang="pt-BR" sz="1000"/>
            </a:lvl8pPr>
            <a:lvl9pPr marL="3657600" indent="0" latinLnBrk="0">
              <a:buNone/>
              <a:defRPr lang="pt-BR" sz="1000"/>
            </a:lvl9pPr>
          </a:lstStyle>
          <a:p>
            <a:pPr lvl="0"/>
            <a:r>
              <a:rPr lang="pt-BR" smtClean="0"/>
              <a:t>Clique para editar os estilos do texto mestre</a:t>
            </a:r>
          </a:p>
        </p:txBody>
      </p:sp>
      <p:sp>
        <p:nvSpPr>
          <p:cNvPr id="5" name="Espaço reservado de data 4"/>
          <p:cNvSpPr>
            <a:spLocks noGrp="1"/>
          </p:cNvSpPr>
          <p:nvPr>
            <p:ph type="dt" sz="half" idx="10"/>
          </p:nvPr>
        </p:nvSpPr>
        <p:spPr/>
        <p:txBody>
          <a:bodyPr/>
          <a:lstStyle/>
          <a:p>
            <a:fld id="{52E6D8D9-55A2-4063-B0F3-121F44549695}" type="datetimeFigureOut">
              <a:rPr lang="pt-BR"/>
              <a:pPr/>
              <a:t>04/09/2017</a:t>
            </a:fld>
            <a:endParaRPr lang="pt-BR" dirty="0"/>
          </a:p>
        </p:txBody>
      </p:sp>
      <p:sp>
        <p:nvSpPr>
          <p:cNvPr id="6" name="Espaço reservado do rodapé 5"/>
          <p:cNvSpPr>
            <a:spLocks noGrp="1"/>
          </p:cNvSpPr>
          <p:nvPr>
            <p:ph type="ftr" sz="quarter" idx="11"/>
          </p:nvPr>
        </p:nvSpPr>
        <p:spPr/>
        <p:txBody>
          <a:bodyPr/>
          <a:lstStyle/>
          <a:p>
            <a:endParaRPr lang="pt-BR" dirty="0"/>
          </a:p>
        </p:txBody>
      </p:sp>
      <p:sp>
        <p:nvSpPr>
          <p:cNvPr id="7" name="Espaço reservado do número do slide 6"/>
          <p:cNvSpPr>
            <a:spLocks noGrp="1"/>
          </p:cNvSpPr>
          <p:nvPr>
            <p:ph type="sldNum" sz="quarter" idx="12"/>
          </p:nvPr>
        </p:nvSpPr>
        <p:spPr>
          <a:xfrm>
            <a:off x="10729455" y="4709925"/>
            <a:ext cx="1154151" cy="1090789"/>
          </a:xfrm>
        </p:spPr>
        <p:txBody>
          <a:bodyPr/>
          <a:lstStyle/>
          <a:p>
            <a:fld id="{6D22F896-40B5-4ADD-8801-0D06FADFA095}" type="slidenum">
              <a:rPr/>
              <a:pPr/>
              <a:t>‹nº›</a:t>
            </a:fld>
            <a:endParaRPr lang="pt-BR"/>
          </a:p>
        </p:txBody>
      </p:sp>
    </p:spTree>
    <p:extLst>
      <p:ext uri="{BB962C8B-B14F-4D97-AF65-F5344CB8AC3E}">
        <p14:creationId xmlns="" xmlns:p14="http://schemas.microsoft.com/office/powerpoint/2010/main" val="428730402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1.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theme" Target="../theme/theme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theme" Target="../theme/theme4.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image" Target="../media/image1.png"/><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theme" Target="../theme/theme5.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image" Target="../media/image1.png"/><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theme" Target="../theme/theme6.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image" Target="../media/image1.png"/><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theme" Target="../theme/theme7.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19" Type="http://schemas.openxmlformats.org/officeDocument/2006/relationships/image" Target="../media/image1.png"/><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theme" Target="../theme/theme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10" Type="http://schemas.openxmlformats.org/officeDocument/2006/relationships/slideLayout" Target="../slideLayouts/slideLayout130.xml"/><Relationship Id="rId19" Type="http://schemas.openxmlformats.org/officeDocument/2006/relationships/image" Target="../media/image1.png"/><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7" name="Imagem 6" descr="hashOverlay-FullResolve.png"/>
          <p:cNvPicPr>
            <a:picLocks noChangeAspect="1"/>
          </p:cNvPicPr>
          <p:nvPr/>
        </p:nvPicPr>
        <p:blipFill>
          <a:blip r:embed="rId19" cstate="print">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Espaço reservado do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pt-BR" dirty="0"/>
              <a:t>Clique para editar o texto mestre </a:t>
            </a:r>
          </a:p>
          <a:p>
            <a:pPr lvl="1"/>
            <a:r>
              <a:rPr lang="pt-BR" dirty="0"/>
              <a:t>Segundo nível</a:t>
            </a:r>
          </a:p>
          <a:p>
            <a:pPr lvl="2"/>
            <a:r>
              <a:rPr lang="pt-BR" dirty="0"/>
              <a:t>Terceiro </a:t>
            </a:r>
            <a:r>
              <a:rPr lang="pt-BR" dirty="0" smtClean="0"/>
              <a:t>nível</a:t>
            </a:r>
            <a:endParaRPr lang="pt-BR" dirty="0"/>
          </a:p>
          <a:p>
            <a:pPr lvl="3"/>
            <a:r>
              <a:rPr lang="pt-BR" dirty="0"/>
              <a:t>Quarto nível</a:t>
            </a:r>
          </a:p>
          <a:p>
            <a:pPr lvl="4"/>
            <a:r>
              <a:rPr lang="pt-BR" dirty="0"/>
              <a:t>Quinto nível</a:t>
            </a:r>
          </a:p>
        </p:txBody>
      </p:sp>
      <p:sp>
        <p:nvSpPr>
          <p:cNvPr id="4" name="Espaço reservado de dat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latinLnBrk="0">
              <a:defRPr lang="pt-BR" sz="1050">
                <a:solidFill>
                  <a:schemeClr val="tx1">
                    <a:tint val="75000"/>
                  </a:schemeClr>
                </a:solidFill>
              </a:defRPr>
            </a:lvl1pPr>
          </a:lstStyle>
          <a:p>
            <a:fld id="{0EF99F22-5B51-4206-80C0-CCAB3AAF26BB}" type="datetimeFigureOut">
              <a:rPr lang="pt-BR" smtClean="0"/>
              <a:pPr/>
              <a:t>04/09/2017</a:t>
            </a:fld>
            <a:endParaRPr lang="pt-BR"/>
          </a:p>
        </p:txBody>
      </p:sp>
      <p:sp>
        <p:nvSpPr>
          <p:cNvPr id="5" name="Espaço reservado do rodapé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latinLnBrk="0">
              <a:defRPr lang="pt-BR" sz="1050">
                <a:solidFill>
                  <a:schemeClr val="tx1">
                    <a:tint val="75000"/>
                  </a:schemeClr>
                </a:solidFill>
              </a:defRPr>
            </a:lvl1pPr>
          </a:lstStyle>
          <a:p>
            <a:endParaRPr lang="pt-BR"/>
          </a:p>
        </p:txBody>
      </p:sp>
      <p:sp>
        <p:nvSpPr>
          <p:cNvPr id="6" name="Espaço reservado do número do slide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latinLnBrk="0">
              <a:defRPr lang="pt-BR" sz="3600">
                <a:solidFill>
                  <a:schemeClr val="tx1">
                    <a:tint val="75000"/>
                  </a:schemeClr>
                </a:solidFill>
              </a:defRPr>
            </a:lvl1pPr>
          </a:lstStyle>
          <a:p>
            <a:fld id="{826CE7E2-FF38-4826-A9C0-A15C412CF453}" type="slidenum">
              <a:rPr lang="pt-BR" smtClean="0"/>
              <a:pPr/>
              <a:t>‹nº›</a:t>
            </a:fld>
            <a:endParaRPr lang="pt-B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lang="pt-B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9pPr>
    </p:bodyStyle>
    <p:otherStyle>
      <a:defPPr>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7" name="Imagem 6" descr="hashOverlay-FullResolve.png"/>
          <p:cNvPicPr>
            <a:picLocks noChangeAspect="1"/>
          </p:cNvPicPr>
          <p:nvPr/>
        </p:nvPicPr>
        <p:blipFill>
          <a:blip r:embed="rId19" cstate="print">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Espaço reservado do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pt-BR" dirty="0"/>
              <a:t>Clique para editar o texto mestre </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de dat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latinLnBrk="0">
              <a:defRPr lang="pt-BR" sz="1050">
                <a:solidFill>
                  <a:schemeClr val="tx1">
                    <a:tint val="75000"/>
                  </a:schemeClr>
                </a:solidFill>
              </a:defRPr>
            </a:lvl1pPr>
          </a:lstStyle>
          <a:p>
            <a:fld id="{9D6E9DEC-419B-4CC5-A080-3B06BD5A8291}" type="datetimeFigureOut">
              <a:rPr lang="pt-BR"/>
              <a:pPr/>
              <a:t>04/09/2017</a:t>
            </a:fld>
            <a:endParaRPr lang="pt-BR"/>
          </a:p>
        </p:txBody>
      </p:sp>
      <p:sp>
        <p:nvSpPr>
          <p:cNvPr id="5" name="Espaço reservado do rodapé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latinLnBrk="0">
              <a:defRPr lang="pt-BR" sz="1050">
                <a:solidFill>
                  <a:schemeClr val="tx1">
                    <a:tint val="75000"/>
                  </a:schemeClr>
                </a:solidFill>
              </a:defRPr>
            </a:lvl1pPr>
          </a:lstStyle>
          <a:p>
            <a:endParaRPr lang="pt-BR"/>
          </a:p>
        </p:txBody>
      </p:sp>
      <p:sp>
        <p:nvSpPr>
          <p:cNvPr id="6" name="Espaço reservado do número do slide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latinLnBrk="0">
              <a:defRPr lang="pt-BR" sz="3600">
                <a:solidFill>
                  <a:schemeClr val="tx1">
                    <a:tint val="75000"/>
                  </a:schemeClr>
                </a:solidFill>
              </a:defRPr>
            </a:lvl1pPr>
          </a:lstStyle>
          <a:p>
            <a:fld id="{6D22F896-40B5-4ADD-8801-0D06FADFA095}" type="slidenum">
              <a:rPr/>
              <a:pPr/>
              <a:t>‹nº›</a:t>
            </a:fld>
            <a:endParaRPr lang="pt-BR"/>
          </a:p>
        </p:txBody>
      </p:sp>
    </p:spTree>
    <p:extLst>
      <p:ext uri="{BB962C8B-B14F-4D97-AF65-F5344CB8AC3E}">
        <p14:creationId xmlns=""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lang="pt-B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9pPr>
    </p:bodyStyle>
    <p:otherStyle>
      <a:defPPr>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7" name="Imagem 6" descr="hashOverlay-FullResolve.png"/>
          <p:cNvPicPr>
            <a:picLocks noChangeAspect="1"/>
          </p:cNvPicPr>
          <p:nvPr/>
        </p:nvPicPr>
        <p:blipFill>
          <a:blip r:embed="rId20" cstate="print">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Espaço reservado do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pt-BR" dirty="0"/>
              <a:t>Clique para editar o texto mestre </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de dat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latinLnBrk="0">
              <a:defRPr lang="pt-BR" sz="1050">
                <a:solidFill>
                  <a:schemeClr val="tx1">
                    <a:tint val="75000"/>
                  </a:schemeClr>
                </a:solidFill>
              </a:defRPr>
            </a:lvl1pPr>
          </a:lstStyle>
          <a:p>
            <a:fld id="{9D6E9DEC-419B-4CC5-A080-3B06BD5A8291}" type="datetimeFigureOut">
              <a:rPr lang="pt-BR"/>
              <a:pPr/>
              <a:t>04/09/2017</a:t>
            </a:fld>
            <a:endParaRPr lang="pt-BR"/>
          </a:p>
        </p:txBody>
      </p:sp>
      <p:sp>
        <p:nvSpPr>
          <p:cNvPr id="5" name="Espaço reservado do rodapé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latinLnBrk="0">
              <a:defRPr lang="pt-BR" sz="1050">
                <a:solidFill>
                  <a:schemeClr val="tx1">
                    <a:tint val="75000"/>
                  </a:schemeClr>
                </a:solidFill>
              </a:defRPr>
            </a:lvl1pPr>
          </a:lstStyle>
          <a:p>
            <a:endParaRPr lang="pt-BR"/>
          </a:p>
        </p:txBody>
      </p:sp>
      <p:sp>
        <p:nvSpPr>
          <p:cNvPr id="6" name="Espaço reservado do número do slide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latinLnBrk="0">
              <a:defRPr lang="pt-BR" sz="3600">
                <a:solidFill>
                  <a:schemeClr val="tx1">
                    <a:tint val="75000"/>
                  </a:schemeClr>
                </a:solidFill>
              </a:defRPr>
            </a:lvl1pPr>
          </a:lstStyle>
          <a:p>
            <a:fld id="{6D22F896-40B5-4ADD-8801-0D06FADFA095}" type="slidenum">
              <a:rPr/>
              <a:pPr/>
              <a:t>‹nº›</a:t>
            </a:fld>
            <a:endParaRPr lang="pt-BR"/>
          </a:p>
        </p:txBody>
      </p:sp>
    </p:spTree>
    <p:extLst>
      <p:ext uri="{BB962C8B-B14F-4D97-AF65-F5344CB8AC3E}">
        <p14:creationId xmlns="" xmlns:p14="http://schemas.microsoft.com/office/powerpoint/2010/main" val="347582661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804" r:id="rId18"/>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lang="pt-B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9pPr>
    </p:bodyStyle>
    <p:otherStyle>
      <a:defPPr>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7" name="Imagem 6" descr="hashOverlay-FullResolve.png"/>
          <p:cNvPicPr>
            <a:picLocks noChangeAspect="1"/>
          </p:cNvPicPr>
          <p:nvPr/>
        </p:nvPicPr>
        <p:blipFill>
          <a:blip r:embed="rId19" cstate="print">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Espaço reservado do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pt-BR" dirty="0"/>
              <a:t>Clique para editar o texto mestre </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de dat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latinLnBrk="0">
              <a:defRPr lang="pt-BR" sz="1050">
                <a:solidFill>
                  <a:schemeClr val="tx1">
                    <a:tint val="75000"/>
                  </a:schemeClr>
                </a:solidFill>
              </a:defRPr>
            </a:lvl1pPr>
          </a:lstStyle>
          <a:p>
            <a:fld id="{9D6E9DEC-419B-4CC5-A080-3B06BD5A8291}" type="datetimeFigureOut">
              <a:rPr lang="pt-BR"/>
              <a:pPr/>
              <a:t>04/09/2017</a:t>
            </a:fld>
            <a:endParaRPr lang="pt-BR" dirty="0"/>
          </a:p>
        </p:txBody>
      </p:sp>
      <p:sp>
        <p:nvSpPr>
          <p:cNvPr id="5" name="Espaço reservado do rodapé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latinLnBrk="0">
              <a:defRPr lang="pt-BR" sz="1050">
                <a:solidFill>
                  <a:schemeClr val="tx1">
                    <a:tint val="75000"/>
                  </a:schemeClr>
                </a:solidFill>
              </a:defRPr>
            </a:lvl1pPr>
          </a:lstStyle>
          <a:p>
            <a:endParaRPr lang="pt-BR" dirty="0"/>
          </a:p>
        </p:txBody>
      </p:sp>
      <p:sp>
        <p:nvSpPr>
          <p:cNvPr id="6" name="Espaço reservado do número do slide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latinLnBrk="0">
              <a:defRPr lang="pt-BR" sz="3600">
                <a:solidFill>
                  <a:schemeClr val="tx1">
                    <a:tint val="75000"/>
                  </a:schemeClr>
                </a:solidFill>
              </a:defRPr>
            </a:lvl1pPr>
          </a:lstStyle>
          <a:p>
            <a:fld id="{6D22F896-40B5-4ADD-8801-0D06FADFA095}" type="slidenum">
              <a:rPr/>
              <a:pPr/>
              <a:t>‹nº›</a:t>
            </a:fld>
            <a:endParaRPr lang="pt-BR"/>
          </a:p>
        </p:txBody>
      </p:sp>
    </p:spTree>
    <p:extLst>
      <p:ext uri="{BB962C8B-B14F-4D97-AF65-F5344CB8AC3E}">
        <p14:creationId xmlns="" xmlns:p14="http://schemas.microsoft.com/office/powerpoint/2010/main" val="526897659"/>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lang="pt-B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9pPr>
    </p:bodyStyle>
    <p:otherStyle>
      <a:defPPr>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7" name="Imagem 6" descr="hashOverlay-FullResolve.png"/>
          <p:cNvPicPr>
            <a:picLocks noChangeAspect="1"/>
          </p:cNvPicPr>
          <p:nvPr/>
        </p:nvPicPr>
        <p:blipFill>
          <a:blip r:embed="rId19" cstate="print">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Espaço reservado do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pt-BR" dirty="0"/>
              <a:t>Clique para editar o texto mestre </a:t>
            </a:r>
          </a:p>
          <a:p>
            <a:pPr lvl="1"/>
            <a:r>
              <a:rPr lang="pt-BR" dirty="0"/>
              <a:t>Segundo nível</a:t>
            </a:r>
          </a:p>
          <a:p>
            <a:pPr lvl="2"/>
            <a:r>
              <a:rPr lang="pt-BR" dirty="0"/>
              <a:t>Terceiro </a:t>
            </a:r>
            <a:r>
              <a:rPr lang="pt-BR" dirty="0" smtClean="0"/>
              <a:t>nível</a:t>
            </a:r>
            <a:endParaRPr lang="pt-BR" dirty="0"/>
          </a:p>
          <a:p>
            <a:pPr lvl="3"/>
            <a:r>
              <a:rPr lang="pt-BR" dirty="0"/>
              <a:t>Quarto nível</a:t>
            </a:r>
          </a:p>
          <a:p>
            <a:pPr lvl="4"/>
            <a:r>
              <a:rPr lang="pt-BR" dirty="0"/>
              <a:t>Quinto nível</a:t>
            </a:r>
          </a:p>
        </p:txBody>
      </p:sp>
      <p:sp>
        <p:nvSpPr>
          <p:cNvPr id="4" name="Espaço reservado de dat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latinLnBrk="0">
              <a:defRPr lang="pt-BR" sz="1050">
                <a:solidFill>
                  <a:schemeClr val="tx1">
                    <a:tint val="75000"/>
                  </a:schemeClr>
                </a:solidFill>
              </a:defRPr>
            </a:lvl1pPr>
          </a:lstStyle>
          <a:p>
            <a:fld id="{0EF99F22-5B51-4206-80C0-CCAB3AAF26BB}" type="datetimeFigureOut">
              <a:rPr lang="pt-BR" smtClean="0"/>
              <a:pPr/>
              <a:t>04/09/2017</a:t>
            </a:fld>
            <a:endParaRPr lang="pt-BR"/>
          </a:p>
        </p:txBody>
      </p:sp>
      <p:sp>
        <p:nvSpPr>
          <p:cNvPr id="5" name="Espaço reservado do rodapé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latinLnBrk="0">
              <a:defRPr lang="pt-BR" sz="1050">
                <a:solidFill>
                  <a:schemeClr val="tx1">
                    <a:tint val="75000"/>
                  </a:schemeClr>
                </a:solidFill>
              </a:defRPr>
            </a:lvl1pPr>
          </a:lstStyle>
          <a:p>
            <a:endParaRPr lang="pt-BR"/>
          </a:p>
        </p:txBody>
      </p:sp>
      <p:sp>
        <p:nvSpPr>
          <p:cNvPr id="6" name="Espaço reservado do número do slide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latinLnBrk="0">
              <a:defRPr lang="pt-BR" sz="3600">
                <a:solidFill>
                  <a:schemeClr val="tx1">
                    <a:tint val="75000"/>
                  </a:schemeClr>
                </a:solidFill>
              </a:defRPr>
            </a:lvl1pPr>
          </a:lstStyle>
          <a:p>
            <a:fld id="{826CE7E2-FF38-4826-A9C0-A15C412CF453}" type="slidenum">
              <a:rPr lang="pt-BR" smtClean="0"/>
              <a:pPr/>
              <a:t>‹nº›</a:t>
            </a:fld>
            <a:endParaRPr lang="pt-BR"/>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lang="pt-B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9pPr>
    </p:bodyStyle>
    <p:otherStyle>
      <a:defPPr>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7" name="Imagem 6" descr="hashOverlay-FullResolve.png"/>
          <p:cNvPicPr>
            <a:picLocks noChangeAspect="1"/>
          </p:cNvPicPr>
          <p:nvPr/>
        </p:nvPicPr>
        <p:blipFill>
          <a:blip r:embed="rId19" cstate="print">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Espaço reservado do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pt-BR" dirty="0"/>
              <a:t>Clique para editar o texto mestre </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de dat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latinLnBrk="0">
              <a:defRPr lang="pt-BR" sz="1050">
                <a:solidFill>
                  <a:schemeClr val="tx1">
                    <a:tint val="75000"/>
                  </a:schemeClr>
                </a:solidFill>
              </a:defRPr>
            </a:lvl1pPr>
          </a:lstStyle>
          <a:p>
            <a:fld id="{9D6E9DEC-419B-4CC5-A080-3B06BD5A8291}" type="datetimeFigureOut">
              <a:rPr lang="pt-BR"/>
              <a:pPr/>
              <a:t>04/09/2017</a:t>
            </a:fld>
            <a:endParaRPr lang="pt-BR"/>
          </a:p>
        </p:txBody>
      </p:sp>
      <p:sp>
        <p:nvSpPr>
          <p:cNvPr id="5" name="Espaço reservado do rodapé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latinLnBrk="0">
              <a:defRPr lang="pt-BR" sz="1050">
                <a:solidFill>
                  <a:schemeClr val="tx1">
                    <a:tint val="75000"/>
                  </a:schemeClr>
                </a:solidFill>
              </a:defRPr>
            </a:lvl1pPr>
          </a:lstStyle>
          <a:p>
            <a:endParaRPr lang="pt-BR"/>
          </a:p>
        </p:txBody>
      </p:sp>
      <p:sp>
        <p:nvSpPr>
          <p:cNvPr id="6" name="Espaço reservado do número do slide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latinLnBrk="0">
              <a:defRPr lang="pt-BR" sz="3600">
                <a:solidFill>
                  <a:schemeClr val="tx1">
                    <a:tint val="75000"/>
                  </a:schemeClr>
                </a:solidFill>
              </a:defRPr>
            </a:lvl1pPr>
          </a:lstStyle>
          <a:p>
            <a:fld id="{6D22F896-40B5-4ADD-8801-0D06FADFA095}" type="slidenum">
              <a:rPr/>
              <a:pPr/>
              <a:t>‹nº›</a:t>
            </a:fld>
            <a:endParaRPr lang="pt-BR"/>
          </a:p>
        </p:txBody>
      </p:sp>
    </p:spTree>
    <p:extLst>
      <p:ext uri="{BB962C8B-B14F-4D97-AF65-F5344CB8AC3E}">
        <p14:creationId xmlns=""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lang="pt-B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9pPr>
    </p:bodyStyle>
    <p:otherStyle>
      <a:defPPr>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7" name="Imagem 6" descr="hashOverlay-FullResolve.png"/>
          <p:cNvPicPr>
            <a:picLocks noChangeAspect="1"/>
          </p:cNvPicPr>
          <p:nvPr/>
        </p:nvPicPr>
        <p:blipFill>
          <a:blip r:embed="rId19" cstate="print">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Espaço reservado do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pt-BR" dirty="0"/>
              <a:t>Clique para editar o texto mestre </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de dat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latinLnBrk="0">
              <a:defRPr lang="pt-BR" sz="1050">
                <a:solidFill>
                  <a:schemeClr val="tx1">
                    <a:tint val="75000"/>
                  </a:schemeClr>
                </a:solidFill>
              </a:defRPr>
            </a:lvl1pPr>
          </a:lstStyle>
          <a:p>
            <a:fld id="{9D6E9DEC-419B-4CC5-A080-3B06BD5A8291}" type="datetimeFigureOut">
              <a:rPr lang="pt-BR"/>
              <a:pPr/>
              <a:t>04/09/2017</a:t>
            </a:fld>
            <a:endParaRPr lang="pt-BR"/>
          </a:p>
        </p:txBody>
      </p:sp>
      <p:sp>
        <p:nvSpPr>
          <p:cNvPr id="5" name="Espaço reservado do rodapé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latinLnBrk="0">
              <a:defRPr lang="pt-BR" sz="1050">
                <a:solidFill>
                  <a:schemeClr val="tx1">
                    <a:tint val="75000"/>
                  </a:schemeClr>
                </a:solidFill>
              </a:defRPr>
            </a:lvl1pPr>
          </a:lstStyle>
          <a:p>
            <a:endParaRPr lang="pt-BR"/>
          </a:p>
        </p:txBody>
      </p:sp>
      <p:sp>
        <p:nvSpPr>
          <p:cNvPr id="6" name="Espaço reservado do número do slide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latinLnBrk="0">
              <a:defRPr lang="pt-BR" sz="3600">
                <a:solidFill>
                  <a:schemeClr val="tx1">
                    <a:tint val="75000"/>
                  </a:schemeClr>
                </a:solidFill>
              </a:defRPr>
            </a:lvl1pPr>
          </a:lstStyle>
          <a:p>
            <a:fld id="{6D22F896-40B5-4ADD-8801-0D06FADFA095}" type="slidenum">
              <a:rPr/>
              <a:pPr/>
              <a:t>‹nº›</a:t>
            </a:fld>
            <a:endParaRPr lang="pt-BR"/>
          </a:p>
        </p:txBody>
      </p:sp>
    </p:spTree>
    <p:extLst>
      <p:ext uri="{BB962C8B-B14F-4D97-AF65-F5344CB8AC3E}">
        <p14:creationId xmlns="" xmlns:p14="http://schemas.microsoft.com/office/powerpoint/2010/main" val="3475826612"/>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lang="pt-B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9pPr>
    </p:bodyStyle>
    <p:otherStyle>
      <a:defPPr>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7" name="Imagem 6" descr="hashOverlay-FullResolve.png"/>
          <p:cNvPicPr>
            <a:picLocks noChangeAspect="1"/>
          </p:cNvPicPr>
          <p:nvPr/>
        </p:nvPicPr>
        <p:blipFill>
          <a:blip r:embed="rId19" cstate="print">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Espaço reservado do título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pt-BR" dirty="0"/>
              <a:t>Clique para editar o texto mestre </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de data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latinLnBrk="0">
              <a:defRPr lang="pt-BR" sz="1050">
                <a:solidFill>
                  <a:schemeClr val="tx1">
                    <a:tint val="75000"/>
                  </a:schemeClr>
                </a:solidFill>
              </a:defRPr>
            </a:lvl1pPr>
          </a:lstStyle>
          <a:p>
            <a:fld id="{9D6E9DEC-419B-4CC5-A080-3B06BD5A8291}" type="datetimeFigureOut">
              <a:rPr lang="pt-BR"/>
              <a:pPr/>
              <a:t>04/09/2017</a:t>
            </a:fld>
            <a:endParaRPr lang="pt-BR" dirty="0"/>
          </a:p>
        </p:txBody>
      </p:sp>
      <p:sp>
        <p:nvSpPr>
          <p:cNvPr id="5" name="Espaço reservado do rodapé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latinLnBrk="0">
              <a:defRPr lang="pt-BR" sz="1050">
                <a:solidFill>
                  <a:schemeClr val="tx1">
                    <a:tint val="75000"/>
                  </a:schemeClr>
                </a:solidFill>
              </a:defRPr>
            </a:lvl1pPr>
          </a:lstStyle>
          <a:p>
            <a:endParaRPr lang="pt-BR" dirty="0"/>
          </a:p>
        </p:txBody>
      </p:sp>
      <p:sp>
        <p:nvSpPr>
          <p:cNvPr id="6" name="Espaço reservado do número do slide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latinLnBrk="0">
              <a:defRPr lang="pt-BR" sz="3600">
                <a:solidFill>
                  <a:schemeClr val="tx1">
                    <a:tint val="75000"/>
                  </a:schemeClr>
                </a:solidFill>
              </a:defRPr>
            </a:lvl1pPr>
          </a:lstStyle>
          <a:p>
            <a:fld id="{6D22F896-40B5-4ADD-8801-0D06FADFA095}" type="slidenum">
              <a:rPr/>
              <a:pPr/>
              <a:t>‹nº›</a:t>
            </a:fld>
            <a:endParaRPr lang="pt-BR"/>
          </a:p>
        </p:txBody>
      </p:sp>
    </p:spTree>
    <p:extLst>
      <p:ext uri="{BB962C8B-B14F-4D97-AF65-F5344CB8AC3E}">
        <p14:creationId xmlns="" xmlns:p14="http://schemas.microsoft.com/office/powerpoint/2010/main" val="526897659"/>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lang="pt-B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400" kern="1200">
          <a:solidFill>
            <a:schemeClr val="tx1"/>
          </a:solidFill>
          <a:latin typeface="+mn-lt"/>
          <a:ea typeface="+mn-ea"/>
          <a:cs typeface="+mn-cs"/>
        </a:defRPr>
      </a:lvl9pPr>
    </p:bodyStyle>
    <p:otherStyle>
      <a:defPPr>
        <a:defRPr lang="pt-BR"/>
      </a:defPPr>
      <a:lvl1pPr marL="0" algn="l" defTabSz="914400" rtl="0" eaLnBrk="1" latinLnBrk="0" hangingPunct="1">
        <a:defRPr lang="pt-BR" sz="1800" kern="1200">
          <a:solidFill>
            <a:schemeClr val="tx1"/>
          </a:solidFill>
          <a:latin typeface="+mn-lt"/>
          <a:ea typeface="+mn-ea"/>
          <a:cs typeface="+mn-cs"/>
        </a:defRPr>
      </a:lvl1pPr>
      <a:lvl2pPr marL="457200" algn="l" defTabSz="914400" rtl="0" eaLnBrk="1" latinLnBrk="0" hangingPunct="1">
        <a:defRPr lang="pt-BR" sz="1800" kern="1200">
          <a:solidFill>
            <a:schemeClr val="tx1"/>
          </a:solidFill>
          <a:latin typeface="+mn-lt"/>
          <a:ea typeface="+mn-ea"/>
          <a:cs typeface="+mn-cs"/>
        </a:defRPr>
      </a:lvl2pPr>
      <a:lvl3pPr marL="914400" algn="l" defTabSz="914400" rtl="0" eaLnBrk="1" latinLnBrk="0" hangingPunct="1">
        <a:defRPr lang="pt-BR" sz="1800" kern="1200">
          <a:solidFill>
            <a:schemeClr val="tx1"/>
          </a:solidFill>
          <a:latin typeface="+mn-lt"/>
          <a:ea typeface="+mn-ea"/>
          <a:cs typeface="+mn-cs"/>
        </a:defRPr>
      </a:lvl3pPr>
      <a:lvl4pPr marL="1371600" algn="l" defTabSz="914400" rtl="0" eaLnBrk="1" latinLnBrk="0" hangingPunct="1">
        <a:defRPr lang="pt-BR" sz="1800" kern="1200">
          <a:solidFill>
            <a:schemeClr val="tx1"/>
          </a:solidFill>
          <a:latin typeface="+mn-lt"/>
          <a:ea typeface="+mn-ea"/>
          <a:cs typeface="+mn-cs"/>
        </a:defRPr>
      </a:lvl4pPr>
      <a:lvl5pPr marL="1828800" algn="l" defTabSz="914400" rtl="0" eaLnBrk="1" latinLnBrk="0" hangingPunct="1">
        <a:defRPr lang="pt-BR" sz="1800" kern="1200">
          <a:solidFill>
            <a:schemeClr val="tx1"/>
          </a:solidFill>
          <a:latin typeface="+mn-lt"/>
          <a:ea typeface="+mn-ea"/>
          <a:cs typeface="+mn-cs"/>
        </a:defRPr>
      </a:lvl5pPr>
      <a:lvl6pPr marL="2286000" algn="l" defTabSz="914400" rtl="0" eaLnBrk="1" latinLnBrk="0" hangingPunct="1">
        <a:defRPr lang="pt-BR" sz="1800" kern="1200">
          <a:solidFill>
            <a:schemeClr val="tx1"/>
          </a:solidFill>
          <a:latin typeface="+mn-lt"/>
          <a:ea typeface="+mn-ea"/>
          <a:cs typeface="+mn-cs"/>
        </a:defRPr>
      </a:lvl6pPr>
      <a:lvl7pPr marL="2743200" algn="l" defTabSz="914400" rtl="0" eaLnBrk="1" latinLnBrk="0" hangingPunct="1">
        <a:defRPr lang="pt-BR" sz="1800" kern="1200">
          <a:solidFill>
            <a:schemeClr val="tx1"/>
          </a:solidFill>
          <a:latin typeface="+mn-lt"/>
          <a:ea typeface="+mn-ea"/>
          <a:cs typeface="+mn-cs"/>
        </a:defRPr>
      </a:lvl7pPr>
      <a:lvl8pPr marL="3200400" algn="l" defTabSz="914400" rtl="0" eaLnBrk="1" latinLnBrk="0" hangingPunct="1">
        <a:defRPr lang="pt-BR" sz="1800" kern="1200">
          <a:solidFill>
            <a:schemeClr val="tx1"/>
          </a:solidFill>
          <a:latin typeface="+mn-lt"/>
          <a:ea typeface="+mn-ea"/>
          <a:cs typeface="+mn-cs"/>
        </a:defRPr>
      </a:lvl8pPr>
      <a:lvl9pPr marL="3657600" algn="l" defTabSz="914400" rtl="0" eaLnBrk="1" latinLnBrk="0" hangingPunct="1">
        <a:defRPr lang="pt-B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8.xml.rels><?xml version="1.0" encoding="UTF-8" standalone="yes"?>
<Relationships xmlns="http://schemas.openxmlformats.org/package/2006/relationships"><Relationship Id="rId2" Type="http://schemas.openxmlformats.org/officeDocument/2006/relationships/hyperlink" Target="https://sigaa.ifpa.edu.br/sigaa/ifpa/pit/menu.jsf" TargetMode="External"/><Relationship Id="rId1" Type="http://schemas.openxmlformats.org/officeDocument/2006/relationships/slideLayout" Target="../slideLayouts/slideLayout122.xml"/></Relationships>
</file>

<file path=ppt/slides/_rels/slide10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7.xml"/></Relationships>
</file>

<file path=ppt/slides/_rels/slide1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hyperlink" Target="Lista-de-Evadidos-Campus-pREENCHIMENTO%20CORRETO.xlsx" TargetMode="External"/><Relationship Id="rId1" Type="http://schemas.openxmlformats.org/officeDocument/2006/relationships/slideLayout" Target="../slideLayouts/slideLayout127.xml"/></Relationships>
</file>

<file path=ppt/slides/_rels/slide12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hyperlink" Target="Lista-de-Evadidos-Campus-pREENCHIMENTO%20CORRETO.xlsx" TargetMode="External"/><Relationship Id="rId1" Type="http://schemas.openxmlformats.org/officeDocument/2006/relationships/slideLayout" Target="../slideLayouts/slideLayout12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7.xml"/></Relationships>
</file>

<file path=ppt/slides/_rels/slide1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31.xml.rels><?xml version="1.0" encoding="UTF-8" standalone="yes"?>
<Relationships xmlns="http://schemas.openxmlformats.org/package/2006/relationships"><Relationship Id="rId3" Type="http://schemas.openxmlformats.org/officeDocument/2006/relationships/hyperlink" Target="mailto:diversidade.proen@ifpa.edu.br" TargetMode="External"/><Relationship Id="rId2" Type="http://schemas.openxmlformats.org/officeDocument/2006/relationships/hyperlink" Target="mailto:assistencia.proen@ifpa.edu.br" TargetMode="External"/><Relationship Id="rId1" Type="http://schemas.openxmlformats.org/officeDocument/2006/relationships/slideLayout" Target="../slideLayouts/slideLayout122.xml"/></Relationships>
</file>

<file path=ppt/slides/_rels/slide132.xml.rels><?xml version="1.0" encoding="UTF-8" standalone="yes"?>
<Relationships xmlns="http://schemas.openxmlformats.org/package/2006/relationships"><Relationship Id="rId3" Type="http://schemas.openxmlformats.org/officeDocument/2006/relationships/hyperlink" Target="mailto:superior.proen@ifpa.edu.br" TargetMode="External"/><Relationship Id="rId2" Type="http://schemas.openxmlformats.org/officeDocument/2006/relationships/hyperlink" Target="mailto:diversidade.proen@ifpa.edu.br" TargetMode="External"/><Relationship Id="rId1" Type="http://schemas.openxmlformats.org/officeDocument/2006/relationships/slideLayout" Target="../slideLayouts/slideLayout122.xml"/><Relationship Id="rId4" Type="http://schemas.openxmlformats.org/officeDocument/2006/relationships/hyperlink" Target="mailto:ebprofissional.proen@ifpa.edu.br" TargetMode="External"/></Relationships>
</file>

<file path=ppt/slides/_rels/slide1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Layout" Target="../diagrams/layout2.xml"/><Relationship Id="rId7" Type="http://schemas.openxmlformats.org/officeDocument/2006/relationships/image" Target="../media/image10.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3" Type="http://schemas.openxmlformats.org/officeDocument/2006/relationships/hyperlink" Target="http://portal.mec.gov.br/cne/arquivos/pdf/pces224_06.pdf" TargetMode="External"/><Relationship Id="rId2" Type="http://schemas.openxmlformats.org/officeDocument/2006/relationships/hyperlink" Target="http://portal.mec.gov.br/cne/arquivos/pdf/2000/pces336_00.pdf" TargetMode="External"/><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6.xml.rels><?xml version="1.0" encoding="UTF-8" standalone="yes"?>
<Relationships xmlns="http://schemas.openxmlformats.org/package/2006/relationships"><Relationship Id="rId2" Type="http://schemas.openxmlformats.org/officeDocument/2006/relationships/hyperlink" Target="http://basenacionalcomum.mec.gov.br/" TargetMode="External"/><Relationship Id="rId1" Type="http://schemas.openxmlformats.org/officeDocument/2006/relationships/slideLayout" Target="../slideLayouts/slideLayout3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6.xml"/></Relationships>
</file>

<file path=ppt/slides/_rels/slide93.xml.rels><?xml version="1.0" encoding="UTF-8" standalone="yes"?>
<Relationships xmlns="http://schemas.openxmlformats.org/package/2006/relationships"><Relationship Id="rId3" Type="http://schemas.openxmlformats.org/officeDocument/2006/relationships/package" Target="../embeddings/Planilha_do_Microsoft_Office_Excel5.xlsx"/><Relationship Id="rId2" Type="http://schemas.openxmlformats.org/officeDocument/2006/relationships/slideLayout" Target="../slideLayouts/slideLayout36.xml"/><Relationship Id="rId1" Type="http://schemas.openxmlformats.org/officeDocument/2006/relationships/vmlDrawing" Target="../drawings/vmlDrawing1.vml"/></Relationships>
</file>

<file path=ppt/slides/_rels/slide94.xml.rels><?xml version="1.0" encoding="UTF-8" standalone="yes"?>
<Relationships xmlns="http://schemas.openxmlformats.org/package/2006/relationships"><Relationship Id="rId3" Type="http://schemas.openxmlformats.org/officeDocument/2006/relationships/package" Target="../embeddings/Planilha_do_Microsoft_Office_Excel6.xlsx"/><Relationship Id="rId2" Type="http://schemas.openxmlformats.org/officeDocument/2006/relationships/slideLayout" Target="../slideLayouts/slideLayout41.xml"/><Relationship Id="rId1" Type="http://schemas.openxmlformats.org/officeDocument/2006/relationships/vmlDrawing" Target="../drawings/vmlDrawing2.vml"/></Relationships>
</file>

<file path=ppt/slides/_rels/slide95.xml.rels><?xml version="1.0" encoding="UTF-8" standalone="yes"?>
<Relationships xmlns="http://schemas.openxmlformats.org/package/2006/relationships"><Relationship Id="rId3" Type="http://schemas.openxmlformats.org/officeDocument/2006/relationships/package" Target="../embeddings/Planilha_do_Microsoft_Office_Excel7.xlsx"/><Relationship Id="rId2" Type="http://schemas.openxmlformats.org/officeDocument/2006/relationships/slideLayout" Target="../slideLayouts/slideLayout41.xml"/><Relationship Id="rId1" Type="http://schemas.openxmlformats.org/officeDocument/2006/relationships/vmlDrawing" Target="../drawings/vmlDrawing3.vml"/></Relationships>
</file>

<file path=ppt/slides/_rels/slide96.xml.rels><?xml version="1.0" encoding="UTF-8" standalone="yes"?>
<Relationships xmlns="http://schemas.openxmlformats.org/package/2006/relationships"><Relationship Id="rId3" Type="http://schemas.openxmlformats.org/officeDocument/2006/relationships/package" Target="../embeddings/Planilha_do_Microsoft_Office_Excel8.xlsx"/><Relationship Id="rId2" Type="http://schemas.openxmlformats.org/officeDocument/2006/relationships/slideLayout" Target="../slideLayouts/slideLayout41.xml"/><Relationship Id="rId1" Type="http://schemas.openxmlformats.org/officeDocument/2006/relationships/vmlDrawing" Target="../drawings/vmlDrawing4.v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sz="5800" dirty="0" smtClean="0"/>
              <a:t>Reunião dos DE - IFPA</a:t>
            </a:r>
            <a:endParaRPr lang="pt-BR" sz="5800" dirty="0"/>
          </a:p>
        </p:txBody>
      </p:sp>
      <p:sp>
        <p:nvSpPr>
          <p:cNvPr id="3" name="Subtítulo 2"/>
          <p:cNvSpPr>
            <a:spLocks noGrp="1"/>
          </p:cNvSpPr>
          <p:nvPr>
            <p:ph type="subTitle" idx="1"/>
          </p:nvPr>
        </p:nvSpPr>
        <p:spPr/>
        <p:txBody>
          <a:bodyPr/>
          <a:lstStyle/>
          <a:p>
            <a:r>
              <a:rPr lang="pt-BR" sz="3200" b="1" dirty="0" smtClean="0"/>
              <a:t>PROEN</a:t>
            </a:r>
            <a:endParaRPr lang="pt-BR" sz="3200" b="1" dirty="0"/>
          </a:p>
        </p:txBody>
      </p:sp>
    </p:spTree>
    <p:extLst>
      <p:ext uri="{BB962C8B-B14F-4D97-AF65-F5344CB8AC3E}">
        <p14:creationId xmlns="" xmlns:p14="http://schemas.microsoft.com/office/powerpoint/2010/main" val="3542742566"/>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sz="quarter" idx="4294967295"/>
          </p:nvPr>
        </p:nvPicPr>
        <p:blipFill>
          <a:blip r:embed="rId2" cstate="print">
            <a:extLst>
              <a:ext uri="{28A0092B-C50C-407E-A947-70E740481C1C}">
                <a14:useLocalDpi xmlns="" xmlns:a14="http://schemas.microsoft.com/office/drawing/2010/main" val="0"/>
              </a:ext>
            </a:extLst>
          </a:blip>
          <a:stretch>
            <a:fillRect/>
          </a:stretch>
        </p:blipFill>
        <p:spPr>
          <a:xfrm>
            <a:off x="589547" y="409074"/>
            <a:ext cx="9625263" cy="6220325"/>
          </a:xfrm>
        </p:spPr>
      </p:pic>
    </p:spTree>
    <p:extLst>
      <p:ext uri="{BB962C8B-B14F-4D97-AF65-F5344CB8AC3E}">
        <p14:creationId xmlns="" xmlns:p14="http://schemas.microsoft.com/office/powerpoint/2010/main" val="29783726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7381" y="609600"/>
            <a:ext cx="9121015" cy="1320800"/>
          </a:xfrm>
        </p:spPr>
        <p:txBody>
          <a:bodyPr>
            <a:normAutofit/>
          </a:bodyPr>
          <a:lstStyle/>
          <a:p>
            <a:r>
              <a:rPr lang="pt-BR" sz="3200" dirty="0"/>
              <a:t>Campus em Expansão </a:t>
            </a:r>
            <a:r>
              <a:rPr lang="pt-BR" sz="3200" dirty="0" smtClean="0"/>
              <a:t>(Paragominas)</a:t>
            </a:r>
            <a:endParaRPr lang="pt-BR" sz="3200" dirty="0"/>
          </a:p>
        </p:txBody>
      </p:sp>
      <p:graphicFrame>
        <p:nvGraphicFramePr>
          <p:cNvPr id="9" name="Espaço Reservado para Conteúdo 5"/>
          <p:cNvGraphicFramePr>
            <a:graphicFrameLocks/>
          </p:cNvGraphicFramePr>
          <p:nvPr>
            <p:extLst>
              <p:ext uri="{D42A27DB-BD31-4B8C-83A1-F6EECF244321}">
                <p14:modId xmlns="" xmlns:p14="http://schemas.microsoft.com/office/powerpoint/2010/main" val="1841641996"/>
              </p:ext>
            </p:extLst>
          </p:nvPr>
        </p:nvGraphicFramePr>
        <p:xfrm>
          <a:off x="499390" y="2079306"/>
          <a:ext cx="9121015" cy="2119472"/>
        </p:xfrm>
        <a:graphic>
          <a:graphicData uri="http://schemas.openxmlformats.org/drawingml/2006/table">
            <a:tbl>
              <a:tblPr firstRow="1" firstCol="1" bandRow="1"/>
              <a:tblGrid>
                <a:gridCol w="6168755">
                  <a:extLst>
                    <a:ext uri="{9D8B030D-6E8A-4147-A177-3AD203B41FA5}">
                      <a16:colId xmlns="" xmlns:a16="http://schemas.microsoft.com/office/drawing/2014/main" val="20000"/>
                    </a:ext>
                  </a:extLst>
                </a:gridCol>
                <a:gridCol w="2952260">
                  <a:extLst>
                    <a:ext uri="{9D8B030D-6E8A-4147-A177-3AD203B41FA5}">
                      <a16:colId xmlns="" xmlns:a16="http://schemas.microsoft.com/office/drawing/2014/main" val="20001"/>
                    </a:ext>
                  </a:extLst>
                </a:gridCol>
              </a:tblGrid>
              <a:tr h="529868">
                <a:tc>
                  <a:txBody>
                    <a:bodyPr/>
                    <a:lstStyle/>
                    <a:p>
                      <a:pPr algn="just">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Tipo de Recurso</a:t>
                      </a:r>
                      <a:endParaRPr lang="pt-BR" sz="11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pt-BR" sz="1400" b="1">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Recurso</a:t>
                      </a:r>
                      <a:endParaRPr lang="pt-BR" sz="110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0"/>
                  </a:ext>
                </a:extLst>
              </a:tr>
              <a:tr h="529868">
                <a:tc>
                  <a:txBody>
                    <a:bodyPr/>
                    <a:lstStyle/>
                    <a:p>
                      <a:pPr algn="just">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Piso para Campus </a:t>
                      </a:r>
                      <a:r>
                        <a:rPr lang="pt-BR" sz="1400" b="1"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em</a:t>
                      </a:r>
                      <a:r>
                        <a:rPr lang="pt-BR" sz="1400" b="1" baseline="0"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Expansão</a:t>
                      </a:r>
                      <a:endParaRPr lang="pt-BR" sz="11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w="12700" cap="flat" cmpd="sng" algn="ctr">
                      <a:solidFill>
                        <a:srgbClr val="4F81BD"/>
                      </a:solidFill>
                      <a:prstDash val="solid"/>
                      <a:round/>
                      <a:headEnd type="none" w="med" len="med"/>
                      <a:tailEnd type="none" w="med" len="med"/>
                    </a:lnT>
                    <a:lnB>
                      <a:noFill/>
                    </a:lnB>
                    <a:solidFill>
                      <a:srgbClr val="D3DFEE"/>
                    </a:solidFill>
                  </a:tcPr>
                </a:tc>
                <a:tc>
                  <a:txBody>
                    <a:bodyPr/>
                    <a:lstStyle/>
                    <a:p>
                      <a:pPr marL="51435" algn="r">
                        <a:lnSpc>
                          <a:spcPct val="115000"/>
                        </a:lnSpc>
                        <a:spcAft>
                          <a:spcPts val="0"/>
                        </a:spcAft>
                      </a:pPr>
                      <a:r>
                        <a:rPr lang="pt-BR" sz="1400"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400"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917.684,53</a:t>
                      </a:r>
                      <a:endParaRPr lang="pt-BR" sz="11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w="12700" cap="flat" cmpd="sng" algn="ctr">
                      <a:solidFill>
                        <a:srgbClr val="4F81BD"/>
                      </a:solidFill>
                      <a:prstDash val="solid"/>
                      <a:round/>
                      <a:headEnd type="none" w="med" len="med"/>
                      <a:tailEnd type="none" w="med" len="med"/>
                    </a:lnT>
                    <a:lnB>
                      <a:noFill/>
                    </a:lnB>
                    <a:solidFill>
                      <a:srgbClr val="D3DFEE"/>
                    </a:solidFill>
                  </a:tcPr>
                </a:tc>
                <a:extLst>
                  <a:ext uri="{0D108BD9-81ED-4DB2-BD59-A6C34878D82A}">
                    <a16:rowId xmlns="" xmlns:a16="http://schemas.microsoft.com/office/drawing/2014/main" val="10001"/>
                  </a:ext>
                </a:extLst>
              </a:tr>
              <a:tr h="529868">
                <a:tc>
                  <a:txBody>
                    <a:bodyPr/>
                    <a:lstStyle/>
                    <a:p>
                      <a:pPr algn="just">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Complemento por Matrículas Totais</a:t>
                      </a:r>
                      <a:endParaRPr lang="pt-BR" sz="11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a:noFill/>
                    </a:lnT>
                    <a:lnB>
                      <a:noFill/>
                    </a:lnB>
                  </a:tcPr>
                </a:tc>
                <a:tc>
                  <a:txBody>
                    <a:bodyPr/>
                    <a:lstStyle/>
                    <a:p>
                      <a:pPr algn="r">
                        <a:lnSpc>
                          <a:spcPct val="115000"/>
                        </a:lnSpc>
                        <a:spcAft>
                          <a:spcPts val="0"/>
                        </a:spcAft>
                      </a:pPr>
                      <a:r>
                        <a:rPr lang="pt-BR" sz="1400"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400"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218.031,35</a:t>
                      </a:r>
                      <a:endParaRPr lang="pt-BR" sz="11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a:noFill/>
                    </a:lnT>
                    <a:lnB>
                      <a:noFill/>
                    </a:lnB>
                  </a:tcPr>
                </a:tc>
                <a:extLst>
                  <a:ext uri="{0D108BD9-81ED-4DB2-BD59-A6C34878D82A}">
                    <a16:rowId xmlns="" xmlns:a16="http://schemas.microsoft.com/office/drawing/2014/main" val="10002"/>
                  </a:ext>
                </a:extLst>
              </a:tr>
              <a:tr h="529868">
                <a:tc>
                  <a:txBody>
                    <a:bodyPr/>
                    <a:lstStyle/>
                    <a:p>
                      <a:pPr algn="just">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Recursos do Tesouro </a:t>
                      </a:r>
                      <a:r>
                        <a:rPr lang="pt-BR" sz="1400" b="1"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Campus</a:t>
                      </a:r>
                      <a:r>
                        <a:rPr lang="pt-BR" sz="1400" b="1" baseline="0"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Paragominas</a:t>
                      </a:r>
                      <a:endParaRPr lang="pt-BR" sz="11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a:noFill/>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400" b="1"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1.135.715,88</a:t>
                      </a:r>
                      <a:endParaRPr lang="pt-BR" sz="11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a:noFill/>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 xmlns:a16="http://schemas.microsoft.com/office/drawing/2014/main" val="10003"/>
                  </a:ext>
                </a:extLst>
              </a:tr>
            </a:tbl>
          </a:graphicData>
        </a:graphic>
      </p:graphicFrame>
      <p:graphicFrame>
        <p:nvGraphicFramePr>
          <p:cNvPr id="10" name="Tabela 9"/>
          <p:cNvGraphicFramePr>
            <a:graphicFrameLocks noGrp="1"/>
          </p:cNvGraphicFramePr>
          <p:nvPr>
            <p:extLst>
              <p:ext uri="{D42A27DB-BD31-4B8C-83A1-F6EECF244321}">
                <p14:modId xmlns="" xmlns:p14="http://schemas.microsoft.com/office/powerpoint/2010/main" val="1825684194"/>
              </p:ext>
            </p:extLst>
          </p:nvPr>
        </p:nvGraphicFramePr>
        <p:xfrm>
          <a:off x="518049" y="4312975"/>
          <a:ext cx="9121015" cy="1656184"/>
        </p:xfrm>
        <a:graphic>
          <a:graphicData uri="http://schemas.openxmlformats.org/drawingml/2006/table">
            <a:tbl>
              <a:tblPr firstRow="1" firstCol="1" bandRow="1"/>
              <a:tblGrid>
                <a:gridCol w="2528000">
                  <a:extLst>
                    <a:ext uri="{9D8B030D-6E8A-4147-A177-3AD203B41FA5}">
                      <a16:colId xmlns="" xmlns:a16="http://schemas.microsoft.com/office/drawing/2014/main" val="20000"/>
                    </a:ext>
                  </a:extLst>
                </a:gridCol>
                <a:gridCol w="557840">
                  <a:extLst>
                    <a:ext uri="{9D8B030D-6E8A-4147-A177-3AD203B41FA5}">
                      <a16:colId xmlns="" xmlns:a16="http://schemas.microsoft.com/office/drawing/2014/main" val="20001"/>
                    </a:ext>
                  </a:extLst>
                </a:gridCol>
                <a:gridCol w="2131607">
                  <a:extLst>
                    <a:ext uri="{9D8B030D-6E8A-4147-A177-3AD203B41FA5}">
                      <a16:colId xmlns="" xmlns:a16="http://schemas.microsoft.com/office/drawing/2014/main" val="20002"/>
                    </a:ext>
                  </a:extLst>
                </a:gridCol>
                <a:gridCol w="748161">
                  <a:extLst>
                    <a:ext uri="{9D8B030D-6E8A-4147-A177-3AD203B41FA5}">
                      <a16:colId xmlns="" xmlns:a16="http://schemas.microsoft.com/office/drawing/2014/main" val="20003"/>
                    </a:ext>
                  </a:extLst>
                </a:gridCol>
                <a:gridCol w="3155407">
                  <a:extLst>
                    <a:ext uri="{9D8B030D-6E8A-4147-A177-3AD203B41FA5}">
                      <a16:colId xmlns="" xmlns:a16="http://schemas.microsoft.com/office/drawing/2014/main" val="20004"/>
                    </a:ext>
                  </a:extLst>
                </a:gridCol>
              </a:tblGrid>
              <a:tr h="910901">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Complemento por Matrículas Totais</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Matrículas </a:t>
                      </a:r>
                      <a:r>
                        <a:rPr lang="pt-BR" sz="1400" b="1"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Totais</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Valor de uma Matrícula Total</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0"/>
                  </a:ext>
                </a:extLst>
              </a:tr>
              <a:tr h="745283">
                <a:tc>
                  <a:txBody>
                    <a:bodyPr/>
                    <a:lstStyle/>
                    <a:p>
                      <a:pPr algn="ctr">
                        <a:lnSpc>
                          <a:spcPct val="115000"/>
                        </a:lnSpc>
                        <a:spcAft>
                          <a:spcPts val="0"/>
                        </a:spcAft>
                      </a:pPr>
                      <a:r>
                        <a:rPr lang="pt-BR" sz="1600"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600"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218.031,35</a:t>
                      </a:r>
                      <a:endParaRPr lang="pt-BR" sz="16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pt-BR" sz="1600"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endParaRPr lang="pt-BR" sz="16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pt-BR" sz="1600"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714,4049</a:t>
                      </a:r>
                      <a:endParaRPr lang="pt-BR" sz="16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pt-BR" sz="1600"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endParaRPr lang="pt-BR" sz="16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pt-BR" sz="1600"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600"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305,19</a:t>
                      </a:r>
                      <a:endParaRPr lang="pt-BR" sz="16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 xmlns:p14="http://schemas.microsoft.com/office/powerpoint/2010/main" val="1868138057"/>
      </p:ext>
    </p:extLst>
  </p:cSld>
  <p:clrMapOvr>
    <a:masterClrMapping/>
  </p:clrMapOvr>
  <p:transition spd="med">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Posição de Conteúdo 3"/>
          <p:cNvGraphicFramePr>
            <a:graphicFrameLocks noGrp="1"/>
          </p:cNvGraphicFramePr>
          <p:nvPr>
            <p:ph idx="1"/>
            <p:extLst>
              <p:ext uri="{D42A27DB-BD31-4B8C-83A1-F6EECF244321}">
                <p14:modId xmlns="" xmlns:p14="http://schemas.microsoft.com/office/powerpoint/2010/main" val="2490779449"/>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2699810122"/>
      </p:ext>
    </p:extLst>
  </p:cSld>
  <p:clrMapOvr>
    <a:masterClrMapping/>
  </p:clrMapOvr>
  <p:transition spd="med">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Pontos de Reflexão a partir da Matriz</a:t>
            </a:r>
            <a:endParaRPr lang="pt-BR" dirty="0"/>
          </a:p>
        </p:txBody>
      </p:sp>
      <p:sp>
        <p:nvSpPr>
          <p:cNvPr id="3" name="Espaço Reservado para Conteúdo 2"/>
          <p:cNvSpPr>
            <a:spLocks noGrp="1"/>
          </p:cNvSpPr>
          <p:nvPr>
            <p:ph idx="1"/>
          </p:nvPr>
        </p:nvSpPr>
        <p:spPr>
          <a:xfrm>
            <a:off x="317241" y="2071396"/>
            <a:ext cx="10963469" cy="4609322"/>
          </a:xfrm>
        </p:spPr>
        <p:txBody>
          <a:bodyPr>
            <a:normAutofit fontScale="70000" lnSpcReduction="20000"/>
          </a:bodyPr>
          <a:lstStyle/>
          <a:p>
            <a:r>
              <a:rPr lang="pt-BR" sz="3200" dirty="0" smtClean="0"/>
              <a:t>A atualização e manutenção do SISTEC com as informações ajustadas é fundamental ao longo de todo o ano. </a:t>
            </a:r>
          </a:p>
          <a:p>
            <a:r>
              <a:rPr lang="pt-BR" sz="3200" dirty="0" smtClean="0"/>
              <a:t>É preciso dar toda atenção a conferência das planilhas que se envia para verificação de ciclos, peso de curso, número de matriculas de fevereiro a junho. É uma tarefa conjunta para AI, DG, DE e DAP.</a:t>
            </a:r>
          </a:p>
          <a:p>
            <a:r>
              <a:rPr lang="pt-BR" sz="3200" dirty="0" smtClean="0"/>
              <a:t>É necessário que o aluno além de ser inserido no SISTEC nas datas definidas pelo CONIF, tenha aulas nesse período. Portanto, quanto mais aulas ele tem no interstício da matriz (ex. 2016.2 e 2017.1) maior o recurso a ser recebido referente a sua matricula.</a:t>
            </a:r>
          </a:p>
          <a:p>
            <a:r>
              <a:rPr lang="pt-BR" sz="3200" dirty="0" smtClean="0"/>
              <a:t>A oferta dos cursos deve levar em </a:t>
            </a:r>
            <a:r>
              <a:rPr lang="pt-BR" sz="3200" u="sng" dirty="0" smtClean="0"/>
              <a:t>conta a demanda da região </a:t>
            </a:r>
            <a:r>
              <a:rPr lang="pt-BR" sz="3200" dirty="0" smtClean="0"/>
              <a:t>sempre, mas os pesos dos cursos nos ajudam a valorizar ofertas desprivilegiadas como Licenciaturas e PROEJA. </a:t>
            </a:r>
          </a:p>
          <a:p>
            <a:r>
              <a:rPr lang="pt-BR" sz="3200" dirty="0" smtClean="0"/>
              <a:t>A possibilidade da oferta EAD deve ser levada em conta para todas as ofertas do FIC a pós-graduação, sendo uma boa estratégia para ampliação das ofertas para a área de abrangência e de modo especial para os campi com restrições de espaço.</a:t>
            </a:r>
          </a:p>
          <a:p>
            <a:endParaRPr lang="pt-BR" sz="3200" dirty="0" smtClean="0">
              <a:solidFill>
                <a:schemeClr val="bg2">
                  <a:lumMod val="50000"/>
                </a:schemeClr>
              </a:solidFill>
            </a:endParaRPr>
          </a:p>
          <a:p>
            <a:endParaRPr lang="pt-BR" dirty="0" smtClean="0">
              <a:solidFill>
                <a:schemeClr val="bg2">
                  <a:lumMod val="50000"/>
                </a:schemeClr>
              </a:solidFill>
            </a:endParaRPr>
          </a:p>
          <a:p>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a:xfrm>
            <a:off x="680321" y="2336873"/>
            <a:ext cx="10015753" cy="4087990"/>
          </a:xfrm>
        </p:spPr>
        <p:txBody>
          <a:bodyPr>
            <a:normAutofit fontScale="85000" lnSpcReduction="10000"/>
          </a:bodyPr>
          <a:lstStyle/>
          <a:p>
            <a:r>
              <a:rPr lang="pt-BR" dirty="0"/>
              <a:t>Os cursos FIC devem ser vistos como estratégia de aproximação do público com o ambiente formativo e área profissional, aproximação com a instituição e inicio de itinerários formativos. A oferta de cursos FIC quando ampla e bem planejada também podem impactar positivamente a matriz do campus.</a:t>
            </a:r>
          </a:p>
          <a:p>
            <a:r>
              <a:rPr lang="pt-BR" dirty="0"/>
              <a:t>Os campi </a:t>
            </a:r>
            <a:r>
              <a:rPr lang="pt-BR" dirty="0" err="1"/>
              <a:t>pré</a:t>
            </a:r>
            <a:r>
              <a:rPr lang="pt-BR" dirty="0"/>
              <a:t>-expansão devem empreender esforço planejado para alcançar 1200 alunos no menor tempo possível. </a:t>
            </a:r>
          </a:p>
          <a:p>
            <a:r>
              <a:rPr lang="pt-BR" dirty="0"/>
              <a:t>Qual a melhor hora para entrada de alunos ??? </a:t>
            </a:r>
          </a:p>
          <a:p>
            <a:pPr>
              <a:buNone/>
            </a:pPr>
            <a:r>
              <a:rPr lang="pt-BR" dirty="0"/>
              <a:t>a) Enquanto não temos ciclos com oferta (entrada e saída regulares) deve-se priorizar inicio da oferta ao inicio do ano  e evitar os períodos de final do primeiro semestre e inicio do segundo semestre. </a:t>
            </a:r>
          </a:p>
          <a:p>
            <a:pPr>
              <a:buNone/>
            </a:pPr>
            <a:r>
              <a:rPr lang="pt-BR" dirty="0"/>
              <a:t>b) Com ciclos com ofertas regulares não haverá impacto para entrada no primeiro ou no segundo semestre, porque a entrada de novos alunos que ainda não contam na matriz será </a:t>
            </a:r>
            <a:r>
              <a:rPr lang="pt-BR" b="1" dirty="0"/>
              <a:t>suprida</a:t>
            </a:r>
            <a:r>
              <a:rPr lang="pt-BR" dirty="0"/>
              <a:t> por aqueles que geram o recurso futuro mas encerram o curso no interstício.</a:t>
            </a:r>
          </a:p>
        </p:txBody>
      </p:sp>
    </p:spTree>
    <p:extLst>
      <p:ext uri="{BB962C8B-B14F-4D97-AF65-F5344CB8AC3E}">
        <p14:creationId xmlns="" xmlns:p14="http://schemas.microsoft.com/office/powerpoint/2010/main" val="384715414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Informes Assistência Estudantil</a:t>
            </a:r>
            <a:endParaRPr lang="pt-BR" dirty="0"/>
          </a:p>
        </p:txBody>
      </p:sp>
      <p:sp>
        <p:nvSpPr>
          <p:cNvPr id="3" name="Espaço Reservado para Conteúdo 2"/>
          <p:cNvSpPr>
            <a:spLocks noGrp="1"/>
          </p:cNvSpPr>
          <p:nvPr>
            <p:ph idx="1"/>
          </p:nvPr>
        </p:nvSpPr>
        <p:spPr>
          <a:xfrm>
            <a:off x="298580" y="2052735"/>
            <a:ext cx="10767525" cy="4553338"/>
          </a:xfrm>
        </p:spPr>
        <p:txBody>
          <a:bodyPr>
            <a:noAutofit/>
          </a:bodyPr>
          <a:lstStyle/>
          <a:p>
            <a:r>
              <a:rPr lang="pt-BR" sz="1800" dirty="0" smtClean="0"/>
              <a:t>Relatório das Ações da Assistência Estudantil ano 2017 no período de </a:t>
            </a:r>
            <a:r>
              <a:rPr lang="pt-BR" sz="1800" b="1" dirty="0" smtClean="0"/>
              <a:t>20/11 a 08/12/2017</a:t>
            </a:r>
          </a:p>
          <a:p>
            <a:r>
              <a:rPr lang="pt-BR" sz="1800" dirty="0" smtClean="0"/>
              <a:t>Fórum Interno da Assistência Estudantil deverá ocorrer na </a:t>
            </a:r>
            <a:r>
              <a:rPr lang="pt-BR" sz="1800" b="1" dirty="0" smtClean="0"/>
              <a:t>primeira quinzena de novembro</a:t>
            </a:r>
          </a:p>
          <a:p>
            <a:pPr lvl="0"/>
            <a:r>
              <a:rPr lang="pt-BR" sz="1800" dirty="0" smtClean="0"/>
              <a:t>De posse das contribuições do fórum a equipe concluirá o Plano Anual de Trabalho 2018 (PTA) de seu campus. Recomenda-se que esse planejamento aconteça na </a:t>
            </a:r>
            <a:r>
              <a:rPr lang="pt-BR" sz="1800" b="1" dirty="0" smtClean="0"/>
              <a:t>segunda quinzena de novembro</a:t>
            </a:r>
            <a:r>
              <a:rPr lang="pt-BR" sz="1800" dirty="0" smtClean="0"/>
              <a:t>.</a:t>
            </a:r>
          </a:p>
          <a:p>
            <a:pPr lvl="0"/>
            <a:r>
              <a:rPr lang="pt-BR" sz="1800" dirty="0" smtClean="0"/>
              <a:t>Enviar o PTA do ao Departamento de Assistência Estudantil e Ações Inclusivas </a:t>
            </a:r>
            <a:r>
              <a:rPr lang="pt-BR" sz="1800" b="1" dirty="0" smtClean="0"/>
              <a:t>para análise até o dia 15/12</a:t>
            </a:r>
            <a:r>
              <a:rPr lang="pt-BR" sz="1800" dirty="0" smtClean="0"/>
              <a:t>.</a:t>
            </a:r>
          </a:p>
          <a:p>
            <a:r>
              <a:rPr lang="pt-BR" sz="1800" dirty="0" smtClean="0"/>
              <a:t>Encaminhar edital</a:t>
            </a:r>
            <a:r>
              <a:rPr lang="pt-BR" sz="1800" b="1" dirty="0" smtClean="0"/>
              <a:t> </a:t>
            </a:r>
            <a:r>
              <a:rPr lang="pt-BR" sz="1800" dirty="0" smtClean="0"/>
              <a:t>para o Departamento de Assistência Estudantil e Ações Inclusivas </a:t>
            </a:r>
            <a:r>
              <a:rPr lang="pt-BR" sz="1800" b="1" dirty="0" smtClean="0"/>
              <a:t>a partir do dia 15/01 a 02/03/2018</a:t>
            </a:r>
            <a:r>
              <a:rPr lang="pt-BR" sz="1800" dirty="0" smtClean="0"/>
              <a:t>. </a:t>
            </a:r>
          </a:p>
          <a:p>
            <a:r>
              <a:rPr lang="pt-BR" sz="1800" dirty="0" smtClean="0"/>
              <a:t>Em 2018 todas as seleções para auxílios da assistência estudantil serão realizadas via SIGAA/Módulo Assistência ao Estudante. Treinamento aos </a:t>
            </a:r>
            <a:r>
              <a:rPr lang="pt-BR" sz="1800" i="1" dirty="0" smtClean="0"/>
              <a:t>campi</a:t>
            </a:r>
            <a:r>
              <a:rPr lang="pt-BR" sz="1800" dirty="0" smtClean="0"/>
              <a:t> no dia </a:t>
            </a:r>
            <a:r>
              <a:rPr lang="pt-BR" sz="1800" b="1" dirty="0" smtClean="0"/>
              <a:t>07/11/2017</a:t>
            </a:r>
            <a:r>
              <a:rPr lang="pt-BR" sz="1800" dirty="0" smtClean="0"/>
              <a:t> (via web conferência)</a:t>
            </a:r>
          </a:p>
          <a:p>
            <a:pPr lvl="0"/>
            <a:r>
              <a:rPr lang="pt-BR" sz="1800" dirty="0" smtClean="0"/>
              <a:t>Em </a:t>
            </a:r>
            <a:r>
              <a:rPr lang="pt-BR" sz="1800" b="1" dirty="0" smtClean="0"/>
              <a:t>novembro de 2017</a:t>
            </a:r>
            <a:r>
              <a:rPr lang="pt-BR" sz="1800" dirty="0" smtClean="0"/>
              <a:t> será realizada reunião com as equipes dos </a:t>
            </a:r>
            <a:r>
              <a:rPr lang="pt-BR" sz="1800" dirty="0" err="1" smtClean="0"/>
              <a:t>NAPNE’s</a:t>
            </a:r>
            <a:r>
              <a:rPr lang="pt-BR" sz="1800" dirty="0" smtClean="0"/>
              <a:t> para tratar de assuntos pertinentes as ações desenvolvidas e planejamento 2018 (a data ainda será definida e comunicada com antecedência aos </a:t>
            </a:r>
            <a:r>
              <a:rPr lang="pt-BR" sz="1800" i="1" dirty="0" smtClean="0"/>
              <a:t>campi</a:t>
            </a:r>
            <a:r>
              <a:rPr lang="pt-BR" sz="1800" dirty="0" smtClean="0"/>
              <a:t>).</a:t>
            </a:r>
          </a:p>
          <a:p>
            <a:r>
              <a:rPr lang="pt-BR" sz="1800" dirty="0" smtClean="0"/>
              <a:t>LEMBRANDO: o recurso da assistência estudantil 2018 só será descentralizado aos </a:t>
            </a:r>
            <a:r>
              <a:rPr lang="pt-BR" sz="1800" i="1" dirty="0" smtClean="0"/>
              <a:t>campi</a:t>
            </a:r>
            <a:r>
              <a:rPr lang="pt-BR" sz="1800" dirty="0" smtClean="0"/>
              <a:t> </a:t>
            </a:r>
            <a:r>
              <a:rPr lang="pt-BR" sz="1800" b="1" dirty="0" smtClean="0"/>
              <a:t>mediante apresentação do Relatório das Ações da Assistência Estudantil 2017 e aprovação do PTA 2018.</a:t>
            </a:r>
            <a:endParaRPr lang="pt-BR" sz="18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Novas Regulações</a:t>
            </a:r>
            <a:endParaRPr lang="pt-BR" dirty="0"/>
          </a:p>
        </p:txBody>
      </p:sp>
      <p:sp>
        <p:nvSpPr>
          <p:cNvPr id="3" name="Espaço Reservado para Conteúdo 2"/>
          <p:cNvSpPr>
            <a:spLocks noGrp="1"/>
          </p:cNvSpPr>
          <p:nvPr>
            <p:ph idx="1"/>
          </p:nvPr>
        </p:nvSpPr>
        <p:spPr/>
        <p:txBody>
          <a:bodyPr/>
          <a:lstStyle/>
          <a:p>
            <a:r>
              <a:rPr lang="pt-BR" dirty="0" smtClean="0"/>
              <a:t>PORTARIA Nº 158, DE 10 DE AGOSTO DE 2017 - Dispõe sobre a participação das Instituições de Ensino Superior nos programas de fomento da Diretoria de Formação de Professores da Educação Básica.</a:t>
            </a:r>
          </a:p>
          <a:p>
            <a:r>
              <a:rPr lang="pt-BR" dirty="0" smtClean="0"/>
              <a:t>RESOLUÇÃO No - 1, DE 9 DE AGOSTO DE 2017 Altera o Art. 22 da Resolução CNE/CP nº 2, de 1º de 2015, que define as Diretrizes Curriculares Nacionais para a formação inicial em nível superior (cursos de licenciatura, cursos de formação pedagógica para graduados e curso de segunda licenciatura) e para a formação continuada.</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Vamos usar Aplicativo </a:t>
            </a:r>
            <a:r>
              <a:rPr lang="pt-BR" dirty="0" err="1" smtClean="0"/>
              <a:t>Rybená</a:t>
            </a:r>
            <a:endParaRPr lang="pt-BR" dirty="0"/>
          </a:p>
        </p:txBody>
      </p:sp>
      <p:sp>
        <p:nvSpPr>
          <p:cNvPr id="3" name="Espaço Reservado para Conteúdo 2"/>
          <p:cNvSpPr>
            <a:spLocks noGrp="1"/>
          </p:cNvSpPr>
          <p:nvPr>
            <p:ph idx="1"/>
          </p:nvPr>
        </p:nvSpPr>
        <p:spPr/>
        <p:txBody>
          <a:bodyPr/>
          <a:lstStyle/>
          <a:p>
            <a:r>
              <a:rPr lang="pt-BR" dirty="0" smtClean="0"/>
              <a:t>Tradução de textos em áudio e vídeo com </a:t>
            </a:r>
            <a:r>
              <a:rPr lang="pt-BR" dirty="0" err="1" smtClean="0"/>
              <a:t>avatar</a:t>
            </a:r>
            <a:r>
              <a:rPr lang="pt-BR" dirty="0" smtClean="0"/>
              <a:t>;</a:t>
            </a:r>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Informativos EAD</a:t>
            </a:r>
            <a:endParaRPr lang="pt-BR" dirty="0"/>
          </a:p>
        </p:txBody>
      </p:sp>
      <p:sp>
        <p:nvSpPr>
          <p:cNvPr id="3" name="Espaço Reservado para Conteúdo 2"/>
          <p:cNvSpPr>
            <a:spLocks noGrp="1"/>
          </p:cNvSpPr>
          <p:nvPr>
            <p:ph idx="1"/>
          </p:nvPr>
        </p:nvSpPr>
        <p:spPr/>
        <p:txBody>
          <a:bodyPr/>
          <a:lstStyle/>
          <a:p>
            <a:r>
              <a:rPr lang="pt-BR" dirty="0" smtClean="0"/>
              <a:t>Memorando e informações 045/2017 – MEDIOTEC</a:t>
            </a:r>
          </a:p>
          <a:p>
            <a:r>
              <a:rPr lang="pt-BR" dirty="0" smtClean="0"/>
              <a:t>Memorando Circular do CTEAD para manifestação do interesse de oferta</a:t>
            </a:r>
          </a:p>
          <a:p>
            <a:r>
              <a:rPr lang="pt-BR" dirty="0" smtClean="0"/>
              <a:t>Encontro EAD – 28 e 29/09 – apresentação sobre as ações de institucionalização, conhecer as possibilidades da plataforma MOOC. Recomendamos participação de representantes do campus.</a:t>
            </a:r>
          </a:p>
          <a:p>
            <a:pPr marL="0" indent="0">
              <a:buNone/>
            </a:pPr>
            <a:endParaRPr lang="pt-BR"/>
          </a:p>
        </p:txBody>
      </p:sp>
    </p:spTree>
    <p:extLst>
      <p:ext uri="{BB962C8B-B14F-4D97-AF65-F5344CB8AC3E}">
        <p14:creationId xmlns="" xmlns:p14="http://schemas.microsoft.com/office/powerpoint/2010/main" val="34227234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Acompanhamento PIT e RAD</a:t>
            </a:r>
            <a:endParaRPr lang="pt-BR" dirty="0"/>
          </a:p>
        </p:txBody>
      </p:sp>
      <p:sp>
        <p:nvSpPr>
          <p:cNvPr id="3" name="Espaço Reservado para Conteúdo 2"/>
          <p:cNvSpPr>
            <a:spLocks noGrp="1"/>
          </p:cNvSpPr>
          <p:nvPr>
            <p:ph idx="1"/>
          </p:nvPr>
        </p:nvSpPr>
        <p:spPr>
          <a:xfrm>
            <a:off x="680321" y="1940767"/>
            <a:ext cx="9613861" cy="3995422"/>
          </a:xfrm>
        </p:spPr>
        <p:txBody>
          <a:bodyPr/>
          <a:lstStyle/>
          <a:p>
            <a:pPr>
              <a:buNone/>
            </a:pPr>
            <a:r>
              <a:rPr lang="pt-BR" b="1" dirty="0" smtClean="0"/>
              <a:t>- DESENVOLVENDO RELATÓRIOS</a:t>
            </a:r>
          </a:p>
          <a:p>
            <a:r>
              <a:rPr lang="pt-BR" b="1" dirty="0" smtClean="0"/>
              <a:t>Acompanhamento:</a:t>
            </a:r>
          </a:p>
          <a:p>
            <a:r>
              <a:rPr lang="pt-BR" dirty="0" smtClean="0">
                <a:hlinkClick r:id="rId2"/>
              </a:rPr>
              <a:t>Períodos de Cadastramento do PIT</a:t>
            </a:r>
            <a:endParaRPr lang="pt-BR" dirty="0" smtClean="0"/>
          </a:p>
          <a:p>
            <a:r>
              <a:rPr lang="pt-BR" dirty="0" smtClean="0">
                <a:hlinkClick r:id="rId2"/>
              </a:rPr>
              <a:t>Períodos de Aprovação do PIT</a:t>
            </a:r>
            <a:endParaRPr lang="pt-BR" dirty="0" smtClean="0"/>
          </a:p>
          <a:p>
            <a:r>
              <a:rPr lang="pt-BR" dirty="0" smtClean="0">
                <a:hlinkClick r:id="rId2"/>
              </a:rPr>
              <a:t>Quantitativo de </a:t>
            </a:r>
            <a:r>
              <a:rPr lang="pt-BR" dirty="0" err="1" smtClean="0">
                <a:hlinkClick r:id="rId2"/>
              </a:rPr>
              <a:t>PITs</a:t>
            </a:r>
            <a:r>
              <a:rPr lang="pt-BR" dirty="0" smtClean="0">
                <a:hlinkClick r:id="rId2"/>
              </a:rPr>
              <a:t> cadastrados</a:t>
            </a:r>
            <a:endParaRPr lang="pt-BR" dirty="0" smtClean="0"/>
          </a:p>
          <a:p>
            <a:r>
              <a:rPr lang="pt-BR" b="1" dirty="0" smtClean="0"/>
              <a:t>Consulta Geral de PIT/RAD</a:t>
            </a:r>
          </a:p>
          <a:p>
            <a:r>
              <a:rPr lang="pt-BR" dirty="0" smtClean="0">
                <a:hlinkClick r:id="rId2"/>
              </a:rPr>
              <a:t>Consulta Geral de PIT/RAD</a:t>
            </a:r>
            <a:endParaRPr lang="pt-BR" dirty="0" smtClean="0"/>
          </a:p>
          <a:p>
            <a:r>
              <a:rPr lang="pt-BR" dirty="0" smtClean="0"/>
              <a:t>Informativos</a:t>
            </a:r>
          </a:p>
          <a:p>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l="14225" t="9036" r="22950" b="10392"/>
          <a:stretch>
            <a:fillRect/>
          </a:stretch>
        </p:blipFill>
        <p:spPr bwMode="auto">
          <a:xfrm>
            <a:off x="1035697" y="261257"/>
            <a:ext cx="8490857" cy="6298164"/>
          </a:xfrm>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sz="quarter" idx="4294967295"/>
          </p:nvPr>
        </p:nvPicPr>
        <p:blipFill>
          <a:blip r:embed="rId2" cstate="print">
            <a:extLst>
              <a:ext uri="{28A0092B-C50C-407E-A947-70E740481C1C}">
                <a14:useLocalDpi xmlns="" xmlns:a14="http://schemas.microsoft.com/office/drawing/2010/main" val="0"/>
              </a:ext>
            </a:extLst>
          </a:blip>
          <a:stretch>
            <a:fillRect/>
          </a:stretch>
        </p:blipFill>
        <p:spPr>
          <a:xfrm>
            <a:off x="794084" y="108284"/>
            <a:ext cx="9204157" cy="6509084"/>
          </a:xfrm>
        </p:spPr>
      </p:pic>
    </p:spTree>
    <p:extLst>
      <p:ext uri="{BB962C8B-B14F-4D97-AF65-F5344CB8AC3E}">
        <p14:creationId xmlns="" xmlns:p14="http://schemas.microsoft.com/office/powerpoint/2010/main" val="175414569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p:nvPr/>
        </p:nvPicPr>
        <p:blipFill>
          <a:blip r:embed="rId2" cstate="print"/>
          <a:srcRect l="13293" t="12349" r="21727" b="10360"/>
          <a:stretch>
            <a:fillRect/>
          </a:stretch>
        </p:blipFill>
        <p:spPr bwMode="auto">
          <a:xfrm>
            <a:off x="905070" y="307911"/>
            <a:ext cx="9405257" cy="6214187"/>
          </a:xfrm>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p:nvPr/>
        </p:nvPicPr>
        <p:blipFill>
          <a:blip r:embed="rId2" cstate="print"/>
          <a:srcRect l="19481" t="7831" r="18247" b="7530"/>
          <a:stretch>
            <a:fillRect/>
          </a:stretch>
        </p:blipFill>
        <p:spPr bwMode="auto">
          <a:xfrm>
            <a:off x="307909" y="326571"/>
            <a:ext cx="8546841" cy="6288833"/>
          </a:xfrm>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Processo Seletivo Unificado</a:t>
            </a:r>
            <a:endParaRPr lang="pt-BR" dirty="0"/>
          </a:p>
        </p:txBody>
      </p:sp>
      <p:sp>
        <p:nvSpPr>
          <p:cNvPr id="3" name="Espaço Reservado para Conteúdo 2"/>
          <p:cNvSpPr>
            <a:spLocks noGrp="1"/>
          </p:cNvSpPr>
          <p:nvPr>
            <p:ph idx="1"/>
          </p:nvPr>
        </p:nvSpPr>
        <p:spPr>
          <a:xfrm>
            <a:off x="633668" y="2043405"/>
            <a:ext cx="10581728" cy="4450702"/>
          </a:xfrm>
        </p:spPr>
        <p:txBody>
          <a:bodyPr>
            <a:noAutofit/>
          </a:bodyPr>
          <a:lstStyle/>
          <a:p>
            <a:pPr>
              <a:buNone/>
            </a:pPr>
            <a:r>
              <a:rPr lang="pt-BR" sz="2000" b="1" u="sng" dirty="0" smtClean="0"/>
              <a:t>Diretrizes Gerais:</a:t>
            </a:r>
            <a:endParaRPr lang="pt-BR" sz="2000" u="sng" dirty="0" smtClean="0"/>
          </a:p>
          <a:p>
            <a:r>
              <a:rPr lang="pt-BR" sz="2000" dirty="0" smtClean="0"/>
              <a:t>O Processo Seletivo Unificado visa otimizar recursos humanos, infraestrutura tecnológica e de comunicação, organizar as ações entre campi, dar maior visibilidade institucional por meio da comunicação;</a:t>
            </a:r>
          </a:p>
          <a:p>
            <a:r>
              <a:rPr lang="pt-BR" sz="2000" dirty="0" smtClean="0"/>
              <a:t>Para operacionalizar o processo supramencionado será necessário compor uma comissão central no âmbito da reitoria composta por (PROEN/DTI/Comunicação) e uma comissão local no âmbito do campus que deve ter a participação de um representante da Assistência Estudantil, um representante da Comunicação, um representante da TI e demais servidores que o campus julgar pertinente de acordo com a metodologia de seleção escolhida e volume de atendimento designado por portaria.</a:t>
            </a:r>
          </a:p>
          <a:p>
            <a:r>
              <a:rPr lang="pt-BR" sz="2000" dirty="0" smtClean="0"/>
              <a:t>Para o Processo Seletivo Unificado para Cursos Técnicos 2018.1 serão unificados os editais para cada metodologia de seleção e seus calendários de execução.</a:t>
            </a:r>
          </a:p>
          <a:p>
            <a:pPr>
              <a:buNone/>
            </a:pPr>
            <a:endParaRPr lang="pt-BR" sz="14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Processo Seletivo Unificado – cont.</a:t>
            </a:r>
            <a:endParaRPr lang="pt-BR" dirty="0"/>
          </a:p>
        </p:txBody>
      </p:sp>
      <p:sp>
        <p:nvSpPr>
          <p:cNvPr id="3" name="Espaço Reservado para Conteúdo 2"/>
          <p:cNvSpPr>
            <a:spLocks noGrp="1"/>
          </p:cNvSpPr>
          <p:nvPr>
            <p:ph idx="1"/>
          </p:nvPr>
        </p:nvSpPr>
        <p:spPr>
          <a:xfrm>
            <a:off x="680321" y="2336873"/>
            <a:ext cx="9613861" cy="3907516"/>
          </a:xfrm>
        </p:spPr>
        <p:txBody>
          <a:bodyPr>
            <a:normAutofit fontScale="92500"/>
          </a:bodyPr>
          <a:lstStyle/>
          <a:p>
            <a:pPr>
              <a:buNone/>
            </a:pPr>
            <a:r>
              <a:rPr lang="pt-BR" dirty="0"/>
              <a:t>O Processo Seletivo Unificado para Cursos Técnicos 2018.1 adotará os procedimentos de seleção mais utilizados pelo IFPA:</a:t>
            </a:r>
          </a:p>
          <a:p>
            <a:pPr lvl="0"/>
            <a:r>
              <a:rPr lang="pt-BR" dirty="0"/>
              <a:t>Seleção por Provas – sendo o mais longo, complexo e com envolvimento financeiro.</a:t>
            </a:r>
          </a:p>
          <a:p>
            <a:pPr lvl="0"/>
            <a:r>
              <a:rPr lang="pt-BR" dirty="0"/>
              <a:t>Seleção por Análise de Currículo</a:t>
            </a:r>
          </a:p>
          <a:p>
            <a:pPr lvl="0"/>
            <a:r>
              <a:rPr lang="pt-BR" dirty="0"/>
              <a:t>Seleção por Nota do ENEM</a:t>
            </a:r>
          </a:p>
          <a:p>
            <a:pPr lvl="0"/>
            <a:r>
              <a:rPr lang="pt-BR" dirty="0"/>
              <a:t>Seleção por Chamada Pública/Entrevista.</a:t>
            </a:r>
          </a:p>
          <a:p>
            <a:r>
              <a:rPr lang="pt-BR" dirty="0"/>
              <a:t>O inicio dos trabalhos para o Processo Seletivo Unificado para Cursos Técnicos 2018-1 se dará mediante a manifestação de adesão dos campi, por formulário próprio apresentado pela PROEN.</a:t>
            </a:r>
          </a:p>
        </p:txBody>
      </p:sp>
    </p:spTree>
    <p:extLst>
      <p:ext uri="{BB962C8B-B14F-4D97-AF65-F5344CB8AC3E}">
        <p14:creationId xmlns="" xmlns:p14="http://schemas.microsoft.com/office/powerpoint/2010/main" val="162644379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Processo Seletivo Unificado - Cronograma</a:t>
            </a:r>
            <a:endParaRPr lang="pt-BR" dirty="0"/>
          </a:p>
        </p:txBody>
      </p:sp>
      <p:sp>
        <p:nvSpPr>
          <p:cNvPr id="3" name="Espaço Reservado para Conteúdo 2"/>
          <p:cNvSpPr>
            <a:spLocks noGrp="1"/>
          </p:cNvSpPr>
          <p:nvPr>
            <p:ph idx="1"/>
          </p:nvPr>
        </p:nvSpPr>
        <p:spPr>
          <a:xfrm>
            <a:off x="680321" y="2052736"/>
            <a:ext cx="9613861" cy="4226766"/>
          </a:xfrm>
        </p:spPr>
        <p:txBody>
          <a:bodyPr>
            <a:normAutofit fontScale="92500" lnSpcReduction="20000"/>
          </a:bodyPr>
          <a:lstStyle/>
          <a:p>
            <a:r>
              <a:rPr lang="pt-BR" dirty="0" smtClean="0"/>
              <a:t>- 01/09 a 11/09 – Manifestação de Adesão dos Campi – Campus</a:t>
            </a:r>
          </a:p>
          <a:p>
            <a:r>
              <a:rPr lang="pt-BR" dirty="0" smtClean="0"/>
              <a:t>- 11/09 – Apresentação do Cronograma de Trabalho para as formas de seleção: análise de currículo, nota do ENEM, chamada pública com entrevista.</a:t>
            </a:r>
          </a:p>
          <a:p>
            <a:r>
              <a:rPr lang="pt-BR" dirty="0" smtClean="0"/>
              <a:t>- 11 a 15/09 – Designação da comissão local por portaria – Campus</a:t>
            </a:r>
          </a:p>
          <a:p>
            <a:r>
              <a:rPr lang="pt-BR" dirty="0" smtClean="0"/>
              <a:t>- 29/09 – Publicação do Edital I – Provas – Comissão Central</a:t>
            </a:r>
          </a:p>
          <a:p>
            <a:r>
              <a:rPr lang="pt-BR" dirty="0" smtClean="0"/>
              <a:t>- 31/10 a 09/11 – Inscrições</a:t>
            </a:r>
          </a:p>
          <a:p>
            <a:r>
              <a:rPr lang="pt-BR" dirty="0" smtClean="0"/>
              <a:t>- 03/12 – Aplicação das Provas – Comissão local </a:t>
            </a:r>
          </a:p>
          <a:p>
            <a:r>
              <a:rPr lang="pt-BR" dirty="0" smtClean="0"/>
              <a:t>- 8 a 12/01/2018 – Resultado Final</a:t>
            </a:r>
          </a:p>
          <a:p>
            <a:r>
              <a:rPr lang="pt-BR" dirty="0" smtClean="0"/>
              <a:t>- 15 a 20/01/2018 – Pré-matrícula/habilitação</a:t>
            </a:r>
          </a:p>
          <a:p>
            <a:r>
              <a:rPr lang="pt-BR" dirty="0" smtClean="0"/>
              <a:t>- 22 a 26/01/2018 – Matricula </a:t>
            </a:r>
          </a:p>
          <a:p>
            <a:r>
              <a:rPr lang="pt-BR" dirty="0" smtClean="0"/>
              <a:t>- Inicio das aulas conforme calendário do campus.</a:t>
            </a:r>
          </a:p>
          <a:p>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Informes Calendário Acadêmico</a:t>
            </a:r>
            <a:endParaRPr lang="pt-BR" dirty="0"/>
          </a:p>
        </p:txBody>
      </p:sp>
      <p:sp>
        <p:nvSpPr>
          <p:cNvPr id="3" name="Espaço Reservado para Conteúdo 2"/>
          <p:cNvSpPr>
            <a:spLocks noGrp="1"/>
          </p:cNvSpPr>
          <p:nvPr>
            <p:ph idx="1"/>
          </p:nvPr>
        </p:nvSpPr>
        <p:spPr/>
        <p:txBody>
          <a:bodyPr/>
          <a:lstStyle/>
          <a:p>
            <a:endParaRPr lang="pt-BR" dirty="0"/>
          </a:p>
        </p:txBody>
      </p:sp>
    </p:spTree>
    <p:extLst>
      <p:ext uri="{BB962C8B-B14F-4D97-AF65-F5344CB8AC3E}">
        <p14:creationId xmlns="" xmlns:p14="http://schemas.microsoft.com/office/powerpoint/2010/main" val="3078227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dirty="0" smtClean="0"/>
              <a:t>Acompanhamento SISTEC - PI</a:t>
            </a:r>
            <a:endParaRPr lang="pt-BR" dirty="0"/>
          </a:p>
        </p:txBody>
      </p:sp>
      <p:sp>
        <p:nvSpPr>
          <p:cNvPr id="5" name="Espaço Reservado para Texto 4"/>
          <p:cNvSpPr>
            <a:spLocks noGrp="1"/>
          </p:cNvSpPr>
          <p:nvPr>
            <p:ph type="body" idx="1"/>
          </p:nvPr>
        </p:nvSpPr>
        <p:spPr/>
        <p:txBody>
          <a:bodyPr/>
          <a:lstStyle/>
          <a:p>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 xmlns:p14="http://schemas.microsoft.com/office/powerpoint/2010/main" val="3730850703"/>
              </p:ext>
            </p:extLst>
          </p:nvPr>
        </p:nvGraphicFramePr>
        <p:xfrm>
          <a:off x="1010362" y="1510625"/>
          <a:ext cx="7751082" cy="4282981"/>
        </p:xfrm>
        <a:graphic>
          <a:graphicData uri="http://schemas.openxmlformats.org/drawingml/2006/table">
            <a:tbl>
              <a:tblPr/>
              <a:tblGrid>
                <a:gridCol w="1817338">
                  <a:extLst>
                    <a:ext uri="{9D8B030D-6E8A-4147-A177-3AD203B41FA5}">
                      <a16:colId xmlns="" xmlns:a16="http://schemas.microsoft.com/office/drawing/2014/main" val="20000"/>
                    </a:ext>
                  </a:extLst>
                </a:gridCol>
                <a:gridCol w="5933744">
                  <a:extLst>
                    <a:ext uri="{9D8B030D-6E8A-4147-A177-3AD203B41FA5}">
                      <a16:colId xmlns="" xmlns:a16="http://schemas.microsoft.com/office/drawing/2014/main" val="20001"/>
                    </a:ext>
                  </a:extLst>
                </a:gridCol>
              </a:tblGrid>
              <a:tr h="335114">
                <a:tc>
                  <a:txBody>
                    <a:bodyPr/>
                    <a:lstStyle/>
                    <a:p>
                      <a:pPr algn="ctr">
                        <a:spcAft>
                          <a:spcPts val="0"/>
                        </a:spcAft>
                      </a:pPr>
                      <a:r>
                        <a:rPr lang="pt-BR" sz="1400" b="1" dirty="0">
                          <a:latin typeface="Times New Roman"/>
                          <a:ea typeface="Times New Roman"/>
                        </a:rPr>
                        <a:t>Ciclos</a:t>
                      </a:r>
                      <a:endParaRPr lang="pt-BR" sz="1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latin typeface="Times New Roman"/>
                          <a:ea typeface="Times New Roman"/>
                        </a:rPr>
                        <a:t>Quantitativo de alunos matriculados </a:t>
                      </a:r>
                      <a:endParaRPr lang="pt-BR" sz="1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388165">
                <a:tc>
                  <a:txBody>
                    <a:bodyPr/>
                    <a:lstStyle/>
                    <a:p>
                      <a:pPr algn="just">
                        <a:spcAft>
                          <a:spcPts val="0"/>
                        </a:spcAft>
                      </a:pPr>
                      <a:r>
                        <a:rPr lang="pt-BR" sz="1800" b="1" dirty="0">
                          <a:solidFill>
                            <a:srgbClr val="FF0000"/>
                          </a:solidFill>
                          <a:latin typeface="Arial"/>
                          <a:ea typeface="Times New Roman"/>
                        </a:rPr>
                        <a:t>Vermelhos</a:t>
                      </a:r>
                      <a:endParaRPr lang="pt-B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910">
                        <a:spcAft>
                          <a:spcPts val="0"/>
                        </a:spcAft>
                      </a:pPr>
                      <a:r>
                        <a:rPr lang="pt-BR" sz="1400" dirty="0">
                          <a:solidFill>
                            <a:srgbClr val="FF0000"/>
                          </a:solidFill>
                          <a:latin typeface="Arial"/>
                          <a:ea typeface="Times New Roman"/>
                        </a:rPr>
                        <a:t>Permanece igual ou diminuiu. </a:t>
                      </a:r>
                      <a:endParaRPr lang="pt-BR" sz="1400" dirty="0">
                        <a:latin typeface="Times New Roman"/>
                        <a:ea typeface="Times New Roman"/>
                      </a:endParaRPr>
                    </a:p>
                    <a:p>
                      <a:pPr marL="41910">
                        <a:spcAft>
                          <a:spcPts val="0"/>
                        </a:spcAft>
                      </a:pPr>
                      <a:r>
                        <a:rPr lang="pt-BR" sz="1600" b="1" dirty="0">
                          <a:solidFill>
                            <a:schemeClr val="tx1"/>
                          </a:solidFill>
                          <a:latin typeface="Arial"/>
                          <a:ea typeface="Times New Roman"/>
                        </a:rPr>
                        <a:t>Estes deverão ter seus status atualizados até dezembro de 2017 para conclusão de ciclos inferiores a 2016 que ainda se encontram ativos no </a:t>
                      </a:r>
                      <a:r>
                        <a:rPr lang="pt-BR" sz="1600" b="1" dirty="0" err="1">
                          <a:solidFill>
                            <a:schemeClr val="tx1"/>
                          </a:solidFill>
                          <a:latin typeface="Arial"/>
                          <a:ea typeface="Times New Roman"/>
                        </a:rPr>
                        <a:t>sistec</a:t>
                      </a:r>
                      <a:r>
                        <a:rPr lang="pt-BR" sz="1600" b="1" dirty="0">
                          <a:solidFill>
                            <a:schemeClr val="tx1"/>
                          </a:solidFill>
                          <a:latin typeface="Arial"/>
                          <a:ea typeface="Times New Roman"/>
                        </a:rPr>
                        <a:t>, conforme orientações no memorando circular nº 01/2017.</a:t>
                      </a:r>
                      <a:endParaRPr lang="pt-BR" sz="16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005344">
                <a:tc>
                  <a:txBody>
                    <a:bodyPr/>
                    <a:lstStyle/>
                    <a:p>
                      <a:pPr algn="just">
                        <a:spcAft>
                          <a:spcPts val="0"/>
                        </a:spcAft>
                      </a:pPr>
                      <a:r>
                        <a:rPr lang="pt-BR" sz="1800" b="1">
                          <a:solidFill>
                            <a:srgbClr val="CC9900"/>
                          </a:solidFill>
                          <a:latin typeface="Arial"/>
                          <a:ea typeface="Times New Roman"/>
                        </a:rPr>
                        <a:t>Amarelos</a:t>
                      </a:r>
                      <a:endParaRPr lang="pt-B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1400" dirty="0">
                          <a:solidFill>
                            <a:srgbClr val="FFC000"/>
                          </a:solidFill>
                          <a:latin typeface="Arial"/>
                          <a:ea typeface="Times New Roman"/>
                        </a:rPr>
                        <a:t>Permanece igual ou diminuiu</a:t>
                      </a:r>
                      <a:r>
                        <a:rPr lang="pt-BR" sz="1400" dirty="0">
                          <a:solidFill>
                            <a:srgbClr val="000000"/>
                          </a:solidFill>
                          <a:latin typeface="Arial"/>
                          <a:ea typeface="Times New Roman"/>
                        </a:rPr>
                        <a:t>, </a:t>
                      </a:r>
                      <a:endParaRPr lang="pt-BR" sz="1400" dirty="0">
                        <a:latin typeface="Times New Roman"/>
                        <a:ea typeface="Times New Roman"/>
                      </a:endParaRPr>
                    </a:p>
                    <a:p>
                      <a:pPr>
                        <a:spcAft>
                          <a:spcPts val="0"/>
                        </a:spcAft>
                      </a:pPr>
                      <a:r>
                        <a:rPr lang="pt-BR" sz="1800" dirty="0">
                          <a:solidFill>
                            <a:schemeClr val="tx1"/>
                          </a:solidFill>
                          <a:latin typeface="Arial"/>
                          <a:ea typeface="Times New Roman"/>
                        </a:rPr>
                        <a:t>Estes deverão ser atualizados mensalmente para conclusão dos ciclos que finalizarão em 2017.</a:t>
                      </a:r>
                      <a:endParaRPr lang="pt-BR" sz="1800"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1066678">
                <a:tc>
                  <a:txBody>
                    <a:bodyPr/>
                    <a:lstStyle/>
                    <a:p>
                      <a:pPr marR="21590">
                        <a:spcAft>
                          <a:spcPts val="0"/>
                        </a:spcAft>
                      </a:pPr>
                      <a:r>
                        <a:rPr lang="pt-BR" sz="1800" b="1">
                          <a:solidFill>
                            <a:srgbClr val="00B050"/>
                          </a:solidFill>
                          <a:latin typeface="Arial"/>
                          <a:ea typeface="Times New Roman"/>
                        </a:rPr>
                        <a:t>Verdes</a:t>
                      </a:r>
                      <a:r>
                        <a:rPr lang="pt-BR" sz="1800">
                          <a:solidFill>
                            <a:srgbClr val="000000"/>
                          </a:solidFill>
                          <a:latin typeface="Arial"/>
                          <a:ea typeface="Times New Roman"/>
                        </a:rPr>
                        <a:t> </a:t>
                      </a:r>
                      <a:endParaRPr lang="pt-BR"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1400" dirty="0">
                          <a:solidFill>
                            <a:srgbClr val="00B050"/>
                          </a:solidFill>
                          <a:latin typeface="Arial"/>
                          <a:ea typeface="Times New Roman"/>
                        </a:rPr>
                        <a:t>Permanece igual ou diminuiu, </a:t>
                      </a:r>
                      <a:endParaRPr lang="pt-BR" sz="1400" dirty="0">
                        <a:latin typeface="Times New Roman"/>
                        <a:ea typeface="Times New Roman"/>
                      </a:endParaRPr>
                    </a:p>
                    <a:p>
                      <a:pPr>
                        <a:spcAft>
                          <a:spcPts val="0"/>
                        </a:spcAft>
                      </a:pPr>
                      <a:r>
                        <a:rPr lang="pt-BR" sz="1600" dirty="0">
                          <a:solidFill>
                            <a:schemeClr val="tx1"/>
                          </a:solidFill>
                          <a:latin typeface="Arial"/>
                          <a:ea typeface="Times New Roman"/>
                        </a:rPr>
                        <a:t>Estes deverão ser atualizados mensalmente para conclusão dos ciclos que finalizarão após 2017</a:t>
                      </a:r>
                      <a:endParaRPr lang="pt-BR" sz="1600"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335114">
                <a:tc>
                  <a:txBody>
                    <a:bodyPr/>
                    <a:lstStyle/>
                    <a:p>
                      <a:pPr algn="just">
                        <a:spcAft>
                          <a:spcPts val="0"/>
                        </a:spcAft>
                      </a:pPr>
                      <a:r>
                        <a:rPr lang="pt-BR" sz="1800" b="1" dirty="0">
                          <a:solidFill>
                            <a:srgbClr val="548DD4"/>
                          </a:solidFill>
                          <a:latin typeface="Arial"/>
                          <a:ea typeface="Times New Roman"/>
                        </a:rPr>
                        <a:t>Azul </a:t>
                      </a:r>
                      <a:endParaRPr lang="pt-BR"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910">
                        <a:spcAft>
                          <a:spcPts val="0"/>
                        </a:spcAft>
                      </a:pPr>
                      <a:r>
                        <a:rPr lang="pt-BR" sz="1600" dirty="0">
                          <a:solidFill>
                            <a:schemeClr val="tx1"/>
                          </a:solidFill>
                          <a:latin typeface="Arial"/>
                          <a:ea typeface="Times New Roman"/>
                        </a:rPr>
                        <a:t>Ciclos que estavam em situação vermelha e que foram concluídos</a:t>
                      </a:r>
                      <a:r>
                        <a:rPr lang="pt-BR" sz="1400" dirty="0">
                          <a:solidFill>
                            <a:srgbClr val="000000"/>
                          </a:solidFill>
                          <a:latin typeface="Arial"/>
                          <a:ea typeface="Times New Roman"/>
                        </a:rPr>
                        <a:t>.</a:t>
                      </a:r>
                      <a:endParaRPr lang="pt-BR" sz="1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
        <p:nvSpPr>
          <p:cNvPr id="5" name="CaixaDeTexto 4"/>
          <p:cNvSpPr txBox="1"/>
          <p:nvPr/>
        </p:nvSpPr>
        <p:spPr>
          <a:xfrm>
            <a:off x="1166327" y="849086"/>
            <a:ext cx="7427167" cy="446276"/>
          </a:xfrm>
          <a:prstGeom prst="rect">
            <a:avLst/>
          </a:prstGeom>
          <a:noFill/>
        </p:spPr>
        <p:txBody>
          <a:bodyPr wrap="square" rtlCol="0">
            <a:spAutoFit/>
          </a:bodyPr>
          <a:lstStyle/>
          <a:p>
            <a:r>
              <a:rPr lang="pt-BR" sz="2300" b="1" dirty="0" smtClean="0"/>
              <a:t>Memorando Circular 08/2017 – 28 de junho de 2017</a:t>
            </a:r>
            <a:endParaRPr lang="pt-BR" sz="2300" b="1"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 xmlns:p14="http://schemas.microsoft.com/office/powerpoint/2010/main" val="3178817863"/>
              </p:ext>
            </p:extLst>
          </p:nvPr>
        </p:nvGraphicFramePr>
        <p:xfrm>
          <a:off x="1028700" y="285758"/>
          <a:ext cx="8763001" cy="6296606"/>
        </p:xfrm>
        <a:graphic>
          <a:graphicData uri="http://schemas.openxmlformats.org/drawingml/2006/table">
            <a:tbl>
              <a:tblPr/>
              <a:tblGrid>
                <a:gridCol w="2209775">
                  <a:extLst>
                    <a:ext uri="{9D8B030D-6E8A-4147-A177-3AD203B41FA5}">
                      <a16:colId xmlns="" xmlns:a16="http://schemas.microsoft.com/office/drawing/2014/main" val="20000"/>
                    </a:ext>
                  </a:extLst>
                </a:gridCol>
                <a:gridCol w="1501761">
                  <a:extLst>
                    <a:ext uri="{9D8B030D-6E8A-4147-A177-3AD203B41FA5}">
                      <a16:colId xmlns="" xmlns:a16="http://schemas.microsoft.com/office/drawing/2014/main" val="20001"/>
                    </a:ext>
                  </a:extLst>
                </a:gridCol>
                <a:gridCol w="1501761">
                  <a:extLst>
                    <a:ext uri="{9D8B030D-6E8A-4147-A177-3AD203B41FA5}">
                      <a16:colId xmlns="" xmlns:a16="http://schemas.microsoft.com/office/drawing/2014/main" val="20002"/>
                    </a:ext>
                  </a:extLst>
                </a:gridCol>
                <a:gridCol w="1364975">
                  <a:extLst>
                    <a:ext uri="{9D8B030D-6E8A-4147-A177-3AD203B41FA5}">
                      <a16:colId xmlns="" xmlns:a16="http://schemas.microsoft.com/office/drawing/2014/main" val="20003"/>
                    </a:ext>
                  </a:extLst>
                </a:gridCol>
                <a:gridCol w="1229151">
                  <a:extLst>
                    <a:ext uri="{9D8B030D-6E8A-4147-A177-3AD203B41FA5}">
                      <a16:colId xmlns="" xmlns:a16="http://schemas.microsoft.com/office/drawing/2014/main" val="20004"/>
                    </a:ext>
                  </a:extLst>
                </a:gridCol>
                <a:gridCol w="955578">
                  <a:extLst>
                    <a:ext uri="{9D8B030D-6E8A-4147-A177-3AD203B41FA5}">
                      <a16:colId xmlns="" xmlns:a16="http://schemas.microsoft.com/office/drawing/2014/main" val="20005"/>
                    </a:ext>
                  </a:extLst>
                </a:gridCol>
              </a:tblGrid>
              <a:tr h="745599">
                <a:tc rowSpan="2">
                  <a:txBody>
                    <a:bodyPr/>
                    <a:lstStyle/>
                    <a:p>
                      <a:pPr algn="just">
                        <a:spcAft>
                          <a:spcPts val="0"/>
                        </a:spcAft>
                      </a:pPr>
                      <a:r>
                        <a:rPr lang="pt-BR" sz="1400" b="1" dirty="0">
                          <a:solidFill>
                            <a:schemeClr val="tx1"/>
                          </a:solidFill>
                          <a:latin typeface="Arial"/>
                          <a:ea typeface="Times New Roman"/>
                        </a:rPr>
                        <a:t>Campus</a:t>
                      </a:r>
                      <a:endParaRPr lang="pt-BR" sz="1400" b="1" dirty="0">
                        <a:solidFill>
                          <a:schemeClr val="tx1"/>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1ª Extemporânea</a:t>
                      </a:r>
                      <a:endParaRPr lang="pt-BR" sz="1400" b="1" dirty="0">
                        <a:solidFill>
                          <a:schemeClr val="tx1"/>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Ciclos Finalizados (após extemporânea)</a:t>
                      </a:r>
                      <a:endParaRPr lang="pt-BR" sz="1400" b="1" dirty="0">
                        <a:solidFill>
                          <a:schemeClr val="tx1"/>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pt-BR" sz="1400" b="1" dirty="0">
                          <a:solidFill>
                            <a:schemeClr val="tx1"/>
                          </a:solidFill>
                          <a:latin typeface="Arial"/>
                          <a:ea typeface="Times New Roman"/>
                        </a:rPr>
                        <a:t>Ciclos Ativos</a:t>
                      </a:r>
                      <a:endParaRPr lang="pt-BR" sz="1400" b="1" dirty="0">
                        <a:solidFill>
                          <a:schemeClr val="tx1"/>
                        </a:solidFill>
                        <a:latin typeface="Times New Roman"/>
                        <a:ea typeface="Times New Roman"/>
                      </a:endParaRPr>
                    </a:p>
                    <a:p>
                      <a:pPr algn="ctr">
                        <a:spcAft>
                          <a:spcPts val="0"/>
                        </a:spcAft>
                      </a:pPr>
                      <a:r>
                        <a:rPr lang="pt-BR" sz="1400" b="1" dirty="0">
                          <a:solidFill>
                            <a:schemeClr val="tx1"/>
                          </a:solidFill>
                          <a:latin typeface="Arial"/>
                          <a:ea typeface="Times New Roman"/>
                        </a:rPr>
                        <a:t>(abertos)</a:t>
                      </a:r>
                      <a:endParaRPr lang="pt-BR" sz="1400" b="1" dirty="0">
                        <a:solidFill>
                          <a:schemeClr val="tx1"/>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0"/>
                  </a:ext>
                </a:extLst>
              </a:tr>
              <a:tr h="288618">
                <a:tc vMerge="1">
                  <a:txBody>
                    <a:bodyPr/>
                    <a:lstStyle/>
                    <a:p>
                      <a:endParaRPr lang="pt-BR"/>
                    </a:p>
                  </a:txBody>
                  <a:tcPr/>
                </a:tc>
                <a:tc>
                  <a:txBody>
                    <a:bodyPr/>
                    <a:lstStyle/>
                    <a:p>
                      <a:pPr algn="ctr">
                        <a:spcAft>
                          <a:spcPts val="0"/>
                        </a:spcAft>
                      </a:pPr>
                      <a:r>
                        <a:rPr lang="pt-BR" sz="1400" b="1">
                          <a:solidFill>
                            <a:srgbClr val="000000"/>
                          </a:solidFill>
                          <a:latin typeface="Arial"/>
                          <a:ea typeface="Times New Roman"/>
                        </a:rPr>
                        <a:t>Qtd Alunos</a:t>
                      </a:r>
                      <a:endParaRPr lang="pt-BR" sz="1400" b="1">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rgbClr val="548DD4"/>
                          </a:solidFill>
                          <a:latin typeface="Arial"/>
                          <a:ea typeface="Times New Roman"/>
                        </a:rPr>
                        <a:t>Azul</a:t>
                      </a:r>
                      <a:endParaRPr lang="pt-BR" sz="14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rgbClr val="FF0000"/>
                          </a:solidFill>
                          <a:latin typeface="Arial"/>
                          <a:ea typeface="Times New Roman"/>
                        </a:rPr>
                        <a:t>Vermelho</a:t>
                      </a:r>
                      <a:endParaRPr lang="pt-BR" sz="1400" b="1">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rgbClr val="FFC000"/>
                          </a:solidFill>
                          <a:latin typeface="Arial"/>
                          <a:ea typeface="Times New Roman"/>
                        </a:rPr>
                        <a:t>Amarelo</a:t>
                      </a:r>
                      <a:endParaRPr lang="pt-BR" sz="1400" b="1">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rgbClr val="00B050"/>
                          </a:solidFill>
                          <a:latin typeface="Arial"/>
                          <a:ea typeface="Times New Roman"/>
                        </a:rPr>
                        <a:t>Verde</a:t>
                      </a:r>
                      <a:endParaRPr lang="pt-BR" sz="1400" b="1">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288618">
                <a:tc>
                  <a:txBody>
                    <a:bodyPr/>
                    <a:lstStyle/>
                    <a:p>
                      <a:pPr algn="just">
                        <a:spcAft>
                          <a:spcPts val="0"/>
                        </a:spcAft>
                      </a:pPr>
                      <a:r>
                        <a:rPr lang="pt-BR" sz="1400" b="1" dirty="0">
                          <a:solidFill>
                            <a:schemeClr val="tx1"/>
                          </a:solidFill>
                          <a:latin typeface="Arial"/>
                          <a:ea typeface="Times New Roman"/>
                        </a:rPr>
                        <a:t>Abaetetuba</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555</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10</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31</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28</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88618">
                <a:tc>
                  <a:txBody>
                    <a:bodyPr/>
                    <a:lstStyle/>
                    <a:p>
                      <a:pPr algn="just">
                        <a:spcAft>
                          <a:spcPts val="0"/>
                        </a:spcAft>
                      </a:pPr>
                      <a:r>
                        <a:rPr lang="pt-BR" sz="1400" b="1">
                          <a:solidFill>
                            <a:schemeClr val="tx1"/>
                          </a:solidFill>
                          <a:latin typeface="Arial"/>
                          <a:ea typeface="Times New Roman"/>
                        </a:rPr>
                        <a:t>Altamira</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pt-BR" sz="1400" b="1">
                        <a:solidFill>
                          <a:schemeClr val="tx1"/>
                        </a:solidFill>
                        <a:latin typeface="Arial"/>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6</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15</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6</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88618">
                <a:tc>
                  <a:txBody>
                    <a:bodyPr/>
                    <a:lstStyle/>
                    <a:p>
                      <a:pPr algn="just">
                        <a:spcAft>
                          <a:spcPts val="0"/>
                        </a:spcAft>
                      </a:pPr>
                      <a:r>
                        <a:rPr lang="pt-BR" sz="1400" b="1" dirty="0">
                          <a:solidFill>
                            <a:schemeClr val="tx1"/>
                          </a:solidFill>
                          <a:latin typeface="Arial"/>
                          <a:ea typeface="Times New Roman"/>
                        </a:rPr>
                        <a:t>Ananindeua</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230*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4</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88618">
                <a:tc>
                  <a:txBody>
                    <a:bodyPr/>
                    <a:lstStyle/>
                    <a:p>
                      <a:pPr algn="just">
                        <a:spcAft>
                          <a:spcPts val="0"/>
                        </a:spcAft>
                      </a:pPr>
                      <a:r>
                        <a:rPr lang="pt-BR" sz="1400" b="1" dirty="0">
                          <a:solidFill>
                            <a:schemeClr val="tx1"/>
                          </a:solidFill>
                          <a:latin typeface="Arial"/>
                          <a:ea typeface="Times New Roman"/>
                        </a:rPr>
                        <a:t>Avançado Vigia</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pt-BR" sz="1400" b="1">
                        <a:solidFill>
                          <a:schemeClr val="tx1"/>
                        </a:solidFill>
                        <a:latin typeface="Arial"/>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2</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3</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3</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88618">
                <a:tc>
                  <a:txBody>
                    <a:bodyPr/>
                    <a:lstStyle/>
                    <a:p>
                      <a:pPr algn="just">
                        <a:spcAft>
                          <a:spcPts val="0"/>
                        </a:spcAft>
                      </a:pPr>
                      <a:r>
                        <a:rPr lang="pt-BR" sz="1400" b="1">
                          <a:solidFill>
                            <a:schemeClr val="tx1"/>
                          </a:solidFill>
                          <a:latin typeface="Arial"/>
                          <a:ea typeface="Times New Roman"/>
                        </a:rPr>
                        <a:t>Belém</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pt-BR" sz="1400" b="1">
                        <a:solidFill>
                          <a:schemeClr val="tx1"/>
                        </a:solidFill>
                        <a:latin typeface="Arial"/>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17</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157</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34</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111</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88618">
                <a:tc>
                  <a:txBody>
                    <a:bodyPr/>
                    <a:lstStyle/>
                    <a:p>
                      <a:pPr algn="just">
                        <a:spcAft>
                          <a:spcPts val="0"/>
                        </a:spcAft>
                      </a:pPr>
                      <a:r>
                        <a:rPr lang="pt-BR" sz="1400" b="1">
                          <a:solidFill>
                            <a:schemeClr val="tx1"/>
                          </a:solidFill>
                          <a:latin typeface="Arial"/>
                          <a:ea typeface="Times New Roman"/>
                        </a:rPr>
                        <a:t>Bragança</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800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5</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21</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9</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14</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288618">
                <a:tc>
                  <a:txBody>
                    <a:bodyPr/>
                    <a:lstStyle/>
                    <a:p>
                      <a:pPr algn="just">
                        <a:spcAft>
                          <a:spcPts val="0"/>
                        </a:spcAft>
                      </a:pPr>
                      <a:r>
                        <a:rPr lang="pt-BR" sz="1400" b="1" dirty="0">
                          <a:solidFill>
                            <a:schemeClr val="tx1"/>
                          </a:solidFill>
                          <a:latin typeface="Arial"/>
                          <a:ea typeface="Times New Roman"/>
                        </a:rPr>
                        <a:t>Breves</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180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15</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8</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5</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288618">
                <a:tc>
                  <a:txBody>
                    <a:bodyPr/>
                    <a:lstStyle/>
                    <a:p>
                      <a:pPr algn="just">
                        <a:spcAft>
                          <a:spcPts val="0"/>
                        </a:spcAft>
                      </a:pPr>
                      <a:r>
                        <a:rPr lang="pt-BR" sz="1400" b="1">
                          <a:solidFill>
                            <a:schemeClr val="tx1"/>
                          </a:solidFill>
                          <a:latin typeface="Arial"/>
                          <a:ea typeface="Times New Roman"/>
                        </a:rPr>
                        <a:t>Cametá</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62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4</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5</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288618">
                <a:tc>
                  <a:txBody>
                    <a:bodyPr/>
                    <a:lstStyle/>
                    <a:p>
                      <a:pPr algn="just">
                        <a:spcAft>
                          <a:spcPts val="0"/>
                        </a:spcAft>
                      </a:pPr>
                      <a:r>
                        <a:rPr lang="pt-BR" sz="1400" b="1">
                          <a:solidFill>
                            <a:schemeClr val="tx1"/>
                          </a:solidFill>
                          <a:latin typeface="Arial"/>
                          <a:ea typeface="Times New Roman"/>
                        </a:rPr>
                        <a:t>Castanhal</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117</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5</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27</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15</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248042">
                <a:tc>
                  <a:txBody>
                    <a:bodyPr/>
                    <a:lstStyle/>
                    <a:p>
                      <a:pPr algn="just">
                        <a:spcAft>
                          <a:spcPts val="0"/>
                        </a:spcAft>
                      </a:pPr>
                      <a:r>
                        <a:rPr lang="pt-BR" sz="1400" b="1">
                          <a:solidFill>
                            <a:schemeClr val="tx1"/>
                          </a:solidFill>
                          <a:latin typeface="Arial"/>
                          <a:ea typeface="Times New Roman"/>
                        </a:rPr>
                        <a:t>Conc. do Araguaia</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160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11</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12</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r h="288618">
                <a:tc>
                  <a:txBody>
                    <a:bodyPr/>
                    <a:lstStyle/>
                    <a:p>
                      <a:pPr algn="just">
                        <a:spcAft>
                          <a:spcPts val="0"/>
                        </a:spcAft>
                      </a:pPr>
                      <a:r>
                        <a:rPr lang="pt-BR" sz="1400" b="1">
                          <a:solidFill>
                            <a:schemeClr val="tx1"/>
                          </a:solidFill>
                          <a:latin typeface="Arial"/>
                          <a:ea typeface="Times New Roman"/>
                        </a:rPr>
                        <a:t>Itaituba</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pt-BR" sz="1400" b="1">
                        <a:solidFill>
                          <a:schemeClr val="tx1"/>
                        </a:solidFill>
                        <a:latin typeface="Arial"/>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7</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13</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5</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2"/>
                  </a:ext>
                </a:extLst>
              </a:tr>
              <a:tr h="288618">
                <a:tc>
                  <a:txBody>
                    <a:bodyPr/>
                    <a:lstStyle/>
                    <a:p>
                      <a:pPr algn="just">
                        <a:spcAft>
                          <a:spcPts val="0"/>
                        </a:spcAft>
                      </a:pPr>
                      <a:r>
                        <a:rPr lang="pt-BR" sz="1400" b="1">
                          <a:solidFill>
                            <a:schemeClr val="tx1"/>
                          </a:solidFill>
                          <a:latin typeface="Arial"/>
                          <a:ea typeface="Times New Roman"/>
                        </a:rPr>
                        <a:t>Marabá Industrial</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pt-BR" sz="1400" b="1">
                        <a:solidFill>
                          <a:schemeClr val="tx1"/>
                        </a:solidFill>
                        <a:latin typeface="Arial"/>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23</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6</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9</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3"/>
                  </a:ext>
                </a:extLst>
              </a:tr>
              <a:tr h="288618">
                <a:tc>
                  <a:txBody>
                    <a:bodyPr/>
                    <a:lstStyle/>
                    <a:p>
                      <a:pPr algn="just">
                        <a:spcAft>
                          <a:spcPts val="0"/>
                        </a:spcAft>
                      </a:pPr>
                      <a:r>
                        <a:rPr lang="pt-BR" sz="1400" b="1">
                          <a:solidFill>
                            <a:schemeClr val="tx1"/>
                          </a:solidFill>
                          <a:latin typeface="Arial"/>
                          <a:ea typeface="Times New Roman"/>
                        </a:rPr>
                        <a:t>Marabá Rural</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162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7</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18</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4"/>
                  </a:ext>
                </a:extLst>
              </a:tr>
              <a:tr h="288618">
                <a:tc>
                  <a:txBody>
                    <a:bodyPr/>
                    <a:lstStyle/>
                    <a:p>
                      <a:pPr algn="just">
                        <a:spcAft>
                          <a:spcPts val="0"/>
                        </a:spcAft>
                      </a:pPr>
                      <a:r>
                        <a:rPr lang="pt-BR" sz="1400" b="1">
                          <a:solidFill>
                            <a:schemeClr val="tx1"/>
                          </a:solidFill>
                          <a:latin typeface="Arial"/>
                          <a:ea typeface="Times New Roman"/>
                        </a:rPr>
                        <a:t>Óbidos</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120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4</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6</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5"/>
                  </a:ext>
                </a:extLst>
              </a:tr>
              <a:tr h="288618">
                <a:tc>
                  <a:txBody>
                    <a:bodyPr/>
                    <a:lstStyle/>
                    <a:p>
                      <a:pPr algn="just">
                        <a:spcAft>
                          <a:spcPts val="0"/>
                        </a:spcAft>
                      </a:pPr>
                      <a:r>
                        <a:rPr lang="pt-BR" sz="1400" b="1">
                          <a:solidFill>
                            <a:schemeClr val="tx1"/>
                          </a:solidFill>
                          <a:latin typeface="Arial"/>
                          <a:ea typeface="Times New Roman"/>
                        </a:rPr>
                        <a:t>Paragominas</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pt-BR" sz="1400" b="1">
                        <a:solidFill>
                          <a:schemeClr val="tx1"/>
                        </a:solidFill>
                        <a:latin typeface="Arial"/>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6</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6"/>
                  </a:ext>
                </a:extLst>
              </a:tr>
              <a:tr h="288618">
                <a:tc>
                  <a:txBody>
                    <a:bodyPr/>
                    <a:lstStyle/>
                    <a:p>
                      <a:pPr algn="just">
                        <a:spcAft>
                          <a:spcPts val="0"/>
                        </a:spcAft>
                      </a:pPr>
                      <a:r>
                        <a:rPr lang="pt-BR" sz="1400" b="1" dirty="0">
                          <a:solidFill>
                            <a:schemeClr val="tx1"/>
                          </a:solidFill>
                          <a:latin typeface="Arial"/>
                          <a:ea typeface="Times New Roman"/>
                        </a:rPr>
                        <a:t>Parauapebas</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pt-BR" sz="1400" b="1">
                        <a:solidFill>
                          <a:schemeClr val="tx1"/>
                        </a:solidFill>
                        <a:latin typeface="Arial"/>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3</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7</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7"/>
                  </a:ext>
                </a:extLst>
              </a:tr>
              <a:tr h="288618">
                <a:tc>
                  <a:txBody>
                    <a:bodyPr/>
                    <a:lstStyle/>
                    <a:p>
                      <a:pPr algn="just">
                        <a:spcAft>
                          <a:spcPts val="0"/>
                        </a:spcAft>
                      </a:pPr>
                      <a:r>
                        <a:rPr lang="pt-BR" sz="1400" b="1" dirty="0">
                          <a:solidFill>
                            <a:schemeClr val="tx1"/>
                          </a:solidFill>
                          <a:latin typeface="Arial"/>
                          <a:ea typeface="Times New Roman"/>
                        </a:rPr>
                        <a:t>Santarém</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400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12</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19</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5</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14</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8"/>
                  </a:ext>
                </a:extLst>
              </a:tr>
              <a:tr h="288618">
                <a:tc>
                  <a:txBody>
                    <a:bodyPr/>
                    <a:lstStyle/>
                    <a:p>
                      <a:pPr algn="just">
                        <a:spcAft>
                          <a:spcPts val="0"/>
                        </a:spcAft>
                      </a:pPr>
                      <a:r>
                        <a:rPr lang="pt-BR" sz="1400" b="1" dirty="0">
                          <a:solidFill>
                            <a:schemeClr val="tx1"/>
                          </a:solidFill>
                          <a:latin typeface="Arial"/>
                          <a:ea typeface="Times New Roman"/>
                        </a:rPr>
                        <a:t>Tucuruí</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468</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7</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33</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a:solidFill>
                            <a:schemeClr val="tx1"/>
                          </a:solidFill>
                          <a:latin typeface="Arial"/>
                          <a:ea typeface="Times New Roman"/>
                        </a:rPr>
                        <a:t>10</a:t>
                      </a:r>
                      <a:endParaRPr lang="pt-BR" sz="1400" b="1">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1400" b="1" dirty="0">
                          <a:solidFill>
                            <a:schemeClr val="tx1"/>
                          </a:solidFill>
                          <a:latin typeface="Arial"/>
                          <a:ea typeface="Times New Roman"/>
                        </a:rPr>
                        <a:t>27</a:t>
                      </a:r>
                      <a:endParaRPr lang="pt-BR" sz="1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9"/>
                  </a:ext>
                </a:extLst>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71475" y="2160588"/>
            <a:ext cx="11572875" cy="4254500"/>
          </a:xfrm>
          <a:solidFill>
            <a:schemeClr val="bg1"/>
          </a:solidFill>
        </p:spPr>
        <p:txBody>
          <a:bodyPr>
            <a:normAutofit/>
          </a:bodyPr>
          <a:lstStyle/>
          <a:p>
            <a:pPr algn="just"/>
            <a:r>
              <a:rPr lang="pt-BR" sz="2400" dirty="0" smtClean="0"/>
              <a:t>Nota informativa n.138/2015/dpe/ddr/setec/mec</a:t>
            </a:r>
          </a:p>
          <a:p>
            <a:pPr algn="just">
              <a:buNone/>
            </a:pPr>
            <a:endParaRPr lang="pt-BR" sz="2400" dirty="0" smtClean="0"/>
          </a:p>
          <a:p>
            <a:pPr algn="just"/>
            <a:r>
              <a:rPr lang="pt-BR" sz="2400" dirty="0" smtClean="0"/>
              <a:t>Comissão Geral- Portaria 1448.GAB.10/09/2015 (PROEN/PRODIN/PROEX/DAI/ PROPPG/ ASSISTÊNCIA ESTUDANTIL/PI)</a:t>
            </a:r>
          </a:p>
          <a:p>
            <a:pPr algn="just">
              <a:buNone/>
            </a:pPr>
            <a:endParaRPr lang="pt-BR" sz="2400" dirty="0" smtClean="0"/>
          </a:p>
          <a:p>
            <a:pPr algn="just"/>
            <a:r>
              <a:rPr lang="pt-BR" sz="2400" dirty="0" smtClean="0"/>
              <a:t>O Ofício Circular 60 DDR- SETEC-MEC, </a:t>
            </a:r>
            <a:r>
              <a:rPr lang="pt-BR" sz="2400" b="1" dirty="0" smtClean="0">
                <a:solidFill>
                  <a:srgbClr val="FF0000"/>
                </a:solidFill>
              </a:rPr>
              <a:t>direciona “em atenção às medidas pactuadas com o Tribunal de contas da União (TCU), no âmbito do Plano de Ação do Acórdão nº 506/2013 TCU </a:t>
            </a:r>
            <a:r>
              <a:rPr lang="pt-BR" sz="2400" dirty="0" smtClean="0"/>
              <a:t>- Plenário, encaminha a nota 138-2015-DPE-DDR-SETEC-MEC, sobre a orientação dos planos  estratégicos”</a:t>
            </a:r>
          </a:p>
          <a:p>
            <a:endParaRPr lang="pt-BR" sz="3200" dirty="0" smtClean="0"/>
          </a:p>
          <a:p>
            <a:endParaRPr lang="pt-BR" sz="3200" dirty="0" smtClean="0"/>
          </a:p>
          <a:p>
            <a:pPr>
              <a:buNone/>
            </a:pPr>
            <a:endParaRPr lang="pt-BR" sz="3200" dirty="0" smtClean="0"/>
          </a:p>
          <a:p>
            <a:endParaRPr lang="pt-BR" sz="4400" dirty="0" smtClean="0"/>
          </a:p>
          <a:p>
            <a:endParaRPr lang="pt-BR" sz="4400" dirty="0" smtClean="0"/>
          </a:p>
        </p:txBody>
      </p:sp>
      <p:sp>
        <p:nvSpPr>
          <p:cNvPr id="7" name="Título 3"/>
          <p:cNvSpPr txBox="1">
            <a:spLocks/>
          </p:cNvSpPr>
          <p:nvPr/>
        </p:nvSpPr>
        <p:spPr>
          <a:xfrm>
            <a:off x="381000" y="561447"/>
            <a:ext cx="9877426" cy="1372128"/>
          </a:xfrm>
          <a:prstGeom prst="rect">
            <a:avLst/>
          </a:prstGeom>
        </p:spPr>
        <p:txBody>
          <a:bodyPr vert="horz" lIns="91440" tIns="45720" rIns="91440" bIns="45720" rtlCol="0" anchor="t">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pt-BR" sz="3200" b="0" i="0" u="none" strike="noStrike" kern="1200" cap="none" spc="0" normalizeH="0" baseline="0" noProof="0" dirty="0" smtClean="0">
                <a:ln>
                  <a:noFill/>
                </a:ln>
                <a:solidFill>
                  <a:schemeClr val="tx1"/>
                </a:solidFill>
                <a:effectLst/>
                <a:uLnTx/>
                <a:uFillTx/>
                <a:latin typeface="Tahoma" pitchFamily="34" charset="0"/>
                <a:ea typeface="Tahoma" pitchFamily="34" charset="0"/>
                <a:cs typeface="Tahoma" pitchFamily="34" charset="0"/>
              </a:rPr>
              <a:t>PLANO INSTITUCIONAL ESTRATÉGICO PARA PERMANÊNCIA E O ÊXITO DOS ESTUDANTES- IFPA </a:t>
            </a:r>
            <a:endParaRPr kumimoji="0" lang="pt-BR" sz="3200" b="0" i="0" u="none" strike="noStrike" kern="1200" cap="none" spc="0" normalizeH="0" baseline="0" noProof="0" dirty="0">
              <a:ln>
                <a:noFill/>
              </a:ln>
              <a:solidFill>
                <a:schemeClr val="accent1"/>
              </a:solidFill>
              <a:effectLst/>
              <a:uLnTx/>
              <a:uFillTx/>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xmlns="" val="3891708432"/>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Recomendações</a:t>
            </a:r>
            <a:endParaRPr lang="pt-BR" dirty="0"/>
          </a:p>
        </p:txBody>
      </p:sp>
      <p:sp>
        <p:nvSpPr>
          <p:cNvPr id="3" name="Espaço Reservado para Conteúdo 2"/>
          <p:cNvSpPr>
            <a:spLocks noGrp="1"/>
          </p:cNvSpPr>
          <p:nvPr>
            <p:ph sz="quarter" idx="4294967295"/>
          </p:nvPr>
        </p:nvSpPr>
        <p:spPr>
          <a:xfrm>
            <a:off x="680321" y="2090160"/>
            <a:ext cx="10238510" cy="5853112"/>
          </a:xfrm>
        </p:spPr>
        <p:txBody>
          <a:bodyPr>
            <a:normAutofit/>
          </a:bodyPr>
          <a:lstStyle/>
          <a:p>
            <a:r>
              <a:rPr lang="pt-BR" sz="2600" dirty="0" smtClean="0"/>
              <a:t>Identificar a equipe de trabalho  com a função e a carga horária prevista</a:t>
            </a:r>
          </a:p>
          <a:p>
            <a:r>
              <a:rPr lang="pt-BR" sz="2600" dirty="0" smtClean="0"/>
              <a:t>Seguir a estrutura prevista na resolução</a:t>
            </a:r>
          </a:p>
          <a:p>
            <a:r>
              <a:rPr lang="pt-BR" sz="2600" dirty="0" smtClean="0"/>
              <a:t>Quando necessitar de recursos financeiros,  especificar o orçamento </a:t>
            </a:r>
          </a:p>
          <a:p>
            <a:r>
              <a:rPr lang="pt-BR" sz="2600" dirty="0" smtClean="0"/>
              <a:t>Seguir o fluxo que orienta a instrução normativa :</a:t>
            </a:r>
          </a:p>
          <a:p>
            <a:pPr marL="0" indent="0">
              <a:buNone/>
            </a:pPr>
            <a:r>
              <a:rPr lang="pt-BR" sz="2600" dirty="0" smtClean="0"/>
              <a:t>Art.20-O projeto de ensino deverá ser entregue ao Coordenador do Curso, via processo, que  o levará para discussão no Colegiado de Curso, via processo, que o levará para discussão no Colegiado do Curso, para análise e aprovação no prazo máximo de 30 dias.</a:t>
            </a:r>
            <a:endParaRPr lang="pt-BR" sz="2600" dirty="0"/>
          </a:p>
        </p:txBody>
      </p:sp>
    </p:spTree>
    <p:extLst>
      <p:ext uri="{BB962C8B-B14F-4D97-AF65-F5344CB8AC3E}">
        <p14:creationId xmlns="" xmlns:p14="http://schemas.microsoft.com/office/powerpoint/2010/main" val="40505203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1627318" y="2540994"/>
            <a:ext cx="7040821" cy="1646302"/>
          </a:xfrm>
        </p:spPr>
        <p:txBody>
          <a:bodyPr/>
          <a:lstStyle/>
          <a:p>
            <a:pPr algn="ctr"/>
            <a:r>
              <a:rPr lang="pt-BR" sz="2800" dirty="0" smtClean="0">
                <a:solidFill>
                  <a:schemeClr val="tx1"/>
                </a:solidFill>
                <a:latin typeface="Tahoma" pitchFamily="34" charset="0"/>
                <a:ea typeface="Tahoma" pitchFamily="34" charset="0"/>
                <a:cs typeface="Tahoma" pitchFamily="34" charset="0"/>
              </a:rPr>
              <a:t>PLANO  ESTRATÉGICO PARA PERMANÊNCIA E O ÊXITO DOS ESTUDANTES- IFPA – NOS  CAMPI</a:t>
            </a:r>
            <a:endParaRPr lang="pt-BR" sz="28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xmlns="" val="1083400079"/>
      </p:ext>
    </p:extLst>
  </p:cSld>
  <p:clrMapOvr>
    <a:masterClrMapping/>
  </p:clrMapOvr>
  <p:transition spd="med">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MARTINHA\AppData\Local\Temp\IFPA Campi.jpg"/>
          <p:cNvPicPr>
            <a:picLocks noChangeAspect="1" noChangeArrowheads="1"/>
          </p:cNvPicPr>
          <p:nvPr/>
        </p:nvPicPr>
        <p:blipFill>
          <a:blip r:embed="rId2" cstate="print"/>
          <a:srcRect/>
          <a:stretch>
            <a:fillRect/>
          </a:stretch>
        </p:blipFill>
        <p:spPr bwMode="auto">
          <a:xfrm>
            <a:off x="1772815" y="923730"/>
            <a:ext cx="7931021" cy="5635689"/>
          </a:xfrm>
          <a:prstGeom prst="rect">
            <a:avLst/>
          </a:prstGeom>
          <a:noFill/>
        </p:spPr>
      </p:pic>
      <p:sp>
        <p:nvSpPr>
          <p:cNvPr id="7" name="CaixaDeTexto 6"/>
          <p:cNvSpPr txBox="1"/>
          <p:nvPr/>
        </p:nvSpPr>
        <p:spPr>
          <a:xfrm>
            <a:off x="279918" y="6142462"/>
            <a:ext cx="1371600" cy="461665"/>
          </a:xfrm>
          <a:prstGeom prst="rect">
            <a:avLst/>
          </a:prstGeom>
          <a:noFill/>
        </p:spPr>
        <p:txBody>
          <a:bodyPr wrap="square" rtlCol="0">
            <a:spAutoFit/>
          </a:bodyPr>
          <a:lstStyle/>
          <a:p>
            <a:r>
              <a:rPr lang="pt-BR" sz="1200" dirty="0" smtClean="0"/>
              <a:t>Fonte: FRARE, JÚLIO 2016</a:t>
            </a:r>
            <a:endParaRPr lang="pt-BR" sz="1200" dirty="0"/>
          </a:p>
        </p:txBody>
      </p:sp>
      <p:sp>
        <p:nvSpPr>
          <p:cNvPr id="8" name="CaixaDeTexto 7"/>
          <p:cNvSpPr txBox="1"/>
          <p:nvPr/>
        </p:nvSpPr>
        <p:spPr>
          <a:xfrm>
            <a:off x="4539350" y="509451"/>
            <a:ext cx="3814354" cy="369332"/>
          </a:xfrm>
          <a:prstGeom prst="rect">
            <a:avLst/>
          </a:prstGeom>
          <a:noFill/>
        </p:spPr>
        <p:txBody>
          <a:bodyPr wrap="square" rtlCol="0">
            <a:spAutoFit/>
          </a:bodyPr>
          <a:lstStyle/>
          <a:p>
            <a:r>
              <a:rPr lang="pt-BR" dirty="0" smtClean="0"/>
              <a:t>IMPLANTAÇÃO POLÍTICA-PPE </a:t>
            </a:r>
            <a:endParaRPr lang="pt-BR" dirty="0"/>
          </a:p>
        </p:txBody>
      </p:sp>
    </p:spTree>
    <p:extLst>
      <p:ext uri="{BB962C8B-B14F-4D97-AF65-F5344CB8AC3E}">
        <p14:creationId xmlns:p14="http://schemas.microsoft.com/office/powerpoint/2010/main" xmlns="" val="2688470831"/>
      </p:ext>
    </p:extLst>
  </p:cSld>
  <p:clrMapOvr>
    <a:masterClrMapping/>
  </p:clrMapOvr>
  <p:transition spd="med">
    <p:fad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3" y="609600"/>
            <a:ext cx="9073157" cy="1320800"/>
          </a:xfrm>
        </p:spPr>
        <p:txBody>
          <a:bodyPr>
            <a:normAutofit/>
          </a:bodyPr>
          <a:lstStyle/>
          <a:p>
            <a:pPr algn="just"/>
            <a:r>
              <a:rPr lang="pt-BR" sz="3200" dirty="0" smtClean="0">
                <a:solidFill>
                  <a:schemeClr val="tx1"/>
                </a:solidFill>
              </a:rPr>
              <a:t>DOCUMENTOS NORTEADORES PARA CONSTRUÇÃO DO PLANO NOS CAMPI</a:t>
            </a:r>
            <a:endParaRPr lang="pt-BR" sz="3200" dirty="0">
              <a:solidFill>
                <a:schemeClr val="tx1"/>
              </a:solidFill>
            </a:endParaRPr>
          </a:p>
        </p:txBody>
      </p:sp>
      <p:sp>
        <p:nvSpPr>
          <p:cNvPr id="3" name="Espaço Reservado para Conteúdo 2"/>
          <p:cNvSpPr>
            <a:spLocks noGrp="1"/>
          </p:cNvSpPr>
          <p:nvPr>
            <p:ph idx="1"/>
          </p:nvPr>
        </p:nvSpPr>
        <p:spPr>
          <a:xfrm>
            <a:off x="677333" y="2160589"/>
            <a:ext cx="10781242" cy="3880773"/>
          </a:xfrm>
        </p:spPr>
        <p:txBody>
          <a:bodyPr/>
          <a:lstStyle/>
          <a:p>
            <a:r>
              <a:rPr lang="pt-BR" sz="2400" dirty="0" smtClean="0"/>
              <a:t>Nota informativa n.138/2015/dpe/ddr/setec/mec</a:t>
            </a:r>
          </a:p>
          <a:p>
            <a:pPr>
              <a:buNone/>
            </a:pPr>
            <a:endParaRPr lang="pt-BR" sz="3200" dirty="0" smtClean="0"/>
          </a:p>
          <a:p>
            <a:pPr>
              <a:buNone/>
            </a:pPr>
            <a:endParaRPr lang="pt-BR" sz="3200" dirty="0" smtClean="0"/>
          </a:p>
          <a:p>
            <a:endParaRPr lang="pt-BR" sz="4400" dirty="0" smtClean="0"/>
          </a:p>
          <a:p>
            <a:endParaRPr lang="pt-BR" sz="4400" dirty="0" smtClean="0"/>
          </a:p>
        </p:txBody>
      </p:sp>
      <p:sp>
        <p:nvSpPr>
          <p:cNvPr id="8" name="Seta para cima e para baixo 7"/>
          <p:cNvSpPr/>
          <p:nvPr/>
        </p:nvSpPr>
        <p:spPr>
          <a:xfrm>
            <a:off x="5671754" y="3400424"/>
            <a:ext cx="357591" cy="741397"/>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 name="CaixaDeTexto 9"/>
          <p:cNvSpPr txBox="1"/>
          <p:nvPr/>
        </p:nvSpPr>
        <p:spPr>
          <a:xfrm>
            <a:off x="543801" y="4545865"/>
            <a:ext cx="10615612" cy="830997"/>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pt-BR" sz="2400" dirty="0" smtClean="0">
                <a:solidFill>
                  <a:schemeClr val="tx1"/>
                </a:solidFill>
              </a:rPr>
              <a:t>Memorando Circular 10.2016</a:t>
            </a:r>
          </a:p>
          <a:p>
            <a:pPr algn="ctr"/>
            <a:r>
              <a:rPr lang="pt-BR" sz="2400" dirty="0" smtClean="0">
                <a:solidFill>
                  <a:schemeClr val="tx1"/>
                </a:solidFill>
              </a:rPr>
              <a:t>Memorando Circular 12.2016</a:t>
            </a:r>
            <a:endParaRPr lang="pt-BR" sz="2400" dirty="0">
              <a:solidFill>
                <a:schemeClr val="tx1"/>
              </a:solidFill>
            </a:endParaRPr>
          </a:p>
        </p:txBody>
      </p:sp>
    </p:spTree>
    <p:extLst>
      <p:ext uri="{BB962C8B-B14F-4D97-AF65-F5344CB8AC3E}">
        <p14:creationId xmlns:p14="http://schemas.microsoft.com/office/powerpoint/2010/main" xmlns="" val="3891708432"/>
      </p:ext>
    </p:extLst>
  </p:cSld>
  <p:clrMapOvr>
    <a:masterClrMapping/>
  </p:clrMapOvr>
  <p:transition spd="med">
    <p:fad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ço Reservado para Conteúdo 4"/>
          <p:cNvGraphicFramePr>
            <a:graphicFrameLocks/>
          </p:cNvGraphicFramePr>
          <p:nvPr/>
        </p:nvGraphicFramePr>
        <p:xfrm>
          <a:off x="683624" y="425691"/>
          <a:ext cx="9141511" cy="6164058"/>
        </p:xfrm>
        <a:graphic>
          <a:graphicData uri="http://schemas.openxmlformats.org/drawingml/2006/table">
            <a:tbl>
              <a:tblPr firstRow="1" bandRow="1">
                <a:tableStyleId>{5C22544A-7EE6-4342-B048-85BDC9FD1C3A}</a:tableStyleId>
              </a:tblPr>
              <a:tblGrid>
                <a:gridCol w="824878"/>
                <a:gridCol w="1555178"/>
                <a:gridCol w="1294402"/>
                <a:gridCol w="5467053"/>
              </a:tblGrid>
              <a:tr h="373085">
                <a:tc gridSpan="4">
                  <a:txBody>
                    <a:bodyPr/>
                    <a:lstStyle/>
                    <a:p>
                      <a:pPr algn="ctr"/>
                      <a:r>
                        <a:rPr lang="pt-BR" dirty="0" smtClean="0">
                          <a:solidFill>
                            <a:srgbClr val="FF0000"/>
                          </a:solidFill>
                        </a:rPr>
                        <a:t>MAPA</a:t>
                      </a:r>
                      <a:r>
                        <a:rPr lang="pt-BR" baseline="0" dirty="0" smtClean="0">
                          <a:solidFill>
                            <a:srgbClr val="FF0000"/>
                          </a:solidFill>
                        </a:rPr>
                        <a:t> DE ENTREGA -   </a:t>
                      </a:r>
                      <a:r>
                        <a:rPr lang="pt-BR" dirty="0" smtClean="0">
                          <a:solidFill>
                            <a:srgbClr val="FF0000"/>
                          </a:solidFill>
                        </a:rPr>
                        <a:t>PPE   - IFPA</a:t>
                      </a:r>
                      <a:r>
                        <a:rPr lang="pt-BR" baseline="0" dirty="0" smtClean="0">
                          <a:solidFill>
                            <a:srgbClr val="FF0000"/>
                          </a:solidFill>
                        </a:rPr>
                        <a:t>/PARÁ</a:t>
                      </a:r>
                      <a:endParaRPr lang="pt-BR" dirty="0">
                        <a:solidFill>
                          <a:srgbClr val="FF0000"/>
                        </a:solidFill>
                      </a:endParaRPr>
                    </a:p>
                  </a:txBody>
                  <a:tcPr>
                    <a:solidFill>
                      <a:schemeClr val="accent1">
                        <a:lumMod val="20000"/>
                        <a:lumOff val="80000"/>
                      </a:schemeClr>
                    </a:solidFill>
                  </a:tcPr>
                </a:tc>
                <a:tc hMerge="1">
                  <a:txBody>
                    <a:bodyPr/>
                    <a:lstStyle/>
                    <a:p>
                      <a:endParaRPr lang="pt-BR"/>
                    </a:p>
                  </a:txBody>
                  <a:tcPr/>
                </a:tc>
                <a:tc hMerge="1">
                  <a:txBody>
                    <a:bodyPr/>
                    <a:lstStyle/>
                    <a:p>
                      <a:endParaRPr lang="pt-BR" dirty="0"/>
                    </a:p>
                  </a:txBody>
                  <a:tcPr>
                    <a:solidFill>
                      <a:schemeClr val="accent2">
                        <a:lumMod val="40000"/>
                        <a:lumOff val="60000"/>
                      </a:schemeClr>
                    </a:solidFill>
                  </a:tcPr>
                </a:tc>
                <a:tc hMerge="1">
                  <a:txBody>
                    <a:bodyPr/>
                    <a:lstStyle/>
                    <a:p>
                      <a:endParaRPr lang="pt-BR" dirty="0"/>
                    </a:p>
                  </a:txBody>
                  <a:tcPr>
                    <a:solidFill>
                      <a:schemeClr val="accent2">
                        <a:lumMod val="40000"/>
                        <a:lumOff val="60000"/>
                      </a:schemeClr>
                    </a:solidFill>
                  </a:tcPr>
                </a:tc>
              </a:tr>
              <a:tr h="258439">
                <a:tc gridSpan="2">
                  <a:txBody>
                    <a:bodyPr/>
                    <a:lstStyle/>
                    <a:p>
                      <a:pPr algn="ctr" fontAlgn="ctr"/>
                      <a:r>
                        <a:rPr lang="pt-BR" sz="1600" b="1" i="0" u="none" strike="noStrike" dirty="0" smtClean="0">
                          <a:solidFill>
                            <a:schemeClr val="tx1"/>
                          </a:solidFill>
                          <a:latin typeface="Arial"/>
                        </a:rPr>
                        <a:t>CAMPI</a:t>
                      </a:r>
                      <a:endParaRPr lang="pt-BR" sz="1600" b="1" i="0" u="none" strike="noStrike" dirty="0">
                        <a:solidFill>
                          <a:schemeClr val="tx1"/>
                        </a:solidFill>
                        <a:latin typeface="Arial"/>
                      </a:endParaRPr>
                    </a:p>
                  </a:txBody>
                  <a:tcPr marL="9525" marR="9525" marT="9525" marB="0" anchor="ctr">
                    <a:solidFill>
                      <a:schemeClr val="bg1"/>
                    </a:solidFill>
                  </a:tcPr>
                </a:tc>
                <a:tc hMerge="1">
                  <a:txBody>
                    <a:bodyPr/>
                    <a:lstStyle/>
                    <a:p>
                      <a:endParaRPr lang="pt-BR"/>
                    </a:p>
                  </a:txBody>
                  <a:tcPr/>
                </a:tc>
                <a:tc>
                  <a:txBody>
                    <a:bodyPr/>
                    <a:lstStyle/>
                    <a:p>
                      <a:pPr algn="ctr" fontAlgn="ctr"/>
                      <a:r>
                        <a:rPr lang="pt-BR" sz="1600" b="1" i="0" u="none" strike="noStrike" dirty="0" smtClean="0">
                          <a:solidFill>
                            <a:schemeClr val="tx1"/>
                          </a:solidFill>
                          <a:latin typeface="Arial"/>
                        </a:rPr>
                        <a:t>ENTREGA</a:t>
                      </a:r>
                      <a:endParaRPr lang="pt-BR" sz="1600" b="1" i="0" u="none" strike="noStrike" dirty="0">
                        <a:solidFill>
                          <a:schemeClr val="tx1"/>
                        </a:solidFill>
                        <a:latin typeface="Arial"/>
                      </a:endParaRPr>
                    </a:p>
                  </a:txBody>
                  <a:tcPr marL="9525" marR="9525" marT="9525" marB="0" anchor="ctr">
                    <a:solidFill>
                      <a:schemeClr val="bg1"/>
                    </a:solidFill>
                  </a:tcPr>
                </a:tc>
                <a:tc>
                  <a:txBody>
                    <a:bodyPr/>
                    <a:lstStyle/>
                    <a:p>
                      <a:pPr algn="ctr" fontAlgn="ctr"/>
                      <a:endParaRPr lang="pt-BR" sz="1600" b="1" i="0" u="none" strike="noStrike" dirty="0">
                        <a:solidFill>
                          <a:schemeClr val="tx1"/>
                        </a:solidFill>
                        <a:latin typeface="Arial"/>
                      </a:endParaRPr>
                    </a:p>
                  </a:txBody>
                  <a:tcPr marL="9525" marR="9525" marT="9525" marB="0" anchor="ctr">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SANTARÉM</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r h="444981">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ABAETETUBA</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pt-BR" sz="1400" b="0" i="0" u="none" strike="noStrike" dirty="0" smtClean="0">
                          <a:solidFill>
                            <a:schemeClr val="tx1"/>
                          </a:solidFill>
                          <a:latin typeface="Tahoma" pitchFamily="34" charset="0"/>
                          <a:ea typeface="Tahoma" pitchFamily="34" charset="0"/>
                          <a:cs typeface="Tahoma" pitchFamily="34" charset="0"/>
                        </a:rPr>
                        <a:t>OK</a:t>
                      </a:r>
                    </a:p>
                    <a:p>
                      <a:pPr algn="l" fontAlgn="ct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r h="444981">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BRAGANÇA</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pt-BR" sz="1400" b="0" i="0" u="none" strike="noStrike" dirty="0" smtClean="0">
                          <a:solidFill>
                            <a:schemeClr val="tx1"/>
                          </a:solidFill>
                          <a:latin typeface="Tahoma" pitchFamily="34" charset="0"/>
                          <a:ea typeface="Tahoma" pitchFamily="34" charset="0"/>
                          <a:cs typeface="Tahoma" pitchFamily="34" charset="0"/>
                        </a:rPr>
                        <a:t>OK</a:t>
                      </a:r>
                    </a:p>
                    <a:p>
                      <a:pPr algn="l" fontAlgn="ct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PARAUAPEBAS</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pt-BR" sz="1400" b="0" i="0" u="none" strike="noStrike" dirty="0" smtClean="0">
                          <a:solidFill>
                            <a:schemeClr val="tx1"/>
                          </a:solidFill>
                          <a:latin typeface="Tahoma" pitchFamily="34" charset="0"/>
                          <a:ea typeface="Tahoma" pitchFamily="34" charset="0"/>
                          <a:cs typeface="Tahoma" pitchFamily="34" charset="0"/>
                        </a:rPr>
                        <a:t>OK</a:t>
                      </a: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VIGIA</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ÓBIDOS</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CAMETÁ</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ANANINDEUA</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algn="l" fontAlgn="ct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RURAL DE MARABÁ</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marL="0" marR="0" indent="0" algn="l" defTabSz="457200" rtl="0" eaLnBrk="1" fontAlgn="t"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r>
              <a:tr h="444981">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CONCEIÇÃO DO ARAGUAIA</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algn="l" fontAlgn="ct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BREVES</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marL="0" marR="0" indent="0" algn="l" defTabSz="457200" rtl="0" eaLnBrk="1" fontAlgn="t"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BELÉM</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marL="0" marR="0" indent="0" algn="l" defTabSz="457200" rtl="0" eaLnBrk="1" fontAlgn="t"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r>
              <a:tr h="444981">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CONCEIÇÃO DO ARAGUAIA</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marL="0" marR="0" indent="0" algn="l" defTabSz="457200" rtl="0" eaLnBrk="1" fontAlgn="t"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r>
              <a:tr h="228714">
                <a:tc>
                  <a:txBody>
                    <a:bodyPr/>
                    <a:lstStyle/>
                    <a:p>
                      <a:pPr algn="ctr" fontAlgn="t"/>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ALTAMIRA</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marL="0" marR="0" indent="0" algn="l" defTabSz="457200" rtl="0" eaLnBrk="1" fontAlgn="t"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r>
              <a:tr h="418868">
                <a:tc>
                  <a:txBody>
                    <a:bodyPr/>
                    <a:lstStyle/>
                    <a:p>
                      <a:pPr algn="ctr" fontAlgn="t"/>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MARABÁ</a:t>
                      </a:r>
                      <a:r>
                        <a:rPr lang="pt-BR" sz="1400" b="0" i="0" u="none" strike="noStrike" baseline="0" dirty="0" smtClean="0">
                          <a:solidFill>
                            <a:schemeClr val="tx1"/>
                          </a:solidFill>
                          <a:latin typeface="Tahoma" pitchFamily="34" charset="0"/>
                          <a:ea typeface="Tahoma" pitchFamily="34" charset="0"/>
                          <a:cs typeface="Tahoma" pitchFamily="34" charset="0"/>
                        </a:rPr>
                        <a:t> INDUSTRIAL</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marL="0" marR="0" indent="0" algn="l" defTabSz="457200" rtl="0" eaLnBrk="1" fontAlgn="t"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CASTANHAL</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r>
              <a:tr h="377926">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ITAITUBA</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OK</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marL="0" marR="0" indent="0" algn="l" defTabSz="457200" rtl="0" eaLnBrk="1" fontAlgn="t" latinLnBrk="0" hangingPunct="1">
                        <a:lnSpc>
                          <a:spcPct val="100000"/>
                        </a:lnSpc>
                        <a:spcBef>
                          <a:spcPts val="0"/>
                        </a:spcBef>
                        <a:spcAft>
                          <a:spcPts val="0"/>
                        </a:spcAft>
                        <a:buClrTx/>
                        <a:buSzTx/>
                        <a:buFontTx/>
                        <a:buNone/>
                        <a:tabLst/>
                        <a:defRPr/>
                      </a:pPr>
                      <a:endParaRPr lang="pt-BR" sz="1400" b="0" i="0" u="none" strike="noStrike" dirty="0" smtClean="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r>
              <a:tr h="227348">
                <a:tc>
                  <a:txBody>
                    <a:bodyPr/>
                    <a:lstStyle/>
                    <a:p>
                      <a:pPr algn="ctr" fontAlgn="t"/>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t"/>
                      <a:r>
                        <a:rPr lang="pt-BR" sz="1400" b="0" i="0" u="none" strike="noStrike" dirty="0" smtClean="0">
                          <a:solidFill>
                            <a:schemeClr val="tx1"/>
                          </a:solidFill>
                          <a:latin typeface="Tahoma" pitchFamily="34" charset="0"/>
                          <a:ea typeface="Tahoma" pitchFamily="34" charset="0"/>
                          <a:cs typeface="Tahoma" pitchFamily="34" charset="0"/>
                        </a:rPr>
                        <a:t>TUCURUÍ</a:t>
                      </a: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solidFill>
                      <a:schemeClr val="bg1"/>
                    </a:solidFill>
                  </a:tcPr>
                </a:tc>
                <a:tc>
                  <a:txBody>
                    <a:bodyPr/>
                    <a:lstStyle/>
                    <a:p>
                      <a:pPr algn="l" fontAlgn="ctr"/>
                      <a:r>
                        <a:rPr lang="pt-BR" sz="1400" b="1" i="0" u="none" strike="noStrike" dirty="0" smtClean="0">
                          <a:solidFill>
                            <a:schemeClr val="tx1"/>
                          </a:solidFill>
                          <a:latin typeface="Tahoma" pitchFamily="34" charset="0"/>
                          <a:ea typeface="Tahoma" pitchFamily="34" charset="0"/>
                          <a:cs typeface="Tahoma" pitchFamily="34" charset="0"/>
                        </a:rPr>
                        <a:t>OK</a:t>
                      </a:r>
                      <a:endParaRPr lang="pt-BR" sz="1400" b="1"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c>
                  <a:txBody>
                    <a:bodyPr/>
                    <a:lstStyle/>
                    <a:p>
                      <a:pPr algn="l" fontAlgn="ctr"/>
                      <a:endParaRPr lang="pt-BR" sz="1400" b="0" i="0" u="none" strike="noStrike" dirty="0">
                        <a:solidFill>
                          <a:schemeClr val="tx1"/>
                        </a:solidFill>
                        <a:latin typeface="Tahoma" pitchFamily="34" charset="0"/>
                        <a:ea typeface="Tahoma" pitchFamily="34" charset="0"/>
                        <a:cs typeface="Tahoma" pitchFamily="34" charset="0"/>
                      </a:endParaRPr>
                    </a:p>
                  </a:txBody>
                  <a:tcPr marL="9525" marR="9525" marT="9525" marB="0" anchor="ctr">
                    <a:solidFill>
                      <a:schemeClr val="bg1"/>
                    </a:solidFill>
                  </a:tcPr>
                </a:tc>
              </a:tr>
            </a:tbl>
          </a:graphicData>
        </a:graphic>
      </p:graphicFrame>
    </p:spTree>
    <p:extLst>
      <p:ext uri="{BB962C8B-B14F-4D97-AF65-F5344CB8AC3E}">
        <p14:creationId xmlns:p14="http://schemas.microsoft.com/office/powerpoint/2010/main" xmlns="" val="2402131496"/>
      </p:ext>
    </p:extLst>
  </p:cSld>
  <p:clrMapOvr>
    <a:masterClrMapping/>
  </p:clrMapOvr>
  <p:transition spd="med">
    <p:fad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3" y="609600"/>
            <a:ext cx="11238441" cy="1320800"/>
          </a:xfrm>
        </p:spPr>
        <p:txBody>
          <a:bodyPr>
            <a:normAutofit/>
          </a:bodyPr>
          <a:lstStyle/>
          <a:p>
            <a:pPr algn="ctr"/>
            <a:r>
              <a:rPr lang="pt-BR" sz="3200" dirty="0" smtClean="0">
                <a:solidFill>
                  <a:schemeClr val="tx1"/>
                </a:solidFill>
              </a:rPr>
              <a:t>FASE FINAL CONSOLIDAÇÃO PLANO IFPA</a:t>
            </a:r>
            <a:br>
              <a:rPr lang="pt-BR" sz="3200" dirty="0" smtClean="0">
                <a:solidFill>
                  <a:schemeClr val="tx1"/>
                </a:solidFill>
              </a:rPr>
            </a:br>
            <a:endParaRPr lang="pt-BR" sz="3200" dirty="0">
              <a:solidFill>
                <a:schemeClr val="tx1"/>
              </a:solidFill>
            </a:endParaRPr>
          </a:p>
        </p:txBody>
      </p:sp>
      <p:sp>
        <p:nvSpPr>
          <p:cNvPr id="3" name="Espaço Reservado para Conteúdo 2"/>
          <p:cNvSpPr>
            <a:spLocks noGrp="1"/>
          </p:cNvSpPr>
          <p:nvPr>
            <p:ph idx="1"/>
          </p:nvPr>
        </p:nvSpPr>
        <p:spPr>
          <a:xfrm>
            <a:off x="677333" y="2160589"/>
            <a:ext cx="10781242" cy="3880773"/>
          </a:xfrm>
        </p:spPr>
        <p:txBody>
          <a:bodyPr/>
          <a:lstStyle/>
          <a:p>
            <a:pPr algn="ctr">
              <a:buNone/>
            </a:pPr>
            <a:r>
              <a:rPr lang="pt-BR" sz="3200" b="1" dirty="0" smtClean="0"/>
              <a:t>PPE – CAMPIS- PPE INSTITUCIONAL</a:t>
            </a:r>
          </a:p>
          <a:p>
            <a:endParaRPr lang="pt-BR" sz="4400" dirty="0" smtClean="0"/>
          </a:p>
          <a:p>
            <a:endParaRPr lang="pt-BR" sz="4400" dirty="0" smtClean="0"/>
          </a:p>
        </p:txBody>
      </p:sp>
      <p:sp>
        <p:nvSpPr>
          <p:cNvPr id="8" name="Seta para cima e para baixo 7"/>
          <p:cNvSpPr/>
          <p:nvPr/>
        </p:nvSpPr>
        <p:spPr>
          <a:xfrm>
            <a:off x="5643179" y="4014777"/>
            <a:ext cx="357591" cy="741397"/>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 name="CaixaDeTexto 9"/>
          <p:cNvSpPr txBox="1"/>
          <p:nvPr/>
        </p:nvSpPr>
        <p:spPr>
          <a:xfrm>
            <a:off x="814389" y="5152355"/>
            <a:ext cx="10615612" cy="461665"/>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pt-BR" sz="2400" dirty="0" smtClean="0">
                <a:solidFill>
                  <a:schemeClr val="tx1"/>
                </a:solidFill>
              </a:rPr>
              <a:t>PPE INSTITUCIONAL- IFPA</a:t>
            </a:r>
            <a:endParaRPr lang="pt-BR" sz="2400" dirty="0">
              <a:solidFill>
                <a:schemeClr val="tx1"/>
              </a:solidFill>
            </a:endParaRPr>
          </a:p>
        </p:txBody>
      </p:sp>
    </p:spTree>
    <p:extLst>
      <p:ext uri="{BB962C8B-B14F-4D97-AF65-F5344CB8AC3E}">
        <p14:creationId xmlns:p14="http://schemas.microsoft.com/office/powerpoint/2010/main" xmlns="" val="3891708432"/>
      </p:ext>
    </p:extLst>
  </p:cSld>
  <p:clrMapOvr>
    <a:masterClrMapping/>
  </p:clrMapOvr>
  <p:transition spd="med">
    <p:fad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Espaço Reservado para Conteúdo 8">
            <a:hlinkClick r:id="rId2" action="ppaction://hlinkfile"/>
          </p:cNvPr>
          <p:cNvGraphicFramePr>
            <a:graphicFrameLocks noGrp="1"/>
          </p:cNvGraphicFramePr>
          <p:nvPr>
            <p:ph idx="4294967295"/>
          </p:nvPr>
        </p:nvGraphicFramePr>
        <p:xfrm>
          <a:off x="731838" y="569166"/>
          <a:ext cx="11034064" cy="60538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3891708432"/>
      </p:ext>
    </p:extLst>
  </p:cSld>
  <p:clrMapOvr>
    <a:masterClrMapping/>
  </p:clrMapOvr>
  <p:transition spd="med">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ço Reservado para Conteúdo 8">
            <a:hlinkClick r:id="rId2" action="ppaction://hlinkfile"/>
          </p:cNvPr>
          <p:cNvGraphicFramePr>
            <a:graphicFrameLocks/>
          </p:cNvGraphicFramePr>
          <p:nvPr/>
        </p:nvGraphicFramePr>
        <p:xfrm>
          <a:off x="279918" y="690465"/>
          <a:ext cx="10786188" cy="57196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3891708432"/>
      </p:ext>
    </p:extLst>
  </p:cSld>
  <p:clrMapOvr>
    <a:masterClrMapping/>
  </p:clrMapOvr>
  <p:transition spd="med">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1451" y="609600"/>
            <a:ext cx="12020549" cy="984070"/>
          </a:xfrm>
        </p:spPr>
        <p:txBody>
          <a:bodyPr>
            <a:normAutofit fontScale="90000"/>
          </a:bodyPr>
          <a:lstStyle/>
          <a:p>
            <a:pPr algn="ctr"/>
            <a:r>
              <a:rPr lang="pt-BR" b="1" dirty="0" smtClean="0">
                <a:solidFill>
                  <a:schemeClr val="tx1"/>
                </a:solidFill>
                <a:latin typeface="Arial" pitchFamily="34" charset="0"/>
                <a:cs typeface="Arial" pitchFamily="34" charset="0"/>
              </a:rPr>
              <a:t>PPE INSTITUCIONAL - IFPA</a:t>
            </a:r>
            <a:r>
              <a:rPr lang="pt-BR" sz="3200" dirty="0" smtClean="0">
                <a:solidFill>
                  <a:schemeClr val="tx1"/>
                </a:solidFill>
              </a:rPr>
              <a:t/>
            </a:r>
            <a:br>
              <a:rPr lang="pt-BR" sz="3200" dirty="0" smtClean="0">
                <a:solidFill>
                  <a:schemeClr val="tx1"/>
                </a:solidFill>
              </a:rPr>
            </a:br>
            <a:endParaRPr lang="pt-BR" sz="3200" dirty="0">
              <a:solidFill>
                <a:schemeClr val="tx1"/>
              </a:solidFill>
            </a:endParaRPr>
          </a:p>
        </p:txBody>
      </p:sp>
      <p:sp>
        <p:nvSpPr>
          <p:cNvPr id="3" name="Espaço Reservado para Conteúdo 2"/>
          <p:cNvSpPr>
            <a:spLocks noGrp="1"/>
          </p:cNvSpPr>
          <p:nvPr>
            <p:ph idx="1"/>
          </p:nvPr>
        </p:nvSpPr>
        <p:spPr>
          <a:xfrm>
            <a:off x="643043" y="1361305"/>
            <a:ext cx="10781242" cy="3880773"/>
          </a:xfrm>
        </p:spPr>
        <p:txBody>
          <a:bodyPr>
            <a:normAutofit fontScale="85000" lnSpcReduction="20000"/>
          </a:bodyPr>
          <a:lstStyle/>
          <a:p>
            <a:pPr algn="just"/>
            <a:r>
              <a:rPr lang="pt-BR" sz="2400" dirty="0" smtClean="0"/>
              <a:t>Estrutura documento Orientador</a:t>
            </a:r>
          </a:p>
          <a:p>
            <a:pPr algn="just"/>
            <a:r>
              <a:rPr lang="pt-BR" sz="2400" dirty="0" smtClean="0"/>
              <a:t>Introdução</a:t>
            </a:r>
          </a:p>
          <a:p>
            <a:pPr algn="just"/>
            <a:r>
              <a:rPr lang="pt-BR" sz="2400" dirty="0" smtClean="0"/>
              <a:t>Justificativa</a:t>
            </a:r>
          </a:p>
          <a:p>
            <a:pPr algn="just"/>
            <a:r>
              <a:rPr lang="pt-BR" sz="2400" dirty="0" smtClean="0"/>
              <a:t>Bases Conceituais</a:t>
            </a:r>
          </a:p>
          <a:p>
            <a:pPr algn="just"/>
            <a:r>
              <a:rPr lang="pt-BR" sz="2400" dirty="0" smtClean="0"/>
              <a:t>Metodologia</a:t>
            </a:r>
          </a:p>
          <a:p>
            <a:pPr algn="just"/>
            <a:r>
              <a:rPr lang="pt-BR" sz="2400" dirty="0" smtClean="0"/>
              <a:t>Resultados GERAIS </a:t>
            </a:r>
          </a:p>
          <a:p>
            <a:pPr algn="just"/>
            <a:r>
              <a:rPr lang="pt-BR" sz="2400" dirty="0" smtClean="0"/>
              <a:t>Fatores Individuais</a:t>
            </a:r>
          </a:p>
          <a:p>
            <a:pPr algn="just"/>
            <a:r>
              <a:rPr lang="pt-BR" sz="2400" dirty="0" smtClean="0"/>
              <a:t>Fatores Externos</a:t>
            </a:r>
          </a:p>
          <a:p>
            <a:pPr algn="just">
              <a:buNone/>
            </a:pPr>
            <a:r>
              <a:rPr lang="pt-BR" sz="2400" dirty="0" smtClean="0"/>
              <a:t>Estratégias e Metas de Acompanhamento: 2017-2018</a:t>
            </a:r>
          </a:p>
          <a:p>
            <a:r>
              <a:rPr lang="pt-BR" sz="2400" dirty="0" smtClean="0"/>
              <a:t>Políticas Educacionais IFPA – Triangulação entre resultados e  Políticas Internas  do IFPA</a:t>
            </a:r>
          </a:p>
          <a:p>
            <a:r>
              <a:rPr lang="pt-BR" sz="2400" dirty="0" smtClean="0"/>
              <a:t>Avaliação</a:t>
            </a:r>
          </a:p>
          <a:p>
            <a:endParaRPr lang="pt-BR" sz="2400" dirty="0" smtClean="0"/>
          </a:p>
          <a:p>
            <a:pPr>
              <a:buNone/>
            </a:pPr>
            <a:endParaRPr lang="pt-BR" sz="3200" dirty="0" smtClean="0"/>
          </a:p>
          <a:p>
            <a:endParaRPr lang="pt-BR" sz="4400" dirty="0" smtClean="0"/>
          </a:p>
          <a:p>
            <a:endParaRPr lang="pt-BR" sz="4400" dirty="0" smtClean="0"/>
          </a:p>
        </p:txBody>
      </p:sp>
      <p:sp>
        <p:nvSpPr>
          <p:cNvPr id="8" name="Seta para cima e para baixo 7"/>
          <p:cNvSpPr/>
          <p:nvPr/>
        </p:nvSpPr>
        <p:spPr>
          <a:xfrm>
            <a:off x="5628892" y="4908777"/>
            <a:ext cx="357591" cy="741397"/>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 name="CaixaDeTexto 9"/>
          <p:cNvSpPr txBox="1"/>
          <p:nvPr/>
        </p:nvSpPr>
        <p:spPr>
          <a:xfrm>
            <a:off x="800101" y="5952455"/>
            <a:ext cx="10615612" cy="461665"/>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pt-BR" sz="2400" dirty="0" smtClean="0">
                <a:solidFill>
                  <a:schemeClr val="tx1"/>
                </a:solidFill>
              </a:rPr>
              <a:t>PPE INSTITUCIONAL- IFPA</a:t>
            </a:r>
            <a:endParaRPr lang="pt-BR" sz="2400" dirty="0">
              <a:solidFill>
                <a:schemeClr val="tx1"/>
              </a:solidFill>
            </a:endParaRPr>
          </a:p>
        </p:txBody>
      </p:sp>
    </p:spTree>
    <p:extLst>
      <p:ext uri="{BB962C8B-B14F-4D97-AF65-F5344CB8AC3E}">
        <p14:creationId xmlns:p14="http://schemas.microsoft.com/office/powerpoint/2010/main" xmlns="" val="3891708432"/>
      </p:ext>
    </p:extLst>
  </p:cSld>
  <p:clrMapOvr>
    <a:masterClrMapping/>
  </p:clrMapOvr>
  <p:transition spd="med">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1411288" y="1058863"/>
            <a:ext cx="10780712" cy="5411787"/>
          </a:xfrm>
        </p:spPr>
        <p:txBody>
          <a:bodyPr/>
          <a:lstStyle/>
          <a:p>
            <a:pPr algn="just"/>
            <a:r>
              <a:rPr lang="pt-BR" sz="2400" dirty="0" smtClean="0"/>
              <a:t>Estrutura documento Orientador</a:t>
            </a:r>
          </a:p>
          <a:p>
            <a:r>
              <a:rPr lang="pt-BR" sz="2400" dirty="0" smtClean="0"/>
              <a:t>Políticas Educacionais IFPA - </a:t>
            </a:r>
          </a:p>
          <a:p>
            <a:r>
              <a:rPr lang="pt-BR" sz="2400" dirty="0" smtClean="0"/>
              <a:t>Problemas no Planejamento das Comissões</a:t>
            </a:r>
          </a:p>
          <a:p>
            <a:r>
              <a:rPr lang="pt-BR" sz="2400" dirty="0" smtClean="0"/>
              <a:t>Falta de Comunicação</a:t>
            </a:r>
          </a:p>
          <a:p>
            <a:endParaRPr lang="pt-BR" sz="2400" dirty="0" smtClean="0"/>
          </a:p>
          <a:p>
            <a:pPr>
              <a:buNone/>
            </a:pPr>
            <a:endParaRPr lang="pt-BR" sz="3200" dirty="0" smtClean="0"/>
          </a:p>
          <a:p>
            <a:endParaRPr lang="pt-BR" sz="4400" dirty="0" smtClean="0"/>
          </a:p>
          <a:p>
            <a:endParaRPr lang="pt-BR" sz="4400" dirty="0" smtClean="0"/>
          </a:p>
        </p:txBody>
      </p:sp>
      <p:sp>
        <p:nvSpPr>
          <p:cNvPr id="8" name="Seta para cima e para baixo 7"/>
          <p:cNvSpPr/>
          <p:nvPr/>
        </p:nvSpPr>
        <p:spPr>
          <a:xfrm>
            <a:off x="5628892" y="4843462"/>
            <a:ext cx="357591" cy="741397"/>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7" name="Imagem 6" descr="estrutura plano 1.jpg"/>
          <p:cNvPicPr>
            <a:picLocks noChangeAspect="1"/>
          </p:cNvPicPr>
          <p:nvPr/>
        </p:nvPicPr>
        <p:blipFill>
          <a:blip r:embed="rId2" cstate="print"/>
          <a:stretch>
            <a:fillRect/>
          </a:stretch>
        </p:blipFill>
        <p:spPr>
          <a:xfrm>
            <a:off x="569167" y="597159"/>
            <a:ext cx="10530827" cy="6036906"/>
          </a:xfrm>
          <a:prstGeom prst="rect">
            <a:avLst/>
          </a:prstGeom>
        </p:spPr>
      </p:pic>
    </p:spTree>
    <p:extLst>
      <p:ext uri="{BB962C8B-B14F-4D97-AF65-F5344CB8AC3E}">
        <p14:creationId xmlns:p14="http://schemas.microsoft.com/office/powerpoint/2010/main" xmlns="" val="3891708432"/>
      </p:ext>
    </p:extLst>
  </p:cSld>
  <p:clrMapOvr>
    <a:masterClrMapping/>
  </p:clrMapOvr>
  <p:transition spd="med">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1411288" y="1058863"/>
            <a:ext cx="10780712" cy="5411787"/>
          </a:xfrm>
        </p:spPr>
        <p:txBody>
          <a:bodyPr/>
          <a:lstStyle/>
          <a:p>
            <a:pPr>
              <a:buNone/>
            </a:pPr>
            <a:endParaRPr lang="pt-BR" sz="3200" dirty="0" smtClean="0"/>
          </a:p>
          <a:p>
            <a:endParaRPr lang="pt-BR" sz="4400" dirty="0" smtClean="0"/>
          </a:p>
          <a:p>
            <a:endParaRPr lang="pt-BR" sz="4400" dirty="0" smtClean="0"/>
          </a:p>
        </p:txBody>
      </p:sp>
      <p:pic>
        <p:nvPicPr>
          <p:cNvPr id="6" name="Imagem 5" descr="estrutura plano 2.jpg"/>
          <p:cNvPicPr>
            <a:picLocks noChangeAspect="1"/>
          </p:cNvPicPr>
          <p:nvPr/>
        </p:nvPicPr>
        <p:blipFill>
          <a:blip r:embed="rId2" cstate="print"/>
          <a:stretch>
            <a:fillRect/>
          </a:stretch>
        </p:blipFill>
        <p:spPr>
          <a:xfrm>
            <a:off x="289249" y="284078"/>
            <a:ext cx="11019453" cy="6351928"/>
          </a:xfrm>
          <a:prstGeom prst="rect">
            <a:avLst/>
          </a:prstGeom>
        </p:spPr>
      </p:pic>
    </p:spTree>
    <p:extLst>
      <p:ext uri="{BB962C8B-B14F-4D97-AF65-F5344CB8AC3E}">
        <p14:creationId xmlns:p14="http://schemas.microsoft.com/office/powerpoint/2010/main" xmlns="" val="3891708432"/>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R</a:t>
            </a:r>
            <a:r>
              <a:rPr lang="pt-BR" dirty="0" smtClean="0"/>
              <a:t>ecomendações</a:t>
            </a:r>
            <a:endParaRPr lang="pt-BR" dirty="0"/>
          </a:p>
        </p:txBody>
      </p:sp>
      <p:sp>
        <p:nvSpPr>
          <p:cNvPr id="3" name="Espaço Reservado para Conteúdo 2"/>
          <p:cNvSpPr>
            <a:spLocks noGrp="1"/>
          </p:cNvSpPr>
          <p:nvPr>
            <p:ph sz="quarter" idx="1"/>
          </p:nvPr>
        </p:nvSpPr>
        <p:spPr/>
        <p:txBody>
          <a:bodyPr/>
          <a:lstStyle/>
          <a:p>
            <a:r>
              <a:rPr lang="pt-BR" dirty="0" smtClean="0"/>
              <a:t>§ 1º O colegiado do curso poderá devolver o projeto de ensino ao proponente (coordenador do projeto) e recomendar sua reformulação ou complementação, se necessário.</a:t>
            </a:r>
          </a:p>
          <a:p>
            <a:r>
              <a:rPr lang="pt-BR" dirty="0" smtClean="0"/>
              <a:t>§2º O projeto de ensino quando aprovado deverá ser registrado em ata do colegiado do curso.</a:t>
            </a:r>
          </a:p>
          <a:p>
            <a:r>
              <a:rPr lang="pt-BR" dirty="0" smtClean="0"/>
              <a:t>Art.22 O projeto de ensino que necessitar de recursos financeiros, depois de aprovado pelo colegiado de curso,  será encaminhado pela Direção de Ensino a Direção Geral para manifestação quanto à solicitação de recursos financeiros.</a:t>
            </a:r>
          </a:p>
          <a:p>
            <a:endParaRPr lang="pt-BR" dirty="0"/>
          </a:p>
        </p:txBody>
      </p:sp>
    </p:spTree>
    <p:extLst>
      <p:ext uri="{BB962C8B-B14F-4D97-AF65-F5344CB8AC3E}">
        <p14:creationId xmlns="" xmlns:p14="http://schemas.microsoft.com/office/powerpoint/2010/main" val="9413660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721255" y="400050"/>
            <a:ext cx="10980208" cy="4886325"/>
          </a:xfrm>
        </p:spPr>
        <p:txBody>
          <a:bodyPr/>
          <a:lstStyle/>
          <a:p>
            <a:pPr algn="ctr"/>
            <a:r>
              <a:rPr lang="pt-BR" sz="2800" b="1" dirty="0" smtClean="0">
                <a:solidFill>
                  <a:schemeClr val="tx1"/>
                </a:solidFill>
                <a:latin typeface="Tahoma" pitchFamily="34" charset="0"/>
                <a:ea typeface="Tahoma" pitchFamily="34" charset="0"/>
                <a:cs typeface="Tahoma" pitchFamily="34" charset="0"/>
              </a:rPr>
              <a:t>PLANO INSTITUCIONAL ESTRATÉGICO PARA PERMANÊNCIA E O ÊXITO DOS ESTUDANTES- IFPA </a:t>
            </a:r>
            <a:br>
              <a:rPr lang="pt-BR" sz="2800" b="1" dirty="0" smtClean="0">
                <a:solidFill>
                  <a:schemeClr val="tx1"/>
                </a:solidFill>
                <a:latin typeface="Tahoma" pitchFamily="34" charset="0"/>
                <a:ea typeface="Tahoma" pitchFamily="34" charset="0"/>
                <a:cs typeface="Tahoma" pitchFamily="34" charset="0"/>
              </a:rPr>
            </a:br>
            <a:r>
              <a:rPr lang="pt-BR" sz="2800" b="1" dirty="0" smtClean="0">
                <a:solidFill>
                  <a:schemeClr val="tx1"/>
                </a:solidFill>
                <a:latin typeface="Tahoma" pitchFamily="34" charset="0"/>
                <a:ea typeface="Tahoma" pitchFamily="34" charset="0"/>
                <a:cs typeface="Tahoma" pitchFamily="34" charset="0"/>
              </a:rPr>
              <a:t/>
            </a:r>
            <a:br>
              <a:rPr lang="pt-BR" sz="2800" b="1" dirty="0" smtClean="0">
                <a:solidFill>
                  <a:schemeClr val="tx1"/>
                </a:solidFill>
                <a:latin typeface="Tahoma" pitchFamily="34" charset="0"/>
                <a:ea typeface="Tahoma" pitchFamily="34" charset="0"/>
                <a:cs typeface="Tahoma" pitchFamily="34" charset="0"/>
              </a:rPr>
            </a:br>
            <a:r>
              <a:rPr lang="pt-BR" sz="2800" b="1" dirty="0" smtClean="0">
                <a:solidFill>
                  <a:schemeClr val="tx1"/>
                </a:solidFill>
                <a:latin typeface="Tahoma" pitchFamily="34" charset="0"/>
                <a:ea typeface="Tahoma" pitchFamily="34" charset="0"/>
                <a:cs typeface="Tahoma" pitchFamily="34" charset="0"/>
              </a:rPr>
              <a:t>CAMPI E INSTITUCIONAL</a:t>
            </a:r>
            <a:br>
              <a:rPr lang="pt-BR" sz="2800" b="1" dirty="0" smtClean="0">
                <a:solidFill>
                  <a:schemeClr val="tx1"/>
                </a:solidFill>
                <a:latin typeface="Tahoma" pitchFamily="34" charset="0"/>
                <a:ea typeface="Tahoma" pitchFamily="34" charset="0"/>
                <a:cs typeface="Tahoma" pitchFamily="34" charset="0"/>
              </a:rPr>
            </a:br>
            <a:r>
              <a:rPr lang="pt-BR" sz="2800" b="1" dirty="0" smtClean="0">
                <a:solidFill>
                  <a:schemeClr val="tx1"/>
                </a:solidFill>
                <a:latin typeface="Tahoma" pitchFamily="34" charset="0"/>
                <a:ea typeface="Tahoma" pitchFamily="34" charset="0"/>
                <a:cs typeface="Tahoma" pitchFamily="34" charset="0"/>
              </a:rPr>
              <a:t/>
            </a:r>
            <a:br>
              <a:rPr lang="pt-BR" sz="2800" b="1" dirty="0" smtClean="0">
                <a:solidFill>
                  <a:schemeClr val="tx1"/>
                </a:solidFill>
                <a:latin typeface="Tahoma" pitchFamily="34" charset="0"/>
                <a:ea typeface="Tahoma" pitchFamily="34" charset="0"/>
                <a:cs typeface="Tahoma" pitchFamily="34" charset="0"/>
              </a:rPr>
            </a:br>
            <a:r>
              <a:rPr lang="pt-BR" sz="2800" dirty="0" smtClean="0">
                <a:solidFill>
                  <a:srgbClr val="FF0000"/>
                </a:solidFill>
                <a:latin typeface="Tahoma" pitchFamily="34" charset="0"/>
                <a:ea typeface="Tahoma" pitchFamily="34" charset="0"/>
                <a:cs typeface="Tahoma" pitchFamily="34" charset="0"/>
              </a:rPr>
              <a:t>PRAZO FINAL  11.10.2017- </a:t>
            </a:r>
            <a:r>
              <a:rPr lang="pt-BR" sz="2800" dirty="0" smtClean="0">
                <a:solidFill>
                  <a:schemeClr val="tx1"/>
                </a:solidFill>
                <a:latin typeface="Tahoma" pitchFamily="34" charset="0"/>
                <a:ea typeface="Tahoma" pitchFamily="34" charset="0"/>
                <a:cs typeface="Tahoma" pitchFamily="34" charset="0"/>
              </a:rPr>
              <a:t/>
            </a:r>
            <a:br>
              <a:rPr lang="pt-BR" sz="2800" dirty="0" smtClean="0">
                <a:solidFill>
                  <a:schemeClr val="tx1"/>
                </a:solidFill>
                <a:latin typeface="Tahoma" pitchFamily="34" charset="0"/>
                <a:ea typeface="Tahoma" pitchFamily="34" charset="0"/>
                <a:cs typeface="Tahoma" pitchFamily="34" charset="0"/>
              </a:rPr>
            </a:br>
            <a:r>
              <a:rPr lang="pt-BR" sz="2800" dirty="0" smtClean="0">
                <a:solidFill>
                  <a:schemeClr val="tx1"/>
                </a:solidFill>
                <a:latin typeface="Tahoma" pitchFamily="34" charset="0"/>
                <a:ea typeface="Tahoma" pitchFamily="34" charset="0"/>
                <a:cs typeface="Tahoma" pitchFamily="34" charset="0"/>
              </a:rPr>
              <a:t/>
            </a:r>
            <a:br>
              <a:rPr lang="pt-BR" sz="2800" dirty="0" smtClean="0">
                <a:solidFill>
                  <a:schemeClr val="tx1"/>
                </a:solidFill>
                <a:latin typeface="Tahoma" pitchFamily="34" charset="0"/>
                <a:ea typeface="Tahoma" pitchFamily="34" charset="0"/>
                <a:cs typeface="Tahoma" pitchFamily="34" charset="0"/>
              </a:rPr>
            </a:br>
            <a:r>
              <a:rPr lang="pt-BR" sz="2800" b="1" dirty="0" smtClean="0">
                <a:solidFill>
                  <a:schemeClr val="tx1"/>
                </a:solidFill>
                <a:latin typeface="Tahoma" pitchFamily="34" charset="0"/>
                <a:ea typeface="Tahoma" pitchFamily="34" charset="0"/>
                <a:cs typeface="Tahoma" pitchFamily="34" charset="0"/>
              </a:rPr>
              <a:t/>
            </a:r>
            <a:br>
              <a:rPr lang="pt-BR" sz="2800" b="1" dirty="0" smtClean="0">
                <a:solidFill>
                  <a:schemeClr val="tx1"/>
                </a:solidFill>
                <a:latin typeface="Tahoma" pitchFamily="34" charset="0"/>
                <a:ea typeface="Tahoma" pitchFamily="34" charset="0"/>
                <a:cs typeface="Tahoma" pitchFamily="34" charset="0"/>
              </a:rPr>
            </a:br>
            <a:r>
              <a:rPr lang="pt-BR" sz="2800" b="1" dirty="0" smtClean="0">
                <a:solidFill>
                  <a:schemeClr val="tx1"/>
                </a:solidFill>
                <a:latin typeface="Tahoma" pitchFamily="34" charset="0"/>
                <a:ea typeface="Tahoma" pitchFamily="34" charset="0"/>
                <a:cs typeface="Tahoma" pitchFamily="34" charset="0"/>
              </a:rPr>
              <a:t> </a:t>
            </a:r>
            <a:endParaRPr lang="pt-BR" sz="2800" b="1"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xmlns="" val="1083400079"/>
      </p:ext>
    </p:extLst>
  </p:cSld>
  <p:clrMapOvr>
    <a:masterClrMapping/>
  </p:clrMapOvr>
  <p:transition spd="med">
    <p:fad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Normativa do NAPNE</a:t>
            </a:r>
            <a:endParaRPr lang="pt-BR" dirty="0"/>
          </a:p>
        </p:txBody>
      </p:sp>
      <p:sp>
        <p:nvSpPr>
          <p:cNvPr id="3" name="Espaço Reservado para Conteúdo 2"/>
          <p:cNvSpPr>
            <a:spLocks noGrp="1"/>
          </p:cNvSpPr>
          <p:nvPr>
            <p:ph idx="1"/>
          </p:nvPr>
        </p:nvSpPr>
        <p:spPr/>
        <p:txBody>
          <a:bodyPr/>
          <a:lstStyle/>
          <a:p>
            <a:r>
              <a:rPr lang="pt-BR" dirty="0" smtClean="0"/>
              <a:t>Diretrizes para formação da equipe e linhas de trabalho</a:t>
            </a:r>
          </a:p>
          <a:p>
            <a:r>
              <a:rPr lang="pt-BR" dirty="0" smtClean="0"/>
              <a:t>Submeter a minuta a discussão do campus – especialmente equipe do ensino</a:t>
            </a:r>
          </a:p>
          <a:p>
            <a:r>
              <a:rPr lang="pt-BR" dirty="0" smtClean="0"/>
              <a:t>Devolver contribuições ate 15 de setembro para </a:t>
            </a:r>
            <a:r>
              <a:rPr lang="pt-BR" dirty="0" smtClean="0">
                <a:hlinkClick r:id="rId2"/>
              </a:rPr>
              <a:t>assistencia.proen@ifpa.edu.br</a:t>
            </a:r>
            <a:r>
              <a:rPr lang="pt-BR" dirty="0" smtClean="0"/>
              <a:t> </a:t>
            </a:r>
          </a:p>
          <a:p>
            <a:pPr>
              <a:buNone/>
            </a:pPr>
            <a:r>
              <a:rPr lang="pt-BR" dirty="0" smtClean="0"/>
              <a:t>   </a:t>
            </a:r>
            <a:r>
              <a:rPr lang="pt-BR" dirty="0" smtClean="0">
                <a:hlinkClick r:id="rId3"/>
              </a:rPr>
              <a:t>diversidade.proen@ifpa.edu.br</a:t>
            </a:r>
            <a:r>
              <a:rPr lang="pt-BR" dirty="0" smtClean="0"/>
              <a:t>  </a:t>
            </a:r>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Normativa da Educação do Campo </a:t>
            </a:r>
            <a:endParaRPr lang="pt-BR" dirty="0"/>
          </a:p>
        </p:txBody>
      </p:sp>
      <p:sp>
        <p:nvSpPr>
          <p:cNvPr id="3" name="Espaço Reservado para Conteúdo 2"/>
          <p:cNvSpPr>
            <a:spLocks noGrp="1"/>
          </p:cNvSpPr>
          <p:nvPr>
            <p:ph idx="1"/>
          </p:nvPr>
        </p:nvSpPr>
        <p:spPr/>
        <p:txBody>
          <a:bodyPr/>
          <a:lstStyle/>
          <a:p>
            <a:r>
              <a:rPr lang="pt-BR" i="1" dirty="0" smtClean="0"/>
              <a:t>Normativa para a Política de Educação do Campo no Instituto Federal de Educação, Ciência e Tecnologia do Pará.</a:t>
            </a:r>
          </a:p>
          <a:p>
            <a:r>
              <a:rPr lang="pt-BR" i="1" dirty="0" smtClean="0"/>
              <a:t>Propõe normas operacionais, conceituação e áreas de atuação</a:t>
            </a:r>
          </a:p>
          <a:p>
            <a:r>
              <a:rPr lang="pt-BR" i="1" dirty="0" smtClean="0"/>
              <a:t>Submeter a apreciação do campus ate o próximo dia 22/09</a:t>
            </a:r>
          </a:p>
          <a:p>
            <a:pPr>
              <a:buNone/>
            </a:pPr>
            <a:r>
              <a:rPr lang="pt-BR" i="1" dirty="0" smtClean="0"/>
              <a:t> encaminhar contribuições a </a:t>
            </a:r>
            <a:r>
              <a:rPr lang="pt-BR" i="1" dirty="0" smtClean="0">
                <a:hlinkClick r:id="rId2"/>
              </a:rPr>
              <a:t>diversidade.proen@ifpa.edu.br</a:t>
            </a:r>
            <a:r>
              <a:rPr lang="pt-BR" i="1" dirty="0" smtClean="0"/>
              <a:t> </a:t>
            </a:r>
            <a:r>
              <a:rPr lang="pt-BR" i="1" dirty="0" smtClean="0">
                <a:hlinkClick r:id="rId3"/>
              </a:rPr>
              <a:t>superior.proen@ifpa.edu.br</a:t>
            </a:r>
            <a:r>
              <a:rPr lang="pt-BR" i="1" dirty="0" smtClean="0"/>
              <a:t> ou </a:t>
            </a:r>
            <a:r>
              <a:rPr lang="pt-BR" i="1" dirty="0" smtClean="0">
                <a:hlinkClick r:id="rId4"/>
              </a:rPr>
              <a:t>ebprofissional.proen@ifpa.edu.br</a:t>
            </a:r>
            <a:r>
              <a:rPr lang="pt-BR" i="1" dirty="0" smtClean="0"/>
              <a:t> </a:t>
            </a:r>
            <a:endParaRPr lang="pt-BR" dirty="0" smtClean="0"/>
          </a:p>
          <a:p>
            <a:pPr>
              <a:buNone/>
            </a:pPr>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Texto 7"/>
          <p:cNvSpPr>
            <a:spLocks noGrp="1"/>
          </p:cNvSpPr>
          <p:nvPr>
            <p:ph type="body" sz="half" idx="4294967295"/>
          </p:nvPr>
        </p:nvSpPr>
        <p:spPr>
          <a:xfrm>
            <a:off x="600075" y="2003425"/>
            <a:ext cx="3875088" cy="3598863"/>
          </a:xfrm>
        </p:spPr>
        <p:txBody>
          <a:bodyPr>
            <a:normAutofit/>
          </a:bodyPr>
          <a:lstStyle/>
          <a:p>
            <a:pPr>
              <a:buNone/>
            </a:pPr>
            <a:r>
              <a:rPr lang="pt-BR" sz="4000" dirty="0" smtClean="0"/>
              <a:t>Encerramento </a:t>
            </a:r>
          </a:p>
          <a:p>
            <a:pPr>
              <a:buNone/>
            </a:pPr>
            <a:endParaRPr lang="pt-BR" sz="4000" dirty="0" smtClean="0"/>
          </a:p>
          <a:p>
            <a:pPr>
              <a:buNone/>
            </a:pPr>
            <a:endParaRPr lang="pt-BR" sz="4000" dirty="0" smtClean="0"/>
          </a:p>
          <a:p>
            <a:pPr>
              <a:buNone/>
            </a:pPr>
            <a:r>
              <a:rPr lang="pt-BR" sz="3000" dirty="0" smtClean="0"/>
              <a:t>Obrigada por sua participação !!!</a:t>
            </a:r>
            <a:endParaRPr lang="pt-BR" sz="3000" dirty="0"/>
          </a:p>
        </p:txBody>
      </p:sp>
      <p:pic>
        <p:nvPicPr>
          <p:cNvPr id="5121" name="Picture 1" descr="C:\Users\elinilze.teodoro\Desktop\Frases para Gestao\01.png"/>
          <p:cNvPicPr>
            <a:picLocks noChangeAspect="1" noChangeArrowheads="1"/>
          </p:cNvPicPr>
          <p:nvPr/>
        </p:nvPicPr>
        <p:blipFill>
          <a:blip r:embed="rId2" cstate="print"/>
          <a:srcRect/>
          <a:stretch>
            <a:fillRect/>
          </a:stretch>
        </p:blipFill>
        <p:spPr bwMode="auto">
          <a:xfrm>
            <a:off x="4943475" y="171450"/>
            <a:ext cx="4552951" cy="6276975"/>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C:\Users\elinilze.teodoro\Desktop\Frases para Gestao\TGI.Frase-da-Semana.2017-029-24-07-2017-Aprovada.png"/>
          <p:cNvPicPr>
            <a:picLocks noChangeAspect="1" noChangeArrowheads="1"/>
          </p:cNvPicPr>
          <p:nvPr/>
        </p:nvPicPr>
        <p:blipFill>
          <a:blip r:embed="rId2" cstate="print"/>
          <a:srcRect/>
          <a:stretch>
            <a:fillRect/>
          </a:stretch>
        </p:blipFill>
        <p:spPr bwMode="auto">
          <a:xfrm>
            <a:off x="230642" y="326571"/>
            <a:ext cx="9015996" cy="6176865"/>
          </a:xfrm>
          <a:prstGeom prst="rect">
            <a:avLst/>
          </a:prstGeom>
          <a:noFill/>
        </p:spPr>
      </p:pic>
      <p:sp>
        <p:nvSpPr>
          <p:cNvPr id="8" name="CaixaDeTexto 7"/>
          <p:cNvSpPr txBox="1"/>
          <p:nvPr/>
        </p:nvSpPr>
        <p:spPr>
          <a:xfrm>
            <a:off x="9666514" y="5159829"/>
            <a:ext cx="1707503" cy="1015663"/>
          </a:xfrm>
          <a:prstGeom prst="rect">
            <a:avLst/>
          </a:prstGeom>
          <a:noFill/>
        </p:spPr>
        <p:txBody>
          <a:bodyPr wrap="square" rtlCol="0">
            <a:spAutoFit/>
          </a:bodyPr>
          <a:lstStyle/>
          <a:p>
            <a:r>
              <a:rPr lang="pt-BR" sz="3000" dirty="0" smtClean="0"/>
              <a:t>Boa Noite!!!!</a:t>
            </a:r>
            <a:endParaRPr lang="pt-BR" sz="3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5400" dirty="0" smtClean="0"/>
              <a:t>Gestão do Ensino</a:t>
            </a:r>
            <a:endParaRPr lang="pt-BR" sz="5400" dirty="0"/>
          </a:p>
        </p:txBody>
      </p:sp>
      <p:sp>
        <p:nvSpPr>
          <p:cNvPr id="3" name="Espaço Reservado para Texto 2"/>
          <p:cNvSpPr>
            <a:spLocks noGrp="1"/>
          </p:cNvSpPr>
          <p:nvPr>
            <p:ph type="body" idx="1"/>
          </p:nvPr>
        </p:nvSpPr>
        <p:spPr>
          <a:xfrm>
            <a:off x="680322" y="4232171"/>
            <a:ext cx="9613860" cy="2089116"/>
          </a:xfrm>
        </p:spPr>
        <p:txBody>
          <a:bodyPr>
            <a:noAutofit/>
          </a:bodyPr>
          <a:lstStyle/>
          <a:p>
            <a:r>
              <a:rPr lang="pt-BR" sz="2800" b="1" dirty="0" smtClean="0"/>
              <a:t>Mesa com participação da PROEN </a:t>
            </a:r>
          </a:p>
          <a:p>
            <a:r>
              <a:rPr lang="pt-BR" sz="2800" b="1" dirty="0" smtClean="0"/>
              <a:t>Itaituba</a:t>
            </a:r>
          </a:p>
          <a:p>
            <a:r>
              <a:rPr lang="pt-BR" sz="2800" b="1" dirty="0" smtClean="0"/>
              <a:t>Conceição do Araguaia</a:t>
            </a:r>
          </a:p>
          <a:p>
            <a:r>
              <a:rPr lang="pt-BR" sz="2800" b="1" dirty="0" smtClean="0"/>
              <a:t>Parauapebas</a:t>
            </a:r>
            <a:endParaRPr lang="pt-BR" sz="2800" b="1" dirty="0"/>
          </a:p>
        </p:txBody>
      </p:sp>
    </p:spTree>
    <p:extLst>
      <p:ext uri="{BB962C8B-B14F-4D97-AF65-F5344CB8AC3E}">
        <p14:creationId xmlns="" xmlns:p14="http://schemas.microsoft.com/office/powerpoint/2010/main" val="2258087404"/>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Gestão do Ensino</a:t>
            </a:r>
            <a:endParaRPr lang="pt-BR" dirty="0"/>
          </a:p>
        </p:txBody>
      </p:sp>
      <p:sp>
        <p:nvSpPr>
          <p:cNvPr id="4" name="Espaço Reservado para Texto 3"/>
          <p:cNvSpPr>
            <a:spLocks noGrp="1"/>
          </p:cNvSpPr>
          <p:nvPr>
            <p:ph type="body" sz="half" idx="2"/>
          </p:nvPr>
        </p:nvSpPr>
        <p:spPr>
          <a:xfrm>
            <a:off x="680322" y="2336872"/>
            <a:ext cx="4580300" cy="3599317"/>
          </a:xfrm>
        </p:spPr>
        <p:txBody>
          <a:bodyPr>
            <a:normAutofit/>
          </a:bodyPr>
          <a:lstStyle/>
          <a:p>
            <a:r>
              <a:rPr lang="pt-BR" sz="3000" dirty="0" smtClean="0"/>
              <a:t>Para iniciar... </a:t>
            </a:r>
          </a:p>
          <a:p>
            <a:endParaRPr lang="pt-BR" sz="3000" dirty="0" smtClean="0"/>
          </a:p>
          <a:p>
            <a:r>
              <a:rPr lang="pt-BR" sz="3000" dirty="0" smtClean="0"/>
              <a:t>Pensar sobre o trabalho do líder;</a:t>
            </a:r>
          </a:p>
          <a:p>
            <a:r>
              <a:rPr lang="pt-BR" sz="3000" dirty="0" smtClean="0"/>
              <a:t>O trabalho da equipe.</a:t>
            </a:r>
            <a:endParaRPr lang="pt-BR" sz="3000" dirty="0"/>
          </a:p>
        </p:txBody>
      </p:sp>
      <p:sp>
        <p:nvSpPr>
          <p:cNvPr id="6" name="Espaço Reservado para Conteúdo 5"/>
          <p:cNvSpPr>
            <a:spLocks noGrp="1"/>
          </p:cNvSpPr>
          <p:nvPr>
            <p:ph idx="1"/>
          </p:nvPr>
        </p:nvSpPr>
        <p:spPr/>
        <p:txBody>
          <a:bodyPr/>
          <a:lstStyle/>
          <a:p>
            <a:r>
              <a:rPr lang="pt-BR" dirty="0" smtClean="0"/>
              <a:t>Filme – O Farol da Responsabilidade</a:t>
            </a:r>
            <a:endParaRPr lang="pt-BR" dirty="0"/>
          </a:p>
        </p:txBody>
      </p:sp>
    </p:spTree>
    <p:extLst>
      <p:ext uri="{BB962C8B-B14F-4D97-AF65-F5344CB8AC3E}">
        <p14:creationId xmlns="" xmlns:p14="http://schemas.microsoft.com/office/powerpoint/2010/main" val="2335199661"/>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dirty="0" smtClean="0"/>
              <a:t>Atribuições do Ensino – Regimento Geral</a:t>
            </a:r>
            <a:endParaRPr lang="pt-BR" dirty="0"/>
          </a:p>
        </p:txBody>
      </p:sp>
      <p:sp>
        <p:nvSpPr>
          <p:cNvPr id="5" name="Espaço Reservado para Conteúdo 4"/>
          <p:cNvSpPr>
            <a:spLocks noGrp="1"/>
          </p:cNvSpPr>
          <p:nvPr>
            <p:ph idx="1"/>
          </p:nvPr>
        </p:nvSpPr>
        <p:spPr>
          <a:xfrm>
            <a:off x="338667" y="2032000"/>
            <a:ext cx="11458222" cy="4380089"/>
          </a:xfrm>
        </p:spPr>
        <p:txBody>
          <a:bodyPr>
            <a:normAutofit fontScale="92500"/>
          </a:bodyPr>
          <a:lstStyle/>
          <a:p>
            <a:pPr>
              <a:buNone/>
            </a:pPr>
            <a:r>
              <a:rPr lang="pt-BR" b="1" dirty="0" smtClean="0"/>
              <a:t>DA GESTÃO DO ENSINO</a:t>
            </a:r>
          </a:p>
          <a:p>
            <a:r>
              <a:rPr lang="pt-BR" b="1" dirty="0" smtClean="0"/>
              <a:t> </a:t>
            </a:r>
            <a:r>
              <a:rPr lang="pt-BR" dirty="0" smtClean="0"/>
              <a:t>Art. 74. A gestão da Educação Básica e Profissional e de Graduação dos Campi deve ser dirigida por um servidor do quadro permanente, designado pelo Diretor Geral, e é  o órgão responsável por planejar, coordenar, supervisionar, avaliar e executar:</a:t>
            </a:r>
          </a:p>
          <a:p>
            <a:pPr lvl="0">
              <a:buNone/>
            </a:pPr>
            <a:r>
              <a:rPr lang="pt-BR" dirty="0" smtClean="0"/>
              <a:t>I - atividades referentes à Educação Básica e Profissional e de Graduação e as de assistência aos seus educandos;</a:t>
            </a:r>
          </a:p>
          <a:p>
            <a:pPr lvl="0">
              <a:buNone/>
            </a:pPr>
            <a:r>
              <a:rPr lang="pt-BR" dirty="0" smtClean="0"/>
              <a:t>II - a articulação entre a educação profissional e as diferentes formas e estratégias de educação;</a:t>
            </a:r>
          </a:p>
          <a:p>
            <a:pPr lvl="0">
              <a:buNone/>
            </a:pPr>
            <a:r>
              <a:rPr lang="pt-BR" dirty="0" smtClean="0"/>
              <a:t>III - o estudo da viabilidade para a criação de novos cursos técnicos e de graduação, bem como a ampliação de vagas dos cursos já existentes no âmbito do Campus, atendendo à demanda social, ao Plano de Desenvolvimento do Campus e às normativas do Ministério da Educação e da Pró-reitoria de Ensino do IFPA;</a:t>
            </a:r>
          </a:p>
          <a:p>
            <a:endParaRPr lang="pt-BR" dirty="0"/>
          </a:p>
        </p:txBody>
      </p:sp>
    </p:spTree>
    <p:extLst>
      <p:ext uri="{BB962C8B-B14F-4D97-AF65-F5344CB8AC3E}">
        <p14:creationId xmlns="" xmlns:p14="http://schemas.microsoft.com/office/powerpoint/2010/main" val="3790962367"/>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400" dirty="0" smtClean="0"/>
              <a:t>Atribuições do Ensino – Regimento Geral(</a:t>
            </a:r>
            <a:r>
              <a:rPr lang="pt-BR" sz="3400" dirty="0" err="1" smtClean="0"/>
              <a:t>cont</a:t>
            </a:r>
            <a:r>
              <a:rPr lang="pt-BR" sz="3400" dirty="0" smtClean="0"/>
              <a:t>)</a:t>
            </a:r>
            <a:endParaRPr lang="pt-BR" sz="3400" dirty="0"/>
          </a:p>
        </p:txBody>
      </p:sp>
      <p:sp>
        <p:nvSpPr>
          <p:cNvPr id="3" name="Espaço Reservado para Conteúdo 2"/>
          <p:cNvSpPr>
            <a:spLocks noGrp="1"/>
          </p:cNvSpPr>
          <p:nvPr>
            <p:ph idx="1"/>
          </p:nvPr>
        </p:nvSpPr>
        <p:spPr>
          <a:xfrm>
            <a:off x="462845" y="2336872"/>
            <a:ext cx="10622844" cy="4120371"/>
          </a:xfrm>
        </p:spPr>
        <p:txBody>
          <a:bodyPr>
            <a:normAutofit/>
          </a:bodyPr>
          <a:lstStyle/>
          <a:p>
            <a:pPr lvl="0">
              <a:buNone/>
            </a:pPr>
            <a:r>
              <a:rPr lang="pt-BR" dirty="0" smtClean="0"/>
              <a:t>IV - o planejamento pedagógico e a organização didático-curricular do Campus, observado o Regulamento Didático e Pedagógico do Ensino do IFPA, bem como as legislações e normativas educacionais vigentes;</a:t>
            </a:r>
          </a:p>
          <a:p>
            <a:pPr lvl="0">
              <a:buNone/>
            </a:pPr>
            <a:r>
              <a:rPr lang="pt-BR" dirty="0" smtClean="0"/>
              <a:t>V - atividades curriculares e extracurriculares em articulação com as demais unidades gestoras;</a:t>
            </a:r>
          </a:p>
          <a:p>
            <a:pPr lvl="0">
              <a:buNone/>
            </a:pPr>
            <a:r>
              <a:rPr lang="pt-BR" dirty="0" smtClean="0"/>
              <a:t>VI - atividades relacionadas à gestão dos recursos humanos vinculados a esta unidade gestora, em articulação com a gestão da Pesquisa e Pós-graduação e com a Unidade de Gestão de Pessoas, visando à qualidade do ensino;</a:t>
            </a:r>
          </a:p>
          <a:p>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3400" dirty="0" smtClean="0"/>
              <a:t>Atribuições do Ensino – Regimento Geral(</a:t>
            </a:r>
            <a:r>
              <a:rPr lang="pt-BR" sz="3400" dirty="0" err="1" smtClean="0"/>
              <a:t>cont</a:t>
            </a:r>
            <a:r>
              <a:rPr lang="pt-BR" sz="3400" dirty="0" smtClean="0"/>
              <a:t>)</a:t>
            </a:r>
            <a:endParaRPr lang="pt-BR" sz="3400" dirty="0"/>
          </a:p>
        </p:txBody>
      </p:sp>
      <p:sp>
        <p:nvSpPr>
          <p:cNvPr id="3" name="Espaço Reservado para Conteúdo 2"/>
          <p:cNvSpPr>
            <a:spLocks noGrp="1"/>
          </p:cNvSpPr>
          <p:nvPr>
            <p:ph idx="1"/>
          </p:nvPr>
        </p:nvSpPr>
        <p:spPr>
          <a:xfrm>
            <a:off x="680321" y="2122311"/>
            <a:ext cx="10698879" cy="4447822"/>
          </a:xfrm>
        </p:spPr>
        <p:txBody>
          <a:bodyPr>
            <a:normAutofit lnSpcReduction="10000"/>
          </a:bodyPr>
          <a:lstStyle/>
          <a:p>
            <a:pPr lvl="0">
              <a:buNone/>
            </a:pPr>
            <a:r>
              <a:rPr lang="pt-BR" dirty="0" smtClean="0"/>
              <a:t>VII - atividades voltadas à inclusão social e de pessoas com necessidades especiais, vinculadas ao Ensino Médio, Técnico e de Graduação, atendendo à legislação vigente;</a:t>
            </a:r>
          </a:p>
          <a:p>
            <a:pPr lvl="0">
              <a:buNone/>
            </a:pPr>
            <a:r>
              <a:rPr lang="pt-BR" dirty="0" smtClean="0"/>
              <a:t>VIII - programas e outras atividades afins à unidade gestora;</a:t>
            </a:r>
          </a:p>
          <a:p>
            <a:pPr lvl="0">
              <a:buNone/>
            </a:pPr>
            <a:r>
              <a:rPr lang="pt-BR" dirty="0" smtClean="0"/>
              <a:t>IX - o Projeto Político-Pedagógico do Campus, garantida a participação democrática de todos os segmentos da comunidade acadêmica e representantes da sociedade civil;</a:t>
            </a:r>
          </a:p>
          <a:p>
            <a:pPr lvl="0">
              <a:buNone/>
            </a:pPr>
            <a:r>
              <a:rPr lang="pt-BR" dirty="0" smtClean="0"/>
              <a:t>X - o Calendário Acadêmico do Campus, conforme prazos e orientações definidos no Regulamento Didático e Pedagógico do Ensino do IFPA, bem como as demais instruções da Pró-reitoria de Ensino;</a:t>
            </a:r>
          </a:p>
          <a:p>
            <a:pPr>
              <a:buNone/>
            </a:pPr>
            <a:r>
              <a:rPr lang="pt-BR" dirty="0" smtClean="0"/>
              <a:t>XI - a aplicação de sanções disciplinares aos discentes, conforme regimento discente do Campus.</a:t>
            </a:r>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Abertura – Campus Itaituba</a:t>
            </a:r>
            <a:endParaRPr lang="pt-BR" dirty="0"/>
          </a:p>
        </p:txBody>
      </p:sp>
      <p:sp>
        <p:nvSpPr>
          <p:cNvPr id="3" name="Espaço Reservado para Texto 2"/>
          <p:cNvSpPr>
            <a:spLocks noGrp="1"/>
          </p:cNvSpPr>
          <p:nvPr>
            <p:ph type="body" idx="1"/>
          </p:nvPr>
        </p:nvSpPr>
        <p:spPr/>
        <p:txBody>
          <a:bodyPr/>
          <a:lstStyle/>
          <a:p>
            <a:endParaRPr lang="pt-BR" dirty="0"/>
          </a:p>
        </p:txBody>
      </p:sp>
    </p:spTree>
    <p:extLst>
      <p:ext uri="{BB962C8B-B14F-4D97-AF65-F5344CB8AC3E}">
        <p14:creationId xmlns="" xmlns:p14="http://schemas.microsoft.com/office/powerpoint/2010/main" val="2308748147"/>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dirty="0" smtClean="0"/>
              <a:t>Diretor(a) de Ensino - EQUIPE do ENSINO</a:t>
            </a:r>
            <a:endParaRPr lang="pt-BR" dirty="0"/>
          </a:p>
        </p:txBody>
      </p:sp>
      <p:sp>
        <p:nvSpPr>
          <p:cNvPr id="5" name="Espaço Reservado para Texto 4"/>
          <p:cNvSpPr>
            <a:spLocks noGrp="1"/>
          </p:cNvSpPr>
          <p:nvPr>
            <p:ph type="body" idx="1"/>
          </p:nvPr>
        </p:nvSpPr>
        <p:spPr/>
        <p:txBody>
          <a:bodyPr/>
          <a:lstStyle/>
          <a:p>
            <a:r>
              <a:rPr lang="pt-BR" dirty="0" smtClean="0">
                <a:effectLst>
                  <a:outerShdw blurRad="38100" dist="38100" dir="2700000" algn="tl">
                    <a:srgbClr val="000000">
                      <a:alpha val="43137"/>
                    </a:srgbClr>
                  </a:outerShdw>
                </a:effectLst>
              </a:rPr>
              <a:t>De modo mais direto e imediato</a:t>
            </a:r>
            <a:endParaRPr lang="pt-BR" dirty="0">
              <a:effectLst>
                <a:outerShdw blurRad="38100" dist="38100" dir="2700000" algn="tl">
                  <a:srgbClr val="000000">
                    <a:alpha val="43137"/>
                  </a:srgbClr>
                </a:outerShdw>
              </a:effectLst>
            </a:endParaRPr>
          </a:p>
        </p:txBody>
      </p:sp>
      <p:sp>
        <p:nvSpPr>
          <p:cNvPr id="8" name="Espaço Reservado para Texto 7"/>
          <p:cNvSpPr>
            <a:spLocks noGrp="1"/>
          </p:cNvSpPr>
          <p:nvPr>
            <p:ph type="body" sz="half" idx="15"/>
          </p:nvPr>
        </p:nvSpPr>
        <p:spPr/>
        <p:txBody>
          <a:bodyPr>
            <a:normAutofit/>
          </a:bodyPr>
          <a:lstStyle/>
          <a:p>
            <a:r>
              <a:rPr lang="pt-BR" sz="2000" dirty="0" smtClean="0"/>
              <a:t>Coordenações de Ensino/ Chefes de Departamento</a:t>
            </a:r>
          </a:p>
          <a:p>
            <a:r>
              <a:rPr lang="pt-BR" sz="2000" dirty="0" smtClean="0"/>
              <a:t>Equipe Pedagógica</a:t>
            </a:r>
          </a:p>
          <a:p>
            <a:r>
              <a:rPr lang="pt-BR" sz="2000" dirty="0" smtClean="0"/>
              <a:t>Secretaria Acadêmica</a:t>
            </a:r>
          </a:p>
          <a:p>
            <a:r>
              <a:rPr lang="pt-BR" sz="2000" dirty="0" smtClean="0"/>
              <a:t>Equipe de Assistência/NAPNE</a:t>
            </a:r>
          </a:p>
          <a:p>
            <a:r>
              <a:rPr lang="pt-BR" sz="2000" dirty="0" smtClean="0"/>
              <a:t>Bibliotecários/Auxiliares</a:t>
            </a:r>
            <a:endParaRPr lang="pt-BR" sz="2000" dirty="0"/>
          </a:p>
        </p:txBody>
      </p:sp>
      <p:sp>
        <p:nvSpPr>
          <p:cNvPr id="6" name="Espaço Reservado para Texto 5"/>
          <p:cNvSpPr>
            <a:spLocks noGrp="1"/>
          </p:cNvSpPr>
          <p:nvPr>
            <p:ph type="body" sz="quarter" idx="3"/>
          </p:nvPr>
        </p:nvSpPr>
        <p:spPr/>
        <p:txBody>
          <a:bodyPr/>
          <a:lstStyle/>
          <a:p>
            <a:r>
              <a:rPr lang="pt-BR" dirty="0" smtClean="0">
                <a:effectLst>
                  <a:outerShdw blurRad="38100" dist="38100" dir="2700000" algn="tl">
                    <a:srgbClr val="000000">
                      <a:alpha val="43137"/>
                    </a:srgbClr>
                  </a:outerShdw>
                </a:effectLst>
              </a:rPr>
              <a:t>De modo Intermediário</a:t>
            </a:r>
            <a:endParaRPr lang="pt-BR" dirty="0">
              <a:effectLst>
                <a:outerShdw blurRad="38100" dist="38100" dir="2700000" algn="tl">
                  <a:srgbClr val="000000">
                    <a:alpha val="43137"/>
                  </a:srgbClr>
                </a:outerShdw>
              </a:effectLst>
            </a:endParaRPr>
          </a:p>
        </p:txBody>
      </p:sp>
      <p:sp>
        <p:nvSpPr>
          <p:cNvPr id="9" name="Espaço Reservado para Texto 8"/>
          <p:cNvSpPr>
            <a:spLocks noGrp="1"/>
          </p:cNvSpPr>
          <p:nvPr>
            <p:ph type="body" sz="half" idx="16"/>
          </p:nvPr>
        </p:nvSpPr>
        <p:spPr/>
        <p:txBody>
          <a:bodyPr>
            <a:normAutofit/>
          </a:bodyPr>
          <a:lstStyle/>
          <a:p>
            <a:endParaRPr lang="pt-BR" sz="2300" dirty="0" smtClean="0"/>
          </a:p>
          <a:p>
            <a:r>
              <a:rPr lang="pt-BR" sz="2300" dirty="0" smtClean="0"/>
              <a:t>Coordenadores de Curso </a:t>
            </a:r>
            <a:endParaRPr lang="pt-BR" sz="2300" dirty="0"/>
          </a:p>
        </p:txBody>
      </p:sp>
      <p:sp>
        <p:nvSpPr>
          <p:cNvPr id="7" name="Espaço Reservado para Texto 6"/>
          <p:cNvSpPr>
            <a:spLocks noGrp="1"/>
          </p:cNvSpPr>
          <p:nvPr>
            <p:ph type="body" sz="quarter" idx="13"/>
          </p:nvPr>
        </p:nvSpPr>
        <p:spPr/>
        <p:txBody>
          <a:bodyPr/>
          <a:lstStyle/>
          <a:p>
            <a:endParaRPr lang="pt-BR" sz="2100" dirty="0" smtClean="0"/>
          </a:p>
          <a:p>
            <a:pPr>
              <a:lnSpc>
                <a:spcPct val="100000"/>
              </a:lnSpc>
            </a:pPr>
            <a:r>
              <a:rPr lang="pt-BR" dirty="0" smtClean="0">
                <a:effectLst>
                  <a:outerShdw blurRad="38100" dist="38100" dir="2700000" algn="tl">
                    <a:srgbClr val="000000">
                      <a:alpha val="43137"/>
                    </a:srgbClr>
                  </a:outerShdw>
                </a:effectLst>
              </a:rPr>
              <a:t>De modo Subjacente</a:t>
            </a:r>
            <a:endParaRPr lang="pt-BR" dirty="0">
              <a:effectLst>
                <a:outerShdw blurRad="38100" dist="38100" dir="2700000" algn="tl">
                  <a:srgbClr val="000000">
                    <a:alpha val="43137"/>
                  </a:srgbClr>
                </a:outerShdw>
              </a:effectLst>
            </a:endParaRPr>
          </a:p>
        </p:txBody>
      </p:sp>
      <p:sp>
        <p:nvSpPr>
          <p:cNvPr id="10" name="Espaço Reservado para Texto 9"/>
          <p:cNvSpPr>
            <a:spLocks noGrp="1"/>
          </p:cNvSpPr>
          <p:nvPr>
            <p:ph type="body" sz="half" idx="17"/>
          </p:nvPr>
        </p:nvSpPr>
        <p:spPr/>
        <p:txBody>
          <a:bodyPr>
            <a:normAutofit/>
          </a:bodyPr>
          <a:lstStyle/>
          <a:p>
            <a:endParaRPr lang="pt-BR" sz="2300" dirty="0" smtClean="0"/>
          </a:p>
          <a:p>
            <a:r>
              <a:rPr lang="pt-BR" sz="2300" dirty="0" smtClean="0"/>
              <a:t>Professores </a:t>
            </a:r>
          </a:p>
          <a:p>
            <a:r>
              <a:rPr lang="pt-BR" sz="2300" dirty="0" smtClean="0"/>
              <a:t>Alunos</a:t>
            </a:r>
            <a:endParaRPr lang="pt-BR" sz="23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Apresentação Direção do Ensino Itaituba</a:t>
            </a:r>
            <a:endParaRPr lang="pt-BR" dirty="0"/>
          </a:p>
        </p:txBody>
      </p:sp>
      <p:sp>
        <p:nvSpPr>
          <p:cNvPr id="4" name="Espaço Reservado para Texto 3"/>
          <p:cNvSpPr>
            <a:spLocks noGrp="1"/>
          </p:cNvSpPr>
          <p:nvPr>
            <p:ph type="body" idx="1"/>
          </p:nvPr>
        </p:nvSpPr>
        <p:spPr/>
        <p:txBody>
          <a:bodyPr/>
          <a:lstStyle/>
          <a:p>
            <a:r>
              <a:rPr lang="pt-BR" sz="3000" dirty="0" smtClean="0"/>
              <a:t>Prof. Matusalém Florindo</a:t>
            </a:r>
            <a:r>
              <a:rPr lang="pt-BR" dirty="0" smtClean="0"/>
              <a:t> </a:t>
            </a:r>
            <a:endParaRPr lang="pt-BR" dirty="0"/>
          </a:p>
        </p:txBody>
      </p:sp>
    </p:spTree>
    <p:extLst>
      <p:ext uri="{BB962C8B-B14F-4D97-AF65-F5344CB8AC3E}">
        <p14:creationId xmlns="" xmlns:p14="http://schemas.microsoft.com/office/powerpoint/2010/main" val="845429114"/>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Apresentação Direção do Ensino de Conceição do Araguaia</a:t>
            </a:r>
            <a:endParaRPr lang="pt-BR" dirty="0"/>
          </a:p>
        </p:txBody>
      </p:sp>
      <p:sp>
        <p:nvSpPr>
          <p:cNvPr id="3" name="Espaço Reservado para Texto 2"/>
          <p:cNvSpPr>
            <a:spLocks noGrp="1"/>
          </p:cNvSpPr>
          <p:nvPr>
            <p:ph type="body" idx="1"/>
          </p:nvPr>
        </p:nvSpPr>
        <p:spPr/>
        <p:txBody>
          <a:bodyPr/>
          <a:lstStyle/>
          <a:p>
            <a:r>
              <a:rPr lang="pt-BR" dirty="0" smtClean="0"/>
              <a:t>Prof. Claudio </a:t>
            </a:r>
            <a:endParaRPr lang="pt-BR" dirty="0"/>
          </a:p>
        </p:txBody>
      </p:sp>
    </p:spTree>
    <p:extLst>
      <p:ext uri="{BB962C8B-B14F-4D97-AF65-F5344CB8AC3E}">
        <p14:creationId xmlns="" xmlns:p14="http://schemas.microsoft.com/office/powerpoint/2010/main" val="310937807"/>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Apresentação Direção do Ensino de Parauapebas</a:t>
            </a:r>
            <a:endParaRPr lang="pt-BR" dirty="0"/>
          </a:p>
        </p:txBody>
      </p:sp>
      <p:sp>
        <p:nvSpPr>
          <p:cNvPr id="3" name="Espaço Reservado para Texto 2"/>
          <p:cNvSpPr>
            <a:spLocks noGrp="1"/>
          </p:cNvSpPr>
          <p:nvPr>
            <p:ph type="body" idx="1"/>
          </p:nvPr>
        </p:nvSpPr>
        <p:spPr/>
        <p:txBody>
          <a:bodyPr/>
          <a:lstStyle/>
          <a:p>
            <a:r>
              <a:rPr lang="pt-BR" dirty="0" err="1" smtClean="0"/>
              <a:t>Profa</a:t>
            </a:r>
            <a:r>
              <a:rPr lang="pt-BR" dirty="0" smtClean="0"/>
              <a:t>. </a:t>
            </a:r>
            <a:r>
              <a:rPr lang="pt-BR" dirty="0" err="1" smtClean="0"/>
              <a:t>Thabata</a:t>
            </a:r>
            <a:r>
              <a:rPr lang="pt-BR" dirty="0" smtClean="0"/>
              <a:t> </a:t>
            </a:r>
            <a:endParaRPr lang="pt-BR" dirty="0"/>
          </a:p>
        </p:txBody>
      </p:sp>
    </p:spTree>
    <p:extLst>
      <p:ext uri="{BB962C8B-B14F-4D97-AF65-F5344CB8AC3E}">
        <p14:creationId xmlns="" xmlns:p14="http://schemas.microsoft.com/office/powerpoint/2010/main" val="387674523"/>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dirty="0" smtClean="0"/>
              <a:t>Destaques:</a:t>
            </a:r>
            <a:endParaRPr lang="pt-BR" dirty="0"/>
          </a:p>
        </p:txBody>
      </p:sp>
      <p:sp>
        <p:nvSpPr>
          <p:cNvPr id="5" name="Espaço Reservado para Conteúdo 4"/>
          <p:cNvSpPr>
            <a:spLocks noGrp="1"/>
          </p:cNvSpPr>
          <p:nvPr>
            <p:ph idx="1"/>
          </p:nvPr>
        </p:nvSpPr>
        <p:spPr/>
        <p:txBody>
          <a:bodyPr>
            <a:normAutofit/>
          </a:bodyPr>
          <a:lstStyle/>
          <a:p>
            <a:r>
              <a:rPr lang="pt-BR" sz="3900" dirty="0" smtClean="0"/>
              <a:t>Planejamento e Comunicação</a:t>
            </a:r>
          </a:p>
          <a:p>
            <a:r>
              <a:rPr lang="pt-BR" sz="3900" dirty="0" smtClean="0"/>
              <a:t>Uso de ferramentas</a:t>
            </a:r>
          </a:p>
          <a:p>
            <a:r>
              <a:rPr lang="pt-BR" sz="3900" dirty="0" smtClean="0"/>
              <a:t>Valorização do Trabalho em Equipe</a:t>
            </a:r>
            <a:endParaRPr lang="pt-BR" sz="39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430189"/>
            <a:ext cx="10515600" cy="1325563"/>
          </a:xfrm>
        </p:spPr>
        <p:txBody>
          <a:bodyPr/>
          <a:lstStyle/>
          <a:p>
            <a:r>
              <a:rPr lang="pt-BR" sz="4000" dirty="0" smtClean="0"/>
              <a:t>Planejamento e Comunicação </a:t>
            </a:r>
            <a:endParaRPr lang="pt-BR" sz="4000" dirty="0"/>
          </a:p>
        </p:txBody>
      </p:sp>
      <p:sp>
        <p:nvSpPr>
          <p:cNvPr id="5" name="Espaço Reservado para Conteúdo 4"/>
          <p:cNvSpPr>
            <a:spLocks noGrp="1"/>
          </p:cNvSpPr>
          <p:nvPr>
            <p:ph idx="1"/>
          </p:nvPr>
        </p:nvSpPr>
        <p:spPr>
          <a:xfrm>
            <a:off x="680321" y="1986844"/>
            <a:ext cx="9613861" cy="4617156"/>
          </a:xfrm>
        </p:spPr>
        <p:txBody>
          <a:bodyPr>
            <a:normAutofit fontScale="92500" lnSpcReduction="10000"/>
          </a:bodyPr>
          <a:lstStyle/>
          <a:p>
            <a:r>
              <a:rPr lang="pt-BR" sz="2600" dirty="0" smtClean="0"/>
              <a:t>Seja organizado – a sua mesa, o tempo, os processos, as tarefas. Adote rotinas, planilhas, agenda e as ferramentas mais adequadas ao seu estilo;</a:t>
            </a:r>
          </a:p>
          <a:p>
            <a:r>
              <a:rPr lang="pt-BR" sz="2600" dirty="0" smtClean="0"/>
              <a:t>Distinga o que é prioritário e respeite prazos – cada membro de sua equipe deve saber muito bem suas tarefas e os prazos.Quando for preciso junte-se a eles na execução de suas tarefas, o que aumenta o senso de equipe; </a:t>
            </a:r>
          </a:p>
          <a:p>
            <a:r>
              <a:rPr lang="pt-BR" sz="2600" dirty="0" smtClean="0"/>
              <a:t>Alinhe objetivos – cada um tem seus objetivos no trabalho e é preciso alinha-los com as tarefas.</a:t>
            </a:r>
          </a:p>
          <a:p>
            <a:r>
              <a:rPr lang="pt-BR" sz="2600" dirty="0" smtClean="0"/>
              <a:t>Comunicação aberta– cada membro de seu grupo tem um estilo de comunicação: mais sensível, mais objetivo. Toda dificuldade, dúvida ou risco de problemas pode e deve ser colocada na mesa abertamente. Não deve haver repressão ou censura, caso contrário as pessoas se sentirão ameaçadas e não falarão nada.</a:t>
            </a:r>
          </a:p>
          <a:p>
            <a:endParaRPr lang="pt-BR" dirty="0" smtClean="0"/>
          </a:p>
          <a:p>
            <a:endParaRPr lang="pt-BR" dirty="0"/>
          </a:p>
        </p:txBody>
      </p:sp>
    </p:spTree>
    <p:extLst>
      <p:ext uri="{BB962C8B-B14F-4D97-AF65-F5344CB8AC3E}">
        <p14:creationId xmlns="" xmlns:p14="http://schemas.microsoft.com/office/powerpoint/2010/main" val="1160423455"/>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Uso de Ferramentas</a:t>
            </a:r>
            <a:endParaRPr lang="pt-BR" dirty="0"/>
          </a:p>
        </p:txBody>
      </p:sp>
      <p:sp>
        <p:nvSpPr>
          <p:cNvPr id="3" name="Espaço Reservado para Conteúdo 2"/>
          <p:cNvSpPr>
            <a:spLocks noGrp="1"/>
          </p:cNvSpPr>
          <p:nvPr>
            <p:ph idx="1"/>
          </p:nvPr>
        </p:nvSpPr>
        <p:spPr>
          <a:xfrm>
            <a:off x="680321" y="2111022"/>
            <a:ext cx="9613861" cy="3825167"/>
          </a:xfrm>
        </p:spPr>
        <p:txBody>
          <a:bodyPr/>
          <a:lstStyle/>
          <a:p>
            <a:r>
              <a:rPr lang="pt-BR" dirty="0" smtClean="0"/>
              <a:t>Aplicativos e planilhas de planejamento pessoal</a:t>
            </a:r>
          </a:p>
          <a:p>
            <a:r>
              <a:rPr lang="pt-BR" dirty="0" smtClean="0"/>
              <a:t>SIGPP – ferramenta de planejamento adotada no IFPA – nossa experiência;</a:t>
            </a:r>
          </a:p>
          <a:p>
            <a:r>
              <a:rPr lang="pt-BR" dirty="0" smtClean="0"/>
              <a:t>SIGAA – utilize os </a:t>
            </a:r>
            <a:r>
              <a:rPr lang="pt-BR" smtClean="0"/>
              <a:t>relatórios disponíveis</a:t>
            </a:r>
            <a:endParaRPr lang="pt-BR" dirty="0" smtClean="0"/>
          </a:p>
          <a:p>
            <a:pPr>
              <a:buNone/>
            </a:pPr>
            <a:endParaRPr lang="pt-BR" dirty="0" smtClean="0"/>
          </a:p>
          <a:p>
            <a:pPr>
              <a:buNone/>
            </a:pPr>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a:t>
            </a:r>
            <a:r>
              <a:rPr smtClean="0"/>
              <a:t> </a:t>
            </a:r>
            <a:r>
              <a:rPr lang="pt-BR" dirty="0" smtClean="0"/>
              <a:t>Experiência</a:t>
            </a:r>
            <a:r>
              <a:rPr smtClean="0"/>
              <a:t> da PROEN com o SIGPP</a:t>
            </a:r>
            <a:endParaRPr lang="pt-BR" dirty="0"/>
          </a:p>
        </p:txBody>
      </p:sp>
      <p:sp>
        <p:nvSpPr>
          <p:cNvPr id="3" name="Espaço Reservado para Conteúdo 2"/>
          <p:cNvSpPr>
            <a:spLocks noGrp="1"/>
          </p:cNvSpPr>
          <p:nvPr>
            <p:ph idx="1"/>
          </p:nvPr>
        </p:nvSpPr>
        <p:spPr/>
        <p:txBody>
          <a:bodyPr>
            <a:normAutofit/>
          </a:bodyPr>
          <a:lstStyle/>
          <a:p>
            <a:endParaRPr smtClean="0"/>
          </a:p>
          <a:p>
            <a:endParaRPr smtClean="0"/>
          </a:p>
          <a:p>
            <a:endParaRPr smtClean="0"/>
          </a:p>
          <a:p>
            <a:pPr>
              <a:buNone/>
            </a:pPr>
            <a:endParaRPr smtClean="0"/>
          </a:p>
          <a:p>
            <a:endParaRPr smtClean="0"/>
          </a:p>
          <a:p>
            <a:endParaRPr smtClean="0"/>
          </a:p>
          <a:p>
            <a:endParaRPr smtClean="0"/>
          </a:p>
          <a:p>
            <a:endParaRPr smtClean="0"/>
          </a:p>
          <a:p>
            <a:pPr>
              <a:buNone/>
            </a:pPr>
            <a:endParaRPr lang="pt-BR" dirty="0" smtClean="0"/>
          </a:p>
          <a:p>
            <a:endParaRPr smtClean="0"/>
          </a:p>
          <a:p>
            <a:pPr>
              <a:buNone/>
            </a:pPr>
            <a:endParaRPr lang="pt-BR" dirty="0" smtClean="0"/>
          </a:p>
          <a:p>
            <a:endParaRPr lang="pt-BR" dirty="0"/>
          </a:p>
        </p:txBody>
      </p:sp>
      <p:graphicFrame>
        <p:nvGraphicFramePr>
          <p:cNvPr id="4" name="Diagrama 3"/>
          <p:cNvGraphicFramePr/>
          <p:nvPr/>
        </p:nvGraphicFramePr>
        <p:xfrm>
          <a:off x="579384" y="1933576"/>
          <a:ext cx="7134159" cy="4924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5346" name="Picture 2" descr="https://s3-us-west-1.amazonaws.com/blog.luz.vc/wp-content/uploads/2015/11/meta.png"/>
          <p:cNvPicPr>
            <a:picLocks noChangeAspect="1" noChangeArrowheads="1"/>
          </p:cNvPicPr>
          <p:nvPr/>
        </p:nvPicPr>
        <p:blipFill>
          <a:blip r:embed="rId7" cstate="print"/>
          <a:srcRect/>
          <a:stretch>
            <a:fillRect/>
          </a:stretch>
        </p:blipFill>
        <p:spPr bwMode="auto">
          <a:xfrm>
            <a:off x="8256895" y="4067175"/>
            <a:ext cx="3714750" cy="2790825"/>
          </a:xfrm>
          <a:prstGeom prst="rect">
            <a:avLst/>
          </a:prstGeom>
          <a:noFill/>
        </p:spPr>
      </p:pic>
    </p:spTree>
    <p:extLst>
      <p:ext uri="{BB962C8B-B14F-4D97-AF65-F5344CB8AC3E}">
        <p14:creationId xmlns="" xmlns:p14="http://schemas.microsoft.com/office/powerpoint/2010/main" val="152441908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smtClean="0"/>
              <a:t>Vantagens</a:t>
            </a:r>
            <a:endParaRPr lang="pt-BR" dirty="0"/>
          </a:p>
        </p:txBody>
      </p:sp>
      <p:graphicFrame>
        <p:nvGraphicFramePr>
          <p:cNvPr id="4" name="Espaço Reservado para Conteúdo 3"/>
          <p:cNvGraphicFramePr>
            <a:graphicFrameLocks noGrp="1"/>
          </p:cNvGraphicFramePr>
          <p:nvPr>
            <p:ph idx="1"/>
          </p:nvPr>
        </p:nvGraphicFramePr>
        <p:xfrm>
          <a:off x="3425588" y="702859"/>
          <a:ext cx="6933064" cy="5950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4322" name="Picture 2" descr="http://tecnologia.culturamix.com/blog/wp-content/gallery/redes-sociais-5/vantagens-e-desvantagens.png"/>
          <p:cNvPicPr>
            <a:picLocks noChangeAspect="1" noChangeArrowheads="1"/>
          </p:cNvPicPr>
          <p:nvPr/>
        </p:nvPicPr>
        <p:blipFill>
          <a:blip r:embed="rId7" cstate="print"/>
          <a:srcRect/>
          <a:stretch>
            <a:fillRect/>
          </a:stretch>
        </p:blipFill>
        <p:spPr bwMode="auto">
          <a:xfrm>
            <a:off x="5781793" y="2797788"/>
            <a:ext cx="2258936" cy="1815152"/>
          </a:xfrm>
          <a:prstGeom prst="rect">
            <a:avLst/>
          </a:prstGeom>
          <a:noFill/>
        </p:spPr>
      </p:pic>
      <p:pic>
        <p:nvPicPr>
          <p:cNvPr id="184326" name="Picture 6" descr="http://synapsis.com.br/consultoria-comercial/img/preview/home/visao-estrategica.png"/>
          <p:cNvPicPr>
            <a:picLocks noChangeAspect="1" noChangeArrowheads="1"/>
          </p:cNvPicPr>
          <p:nvPr/>
        </p:nvPicPr>
        <p:blipFill>
          <a:blip r:embed="rId8" cstate="print"/>
          <a:srcRect/>
          <a:stretch>
            <a:fillRect/>
          </a:stretch>
        </p:blipFill>
        <p:spPr bwMode="auto">
          <a:xfrm>
            <a:off x="-649644" y="3830887"/>
            <a:ext cx="3515673" cy="2850547"/>
          </a:xfrm>
          <a:prstGeom prst="rect">
            <a:avLst/>
          </a:prstGeom>
          <a:noFill/>
        </p:spPr>
      </p:pic>
    </p:spTree>
    <p:extLst>
      <p:ext uri="{BB962C8B-B14F-4D97-AF65-F5344CB8AC3E}">
        <p14:creationId xmlns="" xmlns:p14="http://schemas.microsoft.com/office/powerpoint/2010/main" val="219785982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pic>
        <p:nvPicPr>
          <p:cNvPr id="214019" name="Picture 3" descr="C:\Users\edivaldo.moura\Desktop\Sem título.png"/>
          <p:cNvPicPr>
            <a:picLocks noChangeAspect="1" noChangeArrowheads="1"/>
          </p:cNvPicPr>
          <p:nvPr/>
        </p:nvPicPr>
        <p:blipFill>
          <a:blip r:embed="rId2" cstate="print"/>
          <a:srcRect/>
          <a:stretch>
            <a:fillRect/>
          </a:stretch>
        </p:blipFill>
        <p:spPr bwMode="auto">
          <a:xfrm>
            <a:off x="0" y="204720"/>
            <a:ext cx="12179031" cy="6509982"/>
          </a:xfrm>
          <a:prstGeom prst="rect">
            <a:avLst/>
          </a:prstGeom>
          <a:noFill/>
        </p:spPr>
      </p:pic>
    </p:spTree>
    <p:extLst>
      <p:ext uri="{BB962C8B-B14F-4D97-AF65-F5344CB8AC3E}">
        <p14:creationId xmlns="" xmlns:p14="http://schemas.microsoft.com/office/powerpoint/2010/main" val="694964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4000" dirty="0" smtClean="0"/>
              <a:t>Projetos de Ensino no IFPA - mapeamento</a:t>
            </a:r>
            <a:endParaRPr lang="pt-BR" sz="4000" dirty="0"/>
          </a:p>
        </p:txBody>
      </p:sp>
      <p:sp>
        <p:nvSpPr>
          <p:cNvPr id="4" name="Espaço Reservado para Texto 3"/>
          <p:cNvSpPr>
            <a:spLocks noGrp="1"/>
          </p:cNvSpPr>
          <p:nvPr>
            <p:ph type="body" idx="1"/>
          </p:nvPr>
        </p:nvSpPr>
        <p:spPr/>
        <p:txBody>
          <a:bodyPr>
            <a:noAutofit/>
          </a:bodyPr>
          <a:lstStyle/>
          <a:p>
            <a:r>
              <a:rPr lang="pt-BR" sz="3000" dirty="0" smtClean="0"/>
              <a:t>Departamento de Educação Básica e Profissional</a:t>
            </a:r>
          </a:p>
          <a:p>
            <a:r>
              <a:rPr lang="pt-BR" sz="3000" dirty="0" smtClean="0"/>
              <a:t>Departamento de Educação Superior</a:t>
            </a:r>
          </a:p>
          <a:p>
            <a:r>
              <a:rPr lang="pt-BR" sz="3000" dirty="0" smtClean="0"/>
              <a:t>Departamento de Registros e Indicadores Acadêmicos</a:t>
            </a:r>
            <a:endParaRPr lang="pt-BR" sz="3000" dirty="0"/>
          </a:p>
        </p:txBody>
      </p:sp>
    </p:spTree>
    <p:extLst>
      <p:ext uri="{BB962C8B-B14F-4D97-AF65-F5344CB8AC3E}">
        <p14:creationId xmlns="" xmlns:p14="http://schemas.microsoft.com/office/powerpoint/2010/main" val="4048641823"/>
      </p:ext>
    </p:extLst>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smtClean="0"/>
              <a:t>Metas quanto à oferta dos cursos EJA/EPT e Licenciaturas</a:t>
            </a:r>
            <a:endParaRPr lang="pt-BR" dirty="0"/>
          </a:p>
        </p:txBody>
      </p:sp>
      <p:sp>
        <p:nvSpPr>
          <p:cNvPr id="3" name="Espaço Reservado para Conteúdo 2"/>
          <p:cNvSpPr>
            <a:spLocks noGrp="1"/>
          </p:cNvSpPr>
          <p:nvPr>
            <p:ph idx="1"/>
          </p:nvPr>
        </p:nvSpPr>
        <p:spPr/>
        <p:txBody>
          <a:bodyPr>
            <a:normAutofit/>
          </a:bodyPr>
          <a:lstStyle/>
          <a:p>
            <a:pPr>
              <a:buNone/>
            </a:pPr>
            <a:endParaRPr lang="pt-BR" dirty="0"/>
          </a:p>
        </p:txBody>
      </p:sp>
      <p:graphicFrame>
        <p:nvGraphicFramePr>
          <p:cNvPr id="4" name="Tabela 3"/>
          <p:cNvGraphicFramePr>
            <a:graphicFrameLocks noGrp="1"/>
          </p:cNvGraphicFramePr>
          <p:nvPr/>
        </p:nvGraphicFramePr>
        <p:xfrm>
          <a:off x="228600" y="2171700"/>
          <a:ext cx="11658599" cy="4457701"/>
        </p:xfrm>
        <a:graphic>
          <a:graphicData uri="http://schemas.openxmlformats.org/drawingml/2006/table">
            <a:tbl>
              <a:tblPr firstRow="1" bandRow="1">
                <a:tableStyleId>{5C22544A-7EE6-4342-B048-85BDC9FD1C3A}</a:tableStyleId>
              </a:tblPr>
              <a:tblGrid>
                <a:gridCol w="3494527">
                  <a:extLst>
                    <a:ext uri="{9D8B030D-6E8A-4147-A177-3AD203B41FA5}">
                      <a16:colId xmlns="" xmlns:a16="http://schemas.microsoft.com/office/drawing/2014/main" val="20000"/>
                    </a:ext>
                  </a:extLst>
                </a:gridCol>
                <a:gridCol w="4178577">
                  <a:extLst>
                    <a:ext uri="{9D8B030D-6E8A-4147-A177-3AD203B41FA5}">
                      <a16:colId xmlns="" xmlns:a16="http://schemas.microsoft.com/office/drawing/2014/main" val="20001"/>
                    </a:ext>
                  </a:extLst>
                </a:gridCol>
                <a:gridCol w="1705135">
                  <a:extLst>
                    <a:ext uri="{9D8B030D-6E8A-4147-A177-3AD203B41FA5}">
                      <a16:colId xmlns="" xmlns:a16="http://schemas.microsoft.com/office/drawing/2014/main" val="20002"/>
                    </a:ext>
                  </a:extLst>
                </a:gridCol>
                <a:gridCol w="2280360">
                  <a:extLst>
                    <a:ext uri="{9D8B030D-6E8A-4147-A177-3AD203B41FA5}">
                      <a16:colId xmlns="" xmlns:a16="http://schemas.microsoft.com/office/drawing/2014/main" val="20003"/>
                    </a:ext>
                  </a:extLst>
                </a:gridCol>
              </a:tblGrid>
              <a:tr h="765939">
                <a:tc>
                  <a:txBody>
                    <a:bodyPr/>
                    <a:lstStyle/>
                    <a:p>
                      <a:pPr algn="ctr"/>
                      <a:r>
                        <a:rPr lang="pt-BR" dirty="0" smtClean="0"/>
                        <a:t>META</a:t>
                      </a:r>
                      <a:endParaRPr lang="pt-BR" dirty="0"/>
                    </a:p>
                  </a:txBody>
                  <a:tcPr>
                    <a:solidFill>
                      <a:srgbClr val="00B050"/>
                    </a:solidFill>
                  </a:tcPr>
                </a:tc>
                <a:tc>
                  <a:txBody>
                    <a:bodyPr/>
                    <a:lstStyle/>
                    <a:p>
                      <a:pPr algn="ctr"/>
                      <a:r>
                        <a:rPr lang="pt-BR" dirty="0" smtClean="0"/>
                        <a:t>INDICADOR</a:t>
                      </a:r>
                      <a:endParaRPr lang="pt-BR" dirty="0"/>
                    </a:p>
                  </a:txBody>
                  <a:tcPr>
                    <a:solidFill>
                      <a:srgbClr val="00B050"/>
                    </a:solidFill>
                  </a:tcPr>
                </a:tc>
                <a:tc>
                  <a:txBody>
                    <a:bodyPr/>
                    <a:lstStyle/>
                    <a:p>
                      <a:pPr algn="ctr"/>
                      <a:r>
                        <a:rPr lang="pt-BR" dirty="0" smtClean="0"/>
                        <a:t>RESULTADO PREVISTO</a:t>
                      </a:r>
                      <a:endParaRPr lang="pt-BR" dirty="0"/>
                    </a:p>
                  </a:txBody>
                  <a:tcPr>
                    <a:solidFill>
                      <a:srgbClr val="00B050"/>
                    </a:solidFill>
                  </a:tcPr>
                </a:tc>
                <a:tc>
                  <a:txBody>
                    <a:bodyPr/>
                    <a:lstStyle/>
                    <a:p>
                      <a:pPr algn="ctr"/>
                      <a:r>
                        <a:rPr lang="pt-BR" dirty="0" smtClean="0"/>
                        <a:t>RESULTADO OBTIDO </a:t>
                      </a:r>
                      <a:r>
                        <a:rPr lang="pt-BR" sz="1400" dirty="0" smtClean="0"/>
                        <a:t>(Jun/17)</a:t>
                      </a:r>
                      <a:endParaRPr lang="pt-BR" sz="1400" dirty="0"/>
                    </a:p>
                  </a:txBody>
                  <a:tcPr>
                    <a:solidFill>
                      <a:srgbClr val="00B050"/>
                    </a:solidFill>
                  </a:tcPr>
                </a:tc>
                <a:extLst>
                  <a:ext uri="{0D108BD9-81ED-4DB2-BD59-A6C34878D82A}">
                    <a16:rowId xmlns="" xmlns:a16="http://schemas.microsoft.com/office/drawing/2014/main" val="10000"/>
                  </a:ext>
                </a:extLst>
              </a:tr>
              <a:tr h="1272401">
                <a:tc>
                  <a:txBody>
                    <a:bodyPr/>
                    <a:lstStyle/>
                    <a:p>
                      <a:r>
                        <a:rPr lang="pt-BR" dirty="0" smtClean="0"/>
                        <a:t>Destinar um quantitativo de vagas nos cursos técnicos ofertadas para a EJA-EPT</a:t>
                      </a:r>
                      <a:endParaRPr lang="pt-BR" dirty="0"/>
                    </a:p>
                  </a:txBody>
                  <a:tcPr/>
                </a:tc>
                <a:tc>
                  <a:txBody>
                    <a:bodyPr/>
                    <a:lstStyle/>
                    <a:p>
                      <a:r>
                        <a:rPr lang="pt-BR" dirty="0" smtClean="0"/>
                        <a:t>Percentual de vagas ofertadas para a EJA-EPT</a:t>
                      </a:r>
                      <a:endParaRPr lang="pt-BR" dirty="0"/>
                    </a:p>
                  </a:txBody>
                  <a:tcPr/>
                </a:tc>
                <a:tc>
                  <a:txBody>
                    <a:bodyPr/>
                    <a:lstStyle/>
                    <a:p>
                      <a:r>
                        <a:rPr lang="pt-BR" dirty="0" smtClean="0"/>
                        <a:t>10%</a:t>
                      </a:r>
                      <a:endParaRPr lang="pt-BR" dirty="0"/>
                    </a:p>
                  </a:txBody>
                  <a:tcPr/>
                </a:tc>
                <a:tc>
                  <a:txBody>
                    <a:bodyPr/>
                    <a:lstStyle/>
                    <a:p>
                      <a:r>
                        <a:rPr lang="pt-BR" dirty="0" smtClean="0"/>
                        <a:t>4,5%</a:t>
                      </a:r>
                      <a:endParaRPr lang="pt-BR" dirty="0"/>
                    </a:p>
                  </a:txBody>
                  <a:tcPr/>
                </a:tc>
                <a:extLst>
                  <a:ext uri="{0D108BD9-81ED-4DB2-BD59-A6C34878D82A}">
                    <a16:rowId xmlns="" xmlns:a16="http://schemas.microsoft.com/office/drawing/2014/main" val="10001"/>
                  </a:ext>
                </a:extLst>
              </a:tr>
              <a:tr h="2419361">
                <a:tc>
                  <a:txBody>
                    <a:bodyPr/>
                    <a:lstStyle/>
                    <a:p>
                      <a:r>
                        <a:rPr lang="pt-BR" sz="1800" b="0" i="0" kern="1200" dirty="0" smtClean="0">
                          <a:solidFill>
                            <a:schemeClr val="dk1"/>
                          </a:solidFill>
                          <a:latin typeface="+mn-lt"/>
                          <a:ea typeface="+mn-ea"/>
                          <a:cs typeface="+mn-cs"/>
                        </a:rPr>
                        <a:t>Manter o percentual mínimo de vagas para os cursos de licenciaturas e de formação de professores conforme o disposto na Lei de Criação dos Institutos Federais</a:t>
                      </a:r>
                      <a:endParaRPr lang="pt-BR" dirty="0"/>
                    </a:p>
                  </a:txBody>
                  <a:tcPr/>
                </a:tc>
                <a:tc>
                  <a:txBody>
                    <a:bodyPr/>
                    <a:lstStyle/>
                    <a:p>
                      <a:r>
                        <a:rPr lang="pt-BR" sz="1800" b="0" i="0" kern="1200" dirty="0" smtClean="0">
                          <a:solidFill>
                            <a:schemeClr val="dk1"/>
                          </a:solidFill>
                          <a:latin typeface="+mn-lt"/>
                          <a:ea typeface="+mn-ea"/>
                          <a:cs typeface="+mn-cs"/>
                        </a:rPr>
                        <a:t>Percentual de vagas para os cursos de licenciatura e formação de professores</a:t>
                      </a:r>
                      <a:endParaRPr lang="pt-BR" dirty="0"/>
                    </a:p>
                  </a:txBody>
                  <a:tcPr/>
                </a:tc>
                <a:tc>
                  <a:txBody>
                    <a:bodyPr/>
                    <a:lstStyle/>
                    <a:p>
                      <a:r>
                        <a:rPr lang="pt-BR" dirty="0" smtClean="0"/>
                        <a:t>20%</a:t>
                      </a:r>
                      <a:endParaRPr lang="pt-BR" dirty="0"/>
                    </a:p>
                  </a:txBody>
                  <a:tcPr/>
                </a:tc>
                <a:tc>
                  <a:txBody>
                    <a:bodyPr/>
                    <a:lstStyle/>
                    <a:p>
                      <a:r>
                        <a:rPr lang="pt-BR" dirty="0" smtClean="0"/>
                        <a:t>9,9%</a:t>
                      </a:r>
                      <a:endParaRPr lang="pt-BR" dirty="0"/>
                    </a:p>
                  </a:txBody>
                  <a:tcPr/>
                </a:tc>
                <a:extLst>
                  <a:ext uri="{0D108BD9-81ED-4DB2-BD59-A6C34878D82A}">
                    <a16:rowId xmlns="" xmlns:a16="http://schemas.microsoft.com/office/drawing/2014/main" val="10002"/>
                  </a:ext>
                </a:extLst>
              </a:tr>
            </a:tbl>
          </a:graphicData>
        </a:graphic>
      </p:graphicFrame>
    </p:spTree>
    <p:extLst>
      <p:ext uri="{BB962C8B-B14F-4D97-AF65-F5344CB8AC3E}">
        <p14:creationId xmlns="" xmlns:p14="http://schemas.microsoft.com/office/powerpoint/2010/main" val="184261311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pic>
        <p:nvPicPr>
          <p:cNvPr id="182274" name="Picture 2" descr="http://1.bp.blogspot.com/-1TOGbDeDrIs/VmtyVow0MRI/AAAAAAAAEfA/A41O9R0tw7M/s1600/Imagem188.png"/>
          <p:cNvPicPr>
            <a:picLocks noChangeAspect="1" noChangeArrowheads="1"/>
          </p:cNvPicPr>
          <p:nvPr/>
        </p:nvPicPr>
        <p:blipFill>
          <a:blip r:embed="rId2" cstate="print"/>
          <a:srcRect/>
          <a:stretch>
            <a:fillRect/>
          </a:stretch>
        </p:blipFill>
        <p:spPr bwMode="auto">
          <a:xfrm>
            <a:off x="-304800" y="0"/>
            <a:ext cx="8015198" cy="6858000"/>
          </a:xfrm>
          <a:prstGeom prst="rect">
            <a:avLst/>
          </a:prstGeom>
          <a:noFill/>
        </p:spPr>
      </p:pic>
      <p:pic>
        <p:nvPicPr>
          <p:cNvPr id="182276" name="Picture 4" descr="https://3.bp.blogspot.com/-B3ZAobTAN5c/WVkMnRTNVqI/AAAAAAAABdU/jzMHmf6yByssZFQD-im3ti9DqnJ7GxJYACLcBGAs/s1600/pensativo.png"/>
          <p:cNvPicPr>
            <a:picLocks noChangeAspect="1" noChangeArrowheads="1"/>
          </p:cNvPicPr>
          <p:nvPr/>
        </p:nvPicPr>
        <p:blipFill>
          <a:blip r:embed="rId3" cstate="print"/>
          <a:srcRect/>
          <a:stretch>
            <a:fillRect/>
          </a:stretch>
        </p:blipFill>
        <p:spPr bwMode="auto">
          <a:xfrm>
            <a:off x="8423275" y="2609850"/>
            <a:ext cx="2835275" cy="2846394"/>
          </a:xfrm>
          <a:prstGeom prst="rect">
            <a:avLst/>
          </a:prstGeom>
          <a:noFill/>
        </p:spPr>
      </p:pic>
    </p:spTree>
    <p:extLst>
      <p:ext uri="{BB962C8B-B14F-4D97-AF65-F5344CB8AC3E}">
        <p14:creationId xmlns="" xmlns:p14="http://schemas.microsoft.com/office/powerpoint/2010/main" val="326287673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smtClean="0"/>
              <a:t>Percentual de vagas ofertadas para a EJA-EPT</a:t>
            </a:r>
            <a:endParaRPr lang="pt-BR" dirty="0"/>
          </a:p>
        </p:txBody>
      </p:sp>
      <p:graphicFrame>
        <p:nvGraphicFramePr>
          <p:cNvPr id="4" name="Espaço Reservado para Conteúdo 3"/>
          <p:cNvGraphicFramePr>
            <a:graphicFrameLocks noGrp="1"/>
          </p:cNvGraphicFramePr>
          <p:nvPr>
            <p:ph idx="1"/>
          </p:nvPr>
        </p:nvGraphicFramePr>
        <p:xfrm>
          <a:off x="309563" y="2114550"/>
          <a:ext cx="8539162" cy="3754438"/>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10629899" y="5095876"/>
            <a:ext cx="1057276" cy="523220"/>
          </a:xfrm>
          <a:prstGeom prst="rect">
            <a:avLst/>
          </a:prstGeom>
          <a:noFill/>
        </p:spPr>
        <p:txBody>
          <a:bodyPr wrap="square" rtlCol="0">
            <a:spAutoFit/>
          </a:bodyPr>
          <a:lstStyle/>
          <a:p>
            <a:r>
              <a:rPr lang="pt-BR" sz="2800" b="1" dirty="0" smtClean="0">
                <a:effectLst>
                  <a:outerShdw blurRad="38100" dist="38100" dir="2700000" algn="tl">
                    <a:srgbClr val="000000">
                      <a:alpha val="43137"/>
                    </a:srgbClr>
                  </a:outerShdw>
                </a:effectLst>
              </a:rPr>
              <a:t>310%</a:t>
            </a:r>
            <a:endParaRPr lang="pt-BR" sz="2800" b="1" dirty="0">
              <a:effectLst>
                <a:outerShdw blurRad="38100" dist="38100" dir="2700000" algn="tl">
                  <a:srgbClr val="000000">
                    <a:alpha val="43137"/>
                  </a:srgbClr>
                </a:outerShdw>
              </a:effectLst>
            </a:endParaRPr>
          </a:p>
        </p:txBody>
      </p:sp>
      <p:sp>
        <p:nvSpPr>
          <p:cNvPr id="6" name="Seta para cima 5"/>
          <p:cNvSpPr/>
          <p:nvPr/>
        </p:nvSpPr>
        <p:spPr>
          <a:xfrm>
            <a:off x="10325100" y="5095875"/>
            <a:ext cx="314325" cy="3905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9286876" y="2552700"/>
            <a:ext cx="2609850" cy="923330"/>
          </a:xfrm>
          <a:prstGeom prst="rect">
            <a:avLst/>
          </a:prstGeom>
          <a:noFill/>
        </p:spPr>
        <p:txBody>
          <a:bodyPr wrap="square" rtlCol="0">
            <a:spAutoFit/>
          </a:bodyPr>
          <a:lstStyle/>
          <a:p>
            <a:r>
              <a:rPr lang="pt-BR" dirty="0" smtClean="0"/>
              <a:t>Em relação ao cumprimento da meta (10%)</a:t>
            </a:r>
            <a:endParaRPr lang="pt-BR" dirty="0"/>
          </a:p>
        </p:txBody>
      </p:sp>
      <p:sp>
        <p:nvSpPr>
          <p:cNvPr id="8" name="CaixaDeTexto 7"/>
          <p:cNvSpPr txBox="1"/>
          <p:nvPr/>
        </p:nvSpPr>
        <p:spPr>
          <a:xfrm>
            <a:off x="9220200" y="4314825"/>
            <a:ext cx="2657475" cy="646331"/>
          </a:xfrm>
          <a:prstGeom prst="rect">
            <a:avLst/>
          </a:prstGeom>
          <a:noFill/>
        </p:spPr>
        <p:txBody>
          <a:bodyPr wrap="square" rtlCol="0">
            <a:spAutoFit/>
          </a:bodyPr>
          <a:lstStyle/>
          <a:p>
            <a:r>
              <a:rPr lang="pt-BR" dirty="0" smtClean="0"/>
              <a:t>Em relação à evolução entre 2015 e 2017</a:t>
            </a:r>
            <a:endParaRPr lang="pt-BR" dirty="0"/>
          </a:p>
        </p:txBody>
      </p:sp>
      <p:sp>
        <p:nvSpPr>
          <p:cNvPr id="9" name="CaixaDeTexto 8"/>
          <p:cNvSpPr txBox="1"/>
          <p:nvPr/>
        </p:nvSpPr>
        <p:spPr>
          <a:xfrm>
            <a:off x="10496549" y="3448051"/>
            <a:ext cx="1057276" cy="523220"/>
          </a:xfrm>
          <a:prstGeom prst="rect">
            <a:avLst/>
          </a:prstGeom>
          <a:noFill/>
        </p:spPr>
        <p:txBody>
          <a:bodyPr wrap="square" rtlCol="0">
            <a:spAutoFit/>
          </a:bodyPr>
          <a:lstStyle/>
          <a:p>
            <a:r>
              <a:rPr lang="pt-BR" sz="2800" b="1" dirty="0" smtClean="0">
                <a:effectLst>
                  <a:outerShdw blurRad="38100" dist="38100" dir="2700000" algn="tl">
                    <a:srgbClr val="000000">
                      <a:alpha val="43137"/>
                    </a:srgbClr>
                  </a:outerShdw>
                </a:effectLst>
              </a:rPr>
              <a:t>45%</a:t>
            </a:r>
            <a:endParaRPr lang="pt-BR" sz="2800" b="1" dirty="0">
              <a:effectLst>
                <a:outerShdw blurRad="38100" dist="38100" dir="2700000" algn="tl">
                  <a:srgbClr val="000000">
                    <a:alpha val="43137"/>
                  </a:srgbClr>
                </a:outerShdw>
              </a:effectLst>
            </a:endParaRPr>
          </a:p>
        </p:txBody>
      </p:sp>
      <p:sp>
        <p:nvSpPr>
          <p:cNvPr id="10" name="CaixaDeTexto 9"/>
          <p:cNvSpPr txBox="1"/>
          <p:nvPr/>
        </p:nvSpPr>
        <p:spPr>
          <a:xfrm>
            <a:off x="800100" y="6267450"/>
            <a:ext cx="7258050" cy="307777"/>
          </a:xfrm>
          <a:prstGeom prst="rect">
            <a:avLst/>
          </a:prstGeom>
          <a:noFill/>
        </p:spPr>
        <p:txBody>
          <a:bodyPr wrap="square" rtlCol="0">
            <a:spAutoFit/>
          </a:bodyPr>
          <a:lstStyle/>
          <a:p>
            <a:r>
              <a:rPr lang="pt-BR" sz="1400" dirty="0" smtClean="0"/>
              <a:t>* 473 matrículas em 4 cursos (em um universo de 10.332 matrículas totais).</a:t>
            </a:r>
            <a:endParaRPr lang="pt-BR" sz="1400" dirty="0"/>
          </a:p>
        </p:txBody>
      </p:sp>
      <p:sp>
        <p:nvSpPr>
          <p:cNvPr id="11" name="CaixaDeTexto 10"/>
          <p:cNvSpPr txBox="1"/>
          <p:nvPr/>
        </p:nvSpPr>
        <p:spPr>
          <a:xfrm>
            <a:off x="428624" y="5800725"/>
            <a:ext cx="6276975" cy="307777"/>
          </a:xfrm>
          <a:prstGeom prst="rect">
            <a:avLst/>
          </a:prstGeom>
          <a:noFill/>
        </p:spPr>
        <p:txBody>
          <a:bodyPr wrap="square" rtlCol="0">
            <a:spAutoFit/>
          </a:bodyPr>
          <a:lstStyle/>
          <a:p>
            <a:r>
              <a:rPr lang="pt-BR" sz="1400" dirty="0" smtClean="0"/>
              <a:t>Fonte: Relatórios de Gestão do IFPA (2015, 2016) e SIGAA</a:t>
            </a:r>
            <a:endParaRPr lang="pt-BR" sz="1400" dirty="0"/>
          </a:p>
        </p:txBody>
      </p:sp>
    </p:spTree>
    <p:extLst>
      <p:ext uri="{BB962C8B-B14F-4D97-AF65-F5344CB8AC3E}">
        <p14:creationId xmlns="" xmlns:p14="http://schemas.microsoft.com/office/powerpoint/2010/main" val="137875961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smtClean="0"/>
              <a:t>Perspectivas 2018 (EJA/EPT)</a:t>
            </a:r>
            <a:endParaRPr lang="pt-BR" dirty="0"/>
          </a:p>
        </p:txBody>
      </p:sp>
      <p:sp>
        <p:nvSpPr>
          <p:cNvPr id="3" name="Espaço Reservado para Conteúdo 2"/>
          <p:cNvSpPr>
            <a:spLocks noGrp="1"/>
          </p:cNvSpPr>
          <p:nvPr>
            <p:ph idx="1"/>
          </p:nvPr>
        </p:nvSpPr>
        <p:spPr>
          <a:xfrm>
            <a:off x="7362824" y="2917898"/>
            <a:ext cx="4619625" cy="3092377"/>
          </a:xfrm>
        </p:spPr>
        <p:txBody>
          <a:bodyPr>
            <a:normAutofit lnSpcReduction="10000"/>
          </a:bodyPr>
          <a:lstStyle/>
          <a:p>
            <a:pPr algn="ctr">
              <a:buNone/>
            </a:pPr>
            <a:r>
              <a:rPr sz="2000" smtClean="0">
                <a:solidFill>
                  <a:schemeClr val="accent4">
                    <a:lumMod val="40000"/>
                    <a:lumOff val="60000"/>
                  </a:schemeClr>
                </a:solidFill>
                <a:effectLst>
                  <a:outerShdw blurRad="38100" dist="38100" dir="2700000" algn="tl">
                    <a:srgbClr val="000000">
                      <a:alpha val="43137"/>
                    </a:srgbClr>
                  </a:outerShdw>
                </a:effectLst>
              </a:rPr>
              <a:t>O indicador tende a melhorar, considerando o trabalho de mobilização e sensibilização quanto à importância da oferta dos cursos na modalidade EJA-EPT e a aprovação de PPCs de novos cursos para oferta em 2017.2 e 2018. </a:t>
            </a:r>
          </a:p>
          <a:p>
            <a:pPr algn="ctr">
              <a:buNone/>
            </a:pPr>
            <a:endParaRPr sz="2000" smtClean="0">
              <a:solidFill>
                <a:schemeClr val="accent4">
                  <a:lumMod val="40000"/>
                  <a:lumOff val="60000"/>
                </a:schemeClr>
              </a:solidFill>
              <a:effectLst>
                <a:outerShdw blurRad="38100" dist="38100" dir="2700000" algn="tl">
                  <a:srgbClr val="000000">
                    <a:alpha val="43137"/>
                  </a:srgbClr>
                </a:outerShdw>
              </a:effectLst>
            </a:endParaRPr>
          </a:p>
          <a:p>
            <a:pPr algn="ctr">
              <a:buNone/>
            </a:pPr>
            <a:r>
              <a:rPr sz="2000" smtClean="0">
                <a:solidFill>
                  <a:srgbClr val="FFC000"/>
                </a:solidFill>
                <a:effectLst>
                  <a:outerShdw blurRad="38100" dist="38100" dir="2700000" algn="tl">
                    <a:srgbClr val="000000">
                      <a:alpha val="43137"/>
                    </a:srgbClr>
                  </a:outerShdw>
                </a:effectLst>
              </a:rPr>
              <a:t>Expectativa de que em 2018 o IFPA atinja o percentual de 10% de vagas para cursos EJA/EPT.</a:t>
            </a:r>
          </a:p>
        </p:txBody>
      </p:sp>
      <p:graphicFrame>
        <p:nvGraphicFramePr>
          <p:cNvPr id="4" name="Gráfico 3"/>
          <p:cNvGraphicFramePr/>
          <p:nvPr/>
        </p:nvGraphicFramePr>
        <p:xfrm>
          <a:off x="342899" y="1990726"/>
          <a:ext cx="6657975" cy="48672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282278906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smtClean="0"/>
              <a:t>Percentual de vagas ofertadas para cursos de licenciatura e de formação de professores </a:t>
            </a:r>
            <a:endParaRPr lang="pt-BR" dirty="0"/>
          </a:p>
        </p:txBody>
      </p:sp>
      <p:graphicFrame>
        <p:nvGraphicFramePr>
          <p:cNvPr id="4" name="Espaço Reservado para Conteúdo 3"/>
          <p:cNvGraphicFramePr>
            <a:graphicFrameLocks noGrp="1"/>
          </p:cNvGraphicFramePr>
          <p:nvPr>
            <p:ph idx="1"/>
          </p:nvPr>
        </p:nvGraphicFramePr>
        <p:xfrm>
          <a:off x="309563" y="2114550"/>
          <a:ext cx="8539162" cy="3754438"/>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10629899" y="5095876"/>
            <a:ext cx="1057276" cy="523220"/>
          </a:xfrm>
          <a:prstGeom prst="rect">
            <a:avLst/>
          </a:prstGeom>
          <a:noFill/>
        </p:spPr>
        <p:txBody>
          <a:bodyPr wrap="square" rtlCol="0">
            <a:spAutoFit/>
          </a:bodyPr>
          <a:lstStyle/>
          <a:p>
            <a:r>
              <a:rPr lang="pt-BR" sz="2800" b="1" dirty="0" smtClean="0">
                <a:effectLst>
                  <a:outerShdw blurRad="38100" dist="38100" dir="2700000" algn="tl">
                    <a:srgbClr val="000000">
                      <a:alpha val="43137"/>
                    </a:srgbClr>
                  </a:outerShdw>
                </a:effectLst>
              </a:rPr>
              <a:t>371%</a:t>
            </a:r>
            <a:endParaRPr lang="pt-BR" sz="2800" b="1" dirty="0">
              <a:effectLst>
                <a:outerShdw blurRad="38100" dist="38100" dir="2700000" algn="tl">
                  <a:srgbClr val="000000">
                    <a:alpha val="43137"/>
                  </a:srgbClr>
                </a:outerShdw>
              </a:effectLst>
            </a:endParaRPr>
          </a:p>
        </p:txBody>
      </p:sp>
      <p:sp>
        <p:nvSpPr>
          <p:cNvPr id="7" name="CaixaDeTexto 6"/>
          <p:cNvSpPr txBox="1"/>
          <p:nvPr/>
        </p:nvSpPr>
        <p:spPr>
          <a:xfrm>
            <a:off x="9258300" y="2495550"/>
            <a:ext cx="2657475" cy="923330"/>
          </a:xfrm>
          <a:prstGeom prst="rect">
            <a:avLst/>
          </a:prstGeom>
          <a:noFill/>
        </p:spPr>
        <p:txBody>
          <a:bodyPr wrap="square" rtlCol="0">
            <a:spAutoFit/>
          </a:bodyPr>
          <a:lstStyle/>
          <a:p>
            <a:pPr algn="ctr"/>
            <a:r>
              <a:rPr lang="pt-BR" dirty="0" smtClean="0"/>
              <a:t>Em relação ao cumprimento da meta (20%)</a:t>
            </a:r>
            <a:endParaRPr lang="pt-BR" dirty="0"/>
          </a:p>
        </p:txBody>
      </p:sp>
      <p:sp>
        <p:nvSpPr>
          <p:cNvPr id="8" name="CaixaDeTexto 7"/>
          <p:cNvSpPr txBox="1"/>
          <p:nvPr/>
        </p:nvSpPr>
        <p:spPr>
          <a:xfrm>
            <a:off x="9220200" y="4314825"/>
            <a:ext cx="2657475" cy="646331"/>
          </a:xfrm>
          <a:prstGeom prst="rect">
            <a:avLst/>
          </a:prstGeom>
          <a:noFill/>
        </p:spPr>
        <p:txBody>
          <a:bodyPr wrap="square" rtlCol="0">
            <a:spAutoFit/>
          </a:bodyPr>
          <a:lstStyle/>
          <a:p>
            <a:r>
              <a:rPr lang="pt-BR" dirty="0" smtClean="0"/>
              <a:t>Em relação à evolução entre 2015 e 2017</a:t>
            </a:r>
            <a:endParaRPr lang="pt-BR" dirty="0"/>
          </a:p>
        </p:txBody>
      </p:sp>
      <p:sp>
        <p:nvSpPr>
          <p:cNvPr id="9" name="CaixaDeTexto 8"/>
          <p:cNvSpPr txBox="1"/>
          <p:nvPr/>
        </p:nvSpPr>
        <p:spPr>
          <a:xfrm>
            <a:off x="10210800" y="3400426"/>
            <a:ext cx="1743075" cy="523220"/>
          </a:xfrm>
          <a:prstGeom prst="rect">
            <a:avLst/>
          </a:prstGeom>
          <a:noFill/>
        </p:spPr>
        <p:txBody>
          <a:bodyPr wrap="square" rtlCol="0">
            <a:spAutoFit/>
          </a:bodyPr>
          <a:lstStyle/>
          <a:p>
            <a:r>
              <a:rPr lang="pt-BR" sz="1200" b="1" dirty="0" smtClean="0">
                <a:effectLst>
                  <a:outerShdw blurRad="38100" dist="38100" dir="2700000" algn="tl">
                    <a:srgbClr val="000000">
                      <a:alpha val="43137"/>
                    </a:srgbClr>
                  </a:outerShdw>
                </a:effectLst>
              </a:rPr>
              <a:t>Cerca de </a:t>
            </a:r>
            <a:r>
              <a:rPr lang="pt-BR" sz="2800" b="1" dirty="0" smtClean="0">
                <a:effectLst>
                  <a:outerShdw blurRad="38100" dist="38100" dir="2700000" algn="tl">
                    <a:srgbClr val="000000">
                      <a:alpha val="43137"/>
                    </a:srgbClr>
                  </a:outerShdw>
                </a:effectLst>
              </a:rPr>
              <a:t>50%</a:t>
            </a:r>
          </a:p>
        </p:txBody>
      </p:sp>
      <p:sp>
        <p:nvSpPr>
          <p:cNvPr id="10" name="CaixaDeTexto 9"/>
          <p:cNvSpPr txBox="1"/>
          <p:nvPr/>
        </p:nvSpPr>
        <p:spPr>
          <a:xfrm>
            <a:off x="800100" y="6267450"/>
            <a:ext cx="7258050" cy="307777"/>
          </a:xfrm>
          <a:prstGeom prst="rect">
            <a:avLst/>
          </a:prstGeom>
          <a:noFill/>
        </p:spPr>
        <p:txBody>
          <a:bodyPr wrap="square" rtlCol="0">
            <a:spAutoFit/>
          </a:bodyPr>
          <a:lstStyle/>
          <a:p>
            <a:r>
              <a:rPr lang="pt-BR" sz="1400" dirty="0" smtClean="0"/>
              <a:t>* 1.030 vagas em 10 cursos (em um universo de 10.332 matrículas totais).</a:t>
            </a:r>
            <a:endParaRPr lang="pt-BR" sz="1400" dirty="0"/>
          </a:p>
        </p:txBody>
      </p:sp>
      <p:sp>
        <p:nvSpPr>
          <p:cNvPr id="11" name="CaixaDeTexto 10"/>
          <p:cNvSpPr txBox="1"/>
          <p:nvPr/>
        </p:nvSpPr>
        <p:spPr>
          <a:xfrm>
            <a:off x="428624" y="5800725"/>
            <a:ext cx="6276975" cy="307777"/>
          </a:xfrm>
          <a:prstGeom prst="rect">
            <a:avLst/>
          </a:prstGeom>
          <a:noFill/>
        </p:spPr>
        <p:txBody>
          <a:bodyPr wrap="square" rtlCol="0">
            <a:spAutoFit/>
          </a:bodyPr>
          <a:lstStyle/>
          <a:p>
            <a:r>
              <a:rPr lang="pt-BR" sz="1400" dirty="0" smtClean="0"/>
              <a:t>Fonte: Relatórios de Gestão do IFPA (2015, 2016) e SIGAA</a:t>
            </a:r>
            <a:endParaRPr lang="pt-BR" sz="1400" dirty="0"/>
          </a:p>
        </p:txBody>
      </p:sp>
      <p:sp>
        <p:nvSpPr>
          <p:cNvPr id="12" name="Seta para baixo 11"/>
          <p:cNvSpPr/>
          <p:nvPr/>
        </p:nvSpPr>
        <p:spPr>
          <a:xfrm>
            <a:off x="10296525" y="5076825"/>
            <a:ext cx="323850" cy="523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 xmlns:p14="http://schemas.microsoft.com/office/powerpoint/2010/main" val="322893673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smtClean="0"/>
              <a:t>Perspectivas 2018 (Licenciaturas/Formação de Professores)</a:t>
            </a:r>
            <a:endParaRPr lang="pt-BR" dirty="0"/>
          </a:p>
        </p:txBody>
      </p:sp>
      <p:sp>
        <p:nvSpPr>
          <p:cNvPr id="3" name="Espaço Reservado para Conteúdo 2"/>
          <p:cNvSpPr>
            <a:spLocks noGrp="1"/>
          </p:cNvSpPr>
          <p:nvPr>
            <p:ph idx="1"/>
          </p:nvPr>
        </p:nvSpPr>
        <p:spPr>
          <a:xfrm>
            <a:off x="7315199" y="2060648"/>
            <a:ext cx="4619625" cy="3092377"/>
          </a:xfrm>
        </p:spPr>
        <p:txBody>
          <a:bodyPr>
            <a:noAutofit/>
          </a:bodyPr>
          <a:lstStyle/>
          <a:p>
            <a:pPr algn="ctr">
              <a:buNone/>
            </a:pPr>
            <a:r>
              <a:rPr sz="1800" smtClean="0"/>
              <a:t>Dos 50 cursos de licenciatura do IFPA, 39 eram executados por meio de programas. Com a finalização destes, o nº diminuiu para 11 cursos em 2016 (institucionalização dos cursos).</a:t>
            </a:r>
            <a:r>
              <a:rPr sz="1800" smtClean="0">
                <a:solidFill>
                  <a:schemeClr val="accent4">
                    <a:lumMod val="40000"/>
                    <a:lumOff val="60000"/>
                  </a:schemeClr>
                </a:solidFill>
                <a:effectLst>
                  <a:outerShdw blurRad="38100" dist="38100" dir="2700000" algn="tl">
                    <a:srgbClr val="000000">
                      <a:alpha val="43137"/>
                    </a:srgbClr>
                  </a:outerShdw>
                </a:effectLst>
              </a:rPr>
              <a:t> </a:t>
            </a:r>
          </a:p>
          <a:p>
            <a:pPr algn="ctr">
              <a:buNone/>
            </a:pPr>
            <a:endParaRPr sz="1800" smtClean="0">
              <a:solidFill>
                <a:schemeClr val="accent4">
                  <a:lumMod val="40000"/>
                  <a:lumOff val="60000"/>
                </a:schemeClr>
              </a:solidFill>
              <a:effectLst>
                <a:outerShdw blurRad="38100" dist="38100" dir="2700000" algn="tl">
                  <a:srgbClr val="000000">
                    <a:alpha val="43137"/>
                  </a:srgbClr>
                </a:outerShdw>
              </a:effectLst>
            </a:endParaRPr>
          </a:p>
          <a:p>
            <a:pPr algn="ctr">
              <a:buNone/>
            </a:pPr>
            <a:r>
              <a:rPr sz="1800" smtClean="0"/>
              <a:t>Está sendo desenhado um projeto de complementação pedagógica para docentes bacharéis não licenciados, a nível de graduação.</a:t>
            </a:r>
            <a:endParaRPr sz="1800" smtClean="0">
              <a:solidFill>
                <a:schemeClr val="accent4">
                  <a:lumMod val="40000"/>
                  <a:lumOff val="60000"/>
                </a:schemeClr>
              </a:solidFill>
              <a:effectLst>
                <a:outerShdw blurRad="38100" dist="38100" dir="2700000" algn="tl">
                  <a:srgbClr val="000000">
                    <a:alpha val="43137"/>
                  </a:srgbClr>
                </a:outerShdw>
              </a:effectLst>
            </a:endParaRPr>
          </a:p>
          <a:p>
            <a:pPr algn="ctr">
              <a:buNone/>
            </a:pPr>
            <a:endParaRPr sz="1800" smtClean="0">
              <a:solidFill>
                <a:schemeClr val="accent4">
                  <a:lumMod val="40000"/>
                  <a:lumOff val="60000"/>
                </a:schemeClr>
              </a:solidFill>
              <a:effectLst>
                <a:outerShdw blurRad="38100" dist="38100" dir="2700000" algn="tl">
                  <a:srgbClr val="000000">
                    <a:alpha val="43137"/>
                  </a:srgbClr>
                </a:outerShdw>
              </a:effectLst>
            </a:endParaRPr>
          </a:p>
          <a:p>
            <a:pPr algn="ctr">
              <a:buNone/>
            </a:pPr>
            <a:r>
              <a:rPr sz="1800" b="1" smtClean="0"/>
              <a:t>Estima-se que pelo menos 9 novos cursos de licenciatura (em processo de criação ou atualização de PPC) passem a ofertar vagas em 2018, </a:t>
            </a:r>
            <a:r>
              <a:rPr sz="1800" b="1" smtClean="0">
                <a:solidFill>
                  <a:srgbClr val="FFC000"/>
                </a:solidFill>
              </a:rPr>
              <a:t>atingindo a meta de 20% do número de ofertas totais</a:t>
            </a:r>
            <a:r>
              <a:rPr sz="1800" smtClean="0">
                <a:solidFill>
                  <a:schemeClr val="accent4">
                    <a:lumMod val="40000"/>
                    <a:lumOff val="60000"/>
                  </a:schemeClr>
                </a:solidFill>
                <a:effectLst>
                  <a:outerShdw blurRad="38100" dist="38100" dir="2700000" algn="tl">
                    <a:srgbClr val="000000">
                      <a:alpha val="43137"/>
                    </a:srgbClr>
                  </a:outerShdw>
                </a:effectLst>
              </a:rPr>
              <a:t>.</a:t>
            </a:r>
          </a:p>
        </p:txBody>
      </p:sp>
      <p:graphicFrame>
        <p:nvGraphicFramePr>
          <p:cNvPr id="4" name="Gráfico 3"/>
          <p:cNvGraphicFramePr/>
          <p:nvPr/>
        </p:nvGraphicFramePr>
        <p:xfrm>
          <a:off x="342899" y="1990726"/>
          <a:ext cx="6657975" cy="48672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281363674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6" name="Picture 8" descr="https://image.slidesharecdn.com/estruturadolivro-120523134405-phpapp02/95/estrutura-do-livro-2-728.jpg?cb=1337780762"/>
          <p:cNvPicPr>
            <a:picLocks noChangeAspect="1" noChangeArrowheads="1"/>
          </p:cNvPicPr>
          <p:nvPr/>
        </p:nvPicPr>
        <p:blipFill>
          <a:blip r:embed="rId2" cstate="print"/>
          <a:srcRect/>
          <a:stretch>
            <a:fillRect/>
          </a:stretch>
        </p:blipFill>
        <p:spPr bwMode="auto">
          <a:xfrm>
            <a:off x="0" y="1992572"/>
            <a:ext cx="6934200" cy="4865428"/>
          </a:xfrm>
          <a:prstGeom prst="rect">
            <a:avLst/>
          </a:prstGeom>
          <a:noFill/>
        </p:spPr>
      </p:pic>
      <p:pic>
        <p:nvPicPr>
          <p:cNvPr id="211974" name="Picture 6" descr="http://www.comogerarmais.com.br/wp-content/uploads/2014/02/negocio-digital.png"/>
          <p:cNvPicPr>
            <a:picLocks noChangeAspect="1" noChangeArrowheads="1"/>
          </p:cNvPicPr>
          <p:nvPr/>
        </p:nvPicPr>
        <p:blipFill>
          <a:blip r:embed="rId3" cstate="print"/>
          <a:srcRect/>
          <a:stretch>
            <a:fillRect/>
          </a:stretch>
        </p:blipFill>
        <p:spPr bwMode="auto">
          <a:xfrm>
            <a:off x="4893861" y="1992573"/>
            <a:ext cx="7298139" cy="4865427"/>
          </a:xfrm>
          <a:prstGeom prst="rect">
            <a:avLst/>
          </a:prstGeom>
          <a:noFill/>
        </p:spPr>
      </p:pic>
      <p:sp>
        <p:nvSpPr>
          <p:cNvPr id="2" name="Título 1"/>
          <p:cNvSpPr>
            <a:spLocks noGrp="1"/>
          </p:cNvSpPr>
          <p:nvPr>
            <p:ph type="title"/>
          </p:nvPr>
        </p:nvSpPr>
        <p:spPr/>
        <p:txBody>
          <a:bodyPr/>
          <a:lstStyle/>
          <a:p>
            <a:r>
              <a:rPr smtClean="0"/>
              <a:t>Em Resumo...</a:t>
            </a:r>
            <a:endParaRPr lang="pt-BR" dirty="0"/>
          </a:p>
        </p:txBody>
      </p:sp>
      <p:sp>
        <p:nvSpPr>
          <p:cNvPr id="3" name="Espaço Reservado para Conteúdo 2"/>
          <p:cNvSpPr>
            <a:spLocks noGrp="1"/>
          </p:cNvSpPr>
          <p:nvPr>
            <p:ph idx="1"/>
          </p:nvPr>
        </p:nvSpPr>
        <p:spPr>
          <a:xfrm>
            <a:off x="325474" y="2405112"/>
            <a:ext cx="8886766" cy="4009335"/>
          </a:xfrm>
        </p:spPr>
        <p:txBody>
          <a:bodyPr>
            <a:normAutofit lnSpcReduction="10000"/>
          </a:bodyPr>
          <a:lstStyle/>
          <a:p>
            <a:pPr algn="just"/>
            <a:r>
              <a:rPr sz="2800" b="1" smtClean="0">
                <a:solidFill>
                  <a:schemeClr val="bg1"/>
                </a:solidFill>
              </a:rPr>
              <a:t>Por meio do SIPP, a PROEN:</a:t>
            </a:r>
          </a:p>
          <a:p>
            <a:pPr algn="just">
              <a:buNone/>
            </a:pPr>
            <a:endParaRPr sz="2800" b="1" smtClean="0">
              <a:solidFill>
                <a:schemeClr val="bg1"/>
              </a:solidFill>
            </a:endParaRPr>
          </a:p>
          <a:p>
            <a:pPr algn="just">
              <a:buNone/>
            </a:pPr>
            <a:r>
              <a:rPr smtClean="0">
                <a:solidFill>
                  <a:schemeClr val="bg1"/>
                </a:solidFill>
              </a:rPr>
              <a:t>1- percebeu a evolução do cumprimento de metas para as quais aparentemente havíamos feito pouco;</a:t>
            </a:r>
          </a:p>
          <a:p>
            <a:pPr algn="just">
              <a:buNone/>
            </a:pPr>
            <a:r>
              <a:rPr smtClean="0">
                <a:solidFill>
                  <a:schemeClr val="bg1"/>
                </a:solidFill>
              </a:rPr>
              <a:t>2- estimou o cumprimento de metas com base nas ações em andamento;</a:t>
            </a:r>
          </a:p>
          <a:p>
            <a:pPr algn="just">
              <a:buNone/>
            </a:pPr>
            <a:r>
              <a:rPr smtClean="0">
                <a:solidFill>
                  <a:schemeClr val="bg1"/>
                </a:solidFill>
              </a:rPr>
              <a:t>3- ganhou uma ferramenta de monitoramento que melhora o acompanhamento de suas ações;</a:t>
            </a:r>
          </a:p>
          <a:p>
            <a:pPr algn="just">
              <a:buNone/>
            </a:pPr>
            <a:r>
              <a:rPr smtClean="0">
                <a:solidFill>
                  <a:schemeClr val="bg1"/>
                </a:solidFill>
              </a:rPr>
              <a:t>4- deverá ter maior facilidade na elaboração de relatórios e prestação de contas junto aos órgãos de controle.</a:t>
            </a:r>
            <a:endParaRPr lang="pt-BR" dirty="0">
              <a:solidFill>
                <a:schemeClr val="bg1"/>
              </a:solidFill>
            </a:endParaRPr>
          </a:p>
        </p:txBody>
      </p:sp>
    </p:spTree>
    <p:extLst>
      <p:ext uri="{BB962C8B-B14F-4D97-AF65-F5344CB8AC3E}">
        <p14:creationId xmlns="" xmlns:p14="http://schemas.microsoft.com/office/powerpoint/2010/main" val="99042558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Ferramentas de Gestão do ENSINO - SIGAA</a:t>
            </a:r>
            <a:endParaRPr lang="pt-BR" dirty="0"/>
          </a:p>
        </p:txBody>
      </p:sp>
      <p:sp>
        <p:nvSpPr>
          <p:cNvPr id="3" name="Espaço Reservado para Texto 2"/>
          <p:cNvSpPr>
            <a:spLocks noGrp="1"/>
          </p:cNvSpPr>
          <p:nvPr>
            <p:ph type="body" idx="1"/>
          </p:nvPr>
        </p:nvSpPr>
        <p:spPr>
          <a:xfrm>
            <a:off x="542456" y="2000971"/>
            <a:ext cx="4472327" cy="508963"/>
          </a:xfrm>
        </p:spPr>
        <p:txBody>
          <a:bodyPr>
            <a:normAutofit/>
          </a:bodyPr>
          <a:lstStyle/>
          <a:p>
            <a:r>
              <a:rPr lang="pt-BR" dirty="0" smtClean="0"/>
              <a:t>Cursos Técnicos:</a:t>
            </a:r>
            <a:endParaRPr lang="pt-BR" dirty="0"/>
          </a:p>
        </p:txBody>
      </p:sp>
      <p:sp>
        <p:nvSpPr>
          <p:cNvPr id="4" name="Espaço Reservado para Conteúdo 3"/>
          <p:cNvSpPr>
            <a:spLocks noGrp="1"/>
          </p:cNvSpPr>
          <p:nvPr>
            <p:ph sz="half" idx="2"/>
          </p:nvPr>
        </p:nvSpPr>
        <p:spPr>
          <a:xfrm>
            <a:off x="680322" y="2481944"/>
            <a:ext cx="4698355" cy="4198774"/>
          </a:xfrm>
        </p:spPr>
        <p:txBody>
          <a:bodyPr>
            <a:normAutofit fontScale="85000" lnSpcReduction="10000"/>
          </a:bodyPr>
          <a:lstStyle/>
          <a:p>
            <a:r>
              <a:rPr lang="pt-BR" dirty="0" smtClean="0"/>
              <a:t>Listas: de todos os alunos do campus, de matriculados, de alunos que concluíram o currículo, de abandonos, de alunos por cidade, de alunos por prazo mínimo e Maximo de conclusão,  de alunos ativos e não matriculados.</a:t>
            </a:r>
          </a:p>
          <a:p>
            <a:r>
              <a:rPr lang="pt-BR" dirty="0" smtClean="0"/>
              <a:t>Quantitativos: matriculados por ano, </a:t>
            </a:r>
            <a:r>
              <a:rPr lang="pt-BR" dirty="0" err="1" smtClean="0"/>
              <a:t>periodo</a:t>
            </a:r>
            <a:r>
              <a:rPr lang="pt-BR" dirty="0" smtClean="0"/>
              <a:t>, faixa etária/ aprovados, reprovados por disciplina/ quantitativo de alunos ativos matriculados e orientados/ de insucessos de alunos/ de docentes que não consolidaram turma/de entrada de notas (lançamento de notas pelo professor).</a:t>
            </a:r>
          </a:p>
        </p:txBody>
      </p:sp>
      <p:sp>
        <p:nvSpPr>
          <p:cNvPr id="5" name="Espaço Reservado para Texto 4"/>
          <p:cNvSpPr>
            <a:spLocks noGrp="1"/>
          </p:cNvSpPr>
          <p:nvPr>
            <p:ph type="body" sz="quarter" idx="3"/>
          </p:nvPr>
        </p:nvSpPr>
        <p:spPr>
          <a:xfrm>
            <a:off x="5782832" y="2062065"/>
            <a:ext cx="4474028" cy="472361"/>
          </a:xfrm>
        </p:spPr>
        <p:txBody>
          <a:bodyPr/>
          <a:lstStyle/>
          <a:p>
            <a:r>
              <a:rPr lang="pt-BR" dirty="0" smtClean="0"/>
              <a:t>Cursos Superiores</a:t>
            </a:r>
            <a:endParaRPr lang="pt-BR" dirty="0"/>
          </a:p>
        </p:txBody>
      </p:sp>
      <p:sp>
        <p:nvSpPr>
          <p:cNvPr id="6" name="Espaço Reservado para Conteúdo 5"/>
          <p:cNvSpPr>
            <a:spLocks noGrp="1"/>
          </p:cNvSpPr>
          <p:nvPr>
            <p:ph sz="quarter" idx="4"/>
          </p:nvPr>
        </p:nvSpPr>
        <p:spPr>
          <a:xfrm>
            <a:off x="5594123" y="2500603"/>
            <a:ext cx="4700059" cy="4040155"/>
          </a:xfrm>
        </p:spPr>
        <p:txBody>
          <a:bodyPr>
            <a:normAutofit fontScale="92500" lnSpcReduction="20000"/>
          </a:bodyPr>
          <a:lstStyle/>
          <a:p>
            <a:pPr algn="ctr">
              <a:buNone/>
            </a:pPr>
            <a:r>
              <a:rPr lang="pt-BR" dirty="0" smtClean="0"/>
              <a:t>ABA RELATÓRIOS DE</a:t>
            </a:r>
          </a:p>
          <a:p>
            <a:pPr>
              <a:buFontTx/>
              <a:buChar char="-"/>
            </a:pPr>
            <a:r>
              <a:rPr lang="pt-BR" dirty="0" smtClean="0"/>
              <a:t>Alunos/Quantitativos/Outros</a:t>
            </a:r>
          </a:p>
          <a:p>
            <a:pPr>
              <a:buFontTx/>
              <a:buChar char="-"/>
            </a:pPr>
            <a:r>
              <a:rPr lang="pt-BR" dirty="0" smtClean="0"/>
              <a:t>Alunos: lista de alunos ativos e matriculados inclusive por estagio/insucesso por disciplina/percentual de </a:t>
            </a:r>
            <a:r>
              <a:rPr lang="pt-BR" dirty="0" err="1" smtClean="0"/>
              <a:t>ch</a:t>
            </a:r>
            <a:r>
              <a:rPr lang="pt-BR" dirty="0" smtClean="0"/>
              <a:t> cumprida</a:t>
            </a:r>
          </a:p>
          <a:p>
            <a:pPr>
              <a:buFontTx/>
              <a:buChar char="-"/>
            </a:pPr>
            <a:r>
              <a:rPr lang="pt-BR" dirty="0" smtClean="0"/>
              <a:t>Quantitativos: </a:t>
            </a:r>
            <a:r>
              <a:rPr lang="pt-BR" dirty="0" err="1" smtClean="0"/>
              <a:t>concuintes</a:t>
            </a:r>
            <a:r>
              <a:rPr lang="pt-BR" dirty="0" smtClean="0"/>
              <a:t> e egressos/alunos com </a:t>
            </a:r>
            <a:r>
              <a:rPr lang="pt-BR" dirty="0" err="1" smtClean="0"/>
              <a:t>prazp</a:t>
            </a:r>
            <a:r>
              <a:rPr lang="pt-BR" dirty="0" smtClean="0"/>
              <a:t> de </a:t>
            </a:r>
            <a:r>
              <a:rPr lang="pt-BR" dirty="0" err="1" smtClean="0"/>
              <a:t>conclusao</a:t>
            </a:r>
            <a:r>
              <a:rPr lang="pt-BR" dirty="0" smtClean="0"/>
              <a:t> ativo</a:t>
            </a:r>
          </a:p>
          <a:p>
            <a:pPr>
              <a:buFontTx/>
              <a:buChar char="-"/>
            </a:pPr>
            <a:r>
              <a:rPr lang="pt-BR" dirty="0" smtClean="0"/>
              <a:t>Outros: </a:t>
            </a:r>
            <a:r>
              <a:rPr lang="pt-BR" dirty="0" err="1" smtClean="0"/>
              <a:t>indice</a:t>
            </a:r>
            <a:r>
              <a:rPr lang="pt-BR" dirty="0" smtClean="0"/>
              <a:t> de trancamento e cancelamentos/aviso de faltas docentes</a:t>
            </a:r>
          </a:p>
          <a:p>
            <a:pPr>
              <a:buFontTx/>
              <a:buChar char="-"/>
            </a:pPr>
            <a:r>
              <a:rPr lang="pt-BR" dirty="0" smtClean="0"/>
              <a:t>Relatórios PIT e RAD</a:t>
            </a:r>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643467" y="846667"/>
            <a:ext cx="10653888" cy="804376"/>
          </a:xfrm>
        </p:spPr>
        <p:txBody>
          <a:bodyPr>
            <a:normAutofit/>
          </a:bodyPr>
          <a:lstStyle/>
          <a:p>
            <a:r>
              <a:rPr lang="pt-BR" dirty="0" smtClean="0"/>
              <a:t>Valorização do Trabalho em equipe</a:t>
            </a:r>
            <a:endParaRPr lang="pt-BR" dirty="0"/>
          </a:p>
        </p:txBody>
      </p:sp>
      <p:sp>
        <p:nvSpPr>
          <p:cNvPr id="5" name="Espaço Reservado para Conteúdo 4"/>
          <p:cNvSpPr>
            <a:spLocks noGrp="1"/>
          </p:cNvSpPr>
          <p:nvPr>
            <p:ph idx="1"/>
          </p:nvPr>
        </p:nvSpPr>
        <p:spPr>
          <a:xfrm>
            <a:off x="838200" y="2009422"/>
            <a:ext cx="10515600" cy="4167541"/>
          </a:xfrm>
        </p:spPr>
        <p:txBody>
          <a:bodyPr>
            <a:normAutofit fontScale="92500"/>
          </a:bodyPr>
          <a:lstStyle/>
          <a:p>
            <a:r>
              <a:rPr lang="pt-BR" dirty="0" smtClean="0"/>
              <a:t>Criticar o trabalho de alguém de sua equipe na ausência dele é um erro que pode comprometer todo o seu trabalho com o grupo.</a:t>
            </a:r>
          </a:p>
          <a:p>
            <a:r>
              <a:rPr lang="pt-BR" dirty="0" smtClean="0"/>
              <a:t>Desvalorizar o trabalho da equipe –  valorização extrema do trabalho individual em detrimento do trabalho da equipe ou por falta de reconhecimento aos esforços da equipe – isso demonstra arrogância</a:t>
            </a:r>
          </a:p>
          <a:p>
            <a:r>
              <a:rPr lang="pt-BR" dirty="0" smtClean="0"/>
              <a:t>Não assumir seus erros compromete sua liderança – os erros na equipe deveriam ser assumidos como um erro de todos</a:t>
            </a:r>
          </a:p>
          <a:p>
            <a:r>
              <a:rPr lang="pt-BR" dirty="0" smtClean="0"/>
              <a:t>Ignorar acordos estabelecidos na equipe – resistência a novos processos é um processo humano e previsível.</a:t>
            </a:r>
          </a:p>
          <a:p>
            <a:r>
              <a:rPr lang="pt-BR" dirty="0" smtClean="0"/>
              <a:t>Desequilíbrio emocional – não tome criticas de modo pessoal ainda que sejam</a:t>
            </a:r>
          </a:p>
          <a:p>
            <a:r>
              <a:rPr lang="pt-BR" dirty="0" smtClean="0"/>
              <a:t>Respeitar as diferenças na e da equipe</a:t>
            </a:r>
          </a:p>
          <a:p>
            <a:endParaRPr lang="pt-BR" dirty="0" smtClean="0"/>
          </a:p>
          <a:p>
            <a:endParaRPr lang="pt-BR" dirty="0" smtClean="0"/>
          </a:p>
          <a:p>
            <a:endParaRPr lang="pt-BR" dirty="0"/>
          </a:p>
        </p:txBody>
      </p:sp>
    </p:spTree>
    <p:extLst>
      <p:ext uri="{BB962C8B-B14F-4D97-AF65-F5344CB8AC3E}">
        <p14:creationId xmlns="" xmlns:p14="http://schemas.microsoft.com/office/powerpoint/2010/main" val="1034973728"/>
      </p:ext>
    </p:extLst>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ChangeArrowheads="1"/>
          </p:cNvSpPr>
          <p:nvPr/>
        </p:nvSpPr>
        <p:spPr bwMode="auto">
          <a:xfrm>
            <a:off x="0" y="-215443"/>
            <a:ext cx="65" cy="430887"/>
          </a:xfrm>
          <a:prstGeom prst="rect">
            <a:avLst/>
          </a:prstGeom>
          <a:solidFill>
            <a:srgbClr val="FFFF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000" b="0" i="0" u="none" strike="noStrike" cap="none" normalizeH="0" baseline="0" dirty="0" smtClean="0">
              <a:ln>
                <a:noFill/>
              </a:ln>
              <a:solidFill>
                <a:srgbClr val="474747"/>
              </a:solidFill>
              <a:effectLst/>
              <a:latin typeface="inherit"/>
            </a:endParaRPr>
          </a:p>
        </p:txBody>
      </p:sp>
      <p:sp>
        <p:nvSpPr>
          <p:cNvPr id="9" name="AutoShape 6" descr="🙂"/>
          <p:cNvSpPr>
            <a:spLocks noChangeAspect="1" noChangeArrowheads="1"/>
          </p:cNvSpPr>
          <p:nvPr/>
        </p:nvSpPr>
        <p:spPr bwMode="auto">
          <a:xfrm>
            <a:off x="938213" y="450850"/>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4" name="Título 3"/>
          <p:cNvSpPr>
            <a:spLocks noGrp="1"/>
          </p:cNvSpPr>
          <p:nvPr>
            <p:ph type="title"/>
          </p:nvPr>
        </p:nvSpPr>
        <p:spPr/>
        <p:txBody>
          <a:bodyPr/>
          <a:lstStyle/>
          <a:p>
            <a:r>
              <a:rPr lang="pt-BR" dirty="0" smtClean="0"/>
              <a:t>Valorização do Trabalho em equipe (</a:t>
            </a:r>
            <a:r>
              <a:rPr lang="pt-BR" dirty="0" err="1" smtClean="0"/>
              <a:t>cont</a:t>
            </a:r>
            <a:r>
              <a:rPr lang="pt-BR" dirty="0" smtClean="0"/>
              <a:t>)</a:t>
            </a:r>
            <a:endParaRPr lang="pt-BR" dirty="0"/>
          </a:p>
        </p:txBody>
      </p:sp>
      <p:sp>
        <p:nvSpPr>
          <p:cNvPr id="5" name="Espaço Reservado para Conteúdo 4"/>
          <p:cNvSpPr>
            <a:spLocks noGrp="1"/>
          </p:cNvSpPr>
          <p:nvPr>
            <p:ph idx="1"/>
          </p:nvPr>
        </p:nvSpPr>
        <p:spPr>
          <a:xfrm>
            <a:off x="475861" y="2336873"/>
            <a:ext cx="9818321" cy="3951960"/>
          </a:xfrm>
        </p:spPr>
        <p:txBody>
          <a:bodyPr/>
          <a:lstStyle/>
          <a:p>
            <a:r>
              <a:rPr lang="pt-BR" dirty="0" smtClean="0"/>
              <a:t>Acompanhamento – a nossa equipe erra, desanima e tem dificuldades, a melhor forma de lidar com isso é </a:t>
            </a:r>
            <a:r>
              <a:rPr lang="pt-BR" b="1" i="1" u="sng" dirty="0" smtClean="0"/>
              <a:t>checkpoints</a:t>
            </a:r>
            <a:r>
              <a:rPr lang="pt-BR" dirty="0" smtClean="0"/>
              <a:t>, momentos fixos para acompanhamento das atividades/problemas. Procure fazer reuniões de acompanhamento com a equipe inteira – leva mais tempo mas estimula o trabalho conjunto.</a:t>
            </a:r>
            <a:r>
              <a:rPr lang="pt-BR" b="1" i="1" u="sng" dirty="0" smtClean="0"/>
              <a:t> Utilize esses momentos para dar feedback de bons desempenhos e estimular pontos de melhoria.</a:t>
            </a:r>
            <a:endParaRPr lang="pt-BR" dirty="0" smtClean="0"/>
          </a:p>
        </p:txBody>
      </p:sp>
    </p:spTree>
    <p:extLst>
      <p:ext uri="{BB962C8B-B14F-4D97-AF65-F5344CB8AC3E}">
        <p14:creationId xmlns="" xmlns:p14="http://schemas.microsoft.com/office/powerpoint/2010/main" val="1916764081"/>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Instrução normativa nº 04/2016/PROEN</a:t>
            </a:r>
            <a:endParaRPr lang="pt-BR" dirty="0"/>
          </a:p>
        </p:txBody>
      </p:sp>
      <p:sp>
        <p:nvSpPr>
          <p:cNvPr id="3" name="Espaço Reservado para Conteúdo 2"/>
          <p:cNvSpPr>
            <a:spLocks noGrp="1"/>
          </p:cNvSpPr>
          <p:nvPr>
            <p:ph sz="quarter" idx="1"/>
          </p:nvPr>
        </p:nvSpPr>
        <p:spPr/>
        <p:txBody>
          <a:bodyPr>
            <a:normAutofit/>
          </a:bodyPr>
          <a:lstStyle/>
          <a:p>
            <a:pPr marL="0" indent="0" algn="just">
              <a:buNone/>
            </a:pPr>
            <a:endParaRPr lang="pt-BR" dirty="0" smtClean="0"/>
          </a:p>
          <a:p>
            <a:pPr marL="0" indent="0" algn="just">
              <a:buNone/>
            </a:pPr>
            <a:endParaRPr lang="pt-BR" dirty="0"/>
          </a:p>
          <a:p>
            <a:pPr marL="0" indent="0" algn="just">
              <a:buNone/>
            </a:pPr>
            <a:endParaRPr lang="pt-BR" dirty="0" smtClean="0"/>
          </a:p>
          <a:p>
            <a:pPr algn="just"/>
            <a:r>
              <a:rPr lang="pt-BR" dirty="0" smtClean="0"/>
              <a:t> </a:t>
            </a:r>
            <a:r>
              <a:rPr lang="pt-BR" sz="3600" dirty="0" smtClean="0"/>
              <a:t>Ação de fortalecimento do Ensino</a:t>
            </a:r>
          </a:p>
        </p:txBody>
      </p:sp>
    </p:spTree>
    <p:extLst>
      <p:ext uri="{BB962C8B-B14F-4D97-AF65-F5344CB8AC3E}">
        <p14:creationId xmlns="" xmlns:p14="http://schemas.microsoft.com/office/powerpoint/2010/main" val="217104649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Para encerrar:</a:t>
            </a:r>
            <a:endParaRPr lang="pt-BR" dirty="0"/>
          </a:p>
        </p:txBody>
      </p:sp>
      <p:sp>
        <p:nvSpPr>
          <p:cNvPr id="5" name="Espaço Reservado para Conteúdo 4"/>
          <p:cNvSpPr>
            <a:spLocks noGrp="1"/>
          </p:cNvSpPr>
          <p:nvPr>
            <p:ph idx="1"/>
          </p:nvPr>
        </p:nvSpPr>
        <p:spPr/>
        <p:txBody>
          <a:bodyPr/>
          <a:lstStyle/>
          <a:p>
            <a:r>
              <a:rPr lang="pt-BR" dirty="0" smtClean="0"/>
              <a:t>Filme: Trabalho em Equipe</a:t>
            </a:r>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pt-BR" dirty="0" smtClean="0"/>
              <a:t/>
            </a:r>
            <a:br>
              <a:rPr lang="pt-BR" dirty="0" smtClean="0"/>
            </a:br>
            <a:r>
              <a:rPr lang="pt-BR" dirty="0" smtClean="0"/>
              <a:t>DICA: </a:t>
            </a:r>
            <a:r>
              <a:rPr lang="pt-BR" b="1" dirty="0" smtClean="0"/>
              <a:t>Como um gestor pode desenvolver sua inteligência emocional?</a:t>
            </a:r>
            <a:r>
              <a:rPr lang="pt-BR" dirty="0" smtClean="0"/>
              <a:t/>
            </a:r>
            <a:br>
              <a:rPr lang="pt-BR" dirty="0" smtClean="0"/>
            </a:br>
            <a:endParaRPr lang="pt-BR" dirty="0"/>
          </a:p>
        </p:txBody>
      </p:sp>
      <p:sp>
        <p:nvSpPr>
          <p:cNvPr id="3" name="Espaço Reservado para Conteúdo 2"/>
          <p:cNvSpPr>
            <a:spLocks noGrp="1"/>
          </p:cNvSpPr>
          <p:nvPr>
            <p:ph idx="1"/>
          </p:nvPr>
        </p:nvSpPr>
        <p:spPr>
          <a:xfrm>
            <a:off x="265043" y="2093843"/>
            <a:ext cx="10760766" cy="4452731"/>
          </a:xfrm>
        </p:spPr>
        <p:txBody>
          <a:bodyPr>
            <a:normAutofit fontScale="62500" lnSpcReduction="20000"/>
          </a:bodyPr>
          <a:lstStyle/>
          <a:p>
            <a:pPr lvl="0"/>
            <a:r>
              <a:rPr lang="pt-BR" sz="2600" dirty="0" smtClean="0"/>
              <a:t>Realizar um processo de </a:t>
            </a:r>
            <a:r>
              <a:rPr lang="pt-BR" sz="2600" i="1" dirty="0" err="1" smtClean="0"/>
              <a:t>coaching</a:t>
            </a:r>
            <a:r>
              <a:rPr lang="pt-BR" sz="2600" dirty="0" smtClean="0"/>
              <a:t> ou autoconhecimento para aprender a lidar com as próprias emoções e a potencializar as qualidades em prol dos negócios;</a:t>
            </a:r>
          </a:p>
          <a:p>
            <a:pPr lvl="0"/>
            <a:r>
              <a:rPr lang="pt-BR" sz="2600" dirty="0" smtClean="0"/>
              <a:t>Procurar focar mais o aspecto positivo dos acontecimentos do trabalho, aprendendo a enxergar oportunidades mesmo em situações em que parece haver perda de algum negócio;</a:t>
            </a:r>
          </a:p>
          <a:p>
            <a:pPr lvl="0"/>
            <a:r>
              <a:rPr lang="pt-BR" sz="2600" dirty="0" smtClean="0"/>
              <a:t>Pensar em reverter e não em desistir;</a:t>
            </a:r>
          </a:p>
          <a:p>
            <a:pPr lvl="0"/>
            <a:r>
              <a:rPr lang="pt-BR" sz="2600" dirty="0" smtClean="0"/>
              <a:t>Prender-se menos a acontecimentos passados que não deram certo, utilizando apenas a experiência de aprendizado para fazer melhor em projetos futuros;</a:t>
            </a:r>
          </a:p>
          <a:p>
            <a:pPr lvl="0"/>
            <a:r>
              <a:rPr lang="pt-BR" sz="2600" dirty="0" smtClean="0"/>
              <a:t>Ocupar-se sempre com algo produtivo, ainda que haja intervalos ociosos no trabalho, sem pensar demasiadamente em cenários negativos, mas sim buscando aplicar seus conhecimentos em prol de uma ideia nova, por exemplo;</a:t>
            </a:r>
          </a:p>
          <a:p>
            <a:pPr lvl="0"/>
            <a:r>
              <a:rPr lang="pt-BR" sz="2600" dirty="0" smtClean="0"/>
              <a:t>Fomentar a ideia, entre equipes, de que unidos há mais força para enfrentar desafios na empresa;</a:t>
            </a:r>
          </a:p>
          <a:p>
            <a:pPr lvl="0"/>
            <a:r>
              <a:rPr lang="pt-BR" sz="2600" dirty="0" smtClean="0"/>
              <a:t>Estar aberto a mudanças constantemente e aprender que muitos fatos acontecem para que possamos reciclar conhecimentos;</a:t>
            </a:r>
          </a:p>
          <a:p>
            <a:pPr lvl="0"/>
            <a:r>
              <a:rPr lang="pt-BR" sz="2600" dirty="0" smtClean="0"/>
              <a:t>Desenvolver uma automotivação diária, buscando sempre fazer algo novo e melhor e, se possível, sempre encontrar formas de compartilhar isso com a equipe.</a:t>
            </a:r>
          </a:p>
          <a:p>
            <a:pPr lvl="0"/>
            <a:endParaRPr lang="pt-BR" dirty="0" smtClean="0"/>
          </a:p>
          <a:p>
            <a:pPr lvl="0">
              <a:buNone/>
            </a:pPr>
            <a:endParaRPr lang="pt-BR" dirty="0" smtClean="0"/>
          </a:p>
          <a:p>
            <a:pPr lvl="0">
              <a:buNone/>
            </a:pPr>
            <a:r>
              <a:rPr lang="pt-BR" dirty="0" smtClean="0"/>
              <a:t>                                                                      </a:t>
            </a:r>
            <a:r>
              <a:rPr lang="pt-BR" dirty="0" err="1" smtClean="0"/>
              <a:t>Disponivel</a:t>
            </a:r>
            <a:r>
              <a:rPr lang="pt-BR" dirty="0" smtClean="0"/>
              <a:t> em http://marketti.com.br/inteligencia-emocional-dos-gestores/</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rmAutofit fontScale="90000"/>
          </a:bodyPr>
          <a:lstStyle/>
          <a:p>
            <a:r>
              <a:rPr lang="pt-BR" dirty="0" smtClean="0"/>
              <a:t/>
            </a:r>
            <a:br>
              <a:rPr lang="pt-BR" dirty="0" smtClean="0"/>
            </a:br>
            <a:r>
              <a:rPr lang="pt-BR" sz="4200" dirty="0" smtClean="0"/>
              <a:t>Normativas </a:t>
            </a:r>
            <a:endParaRPr lang="pt-BR" sz="4200" dirty="0"/>
          </a:p>
        </p:txBody>
      </p:sp>
      <p:sp>
        <p:nvSpPr>
          <p:cNvPr id="5" name="Espaço Reservado para Conteúdo 4"/>
          <p:cNvSpPr>
            <a:spLocks noGrp="1"/>
          </p:cNvSpPr>
          <p:nvPr>
            <p:ph idx="1"/>
          </p:nvPr>
        </p:nvSpPr>
        <p:spPr>
          <a:xfrm>
            <a:off x="680321" y="2336872"/>
            <a:ext cx="9613861" cy="3883453"/>
          </a:xfrm>
        </p:spPr>
        <p:txBody>
          <a:bodyPr>
            <a:normAutofit lnSpcReduction="10000"/>
          </a:bodyPr>
          <a:lstStyle/>
          <a:p>
            <a:r>
              <a:rPr lang="pt-BR" sz="2700" dirty="0" smtClean="0"/>
              <a:t>Refugiados – minuta de resolução</a:t>
            </a:r>
          </a:p>
          <a:p>
            <a:r>
              <a:rPr lang="pt-BR" sz="2700" dirty="0" smtClean="0"/>
              <a:t>Nome Social – resolução</a:t>
            </a:r>
          </a:p>
          <a:p>
            <a:r>
              <a:rPr lang="pt-BR" sz="2700" dirty="0" smtClean="0"/>
              <a:t>Nota da prova Final – resolução</a:t>
            </a:r>
          </a:p>
          <a:p>
            <a:r>
              <a:rPr lang="pt-BR" sz="2700" dirty="0" smtClean="0"/>
              <a:t>Arredondamento de Notas SIGAA</a:t>
            </a:r>
          </a:p>
          <a:p>
            <a:r>
              <a:rPr lang="pt-BR" sz="2700" dirty="0" smtClean="0"/>
              <a:t>Transferência Interna </a:t>
            </a:r>
          </a:p>
          <a:p>
            <a:r>
              <a:rPr lang="pt-BR" sz="2700" dirty="0" smtClean="0"/>
              <a:t>Recuperação Paralela – nota </a:t>
            </a:r>
            <a:r>
              <a:rPr lang="pt-BR" sz="2700" dirty="0" err="1" smtClean="0"/>
              <a:t>tecnica</a:t>
            </a:r>
            <a:endParaRPr lang="pt-BR" sz="2700" dirty="0" smtClean="0"/>
          </a:p>
          <a:p>
            <a:r>
              <a:rPr lang="pt-BR" sz="2700" dirty="0" smtClean="0"/>
              <a:t>Aferição de frequência – minuta instrução normativa</a:t>
            </a:r>
          </a:p>
          <a:p>
            <a:r>
              <a:rPr lang="pt-BR" sz="2700" dirty="0" smtClean="0"/>
              <a:t>Monitoria – minuta resolução</a:t>
            </a:r>
          </a:p>
          <a:p>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CustomShape 1"/>
          <p:cNvSpPr/>
          <p:nvPr/>
        </p:nvSpPr>
        <p:spPr>
          <a:xfrm>
            <a:off x="1296000" y="2076120"/>
            <a:ext cx="10295640" cy="238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pt-BR" sz="4800" b="0" strike="noStrike" cap="all" spc="-1">
                <a:solidFill>
                  <a:srgbClr val="000000"/>
                </a:solidFill>
                <a:uFill>
                  <a:solidFill>
                    <a:srgbClr val="FFFFFF"/>
                  </a:solidFill>
                </a:uFill>
                <a:latin typeface="Tw Cen MT"/>
                <a:ea typeface="DejaVu Sans"/>
              </a:rPr>
              <a:t>Resolução consup</a:t>
            </a:r>
            <a:endParaRPr lang="pt-BR" sz="1800" b="0" strike="noStrike" spc="-1">
              <a:solidFill>
                <a:srgbClr val="000000"/>
              </a:solidFill>
              <a:uFill>
                <a:solidFill>
                  <a:srgbClr val="FFFFFF"/>
                </a:solidFill>
              </a:uFill>
              <a:latin typeface="Arial"/>
            </a:endParaRPr>
          </a:p>
          <a:p>
            <a:pPr algn="ctr"/>
            <a:endParaRPr lang="pt-BR" sz="1800" b="0" strike="noStrike" spc="-1">
              <a:solidFill>
                <a:srgbClr val="000000"/>
              </a:solidFill>
              <a:uFill>
                <a:solidFill>
                  <a:srgbClr val="FFFFFF"/>
                </a:solidFill>
              </a:uFill>
              <a:latin typeface="Arial"/>
            </a:endParaRPr>
          </a:p>
          <a:p>
            <a:pPr algn="ctr"/>
            <a:r>
              <a:rPr lang="pt-BR" sz="4400" b="0" strike="noStrike" cap="all" spc="-1">
                <a:solidFill>
                  <a:srgbClr val="000000"/>
                </a:solidFill>
                <a:uFill>
                  <a:solidFill>
                    <a:srgbClr val="FFFFFF"/>
                  </a:solidFill>
                </a:uFill>
                <a:latin typeface="Tw Cen MT"/>
                <a:ea typeface="DejaVu Sans"/>
              </a:rPr>
              <a:t>Arredondamento de carga horária de componente curricular</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Arredondamento da Carga Horário de Componente Curricular</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Calibri"/>
              </a:rPr>
              <a:t>Art. 1º Estabelecer forma de arredondamento da carga horária de componente curricular nas matrizes dos Projetos Pedagógicos de Curso - PPC aprovados sob a vigência do Regulamento Didático Pedagógico do Ensino no IFPA, do ano 2015, no âmbito do Instituto Federal de Educação, Ciência e Tecnologia do Pará - IFPA</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rot="1200">
            <a:off x="936000" y="504000"/>
            <a:ext cx="10440000" cy="5976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200" b="1" strike="noStrike" spc="-1">
                <a:solidFill>
                  <a:srgbClr val="000000"/>
                </a:solidFill>
                <a:uFill>
                  <a:solidFill>
                    <a:srgbClr val="FFFFFF"/>
                  </a:solidFill>
                </a:uFill>
                <a:latin typeface="Times New Roman"/>
                <a:ea typeface="Calibri"/>
              </a:rPr>
              <a:t>Arredondamento da Carga Horário de Componente Curricular</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Calibri"/>
              </a:rPr>
              <a:t>Art. 2º As matrizes e estruturas curriculares dos PPC’s aprovados nos anos de 2016 e 2017, por resoluções deste Conselho Superior, que apresentam componentes curriculares com carga horária fracionada, com valor decimal, terão as cargas horárias destes componentes arredondadas para o número inteiro, seguindo os seguintes critérios:</a:t>
            </a: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Calibri"/>
              </a:rPr>
              <a:t>I – Componente curricular com carga horária fracionada, com valor decimal menor que 0,4 (zero vírgula quatro) terá sua carga horária arredonda para o valor inteiro inferior.</a:t>
            </a: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Calibri"/>
              </a:rPr>
              <a:t>II – Componente curricular com carga horária fracionada, com valor decimal igual ou superior a 0,4 (zero vírgula quatro) terá sua carga horária arredondada para o valor inteiro imediatamente superior. </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Arredondamento da Carga Horário de Componente Curricular</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Calibri"/>
              </a:rPr>
              <a:t>Art. 6º O parágrafo único do art. 80 do Regulamento Didático Pedagógico do Ensino no IFPA, aprovado em 2015, passa a vigorar com a seguinte redação:</a:t>
            </a:r>
            <a:endParaRPr lang="pt-BR" sz="1200" b="0" strike="noStrike" spc="-1">
              <a:solidFill>
                <a:srgbClr val="000000"/>
              </a:solidFill>
              <a:uFill>
                <a:solidFill>
                  <a:srgbClr val="FFFFFF"/>
                </a:solidFill>
              </a:uFill>
              <a:latin typeface="Arial"/>
            </a:endParaRPr>
          </a:p>
          <a:p>
            <a:pPr marL="1080000" algn="just">
              <a:lnSpc>
                <a:spcPct val="150000"/>
              </a:lnSpc>
            </a:pPr>
            <a:r>
              <a:rPr lang="pt-BR" sz="2400" b="0" strike="noStrike" spc="-1">
                <a:solidFill>
                  <a:srgbClr val="000000"/>
                </a:solidFill>
                <a:uFill>
                  <a:solidFill>
                    <a:srgbClr val="FFFFFF"/>
                  </a:solidFill>
                </a:uFill>
                <a:latin typeface="Times New Roman"/>
                <a:ea typeface="Calibri"/>
              </a:rPr>
              <a:t>Art. 80 ...</a:t>
            </a:r>
            <a:endParaRPr lang="pt-BR" sz="1200" b="0" i="1" strike="noStrike" spc="-1">
              <a:solidFill>
                <a:srgbClr val="000000"/>
              </a:solidFill>
              <a:uFill>
                <a:solidFill>
                  <a:srgbClr val="FFFFFF"/>
                </a:solidFill>
              </a:uFill>
              <a:latin typeface="Arial"/>
            </a:endParaRPr>
          </a:p>
          <a:p>
            <a:pPr marL="1080000" algn="just"/>
            <a:r>
              <a:rPr lang="pt-BR" sz="2400" b="0" strike="noStrike" spc="-1">
                <a:solidFill>
                  <a:srgbClr val="000000"/>
                </a:solidFill>
                <a:uFill>
                  <a:solidFill>
                    <a:srgbClr val="FFFFFF"/>
                  </a:solidFill>
                </a:uFill>
                <a:latin typeface="Times New Roman"/>
                <a:ea typeface="Calibri"/>
              </a:rPr>
              <a:t>Parágrafo único. A carga horária referida no caput corresponde ao produto da relação da quantidade de aulas ministradas para o cumprimento do ementário da disciplina, convertida em horas, e será arredondada para o valor inteiro inferior se a fração decimal for menor que 0,4 (zero vírgula quatro) e para o valor inteiro superior se a fração decimal for igual ou maior que 0,4 (zero vírgula quatro).</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CustomShape 1"/>
          <p:cNvSpPr/>
          <p:nvPr/>
        </p:nvSpPr>
        <p:spPr>
          <a:xfrm>
            <a:off x="1296000" y="2076120"/>
            <a:ext cx="10295640" cy="238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pt-BR" sz="4800" b="0" strike="noStrike" cap="all" spc="-1">
                <a:solidFill>
                  <a:srgbClr val="000000"/>
                </a:solidFill>
                <a:uFill>
                  <a:solidFill>
                    <a:srgbClr val="FFFFFF"/>
                  </a:solidFill>
                </a:uFill>
                <a:latin typeface="Tw Cen MT"/>
                <a:ea typeface="DejaVu Sans"/>
              </a:rPr>
              <a:t>Instrução normativa proen</a:t>
            </a:r>
            <a:endParaRPr lang="pt-BR" sz="1800" b="0" strike="noStrike" spc="-1">
              <a:solidFill>
                <a:srgbClr val="000000"/>
              </a:solidFill>
              <a:uFill>
                <a:solidFill>
                  <a:srgbClr val="FFFFFF"/>
                </a:solidFill>
              </a:uFill>
              <a:latin typeface="Arial"/>
            </a:endParaRPr>
          </a:p>
          <a:p>
            <a:pPr algn="ctr"/>
            <a:endParaRPr lang="pt-BR" sz="1800" b="0" strike="noStrike" spc="-1">
              <a:solidFill>
                <a:srgbClr val="000000"/>
              </a:solidFill>
              <a:uFill>
                <a:solidFill>
                  <a:srgbClr val="FFFFFF"/>
                </a:solidFill>
              </a:uFill>
              <a:latin typeface="Arial"/>
            </a:endParaRPr>
          </a:p>
          <a:p>
            <a:pPr algn="ctr"/>
            <a:r>
              <a:rPr lang="pt-BR" sz="4400" b="0" strike="noStrike" cap="all" spc="-1">
                <a:solidFill>
                  <a:srgbClr val="000000"/>
                </a:solidFill>
                <a:uFill>
                  <a:solidFill>
                    <a:srgbClr val="FFFFFF"/>
                  </a:solidFill>
                </a:uFill>
                <a:latin typeface="Tw Cen MT"/>
                <a:ea typeface="DejaVu Sans"/>
              </a:rPr>
              <a:t>Aferição da frequência discente</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Times New Roman"/>
              </a:rPr>
              <a:t>Art. 1º Instruir os procedimentos a serem adotados pelo Instituto Federal de Educação, Ciência e Tecnologia do Pará quanto à aferição da frequência discente.</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Times New Roman"/>
              </a:rPr>
              <a:t>Art. 4º A frequência às aulas teóricas ou práticas, seminários ou quaisquer outras atividades </a:t>
            </a:r>
            <a:r>
              <a:rPr lang="pt-BR" sz="2200" b="0" strike="noStrike" spc="-1">
                <a:solidFill>
                  <a:srgbClr val="000000"/>
                </a:solidFill>
                <a:uFill>
                  <a:solidFill>
                    <a:srgbClr val="FFFFFF"/>
                  </a:solidFill>
                </a:uFill>
                <a:latin typeface="Times New Roman"/>
                <a:ea typeface="Times New Roman"/>
              </a:rPr>
              <a:t>acadêmicas no âmbito do IFPA será obrigatória</a:t>
            </a:r>
            <a:r>
              <a:rPr lang="pt-BR" sz="2200" b="0" strike="noStrike" spc="-1">
                <a:solidFill>
                  <a:srgbClr val="000000"/>
                </a:solidFill>
                <a:uFill>
                  <a:solidFill>
                    <a:srgbClr val="FFFFFF"/>
                  </a:solidFill>
                </a:uFill>
                <a:latin typeface="Times New Roman"/>
                <a:ea typeface="FangSong"/>
              </a:rPr>
              <a:t>, sendo exigida a frequência mínima de 75% (setenta e cinco por cento) do total de horas letivas do período para aprovação.</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Times New Roman"/>
              </a:rPr>
              <a:t>Art. 4º […]</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FangSong"/>
              </a:rPr>
              <a:t>§1º </a:t>
            </a:r>
            <a:r>
              <a:rPr lang="pt-BR" sz="2200" b="0" strike="noStrike" spc="-1">
                <a:solidFill>
                  <a:srgbClr val="000000"/>
                </a:solidFill>
                <a:uFill>
                  <a:solidFill>
                    <a:srgbClr val="FFFFFF"/>
                  </a:solidFill>
                </a:uFill>
                <a:latin typeface="Times New Roman"/>
                <a:ea typeface="Times New Roman"/>
              </a:rPr>
              <a:t>O total de horas letivas para aprovação deve ser calculado em cima das horas previstas para o ano ou semestre do curso, conforme seu regime letivo anual, semestral ou modular.</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§2º A aferição da frequência discente para fins de aprovação no semestre ou ano letivo deve levar em consideração o total de horas letivas e não por componente curricular.</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Homologação </a:t>
            </a:r>
            <a:endParaRPr lang="pt-BR" dirty="0"/>
          </a:p>
        </p:txBody>
      </p:sp>
      <p:sp>
        <p:nvSpPr>
          <p:cNvPr id="3" name="Espaço Reservado para Conteúdo 2"/>
          <p:cNvSpPr>
            <a:spLocks noGrp="1"/>
          </p:cNvSpPr>
          <p:nvPr>
            <p:ph sz="quarter" idx="1"/>
          </p:nvPr>
        </p:nvSpPr>
        <p:spPr>
          <a:xfrm>
            <a:off x="680321" y="2336872"/>
            <a:ext cx="9613861" cy="3835327"/>
          </a:xfrm>
        </p:spPr>
        <p:txBody>
          <a:bodyPr>
            <a:normAutofit fontScale="92500" lnSpcReduction="20000"/>
          </a:bodyPr>
          <a:lstStyle/>
          <a:p>
            <a:endParaRPr lang="pt-BR" dirty="0" smtClean="0"/>
          </a:p>
          <a:p>
            <a:r>
              <a:rPr lang="pt-BR" sz="3000" dirty="0" smtClean="0"/>
              <a:t>Art.26 A PROEN, por meio do Departamento de Ensino Superior e do Departamento de </a:t>
            </a:r>
            <a:r>
              <a:rPr lang="pt-BR" sz="3000" dirty="0" err="1" smtClean="0"/>
              <a:t>Ed.Básica</a:t>
            </a:r>
            <a:r>
              <a:rPr lang="pt-BR" sz="3000" dirty="0" smtClean="0"/>
              <a:t> e Profissional, alimentará o cadastro dos projetos de ensino homologados pelos campi e em seguida devolverá o processo ao proponente.</a:t>
            </a:r>
          </a:p>
          <a:p>
            <a:endParaRPr lang="pt-BR" sz="3000" dirty="0"/>
          </a:p>
          <a:p>
            <a:pPr marL="0" indent="0">
              <a:buNone/>
            </a:pPr>
            <a:endParaRPr lang="pt-BR" sz="3000" dirty="0" smtClean="0"/>
          </a:p>
          <a:p>
            <a:r>
              <a:rPr lang="pt-BR" sz="3000" dirty="0" smtClean="0"/>
              <a:t>Art.27 Semestralmente a PROEN divulgará relação dos Projetos de Ensino cadastrados.</a:t>
            </a:r>
            <a:endParaRPr lang="pt-BR" sz="3000" dirty="0"/>
          </a:p>
        </p:txBody>
      </p:sp>
    </p:spTree>
    <p:extLst>
      <p:ext uri="{BB962C8B-B14F-4D97-AF65-F5344CB8AC3E}">
        <p14:creationId xmlns="" xmlns:p14="http://schemas.microsoft.com/office/powerpoint/2010/main" val="406245212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Art. 6º A verificação e registro da frequência são de responsabilidade do professor do componente curricular. </a:t>
            </a:r>
            <a:endParaRPr lang="pt-BR" sz="12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Times New Roman"/>
              </a:rPr>
              <a:t>§1º O professor deverá registrar diariamente o conteúdo desenvolvido nas aulas e a frequência dos discentes </a:t>
            </a:r>
            <a:r>
              <a:rPr lang="pt-BR" sz="2000" b="0" strike="noStrike" spc="-1">
                <a:solidFill>
                  <a:srgbClr val="000000"/>
                </a:solidFill>
                <a:uFill>
                  <a:solidFill>
                    <a:srgbClr val="FFFFFF"/>
                  </a:solidFill>
                </a:uFill>
                <a:latin typeface="Times New Roman"/>
                <a:ea typeface="FangSong"/>
              </a:rPr>
              <a:t>no Diário de Classe e no sistema de gerenciamento acadêmico.</a:t>
            </a: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§2º O lançamento da frequência deverá ser feito por aula do componente curricular, sendo atribuída(s) falta(s) às aulas efetivamente não assistidas pelo discente, ou seja, caso o discente falte uma aula de duas previstas para o dia, deverá ser lançada apenas uma falta.</a:t>
            </a:r>
            <a:endParaRPr lang="pt-BR" sz="1200" b="0" strike="noStrike" spc="-1">
              <a:solidFill>
                <a:srgbClr val="000000"/>
              </a:solidFill>
              <a:uFill>
                <a:solidFill>
                  <a:srgbClr val="FFFFFF"/>
                </a:solidFill>
              </a:uFill>
              <a:latin typeface="Arial"/>
              <a:ea typeface="FangSong"/>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Art. 9º Ocorrendo falta coletiva dos discentes, mantém-se o dia letivo, registrando as respectivas aulas e faltas no Diário de Classe.</a:t>
            </a: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Parágrafo único. O registro da aula no Diário de Classe não exime o docente de ministrar o conteúdo previsto para o componente curricular.</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nSpc>
                <a:spcPct val="150000"/>
              </a:lnSpc>
            </a:pPr>
            <a:r>
              <a:rPr lang="pt-BR" sz="2000" b="0" strike="noStrike" spc="-1">
                <a:solidFill>
                  <a:srgbClr val="000000"/>
                </a:solidFill>
                <a:uFill>
                  <a:solidFill>
                    <a:srgbClr val="FFFFFF"/>
                  </a:solidFill>
                </a:uFill>
                <a:latin typeface="Times New Roman"/>
                <a:ea typeface="Times New Roman"/>
              </a:rPr>
              <a:t>Art. 10 </a:t>
            </a:r>
            <a:r>
              <a:rPr lang="pt-BR" sz="2000" b="0" strike="noStrike" spc="-1">
                <a:solidFill>
                  <a:srgbClr val="000000"/>
                </a:solidFill>
                <a:uFill>
                  <a:solidFill>
                    <a:srgbClr val="FFFFFF"/>
                  </a:solidFill>
                </a:uFill>
                <a:latin typeface="Times New Roman"/>
                <a:ea typeface="FangSong"/>
              </a:rPr>
              <a:t>Ao discente que tiver que se ausentar </a:t>
            </a:r>
            <a:r>
              <a:rPr lang="pt-BR" sz="2000" b="0" strike="noStrike" spc="-1">
                <a:solidFill>
                  <a:srgbClr val="000000"/>
                </a:solidFill>
                <a:uFill>
                  <a:solidFill>
                    <a:srgbClr val="FFFFFF"/>
                  </a:solidFill>
                </a:uFill>
                <a:latin typeface="Times New Roman"/>
                <a:ea typeface="Times New Roman"/>
              </a:rPr>
              <a:t>às aulas teóricas ou práticas, seminários ou quaisquer outras atividades acadêmicas no âmbito do IFPA</a:t>
            </a:r>
            <a:r>
              <a:rPr lang="pt-BR" sz="2000" b="0" strike="noStrike" spc="-1">
                <a:solidFill>
                  <a:srgbClr val="000000"/>
                </a:solidFill>
                <a:uFill>
                  <a:solidFill>
                    <a:srgbClr val="FFFFFF"/>
                  </a:solidFill>
                </a:uFill>
                <a:latin typeface="Times New Roman"/>
                <a:ea typeface="FangSong"/>
              </a:rPr>
              <a:t> é facultado o direito de apresentar justificativa de falta à Coordenação de Curso, devidamente comprovada, no prazo máximo de 2 (dois) dias úteis após a(s) falta(s) desde que comprove através de documentos uma das seguintes situações:</a:t>
            </a:r>
            <a:endParaRPr lang="pt-BR" sz="1200" b="0" strike="noStrike" spc="-1">
              <a:solidFill>
                <a:srgbClr val="000000"/>
              </a:solidFill>
              <a:uFill>
                <a:solidFill>
                  <a:srgbClr val="FFFFFF"/>
                </a:solidFill>
              </a:uFill>
              <a:latin typeface="Arial"/>
            </a:endParaRPr>
          </a:p>
          <a:p>
            <a:pPr>
              <a:lnSpc>
                <a:spcPct val="150000"/>
              </a:lnSpc>
            </a:pPr>
            <a:r>
              <a:rPr lang="pt-BR" sz="2000" b="0" strike="noStrike" spc="-1">
                <a:solidFill>
                  <a:srgbClr val="000000"/>
                </a:solidFill>
                <a:uFill>
                  <a:solidFill>
                    <a:srgbClr val="FFFFFF"/>
                  </a:solidFill>
                </a:uFill>
                <a:latin typeface="Times New Roman"/>
                <a:ea typeface="FangSong"/>
              </a:rPr>
              <a:t>[...]</a:t>
            </a:r>
            <a:endParaRPr lang="pt-BR" sz="12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Art. 11 Caberá à Coordenação do Curso encaminhar documento aos docentes comunicando sobre a justificativa de falta do estudante para fins de registro no Diário de Classe e notificará a Direção de Ensino para acompanhamento pedagógico.</a:t>
            </a:r>
            <a:endParaRPr lang="pt-BR" sz="1200" b="0" strike="noStrike" spc="-1">
              <a:solidFill>
                <a:srgbClr val="000000"/>
              </a:solidFill>
              <a:uFill>
                <a:solidFill>
                  <a:srgbClr val="FFFFFF"/>
                </a:solidFill>
              </a:uFill>
              <a:latin typeface="Arial"/>
              <a:ea typeface="FangSong"/>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Art. 12 O abono de faltas não é permitido, salvo em casos previstos na legislação em vigor:</a:t>
            </a:r>
            <a:endParaRPr lang="pt-BR" sz="12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I- aluno reservista: Decreto-Lei nº 715/69 assegura o abono de faltas para todo convocado; e o Decreto nº 85.587/80 estende essa justificativa para o oficial ou aspirante-a-oficial da reserva, convocado para o serviço ativo, desde que apresente o devido comprovante 
II- aluno com representação na CONAES: estudante que tenha participado de reuniões da CONAES em horário coincidente com as atividades acadêmicas.</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a:p>
            <a:pPr algn="just"/>
            <a:r>
              <a:rPr lang="pt-BR" sz="2000" b="0" strike="noStrike" spc="-1">
                <a:solidFill>
                  <a:srgbClr val="000000"/>
                </a:solidFill>
                <a:uFill>
                  <a:solidFill>
                    <a:srgbClr val="FFFFFF"/>
                  </a:solidFill>
                </a:uFill>
                <a:latin typeface="Times New Roman"/>
              </a:rPr>
              <a:t>Art. 13 Não há amparo legal ou normativo para o abono de faltas a estudantes que se ausentarem regularmente dos horários de aulas devido à convicção religiosa, conforme o Parecer </a:t>
            </a:r>
            <a:r>
              <a:rPr lang="pt-BR" sz="2000" b="0" strike="noStrike" spc="-1">
                <a:solidFill>
                  <a:srgbClr val="000000"/>
                </a:solidFill>
                <a:uFill>
                  <a:solidFill>
                    <a:srgbClr val="FFFFFF"/>
                  </a:solidFill>
                </a:uFill>
                <a:latin typeface="Times New Roman"/>
                <a:hlinkClick r:id="rId2"/>
              </a:rPr>
              <a:t>CNE/CES nº 336/2000</a:t>
            </a:r>
            <a:r>
              <a:rPr lang="pt-BR" sz="2000" b="0" strike="noStrike" spc="-1">
                <a:solidFill>
                  <a:srgbClr val="000000"/>
                </a:solidFill>
                <a:uFill>
                  <a:solidFill>
                    <a:srgbClr val="FFFFFF"/>
                  </a:solidFill>
                </a:uFill>
                <a:latin typeface="Times New Roman"/>
              </a:rPr>
              <a:t> e o Parecer </a:t>
            </a:r>
            <a:r>
              <a:rPr lang="pt-BR" sz="2000" b="0" strike="noStrike" spc="-1">
                <a:solidFill>
                  <a:srgbClr val="000000"/>
                </a:solidFill>
                <a:uFill>
                  <a:solidFill>
                    <a:srgbClr val="FFFFFF"/>
                  </a:solidFill>
                </a:uFill>
                <a:latin typeface="Times New Roman"/>
                <a:hlinkClick r:id="rId3"/>
              </a:rPr>
              <a:t>CNE/CES nº 224/2006</a:t>
            </a:r>
            <a:r>
              <a:rPr lang="pt-BR" sz="2000" b="0" strike="noStrike" spc="-1">
                <a:solidFill>
                  <a:srgbClr val="000000"/>
                </a:solidFill>
                <a:uFill>
                  <a:solidFill>
                    <a:srgbClr val="FFFFFF"/>
                  </a:solidFill>
                </a:uFill>
                <a:latin typeface="Times New Roman"/>
              </a:rPr>
              <a:t>.</a:t>
            </a:r>
            <a:endParaRPr lang="pt-BR" sz="18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rPr>
              <a:t>Parágrafo único. Em respeito à crença daqueles que guardam os sábados como um dia sagrado até o pôr do sol, o docente não deverá aplicar instrumentos avaliativos, como provas e trabalhos, aos sábados quando letivos previstos no calendário acadêmico do Campus</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Art. 19 Caberá à Coordenação de Curso analisar o requerimento e emitir parecer sobre o processo de atendimento domiciliar, bem como apresentar o cronograma e planejamento das atividades docentes a serem desenvolvidas pelo estudante, o qual será encaminhado à Direção de Ensino no Campus, para análise e parecer final.</a:t>
            </a:r>
            <a:endParaRPr lang="pt-BR" sz="1200" b="0" strike="noStrike" spc="-1">
              <a:solidFill>
                <a:srgbClr val="000000"/>
              </a:solidFill>
              <a:uFill>
                <a:solidFill>
                  <a:srgbClr val="FFFFFF"/>
                </a:solidFill>
              </a:uFill>
              <a:latin typeface="Arial"/>
              <a:ea typeface="FangSong"/>
            </a:endParaRPr>
          </a:p>
          <a:p>
            <a:pPr algn="just">
              <a:lnSpc>
                <a:spcPct val="150000"/>
              </a:lnSpc>
            </a:pPr>
            <a:endParaRPr lang="pt-BR" sz="1200" b="0" strike="noStrike" spc="-1">
              <a:solidFill>
                <a:srgbClr val="000000"/>
              </a:solidFill>
              <a:uFill>
                <a:solidFill>
                  <a:srgbClr val="FFFFFF"/>
                </a:solidFill>
              </a:uFill>
              <a:latin typeface="Arial"/>
              <a:ea typeface="FangSong"/>
            </a:endParaRPr>
          </a:p>
          <a:p>
            <a:pPr algn="just">
              <a:lnSpc>
                <a:spcPct val="150000"/>
              </a:lnSpc>
            </a:pPr>
            <a:r>
              <a:rPr lang="pt-BR" sz="2000" b="0" strike="noStrike" spc="-1">
                <a:solidFill>
                  <a:srgbClr val="000000"/>
                </a:solidFill>
                <a:uFill>
                  <a:solidFill>
                    <a:srgbClr val="FFFFFF"/>
                  </a:solidFill>
                </a:uFill>
                <a:latin typeface="Times New Roman"/>
                <a:ea typeface="FangSong"/>
              </a:rPr>
              <a:t>Art. 22 O (a) estudante que solicitar e tiver aprovado o atendimento domiciliar terá suas faltas justificadas durante o período de afastamento. </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Art. 27 A Direção de Ensino do Campus deverá fazer um levantamento da situação acadêmica individual do aluno com relação ao lançamento de frequências/ausências, considerando o total de horas letivas para aprovação.</a:t>
            </a:r>
            <a:endParaRPr lang="pt-BR" sz="1200" b="0" strike="noStrike" spc="-1">
              <a:solidFill>
                <a:srgbClr val="000000"/>
              </a:solidFill>
              <a:uFill>
                <a:solidFill>
                  <a:srgbClr val="FFFFFF"/>
                </a:solidFill>
              </a:uFill>
              <a:latin typeface="Arial"/>
            </a:endParaRPr>
          </a:p>
          <a:p>
            <a:pPr algn="just">
              <a:lnSpc>
                <a:spcPct val="150000"/>
              </a:lnSpc>
            </a:pPr>
            <a:r>
              <a:rPr lang="pt-BR" sz="1800" b="0" strike="noStrike" spc="-1">
                <a:solidFill>
                  <a:srgbClr val="000000"/>
                </a:solidFill>
                <a:uFill>
                  <a:solidFill>
                    <a:srgbClr val="FFFFFF"/>
                  </a:solidFill>
                </a:uFill>
                <a:latin typeface="Times New Roman"/>
                <a:ea typeface="FangSong"/>
              </a:rPr>
              <a:t>§1º Caso o percentual de faltas apurado após o levantamento feito pela Direção de Ensino seja maior que 25% (vinte e cinco por cento) do total de carga horária letiva para aprovação, o estudante será automaticamente reprovado.</a:t>
            </a:r>
            <a:endParaRPr lang="pt-BR" sz="1200" b="0" strike="noStrike" spc="-1">
              <a:solidFill>
                <a:srgbClr val="000000"/>
              </a:solidFill>
              <a:uFill>
                <a:solidFill>
                  <a:srgbClr val="FFFFFF"/>
                </a:solidFill>
              </a:uFill>
              <a:latin typeface="Arial"/>
            </a:endParaRPr>
          </a:p>
          <a:p>
            <a:pPr algn="just">
              <a:lnSpc>
                <a:spcPct val="150000"/>
              </a:lnSpc>
            </a:pPr>
            <a:r>
              <a:rPr lang="pt-BR" sz="1800" b="0" strike="noStrike" spc="-1">
                <a:solidFill>
                  <a:srgbClr val="000000"/>
                </a:solidFill>
                <a:uFill>
                  <a:solidFill>
                    <a:srgbClr val="FFFFFF"/>
                  </a:solidFill>
                </a:uFill>
                <a:latin typeface="Times New Roman"/>
                <a:ea typeface="FangSong"/>
              </a:rPr>
              <a:t>§2º Caso o percentual de faltas apurado após o levantamento feito pela Direção de Ensino seja menor ou igual a 25% (vinte e cinco por cento) do total de carga horária letiva para aprovação, o estudante deverá ser aprovado no sistema de gerenciamento acadêmico.</a:t>
            </a:r>
            <a:endParaRPr lang="pt-BR" sz="1200" b="0" strike="noStrike" spc="-1">
              <a:solidFill>
                <a:srgbClr val="000000"/>
              </a:solidFill>
              <a:uFill>
                <a:solidFill>
                  <a:srgbClr val="FFFFFF"/>
                </a:solidFill>
              </a:uFill>
              <a:latin typeface="Arial"/>
            </a:endParaRPr>
          </a:p>
          <a:p>
            <a:pPr algn="just">
              <a:lnSpc>
                <a:spcPct val="150000"/>
              </a:lnSpc>
            </a:pPr>
            <a:r>
              <a:rPr lang="pt-BR" sz="1800" b="0" strike="noStrike" spc="-1">
                <a:solidFill>
                  <a:srgbClr val="000000"/>
                </a:solidFill>
                <a:uFill>
                  <a:solidFill>
                    <a:srgbClr val="FFFFFF"/>
                  </a:solidFill>
                </a:uFill>
                <a:latin typeface="Times New Roman"/>
                <a:ea typeface="Calibri"/>
              </a:rPr>
              <a:t>§3º</a:t>
            </a:r>
            <a:r>
              <a:rPr lang="pt-BR" sz="1800" b="0" strike="noStrike" spc="-1">
                <a:solidFill>
                  <a:srgbClr val="000000"/>
                </a:solidFill>
                <a:uFill>
                  <a:solidFill>
                    <a:srgbClr val="FFFFFF"/>
                  </a:solidFill>
                </a:uFill>
                <a:latin typeface="Times New Roman"/>
                <a:ea typeface="FangSong"/>
              </a:rPr>
              <a:t> A Direção de Ensino do Campus ou a secretaria acadêmica, de ordem da Direção de Ensino,  deverá registrar, manualmente, no sistema de gerenciamento acadêmico a alteração da situação “APROVADO” para o componente curricular em que estiver reprovado.</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CustomShape 1"/>
          <p:cNvSpPr/>
          <p:nvPr/>
        </p:nvSpPr>
        <p:spPr>
          <a:xfrm>
            <a:off x="1296000" y="2076120"/>
            <a:ext cx="10295640" cy="238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pt-BR" sz="4800" b="0" strike="noStrike" cap="all" spc="-1">
                <a:solidFill>
                  <a:srgbClr val="000000"/>
                </a:solidFill>
                <a:uFill>
                  <a:solidFill>
                    <a:srgbClr val="FFFFFF"/>
                  </a:solidFill>
                </a:uFill>
                <a:latin typeface="Tw Cen MT"/>
                <a:ea typeface="DejaVu Sans"/>
              </a:rPr>
              <a:t>Resolução consup</a:t>
            </a:r>
            <a:endParaRPr lang="pt-BR" sz="1800" b="0" strike="noStrike" spc="-1">
              <a:solidFill>
                <a:srgbClr val="000000"/>
              </a:solidFill>
              <a:uFill>
                <a:solidFill>
                  <a:srgbClr val="FFFFFF"/>
                </a:solidFill>
              </a:uFill>
              <a:latin typeface="Arial"/>
            </a:endParaRPr>
          </a:p>
          <a:p>
            <a:pPr algn="ctr"/>
            <a:endParaRPr lang="pt-BR" sz="1800" b="0" strike="noStrike" spc="-1">
              <a:solidFill>
                <a:srgbClr val="000000"/>
              </a:solidFill>
              <a:uFill>
                <a:solidFill>
                  <a:srgbClr val="FFFFFF"/>
                </a:solidFill>
              </a:uFill>
              <a:latin typeface="Arial"/>
            </a:endParaRPr>
          </a:p>
          <a:p>
            <a:pPr algn="ctr"/>
            <a:r>
              <a:rPr lang="pt-BR" sz="4400" b="0" strike="noStrike" cap="all" spc="-1">
                <a:solidFill>
                  <a:srgbClr val="000000"/>
                </a:solidFill>
                <a:uFill>
                  <a:solidFill>
                    <a:srgbClr val="FFFFFF"/>
                  </a:solidFill>
                </a:uFill>
                <a:latin typeface="Tw Cen MT"/>
                <a:ea typeface="DejaVu Sans"/>
              </a:rPr>
              <a:t>Nome social</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Nome Social.</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Times New Roman"/>
              </a:rPr>
              <a:t>Art. 1º Estabelecer normas e procedimentos sobre o uso do nome social</a:t>
            </a:r>
            <a:r>
              <a:rPr lang="pt-BR" sz="1200" b="0" i="1" strike="noStrike" spc="-1">
                <a:solidFill>
                  <a:srgbClr val="000000"/>
                </a:solidFill>
                <a:uFill>
                  <a:solidFill>
                    <a:srgbClr val="FFFFFF"/>
                  </a:solidFill>
                </a:uFill>
                <a:latin typeface="Times New Roman"/>
                <a:ea typeface="Times New Roman"/>
              </a:rPr>
              <a:t> </a:t>
            </a:r>
            <a:r>
              <a:rPr lang="pt-BR" sz="2400" b="0" strike="noStrike" spc="-1">
                <a:solidFill>
                  <a:srgbClr val="000000"/>
                </a:solidFill>
                <a:uFill>
                  <a:solidFill>
                    <a:srgbClr val="FFFFFF"/>
                  </a:solidFill>
                </a:uFill>
                <a:latin typeface="Times New Roman"/>
                <a:ea typeface="Times New Roman"/>
              </a:rPr>
              <a:t>e o reconhecimento da identidade de gênero de pessoas travestis ou transexuais no âmbito do Instituto Federal de Educação, Ciência e Tecnologia do IFPA.</a:t>
            </a:r>
            <a:endParaRPr lang="pt-BR" sz="12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Times New Roman"/>
              </a:rPr>
              <a:t>§ 1º O nome social é o prenome pelo qual pessoas travestis ou transexuais se identificam, são reconhecidas e identificadas em suas relações sociais. </a:t>
            </a:r>
            <a:endParaRPr lang="pt-BR" sz="12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Times New Roman"/>
              </a:rPr>
              <a:t>§ 2º Identidade de gênero é a dimensão da identidade de uma pessoa que diz respeito à forma como se relaciona com as representações de masculinidade e feminilidade e como isso se traduz em sua prática social, sem guardar relação necessária com o sexo atribuído no nascimento.</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Nome Social.</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Art. 1º [...]</a:t>
            </a: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 3º O nome social poderá ser solicitado por servidores e estudantes regulamente matriculados nos campi do IFPA quando o nome de registro civil não refletir sua identidade de gênero, incluindo o seu nome social nos registros, documentos e atos da vida funcional e acadêmica.</a:t>
            </a:r>
            <a:endParaRPr lang="pt-BR" sz="1200" b="0" strike="noStrike" spc="-1">
              <a:solidFill>
                <a:srgbClr val="000000"/>
              </a:solidFill>
              <a:uFill>
                <a:solidFill>
                  <a:srgbClr val="FFFFFF"/>
                </a:solidFill>
              </a:uFill>
              <a:latin typeface="Arial"/>
            </a:endParaRPr>
          </a:p>
          <a:p>
            <a:pPr>
              <a:lnSpc>
                <a:spcPct val="150000"/>
              </a:lnSpc>
            </a:pPr>
            <a:r>
              <a:rPr lang="pt-BR" sz="2200" b="0" strike="noStrike" spc="-1">
                <a:solidFill>
                  <a:srgbClr val="000000"/>
                </a:solidFill>
                <a:uFill>
                  <a:solidFill>
                    <a:srgbClr val="FFFFFF"/>
                  </a:solidFill>
                </a:uFill>
                <a:latin typeface="Times New Roman"/>
                <a:ea typeface="Times New Roman"/>
              </a:rPr>
              <a:t>§ 4º O campo “nome social” deve ser inserido nos formulários e sistemas de informação utilizados nos procedimentos de seleção, inscrição, matrícula, registro de frequência, avaliação e similares, conforme descrito nos artigos 7º e 11 desta Resolução.</a:t>
            </a:r>
            <a:endParaRPr lang="pt-BR" sz="18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1981200" y="297282"/>
            <a:ext cx="7467600" cy="6176670"/>
          </a:xfrm>
        </p:spPr>
        <p:txBody>
          <a:bodyPr>
            <a:normAutofit/>
          </a:bodyPr>
          <a:lstStyle/>
          <a:p>
            <a:pPr marL="0" indent="0">
              <a:buNone/>
            </a:pPr>
            <a:endParaRPr lang="pt-BR" dirty="0" smtClean="0"/>
          </a:p>
          <a:p>
            <a:endParaRPr lang="pt-BR" dirty="0" smtClean="0"/>
          </a:p>
        </p:txBody>
      </p:sp>
      <p:graphicFrame>
        <p:nvGraphicFramePr>
          <p:cNvPr id="2" name="Tabela 1"/>
          <p:cNvGraphicFramePr>
            <a:graphicFrameLocks noGrp="1"/>
          </p:cNvGraphicFramePr>
          <p:nvPr>
            <p:extLst>
              <p:ext uri="{D42A27DB-BD31-4B8C-83A1-F6EECF244321}">
                <p14:modId xmlns="" xmlns:p14="http://schemas.microsoft.com/office/powerpoint/2010/main" val="3089186696"/>
              </p:ext>
            </p:extLst>
          </p:nvPr>
        </p:nvGraphicFramePr>
        <p:xfrm>
          <a:off x="1503948" y="2105524"/>
          <a:ext cx="7197660" cy="4559973"/>
        </p:xfrm>
        <a:graphic>
          <a:graphicData uri="http://schemas.openxmlformats.org/drawingml/2006/table">
            <a:tbl>
              <a:tblPr firstRow="1" bandRow="1">
                <a:tableStyleId>{5C22544A-7EE6-4342-B048-85BDC9FD1C3A}</a:tableStyleId>
              </a:tblPr>
              <a:tblGrid>
                <a:gridCol w="2845054">
                  <a:extLst>
                    <a:ext uri="{9D8B030D-6E8A-4147-A177-3AD203B41FA5}">
                      <a16:colId xmlns="" xmlns:a16="http://schemas.microsoft.com/office/drawing/2014/main" val="1100897867"/>
                    </a:ext>
                  </a:extLst>
                </a:gridCol>
                <a:gridCol w="2176303">
                  <a:extLst>
                    <a:ext uri="{9D8B030D-6E8A-4147-A177-3AD203B41FA5}">
                      <a16:colId xmlns="" xmlns:a16="http://schemas.microsoft.com/office/drawing/2014/main" val="489096262"/>
                    </a:ext>
                  </a:extLst>
                </a:gridCol>
                <a:gridCol w="2176303">
                  <a:extLst>
                    <a:ext uri="{9D8B030D-6E8A-4147-A177-3AD203B41FA5}">
                      <a16:colId xmlns="" xmlns:a16="http://schemas.microsoft.com/office/drawing/2014/main" val="3707826975"/>
                    </a:ext>
                  </a:extLst>
                </a:gridCol>
              </a:tblGrid>
              <a:tr h="414543">
                <a:tc>
                  <a:txBody>
                    <a:bodyPr/>
                    <a:lstStyle/>
                    <a:p>
                      <a:r>
                        <a:rPr lang="pt-BR" dirty="0" smtClean="0"/>
                        <a:t>Campus</a:t>
                      </a:r>
                      <a:endParaRPr lang="pt-BR" dirty="0"/>
                    </a:p>
                  </a:txBody>
                  <a:tcPr/>
                </a:tc>
                <a:tc>
                  <a:txBody>
                    <a:bodyPr/>
                    <a:lstStyle/>
                    <a:p>
                      <a:r>
                        <a:rPr lang="pt-BR" dirty="0" smtClean="0"/>
                        <a:t>Nª de Projetos</a:t>
                      </a:r>
                      <a:endParaRPr lang="pt-BR" dirty="0"/>
                    </a:p>
                  </a:txBody>
                  <a:tcPr/>
                </a:tc>
                <a:tc>
                  <a:txBody>
                    <a:bodyPr/>
                    <a:lstStyle/>
                    <a:p>
                      <a:endParaRPr lang="pt-BR" dirty="0"/>
                    </a:p>
                  </a:txBody>
                  <a:tcPr/>
                </a:tc>
                <a:extLst>
                  <a:ext uri="{0D108BD9-81ED-4DB2-BD59-A6C34878D82A}">
                    <a16:rowId xmlns="" xmlns:a16="http://schemas.microsoft.com/office/drawing/2014/main" val="2587179545"/>
                  </a:ext>
                </a:extLst>
              </a:tr>
              <a:tr h="414543">
                <a:tc>
                  <a:txBody>
                    <a:bodyPr/>
                    <a:lstStyle/>
                    <a:p>
                      <a:r>
                        <a:rPr lang="pt-BR" dirty="0" smtClean="0"/>
                        <a:t>Abaetetuba</a:t>
                      </a:r>
                      <a:endParaRPr lang="pt-BR" dirty="0"/>
                    </a:p>
                  </a:txBody>
                  <a:tcPr/>
                </a:tc>
                <a:tc>
                  <a:txBody>
                    <a:bodyPr/>
                    <a:lstStyle/>
                    <a:p>
                      <a:r>
                        <a:rPr lang="pt-BR" dirty="0" smtClean="0"/>
                        <a:t>       05</a:t>
                      </a:r>
                      <a:endParaRPr lang="pt-BR" dirty="0"/>
                    </a:p>
                  </a:txBody>
                  <a:tcPr/>
                </a:tc>
                <a:tc>
                  <a:txBody>
                    <a:bodyPr/>
                    <a:lstStyle/>
                    <a:p>
                      <a:endParaRPr lang="pt-BR" dirty="0"/>
                    </a:p>
                  </a:txBody>
                  <a:tcPr/>
                </a:tc>
                <a:extLst>
                  <a:ext uri="{0D108BD9-81ED-4DB2-BD59-A6C34878D82A}">
                    <a16:rowId xmlns="" xmlns:a16="http://schemas.microsoft.com/office/drawing/2014/main" val="3661887081"/>
                  </a:ext>
                </a:extLst>
              </a:tr>
              <a:tr h="414543">
                <a:tc>
                  <a:txBody>
                    <a:bodyPr/>
                    <a:lstStyle/>
                    <a:p>
                      <a:r>
                        <a:rPr lang="pt-BR" dirty="0" smtClean="0"/>
                        <a:t>Belém</a:t>
                      </a:r>
                      <a:endParaRPr lang="pt-BR" dirty="0"/>
                    </a:p>
                  </a:txBody>
                  <a:tcPr/>
                </a:tc>
                <a:tc>
                  <a:txBody>
                    <a:bodyPr/>
                    <a:lstStyle/>
                    <a:p>
                      <a:r>
                        <a:rPr lang="pt-BR" dirty="0" smtClean="0"/>
                        <a:t>       01</a:t>
                      </a:r>
                      <a:endParaRPr lang="pt-BR" dirty="0"/>
                    </a:p>
                  </a:txBody>
                  <a:tcPr/>
                </a:tc>
                <a:tc>
                  <a:txBody>
                    <a:bodyPr/>
                    <a:lstStyle/>
                    <a:p>
                      <a:endParaRPr lang="pt-BR" dirty="0"/>
                    </a:p>
                  </a:txBody>
                  <a:tcPr/>
                </a:tc>
                <a:extLst>
                  <a:ext uri="{0D108BD9-81ED-4DB2-BD59-A6C34878D82A}">
                    <a16:rowId xmlns="" xmlns:a16="http://schemas.microsoft.com/office/drawing/2014/main" val="125985558"/>
                  </a:ext>
                </a:extLst>
              </a:tr>
              <a:tr h="414543">
                <a:tc>
                  <a:txBody>
                    <a:bodyPr/>
                    <a:lstStyle/>
                    <a:p>
                      <a:r>
                        <a:rPr lang="pt-BR" dirty="0" smtClean="0"/>
                        <a:t>Breves</a:t>
                      </a:r>
                      <a:endParaRPr lang="pt-BR" dirty="0"/>
                    </a:p>
                  </a:txBody>
                  <a:tcPr/>
                </a:tc>
                <a:tc>
                  <a:txBody>
                    <a:bodyPr/>
                    <a:lstStyle/>
                    <a:p>
                      <a:r>
                        <a:rPr lang="pt-BR" dirty="0" smtClean="0"/>
                        <a:t>       05</a:t>
                      </a:r>
                      <a:endParaRPr lang="pt-BR" dirty="0"/>
                    </a:p>
                  </a:txBody>
                  <a:tcPr/>
                </a:tc>
                <a:tc>
                  <a:txBody>
                    <a:bodyPr/>
                    <a:lstStyle/>
                    <a:p>
                      <a:endParaRPr lang="pt-BR" dirty="0"/>
                    </a:p>
                  </a:txBody>
                  <a:tcPr/>
                </a:tc>
                <a:extLst>
                  <a:ext uri="{0D108BD9-81ED-4DB2-BD59-A6C34878D82A}">
                    <a16:rowId xmlns="" xmlns:a16="http://schemas.microsoft.com/office/drawing/2014/main" val="2536017234"/>
                  </a:ext>
                </a:extLst>
              </a:tr>
              <a:tr h="414543">
                <a:tc>
                  <a:txBody>
                    <a:bodyPr/>
                    <a:lstStyle/>
                    <a:p>
                      <a:r>
                        <a:rPr lang="pt-BR" dirty="0" smtClean="0"/>
                        <a:t>Conceição do Araguaia</a:t>
                      </a:r>
                      <a:endParaRPr lang="pt-BR" dirty="0"/>
                    </a:p>
                  </a:txBody>
                  <a:tcPr/>
                </a:tc>
                <a:tc>
                  <a:txBody>
                    <a:bodyPr/>
                    <a:lstStyle/>
                    <a:p>
                      <a:r>
                        <a:rPr lang="pt-BR" dirty="0" smtClean="0"/>
                        <a:t>       02</a:t>
                      </a:r>
                      <a:endParaRPr lang="pt-BR" dirty="0"/>
                    </a:p>
                  </a:txBody>
                  <a:tcPr/>
                </a:tc>
                <a:tc>
                  <a:txBody>
                    <a:bodyPr/>
                    <a:lstStyle/>
                    <a:p>
                      <a:endParaRPr lang="pt-BR" dirty="0"/>
                    </a:p>
                  </a:txBody>
                  <a:tcPr/>
                </a:tc>
                <a:extLst>
                  <a:ext uri="{0D108BD9-81ED-4DB2-BD59-A6C34878D82A}">
                    <a16:rowId xmlns="" xmlns:a16="http://schemas.microsoft.com/office/drawing/2014/main" val="2161023313"/>
                  </a:ext>
                </a:extLst>
              </a:tr>
              <a:tr h="414543">
                <a:tc>
                  <a:txBody>
                    <a:bodyPr/>
                    <a:lstStyle/>
                    <a:p>
                      <a:r>
                        <a:rPr lang="pt-BR" dirty="0" smtClean="0"/>
                        <a:t>Industrial Marabá</a:t>
                      </a:r>
                      <a:endParaRPr lang="pt-BR" dirty="0"/>
                    </a:p>
                  </a:txBody>
                  <a:tcPr/>
                </a:tc>
                <a:tc>
                  <a:txBody>
                    <a:bodyPr/>
                    <a:lstStyle/>
                    <a:p>
                      <a:r>
                        <a:rPr lang="pt-BR" dirty="0" smtClean="0"/>
                        <a:t>       05</a:t>
                      </a:r>
                      <a:endParaRPr lang="pt-BR" dirty="0"/>
                    </a:p>
                  </a:txBody>
                  <a:tcPr/>
                </a:tc>
                <a:tc>
                  <a:txBody>
                    <a:bodyPr/>
                    <a:lstStyle/>
                    <a:p>
                      <a:endParaRPr lang="pt-BR" dirty="0"/>
                    </a:p>
                  </a:txBody>
                  <a:tcPr/>
                </a:tc>
                <a:extLst>
                  <a:ext uri="{0D108BD9-81ED-4DB2-BD59-A6C34878D82A}">
                    <a16:rowId xmlns="" xmlns:a16="http://schemas.microsoft.com/office/drawing/2014/main" val="1547529758"/>
                  </a:ext>
                </a:extLst>
              </a:tr>
              <a:tr h="414543">
                <a:tc>
                  <a:txBody>
                    <a:bodyPr/>
                    <a:lstStyle/>
                    <a:p>
                      <a:r>
                        <a:rPr lang="pt-BR" dirty="0" smtClean="0"/>
                        <a:t>Marabá Rural</a:t>
                      </a:r>
                      <a:endParaRPr lang="pt-BR" dirty="0"/>
                    </a:p>
                  </a:txBody>
                  <a:tcPr/>
                </a:tc>
                <a:tc>
                  <a:txBody>
                    <a:bodyPr/>
                    <a:lstStyle/>
                    <a:p>
                      <a:r>
                        <a:rPr lang="pt-BR" dirty="0" smtClean="0"/>
                        <a:t>       01</a:t>
                      </a:r>
                      <a:endParaRPr lang="pt-BR" dirty="0"/>
                    </a:p>
                  </a:txBody>
                  <a:tcPr/>
                </a:tc>
                <a:tc>
                  <a:txBody>
                    <a:bodyPr/>
                    <a:lstStyle/>
                    <a:p>
                      <a:endParaRPr lang="pt-BR" dirty="0"/>
                    </a:p>
                  </a:txBody>
                  <a:tcPr/>
                </a:tc>
                <a:extLst>
                  <a:ext uri="{0D108BD9-81ED-4DB2-BD59-A6C34878D82A}">
                    <a16:rowId xmlns="" xmlns:a16="http://schemas.microsoft.com/office/drawing/2014/main" val="3780107948"/>
                  </a:ext>
                </a:extLst>
              </a:tr>
              <a:tr h="414543">
                <a:tc>
                  <a:txBody>
                    <a:bodyPr/>
                    <a:lstStyle/>
                    <a:p>
                      <a:r>
                        <a:rPr lang="pt-BR" dirty="0" smtClean="0"/>
                        <a:t>Óbidos</a:t>
                      </a:r>
                      <a:endParaRPr lang="pt-BR" dirty="0"/>
                    </a:p>
                  </a:txBody>
                  <a:tcPr/>
                </a:tc>
                <a:tc>
                  <a:txBody>
                    <a:bodyPr/>
                    <a:lstStyle/>
                    <a:p>
                      <a:r>
                        <a:rPr lang="pt-BR" dirty="0" smtClean="0"/>
                        <a:t>       02</a:t>
                      </a:r>
                      <a:endParaRPr lang="pt-BR" dirty="0"/>
                    </a:p>
                  </a:txBody>
                  <a:tcPr/>
                </a:tc>
                <a:tc>
                  <a:txBody>
                    <a:bodyPr/>
                    <a:lstStyle/>
                    <a:p>
                      <a:endParaRPr lang="pt-BR" dirty="0"/>
                    </a:p>
                  </a:txBody>
                  <a:tcPr/>
                </a:tc>
                <a:extLst>
                  <a:ext uri="{0D108BD9-81ED-4DB2-BD59-A6C34878D82A}">
                    <a16:rowId xmlns="" xmlns:a16="http://schemas.microsoft.com/office/drawing/2014/main" val="1769571464"/>
                  </a:ext>
                </a:extLst>
              </a:tr>
              <a:tr h="414543">
                <a:tc>
                  <a:txBody>
                    <a:bodyPr/>
                    <a:lstStyle/>
                    <a:p>
                      <a:r>
                        <a:rPr lang="pt-BR" dirty="0" smtClean="0"/>
                        <a:t>Parauapebas</a:t>
                      </a:r>
                      <a:endParaRPr lang="pt-BR" dirty="0"/>
                    </a:p>
                  </a:txBody>
                  <a:tcPr/>
                </a:tc>
                <a:tc>
                  <a:txBody>
                    <a:bodyPr/>
                    <a:lstStyle/>
                    <a:p>
                      <a:r>
                        <a:rPr lang="pt-BR" dirty="0" smtClean="0"/>
                        <a:t>       08</a:t>
                      </a:r>
                      <a:endParaRPr lang="pt-BR" dirty="0"/>
                    </a:p>
                  </a:txBody>
                  <a:tcPr/>
                </a:tc>
                <a:tc>
                  <a:txBody>
                    <a:bodyPr/>
                    <a:lstStyle/>
                    <a:p>
                      <a:endParaRPr lang="pt-BR" dirty="0"/>
                    </a:p>
                  </a:txBody>
                  <a:tcPr/>
                </a:tc>
                <a:extLst>
                  <a:ext uri="{0D108BD9-81ED-4DB2-BD59-A6C34878D82A}">
                    <a16:rowId xmlns="" xmlns:a16="http://schemas.microsoft.com/office/drawing/2014/main" val="4281328914"/>
                  </a:ext>
                </a:extLst>
              </a:tr>
              <a:tr h="414543">
                <a:tc>
                  <a:txBody>
                    <a:bodyPr/>
                    <a:lstStyle/>
                    <a:p>
                      <a:r>
                        <a:rPr lang="pt-BR" dirty="0" smtClean="0"/>
                        <a:t>Santarém</a:t>
                      </a:r>
                      <a:endParaRPr lang="pt-BR" dirty="0"/>
                    </a:p>
                  </a:txBody>
                  <a:tcPr/>
                </a:tc>
                <a:tc>
                  <a:txBody>
                    <a:bodyPr/>
                    <a:lstStyle/>
                    <a:p>
                      <a:r>
                        <a:rPr lang="pt-BR" dirty="0" smtClean="0"/>
                        <a:t>       01</a:t>
                      </a:r>
                      <a:endParaRPr lang="pt-BR" dirty="0"/>
                    </a:p>
                  </a:txBody>
                  <a:tcPr/>
                </a:tc>
                <a:tc>
                  <a:txBody>
                    <a:bodyPr/>
                    <a:lstStyle/>
                    <a:p>
                      <a:endParaRPr lang="pt-BR" dirty="0"/>
                    </a:p>
                  </a:txBody>
                  <a:tcPr/>
                </a:tc>
                <a:extLst>
                  <a:ext uri="{0D108BD9-81ED-4DB2-BD59-A6C34878D82A}">
                    <a16:rowId xmlns="" xmlns:a16="http://schemas.microsoft.com/office/drawing/2014/main" val="2224590662"/>
                  </a:ext>
                </a:extLst>
              </a:tr>
              <a:tr h="414543">
                <a:tc>
                  <a:txBody>
                    <a:bodyPr/>
                    <a:lstStyle/>
                    <a:p>
                      <a:r>
                        <a:rPr lang="pt-BR" dirty="0" smtClean="0"/>
                        <a:t>TOTAL</a:t>
                      </a:r>
                      <a:endParaRPr lang="pt-BR" dirty="0"/>
                    </a:p>
                  </a:txBody>
                  <a:tcPr/>
                </a:tc>
                <a:tc>
                  <a:txBody>
                    <a:bodyPr/>
                    <a:lstStyle/>
                    <a:p>
                      <a:r>
                        <a:rPr lang="pt-BR" dirty="0" smtClean="0"/>
                        <a:t>       30</a:t>
                      </a:r>
                      <a:endParaRPr lang="pt-BR" dirty="0"/>
                    </a:p>
                  </a:txBody>
                  <a:tcPr/>
                </a:tc>
                <a:tc>
                  <a:txBody>
                    <a:bodyPr/>
                    <a:lstStyle/>
                    <a:p>
                      <a:endParaRPr lang="pt-BR" dirty="0"/>
                    </a:p>
                  </a:txBody>
                  <a:tcPr/>
                </a:tc>
                <a:extLst>
                  <a:ext uri="{0D108BD9-81ED-4DB2-BD59-A6C34878D82A}">
                    <a16:rowId xmlns="" xmlns:a16="http://schemas.microsoft.com/office/drawing/2014/main" val="1573269456"/>
                  </a:ext>
                </a:extLst>
              </a:tr>
            </a:tbl>
          </a:graphicData>
        </a:graphic>
      </p:graphicFrame>
      <p:sp>
        <p:nvSpPr>
          <p:cNvPr id="4" name="Retângulo 3"/>
          <p:cNvSpPr/>
          <p:nvPr/>
        </p:nvSpPr>
        <p:spPr>
          <a:xfrm>
            <a:off x="1828800" y="927033"/>
            <a:ext cx="5575001" cy="646331"/>
          </a:xfrm>
          <a:prstGeom prst="rect">
            <a:avLst/>
          </a:prstGeom>
        </p:spPr>
        <p:txBody>
          <a:bodyPr wrap="square">
            <a:spAutoFit/>
          </a:bodyPr>
          <a:lstStyle/>
          <a:p>
            <a:r>
              <a:rPr lang="pt-BR" sz="3600" dirty="0"/>
              <a:t>Projetos de Ensino</a:t>
            </a:r>
          </a:p>
        </p:txBody>
      </p:sp>
    </p:spTree>
    <p:extLst>
      <p:ext uri="{BB962C8B-B14F-4D97-AF65-F5344CB8AC3E}">
        <p14:creationId xmlns="" xmlns:p14="http://schemas.microsoft.com/office/powerpoint/2010/main" val="207641176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Nome Social.</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Times New Roman"/>
              </a:rPr>
              <a:t>Art. 3º Em caso de discente, o interessado poderá requerer sua</a:t>
            </a:r>
            <a:r>
              <a:rPr lang="pt-BR" sz="1200" b="0" strike="noStrike" spc="-1">
                <a:solidFill>
                  <a:srgbClr val="000000"/>
                </a:solidFill>
                <a:uFill>
                  <a:solidFill>
                    <a:srgbClr val="FFFFFF"/>
                  </a:solidFill>
                </a:uFill>
                <a:latin typeface="Times New Roman"/>
                <a:ea typeface="Times New Roman"/>
              </a:rPr>
              <a:t> </a:t>
            </a:r>
            <a:r>
              <a:rPr lang="pt-BR" sz="2200" b="0" strike="noStrike" spc="-1">
                <a:solidFill>
                  <a:srgbClr val="000000"/>
                </a:solidFill>
                <a:uFill>
                  <a:solidFill>
                    <a:srgbClr val="FFFFFF"/>
                  </a:solidFill>
                </a:uFill>
                <a:latin typeface="Times New Roman"/>
                <a:ea typeface="Times New Roman"/>
              </a:rPr>
              <a:t>preferência pela inclusão ou exclusão do nome social à Secretaria Acadêmica ou setor equivalente do campus de matrícula, no ato da habilitação de vínculo ou a qualquer momento. </a:t>
            </a: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Parágrafo único. O registro do nome social deve ser feito no sistema de gerenciamento acadêmico, no campo “nome social”, bem como feito o registro do nome civil no campo “nome oficial”.</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Nome Social.</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nSpc>
                <a:spcPct val="150000"/>
              </a:lnSpc>
            </a:pPr>
            <a:r>
              <a:rPr lang="pt-BR" sz="2000" b="0" strike="noStrike" spc="-1">
                <a:solidFill>
                  <a:srgbClr val="000000"/>
                </a:solidFill>
                <a:uFill>
                  <a:solidFill>
                    <a:srgbClr val="FFFFFF"/>
                  </a:solidFill>
                </a:uFill>
                <a:latin typeface="Times New Roman"/>
                <a:ea typeface="Times New Roman"/>
              </a:rPr>
              <a:t>Art. 4º O discente menor de 18 anos de idade poderá requerer sua</a:t>
            </a:r>
            <a:r>
              <a:rPr lang="pt-BR" sz="1200" b="0" strike="noStrike" spc="-1">
                <a:solidFill>
                  <a:srgbClr val="000000"/>
                </a:solidFill>
                <a:uFill>
                  <a:solidFill>
                    <a:srgbClr val="FFFFFF"/>
                  </a:solidFill>
                </a:uFill>
                <a:latin typeface="Times New Roman"/>
                <a:ea typeface="Times New Roman"/>
              </a:rPr>
              <a:t> </a:t>
            </a:r>
            <a:r>
              <a:rPr lang="pt-BR" sz="2200" b="0" strike="noStrike" spc="-1">
                <a:solidFill>
                  <a:srgbClr val="000000"/>
                </a:solidFill>
                <a:uFill>
                  <a:solidFill>
                    <a:srgbClr val="FFFFFF"/>
                  </a:solidFill>
                </a:uFill>
                <a:latin typeface="Times New Roman"/>
                <a:ea typeface="Times New Roman"/>
              </a:rPr>
              <a:t>preferência pela inclusão do nome social à Secretaria Acadêmica ou setor equivalente do campus de matrícula, sem a autorização, por escrito, dos pais ou responsáveis, entretanto, o campus deverá informar aos pais ou responsáveis que o menor fez a solicitação e qual nome social utilizará no âmbito do IFPA.</a:t>
            </a:r>
            <a:endParaRPr lang="pt-BR" sz="18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Nome Social.</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00000"/>
              </a:lnSpc>
            </a:pPr>
            <a:r>
              <a:rPr lang="pt-BR" sz="1800" b="0" strike="noStrike" spc="-1">
                <a:solidFill>
                  <a:srgbClr val="000000"/>
                </a:solidFill>
                <a:uFill>
                  <a:solidFill>
                    <a:srgbClr val="FFFFFF"/>
                  </a:solidFill>
                </a:uFill>
                <a:latin typeface="Times New Roman"/>
                <a:ea typeface="Times New Roman"/>
              </a:rPr>
              <a:t>Art. 7º A utilização do nome social fica assegurada aos estudantes do IFPA nos seguintes documentos de âmbito interno: </a:t>
            </a:r>
            <a:endParaRPr lang="pt-BR" sz="1200" b="0" strike="noStrike" spc="-1">
              <a:solidFill>
                <a:srgbClr val="000000"/>
              </a:solidFill>
              <a:uFill>
                <a:solidFill>
                  <a:srgbClr val="FFFFFF"/>
                </a:solidFill>
              </a:uFill>
              <a:latin typeface="Arial"/>
            </a:endParaRPr>
          </a:p>
          <a:p>
            <a:pPr marL="457200" indent="-228600" algn="just">
              <a:lnSpc>
                <a:spcPct val="100000"/>
              </a:lnSpc>
            </a:pPr>
            <a:r>
              <a:rPr lang="pt-BR" sz="1800" b="0" strike="noStrike" spc="-1">
                <a:solidFill>
                  <a:srgbClr val="000000"/>
                </a:solidFill>
                <a:uFill>
                  <a:solidFill>
                    <a:srgbClr val="FFFFFF"/>
                  </a:solidFill>
                </a:uFill>
                <a:latin typeface="Times New Roman"/>
                <a:ea typeface="Times New Roman"/>
              </a:rPr>
              <a:t>- diários de classe e listas nominais utilizadas em situações de avaliação da aprendizagem ou verificação de presença, em salas de aula ou nos locais de realização de atividades acadêmicas ou eventos acadêmicos e similares, extraídos ou não do sistema de gerenciamento acadêmico; </a:t>
            </a:r>
            <a:endParaRPr lang="pt-BR" sz="1200" b="0" strike="noStrike" spc="-1">
              <a:solidFill>
                <a:srgbClr val="000000"/>
              </a:solidFill>
              <a:uFill>
                <a:solidFill>
                  <a:srgbClr val="FFFFFF"/>
                </a:solidFill>
              </a:uFill>
              <a:latin typeface="Arial"/>
            </a:endParaRPr>
          </a:p>
          <a:p>
            <a:pPr marL="457200" indent="-228600" algn="just">
              <a:lnSpc>
                <a:spcPct val="100000"/>
              </a:lnSpc>
            </a:pPr>
            <a:r>
              <a:rPr lang="pt-BR" sz="1800" b="0" strike="noStrike" spc="-1">
                <a:solidFill>
                  <a:srgbClr val="000000"/>
                </a:solidFill>
                <a:uFill>
                  <a:solidFill>
                    <a:srgbClr val="FFFFFF"/>
                  </a:solidFill>
                </a:uFill>
                <a:latin typeface="Times New Roman"/>
                <a:ea typeface="Times New Roman"/>
              </a:rPr>
              <a:t>- carteirinhas e/ou crachás de identificação da pessoa como estudante do IFPA, com anotação do nome civil no verso;</a:t>
            </a:r>
            <a:endParaRPr lang="pt-BR" sz="1200" b="0" strike="noStrike" spc="-1">
              <a:solidFill>
                <a:srgbClr val="000000"/>
              </a:solidFill>
              <a:uFill>
                <a:solidFill>
                  <a:srgbClr val="FFFFFF"/>
                </a:solidFill>
              </a:uFill>
              <a:latin typeface="Arial"/>
            </a:endParaRPr>
          </a:p>
          <a:p>
            <a:pPr marL="457200" indent="-228600" algn="just">
              <a:lnSpc>
                <a:spcPct val="100000"/>
              </a:lnSpc>
            </a:pPr>
            <a:r>
              <a:rPr lang="pt-BR" sz="1800" b="0" strike="noStrike" spc="-1">
                <a:solidFill>
                  <a:srgbClr val="000000"/>
                </a:solidFill>
                <a:uFill>
                  <a:solidFill>
                    <a:srgbClr val="FFFFFF"/>
                  </a:solidFill>
                </a:uFill>
                <a:latin typeface="Times New Roman"/>
                <a:ea typeface="Times New Roman"/>
              </a:rPr>
              <a:t>- nome do usuário em sistemas de informática nos quais a pessoa é identificada;</a:t>
            </a:r>
            <a:endParaRPr lang="pt-BR" sz="1200" b="0" strike="noStrike" spc="-1">
              <a:solidFill>
                <a:srgbClr val="000000"/>
              </a:solidFill>
              <a:uFill>
                <a:solidFill>
                  <a:srgbClr val="FFFFFF"/>
                </a:solidFill>
              </a:uFill>
              <a:latin typeface="Arial"/>
            </a:endParaRPr>
          </a:p>
          <a:p>
            <a:pPr marL="457200" indent="-228600" algn="just">
              <a:lnSpc>
                <a:spcPct val="100000"/>
              </a:lnSpc>
            </a:pPr>
            <a:r>
              <a:rPr lang="pt-BR" sz="1800" b="0" strike="noStrike" spc="-1">
                <a:solidFill>
                  <a:srgbClr val="000000"/>
                </a:solidFill>
                <a:uFill>
                  <a:solidFill>
                    <a:srgbClr val="FFFFFF"/>
                  </a:solidFill>
                </a:uFill>
                <a:latin typeface="Times New Roman"/>
                <a:ea typeface="Times New Roman"/>
              </a:rPr>
              <a:t>- comunicados da Instituição dirigidos à pessoa, a seus familiares ou a outros que lhe façam menção;</a:t>
            </a:r>
            <a:endParaRPr lang="pt-BR" sz="1200" b="0" strike="noStrike" spc="-1">
              <a:solidFill>
                <a:srgbClr val="000000"/>
              </a:solidFill>
              <a:uFill>
                <a:solidFill>
                  <a:srgbClr val="FFFFFF"/>
                </a:solidFill>
              </a:uFill>
              <a:latin typeface="Arial"/>
            </a:endParaRPr>
          </a:p>
          <a:p>
            <a:pPr marL="457200" indent="-228600" algn="just">
              <a:lnSpc>
                <a:spcPct val="100000"/>
              </a:lnSpc>
            </a:pPr>
            <a:r>
              <a:rPr lang="pt-BR" sz="1800" b="0" strike="noStrike" spc="-1">
                <a:solidFill>
                  <a:srgbClr val="000000"/>
                </a:solidFill>
                <a:uFill>
                  <a:solidFill>
                    <a:srgbClr val="FFFFFF"/>
                  </a:solidFill>
                </a:uFill>
                <a:latin typeface="Times New Roman"/>
                <a:ea typeface="Times New Roman"/>
              </a:rPr>
              <a:t>- entrega de premiações e eventos similares;</a:t>
            </a:r>
            <a:endParaRPr lang="pt-BR" sz="1200" b="0" strike="noStrike" spc="-1">
              <a:solidFill>
                <a:srgbClr val="000000"/>
              </a:solidFill>
              <a:uFill>
                <a:solidFill>
                  <a:srgbClr val="FFFFFF"/>
                </a:solidFill>
              </a:uFill>
              <a:latin typeface="Arial"/>
            </a:endParaRPr>
          </a:p>
          <a:p>
            <a:pPr marL="457200" indent="-228600" algn="just">
              <a:lnSpc>
                <a:spcPct val="100000"/>
              </a:lnSpc>
            </a:pPr>
            <a:r>
              <a:rPr lang="pt-BR" sz="1800" b="0" strike="noStrike" spc="-1">
                <a:solidFill>
                  <a:srgbClr val="000000"/>
                </a:solidFill>
                <a:uFill>
                  <a:solidFill>
                    <a:srgbClr val="FFFFFF"/>
                  </a:solidFill>
                </a:uFill>
                <a:latin typeface="Times New Roman"/>
                <a:ea typeface="Times New Roman"/>
              </a:rPr>
              <a:t>- formulários internos para inscrição do estudante em processos seletivos de bolsistas, estagiários, monitores e outras situações apropriadas à condição de estudante, bem como em listas de divulgação dos resultados correspondentes e, </a:t>
            </a:r>
            <a:endParaRPr lang="pt-BR" sz="1200" b="0" strike="noStrike" spc="-1">
              <a:solidFill>
                <a:srgbClr val="000000"/>
              </a:solidFill>
              <a:uFill>
                <a:solidFill>
                  <a:srgbClr val="FFFFFF"/>
                </a:solidFill>
              </a:uFill>
              <a:latin typeface="Arial"/>
            </a:endParaRPr>
          </a:p>
          <a:p>
            <a:pPr marL="457200" indent="-228600" algn="just">
              <a:lnSpc>
                <a:spcPct val="100000"/>
              </a:lnSpc>
            </a:pPr>
            <a:r>
              <a:rPr lang="pt-BR" sz="1800" b="0" strike="noStrike" spc="-1">
                <a:solidFill>
                  <a:srgbClr val="000000"/>
                </a:solidFill>
                <a:uFill>
                  <a:solidFill>
                    <a:srgbClr val="FFFFFF"/>
                  </a:solidFill>
                </a:uFill>
                <a:latin typeface="Times New Roman"/>
                <a:ea typeface="Times New Roman"/>
              </a:rPr>
              <a:t>- listas nominais de votantes por ocasião de qualquer tipo de pleito realizado no IFPA.</a:t>
            </a:r>
            <a:endParaRPr lang="pt-BR" sz="1200" b="0" strike="noStrike" spc="-1">
              <a:solidFill>
                <a:srgbClr val="000000"/>
              </a:solidFill>
              <a:uFill>
                <a:solidFill>
                  <a:srgbClr val="FFFFFF"/>
                </a:solidFill>
              </a:uFill>
              <a:latin typeface="Arial"/>
            </a:endParaRPr>
          </a:p>
          <a:p>
            <a:pPr algn="just">
              <a:lnSpc>
                <a:spcPct val="100000"/>
              </a:lnSpc>
            </a:pPr>
            <a:r>
              <a:rPr lang="pt-BR" sz="1800" b="0" strike="noStrike" spc="-1">
                <a:solidFill>
                  <a:srgbClr val="000000"/>
                </a:solidFill>
                <a:uFill>
                  <a:solidFill>
                    <a:srgbClr val="FFFFFF"/>
                  </a:solidFill>
                </a:uFill>
                <a:latin typeface="Times New Roman"/>
                <a:ea typeface="Times New Roman"/>
              </a:rPr>
              <a:t>Parágrafo único. Fica assegurada ao estudante, até a data de conclusão do curso, a emissão de históricos escolares parciais e comprovantes de matrícula com o nome social e o nome civil, acompanhado do CPF. </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Nome Social.</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Art. 8º O nome anotado no registro civil será utilizado nos atos que ensejarão a emissão de documentos oficiais de uso externo.</a:t>
            </a: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Parágrafo único. Em históricos escolares de conclusão, certificados de conclusão de curso, guias de transferência, diplomas, bem como em outros documentos oficiais de comprovação legal e de uso não interno, constará somente o nome civil.</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Nome Social.</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Art. 13 Deverá ser respeitada a identidade de gênero adotada pelas pessoas que usem um prenome distinto daquele que figura na sua carteira de identidade e o uso do nome social deverá ser acompanhado do pronome de tratamento correspondente, em acordo com a identidade de gênero.</a:t>
            </a: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Parágrafo único. Os agentes públicos, servidores ou funcionários terceirizados, que atuam no IFPA deverão tratar a pessoa pelo nome social.</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Nome Social.</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Art. 15 No caso de mudança judicial do nome de registro civil, o IFPA emitirá novos históricos escolares, declarações, certificados, atestados e diplomas com o novo nome de registro civil, atualizado, sem custos para o requerente, mediante apresentação de cópia do novo documento de registro civil.</a:t>
            </a:r>
            <a:endParaRPr lang="pt-BR" sz="12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CustomShape 1"/>
          <p:cNvSpPr/>
          <p:nvPr/>
        </p:nvSpPr>
        <p:spPr>
          <a:xfrm>
            <a:off x="1296000" y="2076120"/>
            <a:ext cx="10295640" cy="238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pt-BR" sz="4800" b="0" strike="noStrike" cap="all" spc="-1">
                <a:solidFill>
                  <a:srgbClr val="000000"/>
                </a:solidFill>
                <a:uFill>
                  <a:solidFill>
                    <a:srgbClr val="FFFFFF"/>
                  </a:solidFill>
                </a:uFill>
                <a:latin typeface="Tw Cen MT"/>
                <a:ea typeface="DejaVu Sans"/>
              </a:rPr>
              <a:t>Resolução consup</a:t>
            </a:r>
            <a:endParaRPr lang="pt-BR" sz="1800" b="0" strike="noStrike" spc="-1">
              <a:solidFill>
                <a:srgbClr val="000000"/>
              </a:solidFill>
              <a:uFill>
                <a:solidFill>
                  <a:srgbClr val="FFFFFF"/>
                </a:solidFill>
              </a:uFill>
              <a:latin typeface="Arial"/>
            </a:endParaRPr>
          </a:p>
          <a:p>
            <a:pPr algn="ctr"/>
            <a:endParaRPr lang="pt-BR" sz="1800" b="0" strike="noStrike" spc="-1">
              <a:solidFill>
                <a:srgbClr val="000000"/>
              </a:solidFill>
              <a:uFill>
                <a:solidFill>
                  <a:srgbClr val="FFFFFF"/>
                </a:solidFill>
              </a:uFill>
              <a:latin typeface="Arial"/>
            </a:endParaRPr>
          </a:p>
          <a:p>
            <a:pPr algn="ctr"/>
            <a:r>
              <a:rPr lang="pt-BR" sz="4400" b="0" strike="noStrike" cap="all" spc="-1">
                <a:solidFill>
                  <a:srgbClr val="000000"/>
                </a:solidFill>
                <a:uFill>
                  <a:solidFill>
                    <a:srgbClr val="FFFFFF"/>
                  </a:solidFill>
                </a:uFill>
                <a:latin typeface="Tw Cen MT"/>
                <a:ea typeface="DejaVu Sans"/>
              </a:rPr>
              <a:t>Média final de aprovação</a:t>
            </a:r>
            <a:endParaRPr lang="pt-BR" sz="1800" b="0" strike="noStrike" spc="-1">
              <a:solidFill>
                <a:srgbClr val="000000"/>
              </a:solidFill>
              <a:uFill>
                <a:solidFill>
                  <a:srgbClr val="FFFFFF"/>
                </a:solidFill>
              </a:uFill>
              <a:latin typeface="Arial"/>
            </a:endParaRPr>
          </a:p>
          <a:p>
            <a:pPr algn="ctr"/>
            <a:r>
              <a:rPr lang="pt-BR" sz="4400" b="0" strike="noStrike" cap="all" spc="-1">
                <a:solidFill>
                  <a:srgbClr val="000000"/>
                </a:solidFill>
                <a:uFill>
                  <a:solidFill>
                    <a:srgbClr val="FFFFFF"/>
                  </a:solidFill>
                </a:uFill>
                <a:latin typeface="Tw Cen MT"/>
                <a:ea typeface="DejaVu Sans"/>
              </a:rPr>
              <a:t>em 2017</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Média Final de Aprovação em 2017.</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Times New Roman"/>
              </a:rPr>
              <a:t>Art. 1º Estabelecer que a média final de aprovação discente após a aplicação da prova final deverá ser maior ou igual a 6,0 (≥ seis) no ano letivo de 2017, conforme o calendário acadêmico de cada campus, nos cursos avaliados pelo sistema de notas no âmbito do Instituto Federal de Educação, Ciência e Tecnologia do IFPA.</a:t>
            </a:r>
            <a:endParaRPr lang="pt-BR" sz="11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Times New Roman"/>
              </a:rPr>
              <a:t>Parágrafo único. Aplica-se o disposto no caput aos cursos aprovados até o ano de 2017.</a:t>
            </a:r>
            <a:endParaRPr lang="pt-BR" sz="1100" b="0" i="1"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Times New Roman"/>
              </a:rPr>
              <a:t>Art. 2º </a:t>
            </a:r>
            <a:r>
              <a:rPr lang="pt-BR" sz="2000" b="0" strike="noStrike" spc="-1">
                <a:solidFill>
                  <a:srgbClr val="000000"/>
                </a:solidFill>
                <a:uFill>
                  <a:solidFill>
                    <a:srgbClr val="FFFFFF"/>
                  </a:solidFill>
                </a:uFill>
                <a:latin typeface="Times New Roman"/>
                <a:ea typeface="FangSong"/>
              </a:rPr>
              <a:t>O estudante que obtiver Média Final (MF) menor que 7,0 (sete) em componente curricular de curso em regime semestral ou modular deverá realizar prova final, sendo aplicada a seguinte fórmula:</a:t>
            </a:r>
            <a:endParaRPr lang="pt-BR" sz="11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a:t>
            </a:r>
            <a:endParaRPr lang="pt-BR" sz="1100" b="0" strike="noStrike" spc="-1">
              <a:solidFill>
                <a:srgbClr val="000000"/>
              </a:solidFill>
              <a:uFill>
                <a:solidFill>
                  <a:srgbClr val="FFFFFF"/>
                </a:solidFill>
              </a:uFill>
              <a:latin typeface="Arial"/>
            </a:endParaRPr>
          </a:p>
          <a:p>
            <a:pPr algn="just">
              <a:lnSpc>
                <a:spcPct val="150000"/>
              </a:lnSpc>
            </a:pPr>
            <a:endParaRPr lang="pt-BR" sz="11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Art. 3º O estudante que obtiver Média Final (MF) menor que 7,0 (sete) em componente curricular de curso em regime anual deverá realizar prova final, sendo aplicada a seguinte fórmula:</a:t>
            </a:r>
            <a:endParaRPr lang="pt-BR" sz="11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a:t>
            </a:r>
            <a:endParaRPr lang="pt-BR" sz="1100" b="0" strike="noStrike" spc="-1">
              <a:solidFill>
                <a:srgbClr val="000000"/>
              </a:solidFill>
              <a:uFill>
                <a:solidFill>
                  <a:srgbClr val="FFFFFF"/>
                </a:solidFill>
              </a:uFill>
              <a:latin typeface="Arial"/>
            </a:endParaRPr>
          </a:p>
          <a:p>
            <a:pPr algn="just">
              <a:lnSpc>
                <a:spcPct val="150000"/>
              </a:lnSpc>
            </a:pPr>
            <a:endParaRPr lang="pt-BR" sz="1100" b="0" strike="noStrike" spc="-1">
              <a:solidFill>
                <a:srgbClr val="000000"/>
              </a:solidFill>
              <a:uFill>
                <a:solidFill>
                  <a:srgbClr val="FFFFFF"/>
                </a:solidFill>
              </a:uFill>
              <a:latin typeface="Arial"/>
            </a:endParaRPr>
          </a:p>
        </p:txBody>
      </p:sp>
      <p:pic>
        <p:nvPicPr>
          <p:cNvPr id="206" name="Imagem 205"/>
          <p:cNvPicPr/>
          <p:nvPr/>
        </p:nvPicPr>
        <p:blipFill>
          <a:blip r:embed="rId2" cstate="print"/>
          <a:stretch/>
        </p:blipFill>
        <p:spPr>
          <a:xfrm>
            <a:off x="2232000" y="3024000"/>
            <a:ext cx="2232000" cy="507960"/>
          </a:xfrm>
          <a:prstGeom prst="rect">
            <a:avLst/>
          </a:prstGeom>
          <a:ln>
            <a:noFill/>
          </a:ln>
        </p:spPr>
      </p:pic>
      <p:pic>
        <p:nvPicPr>
          <p:cNvPr id="207" name="Imagem 206"/>
          <p:cNvPicPr/>
          <p:nvPr/>
        </p:nvPicPr>
        <p:blipFill>
          <a:blip r:embed="rId2" cstate="print"/>
          <a:stretch/>
        </p:blipFill>
        <p:spPr>
          <a:xfrm>
            <a:off x="2376000" y="5400000"/>
            <a:ext cx="2008080" cy="457200"/>
          </a:xfrm>
          <a:prstGeom prst="rect">
            <a:avLst/>
          </a:prstGeom>
          <a:ln>
            <a:noFill/>
          </a:ln>
        </p:spPr>
      </p:pic>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Art. 4º A Média Final de aprovação sem a necessidade de realização da prova final permanece 7,0 (sete) nos cursos e componentes curriculares avaliados pelo sistema de notas no âmbito do IFPA, sendo apurada pelo cálculo da média das culminâncias das avaliações bimestrais (BIs)</a:t>
            </a:r>
            <a:endParaRPr lang="pt-BR" sz="1100" b="0" i="1" strike="noStrike" spc="-1">
              <a:solidFill>
                <a:srgbClr val="000000"/>
              </a:solidFill>
              <a:uFill>
                <a:solidFill>
                  <a:srgbClr val="FFFFFF"/>
                </a:solidFill>
              </a:uFill>
              <a:latin typeface="Arial"/>
            </a:endParaRPr>
          </a:p>
          <a:p>
            <a:pPr algn="just">
              <a:lnSpc>
                <a:spcPct val="150000"/>
              </a:lnSpc>
            </a:pPr>
            <a:endParaRPr lang="pt-BR" sz="11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1046747" y="682294"/>
            <a:ext cx="8205537" cy="1459329"/>
          </a:xfrm>
        </p:spPr>
        <p:txBody>
          <a:bodyPr>
            <a:normAutofit/>
          </a:bodyPr>
          <a:lstStyle/>
          <a:p>
            <a:pPr marL="0" indent="0">
              <a:buNone/>
            </a:pPr>
            <a:r>
              <a:rPr lang="pt-BR" sz="3000" dirty="0" smtClean="0"/>
              <a:t>Tipos de Projeto(Instrução Normativa 04/2016-Capítulo IV- Dos Tipos de Projeto)</a:t>
            </a:r>
          </a:p>
          <a:p>
            <a:pPr marL="0" indent="0">
              <a:buNone/>
            </a:pPr>
            <a:endParaRPr lang="pt-BR" dirty="0" smtClean="0"/>
          </a:p>
          <a:p>
            <a:endParaRPr lang="pt-BR" dirty="0" smtClean="0"/>
          </a:p>
        </p:txBody>
      </p:sp>
      <p:graphicFrame>
        <p:nvGraphicFramePr>
          <p:cNvPr id="2" name="Tabela 1"/>
          <p:cNvGraphicFramePr>
            <a:graphicFrameLocks noGrp="1"/>
          </p:cNvGraphicFramePr>
          <p:nvPr>
            <p:extLst>
              <p:ext uri="{D42A27DB-BD31-4B8C-83A1-F6EECF244321}">
                <p14:modId xmlns="" xmlns:p14="http://schemas.microsoft.com/office/powerpoint/2010/main" val="665935745"/>
              </p:ext>
            </p:extLst>
          </p:nvPr>
        </p:nvGraphicFramePr>
        <p:xfrm>
          <a:off x="818146" y="2141623"/>
          <a:ext cx="8734929" cy="4406407"/>
        </p:xfrm>
        <a:graphic>
          <a:graphicData uri="http://schemas.openxmlformats.org/drawingml/2006/table">
            <a:tbl>
              <a:tblPr firstRow="1" bandRow="1">
                <a:tableStyleId>{5C22544A-7EE6-4342-B048-85BDC9FD1C3A}</a:tableStyleId>
              </a:tblPr>
              <a:tblGrid>
                <a:gridCol w="3452697">
                  <a:extLst>
                    <a:ext uri="{9D8B030D-6E8A-4147-A177-3AD203B41FA5}">
                      <a16:colId xmlns="" xmlns:a16="http://schemas.microsoft.com/office/drawing/2014/main" val="1100897867"/>
                    </a:ext>
                  </a:extLst>
                </a:gridCol>
                <a:gridCol w="2641116">
                  <a:extLst>
                    <a:ext uri="{9D8B030D-6E8A-4147-A177-3AD203B41FA5}">
                      <a16:colId xmlns="" xmlns:a16="http://schemas.microsoft.com/office/drawing/2014/main" val="489096262"/>
                    </a:ext>
                  </a:extLst>
                </a:gridCol>
                <a:gridCol w="2641116">
                  <a:extLst>
                    <a:ext uri="{9D8B030D-6E8A-4147-A177-3AD203B41FA5}">
                      <a16:colId xmlns="" xmlns:a16="http://schemas.microsoft.com/office/drawing/2014/main" val="3707826975"/>
                    </a:ext>
                  </a:extLst>
                </a:gridCol>
              </a:tblGrid>
              <a:tr h="413527">
                <a:tc>
                  <a:txBody>
                    <a:bodyPr/>
                    <a:lstStyle/>
                    <a:p>
                      <a:r>
                        <a:rPr lang="pt-BR" dirty="0" smtClean="0"/>
                        <a:t>Tipos</a:t>
                      </a:r>
                      <a:endParaRPr lang="pt-BR" dirty="0"/>
                    </a:p>
                  </a:txBody>
                  <a:tcPr/>
                </a:tc>
                <a:tc>
                  <a:txBody>
                    <a:bodyPr/>
                    <a:lstStyle/>
                    <a:p>
                      <a:r>
                        <a:rPr lang="pt-BR" dirty="0" smtClean="0"/>
                        <a:t>Nª de Projetos</a:t>
                      </a:r>
                      <a:endParaRPr lang="pt-BR" dirty="0"/>
                    </a:p>
                  </a:txBody>
                  <a:tcPr/>
                </a:tc>
                <a:tc>
                  <a:txBody>
                    <a:bodyPr/>
                    <a:lstStyle/>
                    <a:p>
                      <a:endParaRPr lang="pt-BR" dirty="0"/>
                    </a:p>
                  </a:txBody>
                  <a:tcPr/>
                </a:tc>
                <a:extLst>
                  <a:ext uri="{0D108BD9-81ED-4DB2-BD59-A6C34878D82A}">
                    <a16:rowId xmlns="" xmlns:a16="http://schemas.microsoft.com/office/drawing/2014/main" val="2587179545"/>
                  </a:ext>
                </a:extLst>
              </a:tr>
              <a:tr h="713759">
                <a:tc>
                  <a:txBody>
                    <a:bodyPr/>
                    <a:lstStyle/>
                    <a:p>
                      <a:r>
                        <a:rPr lang="pt-BR" sz="2200" dirty="0" smtClean="0"/>
                        <a:t>Fortalecimento da Ed. Básica</a:t>
                      </a:r>
                      <a:endParaRPr lang="pt-BR" sz="2200" dirty="0"/>
                    </a:p>
                  </a:txBody>
                  <a:tcPr/>
                </a:tc>
                <a:tc>
                  <a:txBody>
                    <a:bodyPr/>
                    <a:lstStyle/>
                    <a:p>
                      <a:r>
                        <a:rPr lang="pt-BR" sz="2200" dirty="0" smtClean="0"/>
                        <a:t>       18</a:t>
                      </a:r>
                      <a:endParaRPr lang="pt-BR" sz="2200" dirty="0"/>
                    </a:p>
                  </a:txBody>
                  <a:tcPr/>
                </a:tc>
                <a:tc>
                  <a:txBody>
                    <a:bodyPr/>
                    <a:lstStyle/>
                    <a:p>
                      <a:endParaRPr lang="pt-BR" dirty="0"/>
                    </a:p>
                  </a:txBody>
                  <a:tcPr/>
                </a:tc>
                <a:extLst>
                  <a:ext uri="{0D108BD9-81ED-4DB2-BD59-A6C34878D82A}">
                    <a16:rowId xmlns="" xmlns:a16="http://schemas.microsoft.com/office/drawing/2014/main" val="3661887081"/>
                  </a:ext>
                </a:extLst>
              </a:tr>
              <a:tr h="413527">
                <a:tc>
                  <a:txBody>
                    <a:bodyPr/>
                    <a:lstStyle/>
                    <a:p>
                      <a:r>
                        <a:rPr lang="pt-BR" sz="2200" dirty="0" smtClean="0"/>
                        <a:t>Integração</a:t>
                      </a:r>
                      <a:endParaRPr lang="pt-BR" sz="2200" dirty="0"/>
                    </a:p>
                  </a:txBody>
                  <a:tcPr/>
                </a:tc>
                <a:tc>
                  <a:txBody>
                    <a:bodyPr/>
                    <a:lstStyle/>
                    <a:p>
                      <a:r>
                        <a:rPr lang="pt-BR" sz="2200" dirty="0" smtClean="0"/>
                        <a:t>       01</a:t>
                      </a:r>
                      <a:endParaRPr lang="pt-BR" sz="2200" dirty="0"/>
                    </a:p>
                  </a:txBody>
                  <a:tcPr/>
                </a:tc>
                <a:tc>
                  <a:txBody>
                    <a:bodyPr/>
                    <a:lstStyle/>
                    <a:p>
                      <a:endParaRPr lang="pt-BR" dirty="0"/>
                    </a:p>
                  </a:txBody>
                  <a:tcPr/>
                </a:tc>
                <a:extLst>
                  <a:ext uri="{0D108BD9-81ED-4DB2-BD59-A6C34878D82A}">
                    <a16:rowId xmlns="" xmlns:a16="http://schemas.microsoft.com/office/drawing/2014/main" val="125985558"/>
                  </a:ext>
                </a:extLst>
              </a:tr>
              <a:tr h="413527">
                <a:tc>
                  <a:txBody>
                    <a:bodyPr/>
                    <a:lstStyle/>
                    <a:p>
                      <a:r>
                        <a:rPr lang="pt-BR" sz="2200" dirty="0" smtClean="0"/>
                        <a:t>Olimpíadas Científicas</a:t>
                      </a:r>
                      <a:endParaRPr lang="pt-BR" sz="2200" dirty="0"/>
                    </a:p>
                  </a:txBody>
                  <a:tcPr/>
                </a:tc>
                <a:tc>
                  <a:txBody>
                    <a:bodyPr/>
                    <a:lstStyle/>
                    <a:p>
                      <a:r>
                        <a:rPr lang="pt-BR" sz="2200" dirty="0" smtClean="0"/>
                        <a:t>       05</a:t>
                      </a:r>
                      <a:endParaRPr lang="pt-BR" sz="2200" dirty="0"/>
                    </a:p>
                  </a:txBody>
                  <a:tcPr/>
                </a:tc>
                <a:tc>
                  <a:txBody>
                    <a:bodyPr/>
                    <a:lstStyle/>
                    <a:p>
                      <a:endParaRPr lang="pt-BR" dirty="0"/>
                    </a:p>
                  </a:txBody>
                  <a:tcPr/>
                </a:tc>
                <a:extLst>
                  <a:ext uri="{0D108BD9-81ED-4DB2-BD59-A6C34878D82A}">
                    <a16:rowId xmlns="" xmlns:a16="http://schemas.microsoft.com/office/drawing/2014/main" val="2536017234"/>
                  </a:ext>
                </a:extLst>
              </a:tr>
              <a:tr h="713759">
                <a:tc>
                  <a:txBody>
                    <a:bodyPr/>
                    <a:lstStyle/>
                    <a:p>
                      <a:r>
                        <a:rPr lang="pt-BR" sz="2200" dirty="0" smtClean="0"/>
                        <a:t>Fortalecimento</a:t>
                      </a:r>
                      <a:r>
                        <a:rPr lang="pt-BR" sz="2200" baseline="0" dirty="0" smtClean="0"/>
                        <a:t> da Docência</a:t>
                      </a:r>
                      <a:endParaRPr lang="pt-BR" sz="2200" dirty="0"/>
                    </a:p>
                  </a:txBody>
                  <a:tcPr/>
                </a:tc>
                <a:tc>
                  <a:txBody>
                    <a:bodyPr/>
                    <a:lstStyle/>
                    <a:p>
                      <a:r>
                        <a:rPr lang="pt-BR" sz="2200" dirty="0" smtClean="0"/>
                        <a:t>       02</a:t>
                      </a:r>
                      <a:endParaRPr lang="pt-BR" sz="2200" dirty="0"/>
                    </a:p>
                  </a:txBody>
                  <a:tcPr/>
                </a:tc>
                <a:tc>
                  <a:txBody>
                    <a:bodyPr/>
                    <a:lstStyle/>
                    <a:p>
                      <a:endParaRPr lang="pt-BR" dirty="0"/>
                    </a:p>
                  </a:txBody>
                  <a:tcPr/>
                </a:tc>
                <a:extLst>
                  <a:ext uri="{0D108BD9-81ED-4DB2-BD59-A6C34878D82A}">
                    <a16:rowId xmlns="" xmlns:a16="http://schemas.microsoft.com/office/drawing/2014/main" val="2161023313"/>
                  </a:ext>
                </a:extLst>
              </a:tr>
              <a:tr h="713759">
                <a:tc>
                  <a:txBody>
                    <a:bodyPr/>
                    <a:lstStyle/>
                    <a:p>
                      <a:r>
                        <a:rPr lang="pt-BR" sz="2200" dirty="0" smtClean="0"/>
                        <a:t>Orientação da Aprendizagem</a:t>
                      </a:r>
                      <a:endParaRPr lang="pt-BR" sz="2200" dirty="0"/>
                    </a:p>
                  </a:txBody>
                  <a:tcPr/>
                </a:tc>
                <a:tc>
                  <a:txBody>
                    <a:bodyPr/>
                    <a:lstStyle/>
                    <a:p>
                      <a:r>
                        <a:rPr lang="pt-BR" sz="2200" dirty="0" smtClean="0"/>
                        <a:t>       03</a:t>
                      </a:r>
                      <a:endParaRPr lang="pt-BR" sz="2200" dirty="0"/>
                    </a:p>
                  </a:txBody>
                  <a:tcPr/>
                </a:tc>
                <a:tc>
                  <a:txBody>
                    <a:bodyPr/>
                    <a:lstStyle/>
                    <a:p>
                      <a:endParaRPr lang="pt-BR" dirty="0"/>
                    </a:p>
                  </a:txBody>
                  <a:tcPr/>
                </a:tc>
                <a:extLst>
                  <a:ext uri="{0D108BD9-81ED-4DB2-BD59-A6C34878D82A}">
                    <a16:rowId xmlns="" xmlns:a16="http://schemas.microsoft.com/office/drawing/2014/main" val="1547529758"/>
                  </a:ext>
                </a:extLst>
              </a:tr>
              <a:tr h="413527">
                <a:tc>
                  <a:txBody>
                    <a:bodyPr/>
                    <a:lstStyle/>
                    <a:p>
                      <a:r>
                        <a:rPr lang="pt-BR" sz="2200" dirty="0" smtClean="0"/>
                        <a:t>Monitoria</a:t>
                      </a:r>
                      <a:endParaRPr lang="pt-BR" sz="2200" dirty="0"/>
                    </a:p>
                  </a:txBody>
                  <a:tcPr/>
                </a:tc>
                <a:tc>
                  <a:txBody>
                    <a:bodyPr/>
                    <a:lstStyle/>
                    <a:p>
                      <a:r>
                        <a:rPr lang="pt-BR" sz="2200" dirty="0" smtClean="0"/>
                        <a:t>       01</a:t>
                      </a:r>
                      <a:endParaRPr lang="pt-BR" sz="2200" dirty="0"/>
                    </a:p>
                  </a:txBody>
                  <a:tcPr/>
                </a:tc>
                <a:tc>
                  <a:txBody>
                    <a:bodyPr/>
                    <a:lstStyle/>
                    <a:p>
                      <a:endParaRPr lang="pt-BR" dirty="0"/>
                    </a:p>
                  </a:txBody>
                  <a:tcPr/>
                </a:tc>
                <a:extLst>
                  <a:ext uri="{0D108BD9-81ED-4DB2-BD59-A6C34878D82A}">
                    <a16:rowId xmlns="" xmlns:a16="http://schemas.microsoft.com/office/drawing/2014/main" val="3780107948"/>
                  </a:ext>
                </a:extLst>
              </a:tr>
              <a:tr h="413527">
                <a:tc>
                  <a:txBody>
                    <a:bodyPr/>
                    <a:lstStyle/>
                    <a:p>
                      <a:r>
                        <a:rPr lang="pt-BR" sz="2200" dirty="0" smtClean="0"/>
                        <a:t>TOTAL</a:t>
                      </a:r>
                      <a:endParaRPr lang="pt-BR" sz="2200" dirty="0"/>
                    </a:p>
                  </a:txBody>
                  <a:tcPr/>
                </a:tc>
                <a:tc>
                  <a:txBody>
                    <a:bodyPr/>
                    <a:lstStyle/>
                    <a:p>
                      <a:r>
                        <a:rPr lang="pt-BR" sz="2200" dirty="0" smtClean="0"/>
                        <a:t>       30</a:t>
                      </a:r>
                      <a:endParaRPr lang="pt-BR" sz="2200" dirty="0"/>
                    </a:p>
                  </a:txBody>
                  <a:tcPr/>
                </a:tc>
                <a:tc>
                  <a:txBody>
                    <a:bodyPr/>
                    <a:lstStyle/>
                    <a:p>
                      <a:endParaRPr lang="pt-BR" dirty="0"/>
                    </a:p>
                  </a:txBody>
                  <a:tcPr/>
                </a:tc>
                <a:extLst>
                  <a:ext uri="{0D108BD9-81ED-4DB2-BD59-A6C34878D82A}">
                    <a16:rowId xmlns="" xmlns:a16="http://schemas.microsoft.com/office/drawing/2014/main" val="10007"/>
                  </a:ext>
                </a:extLst>
              </a:tr>
            </a:tbl>
          </a:graphicData>
        </a:graphic>
      </p:graphicFrame>
    </p:spTree>
    <p:extLst>
      <p:ext uri="{BB962C8B-B14F-4D97-AF65-F5344CB8AC3E}">
        <p14:creationId xmlns="" xmlns:p14="http://schemas.microsoft.com/office/powerpoint/2010/main" val="405731678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000" b="0" strike="noStrike" spc="-1">
                <a:solidFill>
                  <a:srgbClr val="000000"/>
                </a:solidFill>
                <a:uFill>
                  <a:solidFill>
                    <a:srgbClr val="FFFFFF"/>
                  </a:solidFill>
                </a:uFill>
                <a:latin typeface="Times New Roman"/>
                <a:ea typeface="FangSong"/>
              </a:rPr>
              <a:t>Art. 6º Os parágrafos únicos dos artigos 276 e 278 do Regulamento Didático Pedagógico do Ensino no IFPA, aprovado por meio da Resolução nº 041/2015-CONSUP/IFPA, </a:t>
            </a:r>
            <a:r>
              <a:rPr lang="pt-BR" sz="2200" b="0" strike="noStrike" spc="-1">
                <a:solidFill>
                  <a:srgbClr val="000000"/>
                </a:solidFill>
                <a:uFill>
                  <a:solidFill>
                    <a:srgbClr val="FFFFFF"/>
                  </a:solidFill>
                </a:uFill>
                <a:latin typeface="Times New Roman"/>
                <a:ea typeface="FangSong"/>
              </a:rPr>
              <a:t>passam a vigorar com as seguintes alterações: </a:t>
            </a:r>
            <a:r>
              <a:rPr lang="pt-BR" sz="2000" b="0" strike="noStrike" spc="-1">
                <a:solidFill>
                  <a:srgbClr val="000000"/>
                </a:solidFill>
                <a:uFill>
                  <a:solidFill>
                    <a:srgbClr val="FFFFFF"/>
                  </a:solidFill>
                </a:uFill>
                <a:latin typeface="Times New Roman"/>
                <a:ea typeface="FangSong"/>
              </a:rPr>
              <a:t> </a:t>
            </a:r>
            <a:endParaRPr lang="pt-BR" sz="1100" b="0" strike="noStrike" spc="-1">
              <a:solidFill>
                <a:srgbClr val="000000"/>
              </a:solidFill>
              <a:uFill>
                <a:solidFill>
                  <a:srgbClr val="FFFFFF"/>
                </a:solidFill>
              </a:uFill>
              <a:latin typeface="Arial"/>
            </a:endParaRPr>
          </a:p>
          <a:p>
            <a:pPr marL="720000" algn="just">
              <a:lnSpc>
                <a:spcPct val="100000"/>
              </a:lnSpc>
            </a:pPr>
            <a:r>
              <a:rPr lang="pt-BR" sz="1500" b="1" strike="noStrike" spc="-1">
                <a:solidFill>
                  <a:srgbClr val="000000"/>
                </a:solidFill>
                <a:uFill>
                  <a:solidFill>
                    <a:srgbClr val="FFFFFF"/>
                  </a:solidFill>
                </a:uFill>
                <a:latin typeface="Times New Roman"/>
                <a:ea typeface="FangSong"/>
              </a:rPr>
              <a:t>Art. 276</a:t>
            </a:r>
            <a:r>
              <a:rPr lang="pt-BR" sz="2800" b="0" strike="noStrike" spc="-1">
                <a:solidFill>
                  <a:srgbClr val="000000"/>
                </a:solidFill>
                <a:uFill>
                  <a:solidFill>
                    <a:srgbClr val="FFFFFF"/>
                  </a:solidFill>
                </a:uFill>
                <a:latin typeface="Times New Roman"/>
                <a:ea typeface="FangSong"/>
              </a:rPr>
              <a:t> .....................................</a:t>
            </a:r>
            <a:endParaRPr lang="pt-BR" sz="1100" b="0" strike="noStrike" spc="-1">
              <a:solidFill>
                <a:srgbClr val="000000"/>
              </a:solidFill>
              <a:uFill>
                <a:solidFill>
                  <a:srgbClr val="FFFFFF"/>
                </a:solidFill>
              </a:uFill>
              <a:latin typeface="Arial"/>
              <a:ea typeface="FangSong"/>
            </a:endParaRPr>
          </a:p>
          <a:p>
            <a:pPr marL="720000" algn="just">
              <a:lnSpc>
                <a:spcPct val="100000"/>
              </a:lnSpc>
            </a:pPr>
            <a:r>
              <a:rPr lang="pt-BR" sz="1600" b="1" strike="noStrike" spc="-1">
                <a:solidFill>
                  <a:srgbClr val="000000"/>
                </a:solidFill>
                <a:uFill>
                  <a:solidFill>
                    <a:srgbClr val="FFFFFF"/>
                  </a:solidFill>
                </a:uFill>
                <a:latin typeface="Times New Roman"/>
                <a:ea typeface="FangSong"/>
              </a:rPr>
              <a:t>Parágrafo Único:</a:t>
            </a:r>
            <a:r>
              <a:rPr lang="pt-BR" sz="3200" b="0" strike="noStrike" spc="-1">
                <a:solidFill>
                  <a:srgbClr val="000000"/>
                </a:solidFill>
                <a:uFill>
                  <a:solidFill>
                    <a:srgbClr val="FFFFFF"/>
                  </a:solidFill>
                </a:uFill>
                <a:latin typeface="Times New Roman"/>
                <a:ea typeface="FangSong"/>
              </a:rPr>
              <a:t> </a:t>
            </a:r>
            <a:r>
              <a:rPr lang="pt-BR" sz="2000" b="0" strike="noStrike" spc="-1">
                <a:solidFill>
                  <a:srgbClr val="000000"/>
                </a:solidFill>
                <a:uFill>
                  <a:solidFill>
                    <a:srgbClr val="FFFFFF"/>
                  </a:solidFill>
                </a:uFill>
                <a:latin typeface="Times New Roman"/>
                <a:ea typeface="FangSong"/>
              </a:rPr>
              <a:t>O estudante será aprovado no componente curricular após a aplicação da prova final se obtiver Média Final maior ou igual a 7,00 (sete) a partir do ano letivo de 2018. </a:t>
            </a:r>
            <a:endParaRPr lang="pt-BR" sz="1100" b="0" strike="noStrike" spc="-1">
              <a:solidFill>
                <a:srgbClr val="000000"/>
              </a:solidFill>
              <a:uFill>
                <a:solidFill>
                  <a:srgbClr val="FFFFFF"/>
                </a:solidFill>
              </a:uFill>
              <a:latin typeface="Arial"/>
              <a:ea typeface="FangSong"/>
            </a:endParaRPr>
          </a:p>
          <a:p>
            <a:pPr marL="720000" algn="just">
              <a:lnSpc>
                <a:spcPct val="100000"/>
              </a:lnSpc>
            </a:pPr>
            <a:r>
              <a:rPr lang="pt-BR" sz="1500" b="1" strike="noStrike" spc="-1">
                <a:solidFill>
                  <a:srgbClr val="000000"/>
                </a:solidFill>
                <a:uFill>
                  <a:solidFill>
                    <a:srgbClr val="FFFFFF"/>
                  </a:solidFill>
                </a:uFill>
                <a:latin typeface="Times New Roman"/>
                <a:ea typeface="FangSong"/>
              </a:rPr>
              <a:t>Art. 278</a:t>
            </a:r>
            <a:r>
              <a:rPr lang="pt-BR" sz="2800" b="0" strike="noStrike" spc="-1">
                <a:solidFill>
                  <a:srgbClr val="000000"/>
                </a:solidFill>
                <a:uFill>
                  <a:solidFill>
                    <a:srgbClr val="FFFFFF"/>
                  </a:solidFill>
                </a:uFill>
                <a:latin typeface="Times New Roman"/>
                <a:ea typeface="FangSong"/>
              </a:rPr>
              <a:t> .....................................</a:t>
            </a:r>
            <a:endParaRPr lang="pt-BR" sz="1100" b="0" strike="noStrike" spc="-1">
              <a:solidFill>
                <a:srgbClr val="000000"/>
              </a:solidFill>
              <a:uFill>
                <a:solidFill>
                  <a:srgbClr val="FFFFFF"/>
                </a:solidFill>
              </a:uFill>
              <a:latin typeface="Arial"/>
              <a:ea typeface="FangSong"/>
            </a:endParaRPr>
          </a:p>
          <a:p>
            <a:pPr marL="720000" algn="just">
              <a:lnSpc>
                <a:spcPct val="100000"/>
              </a:lnSpc>
            </a:pPr>
            <a:r>
              <a:rPr lang="pt-BR" sz="1500" b="1" strike="noStrike" spc="-1">
                <a:solidFill>
                  <a:srgbClr val="000000"/>
                </a:solidFill>
                <a:uFill>
                  <a:solidFill>
                    <a:srgbClr val="FFFFFF"/>
                  </a:solidFill>
                </a:uFill>
                <a:latin typeface="Times New Roman"/>
                <a:ea typeface="FangSong"/>
              </a:rPr>
              <a:t>Parágrafo Único:</a:t>
            </a:r>
            <a:r>
              <a:rPr lang="pt-BR" sz="2000" b="0" strike="noStrike" spc="-1">
                <a:solidFill>
                  <a:srgbClr val="000000"/>
                </a:solidFill>
                <a:uFill>
                  <a:solidFill>
                    <a:srgbClr val="FFFFFF"/>
                  </a:solidFill>
                </a:uFill>
                <a:latin typeface="Times New Roman"/>
                <a:ea typeface="FangSong"/>
              </a:rPr>
              <a:t> O estudante será aprovado no componente curricular após a aplicação da prova final se obtiver Média Final maior ou igual a 7,00 (sete) a partir do ano letivo de 2018.</a:t>
            </a:r>
            <a:endParaRPr lang="pt-BR" sz="1100" b="0" strike="noStrike" spc="-1">
              <a:solidFill>
                <a:srgbClr val="000000"/>
              </a:solidFill>
              <a:uFill>
                <a:solidFill>
                  <a:srgbClr val="FFFFFF"/>
                </a:solidFill>
              </a:uFill>
              <a:latin typeface="Arial"/>
              <a:ea typeface="FangSong"/>
            </a:endParaRPr>
          </a:p>
          <a:p>
            <a:pPr algn="just">
              <a:lnSpc>
                <a:spcPct val="100000"/>
              </a:lnSpc>
            </a:pPr>
            <a:endParaRPr lang="pt-BR" sz="11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Aferição da frequência discente.</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FangSong"/>
              </a:rPr>
              <a:t>Art. 7º Os efeitos produzidos por esta Resolução retroagem ao início do ano letivo de 2017, conforme o calendário acadêmico de cada campus do IFPA.</a:t>
            </a:r>
            <a:endParaRPr lang="pt-BR" sz="1100" b="0" strike="noStrike" spc="-1">
              <a:solidFill>
                <a:srgbClr val="000000"/>
              </a:solidFill>
              <a:uFill>
                <a:solidFill>
                  <a:srgbClr val="FFFFFF"/>
                </a:solidFill>
              </a:uFill>
              <a:latin typeface="Arial"/>
              <a:ea typeface="FangSong"/>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CustomShape 1"/>
          <p:cNvSpPr/>
          <p:nvPr/>
        </p:nvSpPr>
        <p:spPr>
          <a:xfrm>
            <a:off x="1296000" y="2076120"/>
            <a:ext cx="10295640" cy="238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pt-BR" sz="4800" b="0" strike="noStrike" cap="all" spc="-1">
                <a:solidFill>
                  <a:srgbClr val="000000"/>
                </a:solidFill>
                <a:uFill>
                  <a:solidFill>
                    <a:srgbClr val="FFFFFF"/>
                  </a:solidFill>
                </a:uFill>
                <a:latin typeface="Tw Cen MT"/>
                <a:ea typeface="DejaVu Sans"/>
              </a:rPr>
              <a:t>Nota técnica proen</a:t>
            </a:r>
            <a:endParaRPr lang="pt-BR" sz="1800" b="0" strike="noStrike" spc="-1">
              <a:solidFill>
                <a:srgbClr val="000000"/>
              </a:solidFill>
              <a:uFill>
                <a:solidFill>
                  <a:srgbClr val="FFFFFF"/>
                </a:solidFill>
              </a:uFill>
              <a:latin typeface="Arial"/>
            </a:endParaRPr>
          </a:p>
          <a:p>
            <a:pPr algn="ctr"/>
            <a:endParaRPr lang="pt-BR" sz="1800" b="0" strike="noStrike" spc="-1">
              <a:solidFill>
                <a:srgbClr val="000000"/>
              </a:solidFill>
              <a:uFill>
                <a:solidFill>
                  <a:srgbClr val="FFFFFF"/>
                </a:solidFill>
              </a:uFill>
              <a:latin typeface="Arial"/>
            </a:endParaRPr>
          </a:p>
          <a:p>
            <a:pPr algn="ctr"/>
            <a:r>
              <a:rPr lang="pt-BR" sz="4400" b="0" strike="noStrike" cap="all" spc="-1">
                <a:solidFill>
                  <a:srgbClr val="000000"/>
                </a:solidFill>
                <a:uFill>
                  <a:solidFill>
                    <a:srgbClr val="FFFFFF"/>
                  </a:solidFill>
                </a:uFill>
                <a:latin typeface="Tw Cen MT"/>
                <a:ea typeface="DejaVu Sans"/>
              </a:rPr>
              <a:t>Recuperação paralela</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Recuperação Paralela.</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r>
              <a:rPr lang="pt-BR" sz="2200" b="0" strike="noStrike" spc="-1">
                <a:solidFill>
                  <a:srgbClr val="000000"/>
                </a:solidFill>
                <a:uFill>
                  <a:solidFill>
                    <a:srgbClr val="FFFFFF"/>
                  </a:solidFill>
                </a:uFill>
                <a:latin typeface="Times New Roman"/>
                <a:ea typeface="FangSong"/>
              </a:rPr>
              <a:t>A recuperação é um direito garantido ao estudante da educação básica, amparado pelo artigo 24, inciso V, alínea “e” da Lei nº 9.394/96, Lei de Diretrizes e Bases da Educação Nacional – LDB.</a:t>
            </a:r>
            <a:endParaRPr lang="pt-BR" sz="1800" b="0" strike="noStrike" spc="-1">
              <a:solidFill>
                <a:srgbClr val="000000"/>
              </a:solidFill>
              <a:uFill>
                <a:solidFill>
                  <a:srgbClr val="FFFFFF"/>
                </a:solidFill>
              </a:uFill>
              <a:latin typeface="Arial"/>
            </a:endParaRPr>
          </a:p>
          <a:p>
            <a:pPr algn="just"/>
            <a:endParaRPr lang="pt-BR" sz="1800" b="0" strike="noStrike" spc="-1">
              <a:solidFill>
                <a:srgbClr val="000000"/>
              </a:solidFill>
              <a:uFill>
                <a:solidFill>
                  <a:srgbClr val="FFFFFF"/>
                </a:solidFill>
              </a:uFill>
              <a:latin typeface="Arial"/>
            </a:endParaRPr>
          </a:p>
          <a:p>
            <a:pPr algn="just"/>
            <a:r>
              <a:rPr lang="pt-BR" sz="2200" b="0" strike="noStrike" spc="-1">
                <a:solidFill>
                  <a:srgbClr val="000000"/>
                </a:solidFill>
                <a:uFill>
                  <a:solidFill>
                    <a:srgbClr val="FFFFFF"/>
                  </a:solidFill>
                </a:uFill>
                <a:latin typeface="Times New Roman"/>
                <a:ea typeface="FangSong"/>
              </a:rPr>
              <a:t>Os</a:t>
            </a:r>
            <a:r>
              <a:rPr lang="pt-BR" sz="2200" b="0" strike="noStrike" spc="-1">
                <a:solidFill>
                  <a:srgbClr val="000000"/>
                </a:solidFill>
                <a:uFill>
                  <a:solidFill>
                    <a:srgbClr val="FFFFFF"/>
                  </a:solidFill>
                </a:uFill>
                <a:latin typeface="Times New Roman"/>
                <a:ea typeface="Times New Roman"/>
              </a:rPr>
              <a:t> estudos de recuperação são de oferta obrigatória pelas instituições de ensino para os casos de discente com baixo rendimento escolar, devendo ocorrer paralelos ao período letivo.</a:t>
            </a:r>
            <a:endParaRPr lang="pt-BR" sz="1800" b="0" strike="noStrike" spc="-1">
              <a:solidFill>
                <a:srgbClr val="000000"/>
              </a:solidFill>
              <a:uFill>
                <a:solidFill>
                  <a:srgbClr val="FFFFFF"/>
                </a:solidFill>
              </a:uFill>
              <a:latin typeface="Arial"/>
            </a:endParaRPr>
          </a:p>
          <a:p>
            <a:pPr algn="just"/>
            <a:endParaRPr lang="pt-BR" sz="1800" b="0" strike="noStrike" spc="-1">
              <a:solidFill>
                <a:srgbClr val="000000"/>
              </a:solidFill>
              <a:uFill>
                <a:solidFill>
                  <a:srgbClr val="FFFFFF"/>
                </a:solidFill>
              </a:uFill>
              <a:latin typeface="Arial"/>
            </a:endParaRPr>
          </a:p>
          <a:p>
            <a:pPr algn="just"/>
            <a:r>
              <a:rPr lang="pt-BR" sz="2200" b="0" strike="noStrike" spc="-1">
                <a:solidFill>
                  <a:srgbClr val="000000"/>
                </a:solidFill>
                <a:uFill>
                  <a:solidFill>
                    <a:srgbClr val="FFFFFF"/>
                  </a:solidFill>
                </a:uFill>
                <a:latin typeface="Times New Roman"/>
                <a:ea typeface="Times New Roman"/>
              </a:rPr>
              <a:t>O Regulamento Didático Pedagógico do Ensino no IFPA, aprovado pela Resolução nº 041/2015-CONSUP, em cumprimento ao dispositivo legal, trata em seu art. 285 sobre o tema recuperação paralela.</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Recuperação Paralela.</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r>
              <a:rPr lang="pt-BR" sz="2200" b="0" strike="noStrike" spc="-1">
                <a:solidFill>
                  <a:srgbClr val="000000"/>
                </a:solidFill>
                <a:uFill>
                  <a:solidFill>
                    <a:srgbClr val="FFFFFF"/>
                  </a:solidFill>
                </a:uFill>
                <a:latin typeface="Times New Roman"/>
                <a:ea typeface="Times New Roman"/>
              </a:rPr>
              <a:t>Regulamento Didático Pedagógico do Ensino no IFPA, art. 285 e 286.</a:t>
            </a:r>
            <a:endParaRPr lang="pt-BR" sz="1800" b="0" strike="noStrike" spc="-1">
              <a:solidFill>
                <a:srgbClr val="000000"/>
              </a:solidFill>
              <a:uFill>
                <a:solidFill>
                  <a:srgbClr val="FFFFFF"/>
                </a:solidFill>
              </a:uFill>
              <a:latin typeface="Arial"/>
            </a:endParaRPr>
          </a:p>
          <a:p>
            <a:pPr marL="1440360" algn="just"/>
            <a:endParaRPr lang="pt-BR" sz="1800" b="0" strike="noStrike" spc="-1">
              <a:solidFill>
                <a:srgbClr val="000000"/>
              </a:solidFill>
              <a:uFill>
                <a:solidFill>
                  <a:srgbClr val="FFFFFF"/>
                </a:solidFill>
              </a:uFill>
              <a:latin typeface="Arial"/>
              <a:ea typeface="FangSong"/>
            </a:endParaRPr>
          </a:p>
          <a:p>
            <a:pPr marL="1440360" algn="just"/>
            <a:r>
              <a:rPr lang="pt-BR" sz="2200" b="0" strike="noStrike" spc="-1">
                <a:solidFill>
                  <a:srgbClr val="000000"/>
                </a:solidFill>
                <a:uFill>
                  <a:solidFill>
                    <a:srgbClr val="FFFFFF"/>
                  </a:solidFill>
                </a:uFill>
                <a:latin typeface="Times New Roman"/>
                <a:ea typeface="Times New Roman"/>
              </a:rPr>
              <a:t>Art. 285 O docente, no decorrer do processo educativo, promoverá meios para a recuperação paralela da aprendizagem do estudante.</a:t>
            </a:r>
            <a:endParaRPr lang="pt-BR" sz="1800" b="0" strike="noStrike" spc="-1">
              <a:solidFill>
                <a:srgbClr val="000000"/>
              </a:solidFill>
              <a:uFill>
                <a:solidFill>
                  <a:srgbClr val="FFFFFF"/>
                </a:solidFill>
              </a:uFill>
              <a:latin typeface="Arial"/>
              <a:ea typeface="FangSong"/>
            </a:endParaRPr>
          </a:p>
          <a:p>
            <a:pPr marL="1440360" algn="just"/>
            <a:endParaRPr lang="pt-BR" sz="1800" b="0" strike="noStrike" spc="-1">
              <a:solidFill>
                <a:srgbClr val="000000"/>
              </a:solidFill>
              <a:uFill>
                <a:solidFill>
                  <a:srgbClr val="FFFFFF"/>
                </a:solidFill>
              </a:uFill>
              <a:latin typeface="Arial"/>
              <a:ea typeface="FangSong"/>
            </a:endParaRPr>
          </a:p>
          <a:p>
            <a:pPr marL="1440360" algn="just"/>
            <a:r>
              <a:rPr lang="pt-BR" sz="2200" b="0" strike="noStrike" spc="-1">
                <a:solidFill>
                  <a:srgbClr val="000000"/>
                </a:solidFill>
                <a:uFill>
                  <a:solidFill>
                    <a:srgbClr val="FFFFFF"/>
                  </a:solidFill>
                </a:uFill>
                <a:latin typeface="Times New Roman"/>
                <a:ea typeface="Times New Roman"/>
              </a:rPr>
              <a:t>Art. 286 A recuperação paralela da aprendizagem deverá desenvolver-se de modo contínuo e paralelo ao longo do processo pedagógico, tendo por finalidade corrigir as deficiências do processo de ensino e aprendizagem detectada ao longo do período letivo.</a:t>
            </a:r>
            <a:endParaRPr lang="pt-BR" sz="1800" b="0" strike="noStrike" spc="-1">
              <a:solidFill>
                <a:srgbClr val="000000"/>
              </a:solidFill>
              <a:uFill>
                <a:solidFill>
                  <a:srgbClr val="FFFFFF"/>
                </a:solidFill>
              </a:uFill>
              <a:latin typeface="Arial"/>
              <a:ea typeface="FangSong"/>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Recuperação Paralela.</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Da consulta à legislação do ensino (Lei 9,394/1996, Parecer CNE/CEB nº 05/97 e Parecer CNE/CEB nº 12/97) que trata do assunto, conclui-se que a recuperação paralela deve ser compreendida como um ato contínuo realizado pelo professor durante o desenvolvimento dos conteúdos de sua disciplina, quando forem identificados estudantes com dificuldades de compreensão, de aprendizagem e/ou com baixo rendimento escolar. Nesse sentido, paralelo não significa “ao mesmo tempo”, mas sim ao longo do processo; que corre concomitantemente com o desenvolvimento do período letivo.</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Recuperação Paralela.</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r>
              <a:rPr lang="pt-BR" sz="2200" b="0" strike="noStrike" spc="-1">
                <a:solidFill>
                  <a:srgbClr val="000000"/>
                </a:solidFill>
                <a:uFill>
                  <a:solidFill>
                    <a:srgbClr val="FFFFFF"/>
                  </a:solidFill>
                </a:uFill>
                <a:latin typeface="Times New Roman"/>
                <a:ea typeface="Times New Roman"/>
              </a:rPr>
              <a:t>Os estudos de recuperação no âmbito do IFPA devem ser, preferencialmente, paralelos ao período letivo, e o tempo destinado a eles não poderá ser computado no mínimo das 800 horas anuais que a legislação determina, por não se tratar de atividade a que todos os alunos estão obrigados a cumprir.</a:t>
            </a:r>
            <a:endParaRPr lang="pt-BR" sz="1800" b="0" strike="noStrike" spc="-1">
              <a:solidFill>
                <a:srgbClr val="000000"/>
              </a:solidFill>
              <a:uFill>
                <a:solidFill>
                  <a:srgbClr val="FFFFFF"/>
                </a:solidFill>
              </a:uFill>
              <a:latin typeface="Arial"/>
            </a:endParaRPr>
          </a:p>
          <a:p>
            <a:pPr algn="just"/>
            <a:endParaRPr lang="pt-BR" sz="1800" b="0" strike="noStrike" spc="-1">
              <a:solidFill>
                <a:srgbClr val="000000"/>
              </a:solidFill>
              <a:uFill>
                <a:solidFill>
                  <a:srgbClr val="FFFFFF"/>
                </a:solidFill>
              </a:uFill>
              <a:latin typeface="Arial"/>
            </a:endParaRPr>
          </a:p>
          <a:p>
            <a:pPr algn="just"/>
            <a:r>
              <a:rPr lang="pt-BR" sz="2200" b="0" strike="noStrike" spc="-1">
                <a:solidFill>
                  <a:srgbClr val="000000"/>
                </a:solidFill>
                <a:uFill>
                  <a:solidFill>
                    <a:srgbClr val="FFFFFF"/>
                  </a:solidFill>
                </a:uFill>
                <a:latin typeface="Times New Roman"/>
                <a:ea typeface="Times New Roman"/>
              </a:rPr>
              <a:t>A recuperação paralela não poderá ser desenvolvida no horário das aulas, visto que estas são para o desenvolvimento dos conteúdos previstos no PPC e na ementa do componente curricular (disciplina).</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Recuperação Paralela.</a:t>
            </a:r>
            <a:endParaRPr lang="pt-BR" sz="18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Times New Roman"/>
              </a:rPr>
              <a:t>O professor deverá organizar seu horário semanal de atendimento intraescolar ao aluno, para </a:t>
            </a:r>
            <a:r>
              <a:rPr lang="pt-BR" sz="2200" b="0" strike="noStrike" spc="-1">
                <a:solidFill>
                  <a:srgbClr val="000000"/>
                </a:solidFill>
                <a:uFill>
                  <a:solidFill>
                    <a:srgbClr val="FFFFFF"/>
                  </a:solidFill>
                </a:uFill>
                <a:latin typeface="Times New Roman"/>
                <a:ea typeface="FangSong"/>
              </a:rPr>
              <a:t>promover meios, metodologias e estratégias para executar a recuperação paralela da aprendizagem do estudante, bem como promover as demais atividades previstas no §2º do artigo 12</a:t>
            </a:r>
            <a:r>
              <a:rPr lang="pt-BR" sz="2200" b="0" strike="noStrike" spc="-1">
                <a:solidFill>
                  <a:srgbClr val="000000"/>
                </a:solidFill>
                <a:uFill>
                  <a:solidFill>
                    <a:srgbClr val="FFFFFF"/>
                  </a:solidFill>
                </a:uFill>
                <a:latin typeface="Times New Roman"/>
                <a:ea typeface="Times New Roman"/>
              </a:rPr>
              <a:t> da Resolução nº 199/2016-CONSUP/IFPA</a:t>
            </a:r>
            <a:r>
              <a:rPr lang="pt-BR" sz="2200" b="0" strike="noStrike" spc="-1">
                <a:solidFill>
                  <a:srgbClr val="000000"/>
                </a:solidFill>
                <a:uFill>
                  <a:solidFill>
                    <a:srgbClr val="FFFFFF"/>
                  </a:solidFill>
                </a:uFill>
                <a:latin typeface="Times New Roman"/>
                <a:ea typeface="FangSong"/>
              </a:rPr>
              <a:t>, tais como </a:t>
            </a:r>
            <a:r>
              <a:rPr lang="pt-BR" sz="2200" b="0" strike="noStrike" spc="-1">
                <a:solidFill>
                  <a:srgbClr val="000000"/>
                </a:solidFill>
                <a:uFill>
                  <a:solidFill>
                    <a:srgbClr val="FFFFFF"/>
                  </a:solidFill>
                </a:uFill>
                <a:latin typeface="Times New Roman"/>
                <a:ea typeface="Times New Roman"/>
              </a:rPr>
              <a:t>aulas complementares de carga horária de disciplina, esclarecer os alunos sobre exercícios, seminários, pesquisas e outros de mesmo escopo.</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CustomShape 1"/>
          <p:cNvSpPr/>
          <p:nvPr/>
        </p:nvSpPr>
        <p:spPr>
          <a:xfrm rot="1200">
            <a:off x="1296360" y="481680"/>
            <a:ext cx="9843840" cy="5450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Recuperação Paralela.</a:t>
            </a:r>
            <a:endParaRPr lang="pt-BR" sz="1800" b="0" strike="noStrike" spc="-1">
              <a:solidFill>
                <a:srgbClr val="000000"/>
              </a:solidFill>
              <a:uFill>
                <a:solidFill>
                  <a:srgbClr val="FFFFFF"/>
                </a:solidFill>
              </a:uFill>
              <a:latin typeface="Arial"/>
            </a:endParaRPr>
          </a:p>
          <a:p>
            <a:pPr algn="just">
              <a:lnSpc>
                <a:spcPct val="150000"/>
              </a:lnSpc>
            </a:pPr>
            <a:endParaRPr lang="pt-BR" sz="1200" b="0" strike="noStrike" spc="-1">
              <a:solidFill>
                <a:srgbClr val="000000"/>
              </a:solidFill>
              <a:uFill>
                <a:solidFill>
                  <a:srgbClr val="FFFFFF"/>
                </a:solidFill>
              </a:uFill>
              <a:latin typeface="Arial"/>
            </a:endParaRPr>
          </a:p>
          <a:p>
            <a:pPr algn="just">
              <a:lnSpc>
                <a:spcPct val="150000"/>
              </a:lnSpc>
            </a:pPr>
            <a:r>
              <a:rPr lang="pt-BR" sz="2400" b="0" strike="noStrike" spc="-1">
                <a:solidFill>
                  <a:srgbClr val="000000"/>
                </a:solidFill>
                <a:uFill>
                  <a:solidFill>
                    <a:srgbClr val="FFFFFF"/>
                  </a:solidFill>
                </a:uFill>
                <a:latin typeface="Times New Roman"/>
                <a:ea typeface="Calibri"/>
              </a:rPr>
              <a:t>É indispensável que envolvidos na recuperação paralela, professores e alunos, sejam alvo de reavaliação, também paralela. Em se tratando de alunos com “baixo rendimento escolar”, só a reavaliação permitirá saber se terá acontecido a recuperação pretendida. E, constatada essa recuperação, dela decorrerá a revisão dos resultados avaliativos anteriormente obtidos, como estímulo ao compromisso com o processo de ensino aprendizagem.</a:t>
            </a:r>
            <a:endParaRPr lang="pt-BR" sz="12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CustomShape 1"/>
          <p:cNvSpPr/>
          <p:nvPr/>
        </p:nvSpPr>
        <p:spPr>
          <a:xfrm>
            <a:off x="1296000" y="2076120"/>
            <a:ext cx="10295280" cy="2386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pt-BR" sz="4800" b="0" strike="noStrike" cap="all" spc="-1">
                <a:solidFill>
                  <a:srgbClr val="000000"/>
                </a:solidFill>
                <a:uFill>
                  <a:solidFill>
                    <a:srgbClr val="FFFFFF"/>
                  </a:solidFill>
                </a:uFill>
                <a:latin typeface="Tw Cen MT"/>
                <a:ea typeface="DejaVu Sans"/>
              </a:rPr>
              <a:t>Resolução consup</a:t>
            </a:r>
            <a:endParaRPr lang="pt-BR" sz="1800" b="0" strike="noStrike" spc="-1">
              <a:solidFill>
                <a:srgbClr val="000000"/>
              </a:solidFill>
              <a:uFill>
                <a:solidFill>
                  <a:srgbClr val="FFFFFF"/>
                </a:solidFill>
              </a:uFill>
              <a:latin typeface="Arial"/>
            </a:endParaRPr>
          </a:p>
          <a:p>
            <a:pPr algn="ctr">
              <a:lnSpc>
                <a:spcPct val="100000"/>
              </a:lnSpc>
            </a:pPr>
            <a:endParaRPr lang="pt-BR" sz="1800" b="0" strike="noStrike" spc="-1">
              <a:solidFill>
                <a:srgbClr val="000000"/>
              </a:solidFill>
              <a:uFill>
                <a:solidFill>
                  <a:srgbClr val="FFFFFF"/>
                </a:solidFill>
              </a:uFill>
              <a:latin typeface="Arial"/>
            </a:endParaRPr>
          </a:p>
          <a:p>
            <a:pPr algn="ctr">
              <a:lnSpc>
                <a:spcPct val="100000"/>
              </a:lnSpc>
            </a:pPr>
            <a:r>
              <a:rPr lang="pt-BR" sz="4400" b="0" strike="noStrike" cap="all" spc="-1">
                <a:solidFill>
                  <a:srgbClr val="000000"/>
                </a:solidFill>
                <a:uFill>
                  <a:solidFill>
                    <a:srgbClr val="FFFFFF"/>
                  </a:solidFill>
                </a:uFill>
                <a:latin typeface="Tw Cen MT"/>
                <a:ea typeface="DejaVu Sans"/>
              </a:rPr>
              <a:t>Ingresso de refugiado</a:t>
            </a:r>
            <a:endParaRPr lang="pt-BR" sz="1800" b="0" strike="noStrike" spc="-1">
              <a:solidFill>
                <a:srgbClr val="000000"/>
              </a:solidFill>
              <a:uFill>
                <a:solidFill>
                  <a:srgbClr val="FFFFFF"/>
                </a:solidFill>
              </a:uFill>
              <a:latin typeface="Arial"/>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Publicação e Cadastro no SIGAA</a:t>
            </a:r>
            <a:endParaRPr lang="pt-BR" dirty="0"/>
          </a:p>
        </p:txBody>
      </p:sp>
      <p:sp>
        <p:nvSpPr>
          <p:cNvPr id="3" name="Espaço Reservado para Conteúdo 2"/>
          <p:cNvSpPr>
            <a:spLocks noGrp="1"/>
          </p:cNvSpPr>
          <p:nvPr>
            <p:ph sz="half" idx="1"/>
          </p:nvPr>
        </p:nvSpPr>
        <p:spPr>
          <a:xfrm>
            <a:off x="298758" y="2146365"/>
            <a:ext cx="2925986" cy="3599316"/>
          </a:xfrm>
        </p:spPr>
        <p:txBody>
          <a:bodyPr/>
          <a:lstStyle/>
          <a:p>
            <a:r>
              <a:rPr lang="pt-BR" sz="3500" dirty="0" smtClean="0"/>
              <a:t>Foi criada uma comunidade virtual no SIGAA</a:t>
            </a:r>
            <a:endParaRPr lang="pt-BR" sz="3500" dirty="0"/>
          </a:p>
        </p:txBody>
      </p:sp>
      <p:sp>
        <p:nvSpPr>
          <p:cNvPr id="5" name="Espaço Reservado para Conteúdo 4"/>
          <p:cNvSpPr>
            <a:spLocks noGrp="1"/>
          </p:cNvSpPr>
          <p:nvPr>
            <p:ph sz="half" idx="2"/>
          </p:nvPr>
        </p:nvSpPr>
        <p:spPr/>
        <p:txBody>
          <a:bodyPr/>
          <a:lstStyle/>
          <a:p>
            <a:endParaRPr lang="pt-BR"/>
          </a:p>
        </p:txBody>
      </p:sp>
      <p:pic>
        <p:nvPicPr>
          <p:cNvPr id="4" name="Image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14537" y="2033338"/>
            <a:ext cx="7475621" cy="4740442"/>
          </a:xfrm>
          <a:prstGeom prst="rect">
            <a:avLst/>
          </a:prstGeom>
        </p:spPr>
      </p:pic>
    </p:spTree>
    <p:extLst>
      <p:ext uri="{BB962C8B-B14F-4D97-AF65-F5344CB8AC3E}">
        <p14:creationId xmlns="" xmlns:p14="http://schemas.microsoft.com/office/powerpoint/2010/main" val="241414773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CustomShape 1"/>
          <p:cNvSpPr/>
          <p:nvPr/>
        </p:nvSpPr>
        <p:spPr>
          <a:xfrm rot="1200">
            <a:off x="1296360" y="481320"/>
            <a:ext cx="9843480" cy="545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a:solidFill>
                  <a:srgbClr val="000000"/>
                </a:solidFill>
                <a:uFill>
                  <a:solidFill>
                    <a:srgbClr val="FFFFFF"/>
                  </a:solidFill>
                </a:uFill>
                <a:latin typeface="Times New Roman"/>
                <a:ea typeface="Calibri"/>
              </a:rPr>
              <a:t>Ingresso de Refugiado no IFPA.</a:t>
            </a:r>
            <a:endParaRPr lang="pt-BR" sz="1800" b="0" strike="noStrike" spc="-1">
              <a:solidFill>
                <a:srgbClr val="000000"/>
              </a:solidFill>
              <a:uFill>
                <a:solidFill>
                  <a:srgbClr val="FFFFFF"/>
                </a:solidFill>
              </a:uFill>
              <a:latin typeface="Arial"/>
            </a:endParaRPr>
          </a:p>
          <a:p>
            <a:pPr algn="just">
              <a:lnSpc>
                <a:spcPct val="150000"/>
              </a:lnSpc>
            </a:pPr>
            <a:endParaRPr lang="pt-BR" sz="1800" b="0" strike="noStrike" spc="-1">
              <a:solidFill>
                <a:srgbClr val="000000"/>
              </a:solidFill>
              <a:uFill>
                <a:solidFill>
                  <a:srgbClr val="FFFFFF"/>
                </a:solidFill>
              </a:uFill>
              <a:latin typeface="Arial"/>
            </a:endParaRPr>
          </a:p>
          <a:p>
            <a:pPr algn="just">
              <a:lnSpc>
                <a:spcPct val="150000"/>
              </a:lnSpc>
            </a:pPr>
            <a:r>
              <a:rPr lang="pt-BR" sz="2200" b="0" strike="noStrike" spc="-1">
                <a:solidFill>
                  <a:srgbClr val="000000"/>
                </a:solidFill>
                <a:uFill>
                  <a:solidFill>
                    <a:srgbClr val="FFFFFF"/>
                  </a:solidFill>
                </a:uFill>
                <a:latin typeface="Times New Roman"/>
                <a:ea typeface="FangSong"/>
              </a:rPr>
              <a:t>Art. 1º Aprovar normas e procedimentos que garantam aos refugiados o ingresso aos cursos de formação inicial e continuada ou qualificação profissional – FIC, Técnicos de Nível Médio e Superiores de Graduação e institui a ação afirmativa de vagas especiais aos refugiados no âmbito do Instituto Federal de Educação, Ciência e Tecnologia do Pará – IFPA.</a:t>
            </a:r>
            <a:endParaRPr lang="pt-BR" sz="1800" b="0" strike="noStrike" spc="-1">
              <a:solidFill>
                <a:srgbClr val="000000"/>
              </a:solidFill>
              <a:uFill>
                <a:solidFill>
                  <a:srgbClr val="FFFFFF"/>
                </a:solidFill>
              </a:uFill>
              <a:latin typeface="Times New Roman"/>
              <a:ea typeface="Times New Roman"/>
            </a:endParaRPr>
          </a:p>
          <a:p>
            <a:pPr algn="just">
              <a:lnSpc>
                <a:spcPct val="150000"/>
              </a:lnSpc>
            </a:pPr>
            <a:r>
              <a:rPr lang="pt-BR" sz="2200" b="0" strike="noStrike" spc="-1">
                <a:solidFill>
                  <a:srgbClr val="000000"/>
                </a:solidFill>
                <a:uFill>
                  <a:solidFill>
                    <a:srgbClr val="FFFFFF"/>
                  </a:solidFill>
                </a:uFill>
                <a:latin typeface="Times New Roman"/>
                <a:ea typeface="Times New Roman"/>
              </a:rPr>
              <a:t>§ 1º O ingresso de que trata o </a:t>
            </a:r>
            <a:r>
              <a:rPr lang="pt-BR" sz="2200" b="0" i="1" strike="noStrike" spc="-1">
                <a:solidFill>
                  <a:srgbClr val="000000"/>
                </a:solidFill>
                <a:uFill>
                  <a:solidFill>
                    <a:srgbClr val="FFFFFF"/>
                  </a:solidFill>
                </a:uFill>
                <a:latin typeface="Times New Roman"/>
                <a:ea typeface="Times New Roman"/>
              </a:rPr>
              <a:t>caput</a:t>
            </a:r>
            <a:r>
              <a:rPr lang="pt-BR" sz="2200" b="0" strike="noStrike" spc="-1">
                <a:solidFill>
                  <a:srgbClr val="000000"/>
                </a:solidFill>
                <a:uFill>
                  <a:solidFill>
                    <a:srgbClr val="FFFFFF"/>
                  </a:solidFill>
                </a:uFill>
                <a:latin typeface="Times New Roman"/>
                <a:ea typeface="Times New Roman"/>
              </a:rPr>
              <a:t> condiciona-se à comprovação da condição de refugiado devidamente reconhecida pelo CONARE, nos termos da Lei nº 9.474/07.</a:t>
            </a:r>
            <a:endParaRPr lang="pt-BR" sz="1800" b="0" strike="noStrike" spc="-1">
              <a:solidFill>
                <a:srgbClr val="000000"/>
              </a:solidFill>
              <a:uFill>
                <a:solidFill>
                  <a:srgbClr val="FFFFFF"/>
                </a:solidFill>
              </a:uFill>
              <a:latin typeface="Times New Roman"/>
              <a:ea typeface="Times New Roman"/>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rot="1200">
            <a:off x="761993" y="481330"/>
            <a:ext cx="10848089" cy="545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dirty="0">
                <a:solidFill>
                  <a:srgbClr val="000000"/>
                </a:solidFill>
                <a:uFill>
                  <a:solidFill>
                    <a:srgbClr val="FFFFFF"/>
                  </a:solidFill>
                </a:uFill>
                <a:latin typeface="Times New Roman"/>
                <a:ea typeface="Calibri"/>
              </a:rPr>
              <a:t>Ingresso de Refugiado no IFPA.</a:t>
            </a:r>
            <a:endParaRPr lang="pt-BR" sz="1800" b="0" strike="noStrike" spc="-1" dirty="0">
              <a:solidFill>
                <a:srgbClr val="000000"/>
              </a:solidFill>
              <a:uFill>
                <a:solidFill>
                  <a:srgbClr val="FFFFFF"/>
                </a:solidFill>
              </a:uFill>
              <a:latin typeface="Arial"/>
            </a:endParaRPr>
          </a:p>
          <a:p>
            <a:pPr algn="just">
              <a:lnSpc>
                <a:spcPct val="150000"/>
              </a:lnSpc>
            </a:pPr>
            <a:endParaRPr lang="pt-BR" sz="1800" b="0" strike="noStrike" spc="-1" dirty="0">
              <a:solidFill>
                <a:srgbClr val="000000"/>
              </a:solidFill>
              <a:uFill>
                <a:solidFill>
                  <a:srgbClr val="FFFFFF"/>
                </a:solidFill>
              </a:uFill>
              <a:latin typeface="Arial"/>
            </a:endParaRPr>
          </a:p>
          <a:p>
            <a:pPr algn="just">
              <a:lnSpc>
                <a:spcPct val="150000"/>
              </a:lnSpc>
            </a:pPr>
            <a:r>
              <a:rPr lang="pt-BR" b="0" strike="noStrike" spc="-1" dirty="0">
                <a:solidFill>
                  <a:srgbClr val="000000"/>
                </a:solidFill>
                <a:uFill>
                  <a:solidFill>
                    <a:srgbClr val="FFFFFF"/>
                  </a:solidFill>
                </a:uFill>
                <a:latin typeface="Times New Roman"/>
                <a:ea typeface="Times New Roman"/>
              </a:rPr>
              <a:t>Art. 3º O ingresso de refugiado nos cursos mencionados no </a:t>
            </a:r>
            <a:r>
              <a:rPr lang="pt-BR" b="0" i="1" strike="noStrike" spc="-1" dirty="0">
                <a:solidFill>
                  <a:srgbClr val="000000"/>
                </a:solidFill>
                <a:uFill>
                  <a:solidFill>
                    <a:srgbClr val="FFFFFF"/>
                  </a:solidFill>
                </a:uFill>
                <a:latin typeface="Times New Roman"/>
                <a:ea typeface="Times New Roman"/>
              </a:rPr>
              <a:t>caput</a:t>
            </a:r>
            <a:r>
              <a:rPr lang="pt-BR" b="0" strike="noStrike" spc="-1" dirty="0">
                <a:solidFill>
                  <a:srgbClr val="000000"/>
                </a:solidFill>
                <a:uFill>
                  <a:solidFill>
                    <a:srgbClr val="FFFFFF"/>
                  </a:solidFill>
                </a:uFill>
                <a:latin typeface="Times New Roman"/>
                <a:ea typeface="Times New Roman"/>
              </a:rPr>
              <a:t> do artigo 1° desta Resolução será por meio de ação afirmativa de oferta de vagas especiais, devendo ser viabilizado por meio de processo seletivo especial.</a:t>
            </a:r>
          </a:p>
          <a:p>
            <a:pPr algn="just">
              <a:lnSpc>
                <a:spcPct val="150000"/>
              </a:lnSpc>
            </a:pPr>
            <a:r>
              <a:rPr lang="pt-BR" b="0" strike="noStrike" spc="-1" dirty="0">
                <a:solidFill>
                  <a:srgbClr val="000000"/>
                </a:solidFill>
                <a:uFill>
                  <a:solidFill>
                    <a:srgbClr val="FFFFFF"/>
                  </a:solidFill>
                </a:uFill>
                <a:latin typeface="Times New Roman"/>
                <a:ea typeface="FangSong"/>
              </a:rPr>
              <a:t>§ 1º As vagas especiais serão calculadas sobre as vagas autorizadas por curso/turma/ano até o limite de 5% (cinco por cento).</a:t>
            </a:r>
            <a:endParaRPr lang="pt-BR" b="0" strike="noStrike" spc="-1" dirty="0">
              <a:solidFill>
                <a:srgbClr val="000000"/>
              </a:solidFill>
              <a:uFill>
                <a:solidFill>
                  <a:srgbClr val="FFFFFF"/>
                </a:solidFill>
              </a:uFill>
              <a:latin typeface="Times New Roman"/>
            </a:endParaRPr>
          </a:p>
          <a:p>
            <a:pPr algn="just">
              <a:lnSpc>
                <a:spcPct val="150000"/>
              </a:lnSpc>
            </a:pPr>
            <a:r>
              <a:rPr lang="pt-BR" b="0" strike="noStrike" spc="-1" dirty="0">
                <a:solidFill>
                  <a:srgbClr val="000000"/>
                </a:solidFill>
                <a:uFill>
                  <a:solidFill>
                    <a:srgbClr val="FFFFFF"/>
                  </a:solidFill>
                </a:uFill>
                <a:latin typeface="Times New Roman"/>
                <a:ea typeface="FangSong"/>
              </a:rPr>
              <a:t> § 2º As vagas especiais não fazem parte do total de vagas autorizadas para a oferta regular do curso.</a:t>
            </a:r>
            <a:endParaRPr lang="pt-BR" b="0" strike="noStrike" spc="-1" dirty="0">
              <a:solidFill>
                <a:srgbClr val="000000"/>
              </a:solidFill>
              <a:uFill>
                <a:solidFill>
                  <a:srgbClr val="FFFFFF"/>
                </a:solidFill>
              </a:uFill>
              <a:latin typeface="Times New Roman"/>
            </a:endParaRPr>
          </a:p>
          <a:p>
            <a:pPr algn="just">
              <a:lnSpc>
                <a:spcPct val="150000"/>
              </a:lnSpc>
            </a:pPr>
            <a:r>
              <a:rPr lang="pt-BR" b="0" strike="noStrike" spc="-1" dirty="0">
                <a:solidFill>
                  <a:srgbClr val="000000"/>
                </a:solidFill>
                <a:uFill>
                  <a:solidFill>
                    <a:srgbClr val="FFFFFF"/>
                  </a:solidFill>
                </a:uFill>
                <a:latin typeface="Times New Roman"/>
                <a:ea typeface="FangSong"/>
              </a:rPr>
              <a:t>§ 3º Fica vetado o preenchimento de vagas especiais por pessoas que não se encontrem na condição de refugiados, nos termos da legislação.</a:t>
            </a:r>
            <a:endParaRPr lang="pt-BR" b="0" strike="noStrike" spc="-1" dirty="0">
              <a:solidFill>
                <a:srgbClr val="000000"/>
              </a:solidFill>
              <a:uFill>
                <a:solidFill>
                  <a:srgbClr val="FFFFFF"/>
                </a:solidFill>
              </a:uFill>
              <a:latin typeface="Times New Roman"/>
            </a:endParaRPr>
          </a:p>
          <a:p>
            <a:pPr algn="just">
              <a:lnSpc>
                <a:spcPct val="150000"/>
              </a:lnSpc>
            </a:pPr>
            <a:r>
              <a:rPr lang="pt-BR" b="0" strike="noStrike" spc="-1" dirty="0">
                <a:solidFill>
                  <a:srgbClr val="000000"/>
                </a:solidFill>
                <a:uFill>
                  <a:solidFill>
                    <a:srgbClr val="FFFFFF"/>
                  </a:solidFill>
                </a:uFill>
                <a:latin typeface="Times New Roman"/>
                <a:ea typeface="FangSong"/>
              </a:rPr>
              <a:t>§ 4º Cada Campus do IFPA deverá promover, anualmente, o processo seletivo especial visando o ingresso de refugiados</a:t>
            </a:r>
            <a:r>
              <a:rPr lang="pt-BR" b="0" strike="noStrike" spc="-1" dirty="0" smtClean="0">
                <a:solidFill>
                  <a:srgbClr val="000000"/>
                </a:solidFill>
                <a:uFill>
                  <a:solidFill>
                    <a:srgbClr val="FFFFFF"/>
                  </a:solidFill>
                </a:uFill>
                <a:latin typeface="Times New Roman"/>
                <a:ea typeface="FangSong"/>
              </a:rPr>
              <a:t>.</a:t>
            </a:r>
          </a:p>
          <a:p>
            <a:pPr algn="just">
              <a:lnSpc>
                <a:spcPct val="150000"/>
              </a:lnSpc>
            </a:pPr>
            <a:r>
              <a:rPr lang="pt-BR" spc="-1" dirty="0" smtClean="0">
                <a:solidFill>
                  <a:srgbClr val="000000"/>
                </a:solidFill>
                <a:uFill>
                  <a:solidFill>
                    <a:srgbClr val="FFFFFF"/>
                  </a:solidFill>
                </a:uFill>
                <a:latin typeface="Times New Roman"/>
              </a:rPr>
              <a:t>[...]</a:t>
            </a:r>
            <a:endParaRPr lang="pt-BR" b="0" strike="noStrike" spc="-1" dirty="0">
              <a:solidFill>
                <a:srgbClr val="000000"/>
              </a:solidFill>
              <a:uFill>
                <a:solidFill>
                  <a:srgbClr val="FFFFFF"/>
                </a:solidFill>
              </a:uFill>
              <a:latin typeface="Times New Roman"/>
            </a:endParaRPr>
          </a:p>
        </p:txBody>
      </p:sp>
    </p:spTree>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rot="1200">
            <a:off x="706462" y="1893"/>
            <a:ext cx="10848089" cy="60941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dirty="0">
                <a:solidFill>
                  <a:srgbClr val="000000"/>
                </a:solidFill>
                <a:uFill>
                  <a:solidFill>
                    <a:srgbClr val="FFFFFF"/>
                  </a:solidFill>
                </a:uFill>
                <a:latin typeface="Times New Roman"/>
                <a:ea typeface="Calibri"/>
              </a:rPr>
              <a:t>Ingresso de Refugiado no IFPA.</a:t>
            </a:r>
            <a:endParaRPr lang="pt-BR" sz="1800" b="0" strike="noStrike" spc="-1" dirty="0">
              <a:solidFill>
                <a:srgbClr val="000000"/>
              </a:solidFill>
              <a:uFill>
                <a:solidFill>
                  <a:srgbClr val="FFFFFF"/>
                </a:solidFill>
              </a:uFill>
              <a:latin typeface="Arial"/>
            </a:endParaRPr>
          </a:p>
          <a:p>
            <a:pPr algn="just">
              <a:lnSpc>
                <a:spcPct val="150000"/>
              </a:lnSpc>
            </a:pPr>
            <a:endParaRPr lang="pt-BR" sz="1800" b="0" strike="noStrike" spc="-1" dirty="0" smtClean="0">
              <a:solidFill>
                <a:srgbClr val="000000"/>
              </a:solidFill>
              <a:uFill>
                <a:solidFill>
                  <a:srgbClr val="FFFFFF"/>
                </a:solidFill>
              </a:uFill>
              <a:latin typeface="Arial"/>
            </a:endParaRPr>
          </a:p>
          <a:p>
            <a:pPr>
              <a:lnSpc>
                <a:spcPct val="150000"/>
              </a:lnSpc>
            </a:pPr>
            <a:r>
              <a:rPr lang="pt-BR" dirty="0"/>
              <a:t>Art. 4º O Campus deverá designar uma Comissão de Processo Seletivo Especial visando o ingresso de refugiados nos cursos mencionados no caput do artigo 1° desta Resolução.</a:t>
            </a:r>
          </a:p>
          <a:p>
            <a:pPr>
              <a:lnSpc>
                <a:spcPct val="150000"/>
              </a:lnSpc>
            </a:pPr>
            <a:endParaRPr lang="pt-BR" dirty="0"/>
          </a:p>
          <a:p>
            <a:pPr>
              <a:lnSpc>
                <a:spcPct val="150000"/>
              </a:lnSpc>
            </a:pPr>
            <a:r>
              <a:rPr lang="pt-BR" dirty="0"/>
              <a:t>Art. 5º A Comissão deverá elaborar o edital e coordenar e executar o Processo Seletivo especial de ingresso de refugiados nos cursos mencionados no caput do artigo 1° desta Resolução.</a:t>
            </a:r>
          </a:p>
          <a:p>
            <a:pPr>
              <a:lnSpc>
                <a:spcPct val="150000"/>
              </a:lnSpc>
            </a:pPr>
            <a:endParaRPr lang="pt-BR" dirty="0" smtClean="0"/>
          </a:p>
          <a:p>
            <a:pPr>
              <a:lnSpc>
                <a:spcPct val="150000"/>
              </a:lnSpc>
            </a:pPr>
            <a:r>
              <a:rPr lang="pt-BR" dirty="0" smtClean="0"/>
              <a:t>Art</a:t>
            </a:r>
            <a:r>
              <a:rPr lang="pt-BR" dirty="0"/>
              <a:t>. 6º O processo seletivo especial deverá avaliar o domínio da Língua Portuguesa do refugiado com aplicação de prova de proficiência oral e escrita como critério de seleção.</a:t>
            </a:r>
          </a:p>
          <a:p>
            <a:pPr algn="just">
              <a:lnSpc>
                <a:spcPct val="150000"/>
              </a:lnSpc>
            </a:pPr>
            <a:endParaRPr lang="pt-BR" sz="1800" b="0" strike="noStrike" spc="-1" dirty="0" smtClean="0">
              <a:solidFill>
                <a:srgbClr val="000000"/>
              </a:solidFill>
              <a:uFill>
                <a:solidFill>
                  <a:srgbClr val="FFFFFF"/>
                </a:solidFill>
              </a:uFill>
              <a:latin typeface="Arial"/>
            </a:endParaRPr>
          </a:p>
          <a:p>
            <a:pPr algn="just">
              <a:lnSpc>
                <a:spcPct val="150000"/>
              </a:lnSpc>
            </a:pPr>
            <a:r>
              <a:rPr lang="pt-BR" dirty="0"/>
              <a:t>Art. 10 Cada campus publicará anualmente um edital para o processo seletivo especial para ingresso de refugiados nos cursos mencionados no caput do artigo 1º deste Regulamento, devendo estar previsto no calendário acadêmico do Campus.</a:t>
            </a:r>
          </a:p>
          <a:p>
            <a:pPr algn="just">
              <a:lnSpc>
                <a:spcPct val="150000"/>
              </a:lnSpc>
            </a:pPr>
            <a:endParaRPr lang="pt-BR" sz="1800" b="0" strike="noStrike" spc="-1" dirty="0">
              <a:solidFill>
                <a:srgbClr val="000000"/>
              </a:solidFill>
              <a:uFill>
                <a:solidFill>
                  <a:srgbClr val="FFFFFF"/>
                </a:solidFill>
              </a:uFill>
              <a:latin typeface="Arial"/>
            </a:endParaRPr>
          </a:p>
        </p:txBody>
      </p:sp>
    </p:spTree>
    <p:extLst>
      <p:ext uri="{BB962C8B-B14F-4D97-AF65-F5344CB8AC3E}">
        <p14:creationId xmlns="" xmlns:p14="http://schemas.microsoft.com/office/powerpoint/2010/main" val="1789530079"/>
      </p:ext>
    </p:extLst>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rot="1200">
            <a:off x="706462" y="1893"/>
            <a:ext cx="10848089" cy="60941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dirty="0">
                <a:solidFill>
                  <a:srgbClr val="000000"/>
                </a:solidFill>
                <a:uFill>
                  <a:solidFill>
                    <a:srgbClr val="FFFFFF"/>
                  </a:solidFill>
                </a:uFill>
                <a:latin typeface="Times New Roman"/>
                <a:ea typeface="Calibri"/>
              </a:rPr>
              <a:t>Ingresso de Refugiado no IFPA.</a:t>
            </a:r>
            <a:endParaRPr lang="pt-BR" sz="1800" b="0" strike="noStrike" spc="-1" dirty="0">
              <a:solidFill>
                <a:srgbClr val="000000"/>
              </a:solidFill>
              <a:uFill>
                <a:solidFill>
                  <a:srgbClr val="FFFFFF"/>
                </a:solidFill>
              </a:uFill>
              <a:latin typeface="Arial"/>
            </a:endParaRPr>
          </a:p>
          <a:p>
            <a:pPr algn="just">
              <a:lnSpc>
                <a:spcPct val="150000"/>
              </a:lnSpc>
            </a:pPr>
            <a:endParaRPr lang="pt-BR" sz="1800" b="0" strike="noStrike" spc="-1" dirty="0" smtClean="0">
              <a:solidFill>
                <a:srgbClr val="000000"/>
              </a:solidFill>
              <a:uFill>
                <a:solidFill>
                  <a:srgbClr val="FFFFFF"/>
                </a:solidFill>
              </a:uFill>
              <a:latin typeface="Arial"/>
            </a:endParaRPr>
          </a:p>
          <a:p>
            <a:pPr>
              <a:lnSpc>
                <a:spcPct val="150000"/>
              </a:lnSpc>
            </a:pPr>
            <a:r>
              <a:rPr lang="pt-BR" sz="2000" dirty="0"/>
              <a:t>Art. 12 Não sendo possível comprovar a escolaridade mínima para ingresso nos cursos mencionados no caput do artigo 1º desta Resolução, o refugiado deverá realizar o Exame Nacional para Certificação de Competências de Jovens e Adultos – ENCCEJA ou Exame de Certificação de Competências ou Avaliação de Jovens e Adultos pelo Sistema Estadual de Ensino</a:t>
            </a:r>
            <a:r>
              <a:rPr lang="pt-BR" sz="2000" dirty="0" smtClean="0"/>
              <a:t>.</a:t>
            </a:r>
          </a:p>
          <a:p>
            <a:pPr>
              <a:lnSpc>
                <a:spcPct val="150000"/>
              </a:lnSpc>
            </a:pPr>
            <a:endParaRPr lang="pt-BR" sz="2000" dirty="0"/>
          </a:p>
          <a:p>
            <a:pPr>
              <a:lnSpc>
                <a:spcPct val="150000"/>
              </a:lnSpc>
            </a:pPr>
            <a:r>
              <a:rPr lang="pt-BR" sz="2000" dirty="0"/>
              <a:t>Parágrafo único. Caso o refugiado tenha realizado o Exame Nacional do Ensino Médio – ENEM, no período de 2009 a 2016, poderá apresentar a certificação do Exame para fins de comprovação da escolaridade mínima para ingresso nos cursos previstos no </a:t>
            </a:r>
            <a:r>
              <a:rPr lang="pt-BR" sz="2000" i="1" dirty="0"/>
              <a:t>caput</a:t>
            </a:r>
            <a:r>
              <a:rPr lang="pt-BR" sz="2000" dirty="0"/>
              <a:t> do artigo 1° desta Resolução, exceto para cursos técnicos de nível médio na forma de oferta integrada.</a:t>
            </a:r>
          </a:p>
          <a:p>
            <a:pPr algn="just">
              <a:lnSpc>
                <a:spcPct val="150000"/>
              </a:lnSpc>
            </a:pPr>
            <a:endParaRPr lang="pt-BR" sz="1800" b="0" strike="noStrike" spc="-1" dirty="0">
              <a:solidFill>
                <a:srgbClr val="000000"/>
              </a:solidFill>
              <a:uFill>
                <a:solidFill>
                  <a:srgbClr val="FFFFFF"/>
                </a:solidFill>
              </a:uFill>
              <a:latin typeface="Arial"/>
            </a:endParaRPr>
          </a:p>
        </p:txBody>
      </p:sp>
    </p:spTree>
    <p:extLst>
      <p:ext uri="{BB962C8B-B14F-4D97-AF65-F5344CB8AC3E}">
        <p14:creationId xmlns="" xmlns:p14="http://schemas.microsoft.com/office/powerpoint/2010/main" val="2707990319"/>
      </p:ext>
    </p:extLst>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rot="1200">
            <a:off x="706462" y="1893"/>
            <a:ext cx="10848089" cy="60941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50000"/>
              </a:lnSpc>
            </a:pPr>
            <a:r>
              <a:rPr lang="pt-BR" sz="2400" b="1" strike="noStrike" spc="-1" dirty="0">
                <a:solidFill>
                  <a:srgbClr val="000000"/>
                </a:solidFill>
                <a:uFill>
                  <a:solidFill>
                    <a:srgbClr val="FFFFFF"/>
                  </a:solidFill>
                </a:uFill>
                <a:latin typeface="Times New Roman"/>
                <a:ea typeface="Calibri"/>
              </a:rPr>
              <a:t>Ingresso de Refugiado no IFPA.</a:t>
            </a:r>
            <a:endParaRPr lang="pt-BR" sz="1800" b="0" strike="noStrike" spc="-1" dirty="0">
              <a:solidFill>
                <a:srgbClr val="000000"/>
              </a:solidFill>
              <a:uFill>
                <a:solidFill>
                  <a:srgbClr val="FFFFFF"/>
                </a:solidFill>
              </a:uFill>
              <a:latin typeface="Arial"/>
            </a:endParaRPr>
          </a:p>
          <a:p>
            <a:pPr algn="just">
              <a:lnSpc>
                <a:spcPct val="150000"/>
              </a:lnSpc>
            </a:pPr>
            <a:endParaRPr lang="pt-BR" sz="1800" b="0" strike="noStrike" spc="-1" dirty="0" smtClean="0">
              <a:solidFill>
                <a:srgbClr val="000000"/>
              </a:solidFill>
              <a:uFill>
                <a:solidFill>
                  <a:srgbClr val="FFFFFF"/>
                </a:solidFill>
              </a:uFill>
              <a:latin typeface="Arial"/>
            </a:endParaRPr>
          </a:p>
          <a:p>
            <a:pPr>
              <a:lnSpc>
                <a:spcPct val="150000"/>
              </a:lnSpc>
            </a:pPr>
            <a:r>
              <a:rPr lang="pt-BR" sz="2400" dirty="0"/>
              <a:t>Art. 17</a:t>
            </a:r>
            <a:r>
              <a:rPr lang="pt-BR" sz="2400" b="1" dirty="0"/>
              <a:t> </a:t>
            </a:r>
            <a:r>
              <a:rPr lang="pt-BR" sz="2400" dirty="0"/>
              <a:t>O discente ingressante no IFPA pela ação afirmativa de vagas especiais para refugiado no IFPA terá os mesmos direitos e deveres dos demais alunos, devendo observar as normas e o Regulamento Didático Pedagógico do Ensino vigente.</a:t>
            </a:r>
          </a:p>
          <a:p>
            <a:pPr>
              <a:lnSpc>
                <a:spcPct val="150000"/>
              </a:lnSpc>
            </a:pPr>
            <a:endParaRPr lang="pt-BR" sz="2400" dirty="0"/>
          </a:p>
          <a:p>
            <a:pPr>
              <a:lnSpc>
                <a:spcPct val="150000"/>
              </a:lnSpc>
            </a:pPr>
            <a:r>
              <a:rPr lang="pt-BR" sz="2400" dirty="0" smtClean="0"/>
              <a:t>Art</a:t>
            </a:r>
            <a:r>
              <a:rPr lang="pt-BR" sz="2400" dirty="0"/>
              <a:t>. 18</a:t>
            </a:r>
            <a:r>
              <a:rPr lang="pt-BR" sz="2400" b="1" dirty="0"/>
              <a:t> </a:t>
            </a:r>
            <a:r>
              <a:rPr lang="pt-BR" sz="2400" dirty="0"/>
              <a:t>Para a promoção e êxito da ação afirmativa de vagas especiais para refugiados, os </a:t>
            </a:r>
            <a:r>
              <a:rPr lang="pt-BR" sz="2400" i="1" dirty="0"/>
              <a:t>campi</a:t>
            </a:r>
            <a:r>
              <a:rPr lang="pt-BR" sz="2400" dirty="0"/>
              <a:t>, ofertarão, periodicamente, curso de português instrumental para estrangeiros.</a:t>
            </a:r>
          </a:p>
          <a:p>
            <a:pPr algn="just">
              <a:lnSpc>
                <a:spcPct val="150000"/>
              </a:lnSpc>
            </a:pPr>
            <a:endParaRPr lang="pt-BR" sz="1800" b="0" strike="noStrike" spc="-1" dirty="0">
              <a:solidFill>
                <a:srgbClr val="000000"/>
              </a:solidFill>
              <a:uFill>
                <a:solidFill>
                  <a:srgbClr val="FFFFFF"/>
                </a:solidFill>
              </a:uFill>
              <a:latin typeface="Arial"/>
            </a:endParaRPr>
          </a:p>
        </p:txBody>
      </p:sp>
    </p:spTree>
    <p:extLst>
      <p:ext uri="{BB962C8B-B14F-4D97-AF65-F5344CB8AC3E}">
        <p14:creationId xmlns="" xmlns:p14="http://schemas.microsoft.com/office/powerpoint/2010/main" val="3338672443"/>
      </p:ext>
    </p:extLst>
  </p:cSld>
  <p:clrMapOvr>
    <a:masterClrMapping/>
  </p:clrMapOvr>
  <p:transition spd="med">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524000" y="1152939"/>
            <a:ext cx="6983896" cy="553998"/>
          </a:xfrm>
          <a:prstGeom prst="rect">
            <a:avLst/>
          </a:prstGeom>
          <a:noFill/>
        </p:spPr>
        <p:txBody>
          <a:bodyPr wrap="square" rtlCol="0">
            <a:spAutoFit/>
          </a:bodyPr>
          <a:lstStyle/>
          <a:p>
            <a:r>
              <a:rPr lang="pt-BR" sz="3000" dirty="0" smtClean="0"/>
              <a:t>Transferência Interna </a:t>
            </a:r>
            <a:endParaRPr lang="pt-BR" sz="30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Reforma do Ensino Médio</a:t>
            </a:r>
            <a:endParaRPr lang="pt-BR" dirty="0"/>
          </a:p>
        </p:txBody>
      </p:sp>
      <p:sp>
        <p:nvSpPr>
          <p:cNvPr id="3" name="Espaço Reservado para Conteúdo 2"/>
          <p:cNvSpPr>
            <a:spLocks noGrp="1"/>
          </p:cNvSpPr>
          <p:nvPr>
            <p:ph idx="1"/>
          </p:nvPr>
        </p:nvSpPr>
        <p:spPr>
          <a:xfrm>
            <a:off x="680321" y="2054087"/>
            <a:ext cx="9613861" cy="4572000"/>
          </a:xfrm>
        </p:spPr>
        <p:txBody>
          <a:bodyPr>
            <a:normAutofit lnSpcReduction="10000"/>
          </a:bodyPr>
          <a:lstStyle/>
          <a:p>
            <a:r>
              <a:rPr lang="pt-BR" dirty="0" smtClean="0"/>
              <a:t>Andamento das definições nacionais:</a:t>
            </a:r>
          </a:p>
          <a:p>
            <a:pPr>
              <a:buFontTx/>
              <a:buChar char="-"/>
            </a:pPr>
            <a:r>
              <a:rPr lang="pt-BR" dirty="0" smtClean="0"/>
              <a:t>A BNCC do Ensino Médio ainda não está em consulta – vocês podem acompanhar pelo site: </a:t>
            </a:r>
            <a:r>
              <a:rPr lang="pt-BR" dirty="0" smtClean="0">
                <a:hlinkClick r:id="rId2"/>
              </a:rPr>
              <a:t>http://basenacionalcomum.mec.gov.br/</a:t>
            </a:r>
            <a:endParaRPr lang="pt-BR" dirty="0" smtClean="0"/>
          </a:p>
          <a:p>
            <a:pPr>
              <a:buFontTx/>
              <a:buChar char="-"/>
            </a:pPr>
            <a:r>
              <a:rPr lang="pt-BR" dirty="0" smtClean="0"/>
              <a:t>No FDE – defesa do Ensino Médio Integrado como a nossa forma de oferta prioritária.</a:t>
            </a:r>
          </a:p>
          <a:p>
            <a:pPr>
              <a:buFontTx/>
              <a:buChar char="-"/>
            </a:pPr>
            <a:r>
              <a:rPr lang="pt-BR" dirty="0" smtClean="0"/>
              <a:t>Carta de NATAL – Colóquio IFRN</a:t>
            </a:r>
          </a:p>
          <a:p>
            <a:pPr>
              <a:buFontTx/>
              <a:buChar char="-"/>
            </a:pPr>
            <a:r>
              <a:rPr lang="pt-BR" dirty="0" smtClean="0"/>
              <a:t>Seminário Nacional do Ensino Médio Integrado – Brasília- 19 a 21/09</a:t>
            </a:r>
          </a:p>
          <a:p>
            <a:pPr>
              <a:buFontTx/>
              <a:buChar char="-"/>
            </a:pPr>
            <a:r>
              <a:rPr lang="pt-BR" dirty="0" smtClean="0"/>
              <a:t>No âmbito do IFPA – Diretrizes para Reforma do EM no IFPA: manter oferta de nosso integrado, portanto itinerários formativos da Educação Profissional (apenas), aperfeiçoar a integração nos nossos currículos, definir alterações para aproveitamentos de estudos e certificação de saberes alem de cronograma e etapas.</a:t>
            </a:r>
            <a:endParaRPr lang="pt-B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Orçamento IFPA</a:t>
            </a:r>
            <a:endParaRPr lang="pt-BR" dirty="0"/>
          </a:p>
        </p:txBody>
      </p:sp>
      <p:sp>
        <p:nvSpPr>
          <p:cNvPr id="4" name="Espaço Reservado para Texto 3"/>
          <p:cNvSpPr>
            <a:spLocks noGrp="1"/>
          </p:cNvSpPr>
          <p:nvPr>
            <p:ph type="body" idx="1"/>
          </p:nvPr>
        </p:nvSpPr>
        <p:spPr/>
        <p:txBody>
          <a:bodyPr/>
          <a:lstStyle/>
          <a:p>
            <a:endParaRPr lang="pt-B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 xmlns:p14="http://schemas.microsoft.com/office/powerpoint/2010/main" val="2832511658"/>
              </p:ext>
            </p:extLst>
          </p:nvPr>
        </p:nvGraphicFramePr>
        <p:xfrm>
          <a:off x="815412" y="2060848"/>
          <a:ext cx="9409048" cy="2088232"/>
        </p:xfrm>
        <a:graphic>
          <a:graphicData uri="http://schemas.openxmlformats.org/drawingml/2006/table">
            <a:tbl>
              <a:tblPr/>
              <a:tblGrid>
                <a:gridCol w="1847673">
                  <a:extLst>
                    <a:ext uri="{9D8B030D-6E8A-4147-A177-3AD203B41FA5}">
                      <a16:colId xmlns="" xmlns:a16="http://schemas.microsoft.com/office/drawing/2014/main" val="20000"/>
                    </a:ext>
                  </a:extLst>
                </a:gridCol>
                <a:gridCol w="476820">
                  <a:extLst>
                    <a:ext uri="{9D8B030D-6E8A-4147-A177-3AD203B41FA5}">
                      <a16:colId xmlns="" xmlns:a16="http://schemas.microsoft.com/office/drawing/2014/main" val="20001"/>
                    </a:ext>
                  </a:extLst>
                </a:gridCol>
                <a:gridCol w="820888">
                  <a:extLst>
                    <a:ext uri="{9D8B030D-6E8A-4147-A177-3AD203B41FA5}">
                      <a16:colId xmlns="" xmlns:a16="http://schemas.microsoft.com/office/drawing/2014/main" val="20002"/>
                    </a:ext>
                  </a:extLst>
                </a:gridCol>
                <a:gridCol w="1815163">
                  <a:extLst>
                    <a:ext uri="{9D8B030D-6E8A-4147-A177-3AD203B41FA5}">
                      <a16:colId xmlns="" xmlns:a16="http://schemas.microsoft.com/office/drawing/2014/main" val="20003"/>
                    </a:ext>
                  </a:extLst>
                </a:gridCol>
                <a:gridCol w="591960">
                  <a:extLst>
                    <a:ext uri="{9D8B030D-6E8A-4147-A177-3AD203B41FA5}">
                      <a16:colId xmlns="" xmlns:a16="http://schemas.microsoft.com/office/drawing/2014/main" val="20004"/>
                    </a:ext>
                  </a:extLst>
                </a:gridCol>
                <a:gridCol w="1847673">
                  <a:extLst>
                    <a:ext uri="{9D8B030D-6E8A-4147-A177-3AD203B41FA5}">
                      <a16:colId xmlns="" xmlns:a16="http://schemas.microsoft.com/office/drawing/2014/main" val="20005"/>
                    </a:ext>
                  </a:extLst>
                </a:gridCol>
                <a:gridCol w="545904">
                  <a:extLst>
                    <a:ext uri="{9D8B030D-6E8A-4147-A177-3AD203B41FA5}">
                      <a16:colId xmlns="" xmlns:a16="http://schemas.microsoft.com/office/drawing/2014/main" val="20006"/>
                    </a:ext>
                  </a:extLst>
                </a:gridCol>
                <a:gridCol w="472755">
                  <a:extLst>
                    <a:ext uri="{9D8B030D-6E8A-4147-A177-3AD203B41FA5}">
                      <a16:colId xmlns="" xmlns:a16="http://schemas.microsoft.com/office/drawing/2014/main" val="20007"/>
                    </a:ext>
                  </a:extLst>
                </a:gridCol>
                <a:gridCol w="990212">
                  <a:extLst>
                    <a:ext uri="{9D8B030D-6E8A-4147-A177-3AD203B41FA5}">
                      <a16:colId xmlns="" xmlns:a16="http://schemas.microsoft.com/office/drawing/2014/main" val="20008"/>
                    </a:ext>
                  </a:extLst>
                </a:gridCol>
              </a:tblGrid>
              <a:tr h="2088232">
                <a:tc>
                  <a:txBody>
                    <a:bodyPr/>
                    <a:lstStyle/>
                    <a:p>
                      <a:pPr algn="ctr">
                        <a:lnSpc>
                          <a:spcPct val="115000"/>
                        </a:lnSpc>
                        <a:spcAft>
                          <a:spcPts val="0"/>
                        </a:spcAft>
                      </a:pPr>
                      <a:r>
                        <a:rPr lang="pt-BR" sz="2000" b="1" dirty="0" smtClean="0">
                          <a:solidFill>
                            <a:schemeClr val="tx1"/>
                          </a:solidFill>
                          <a:latin typeface="Arial"/>
                          <a:ea typeface="Times New Roman"/>
                          <a:cs typeface="Times New Roman"/>
                        </a:rPr>
                        <a:t>Matrículas </a:t>
                      </a:r>
                      <a:r>
                        <a:rPr lang="pt-BR" sz="2000" b="1" dirty="0">
                          <a:solidFill>
                            <a:schemeClr val="tx1"/>
                          </a:solidFill>
                          <a:latin typeface="Arial"/>
                          <a:ea typeface="Times New Roman"/>
                          <a:cs typeface="Times New Roman"/>
                        </a:rPr>
                        <a:t>Totais</a:t>
                      </a:r>
                      <a:endParaRPr lang="pt-BR" sz="2000" dirty="0">
                        <a:solidFill>
                          <a:schemeClr val="tx1"/>
                        </a:solidFill>
                        <a:latin typeface="Calibri"/>
                        <a:ea typeface="Times New Roman"/>
                        <a:cs typeface="Times New Roman"/>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2000" b="1" dirty="0">
                          <a:solidFill>
                            <a:schemeClr val="tx1"/>
                          </a:solidFill>
                          <a:latin typeface="Arial"/>
                          <a:ea typeface="Times New Roman"/>
                          <a:cs typeface="Times New Roman"/>
                        </a:rPr>
                        <a:t>=</a:t>
                      </a:r>
                      <a:endParaRPr lang="pt-BR" sz="2000" dirty="0">
                        <a:solidFill>
                          <a:schemeClr val="tx1"/>
                        </a:solidFill>
                        <a:latin typeface="Calibri"/>
                        <a:ea typeface="Times New Roman"/>
                        <a:cs typeface="Times New Roman"/>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2000" b="1" dirty="0">
                          <a:solidFill>
                            <a:schemeClr val="tx1"/>
                          </a:solidFill>
                          <a:latin typeface="Arial"/>
                          <a:ea typeface="Times New Roman"/>
                          <a:cs typeface="Times New Roman"/>
                        </a:rPr>
                        <a:t>(</a:t>
                      </a:r>
                      <a:endParaRPr lang="pt-BR" sz="2000" dirty="0">
                        <a:solidFill>
                          <a:schemeClr val="tx1"/>
                        </a:solidFill>
                        <a:latin typeface="Calibri"/>
                        <a:ea typeface="Times New Roman"/>
                        <a:cs typeface="Times New Roman"/>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2000" b="1" dirty="0">
                          <a:solidFill>
                            <a:schemeClr val="tx1"/>
                          </a:solidFill>
                          <a:latin typeface="Arial"/>
                          <a:ea typeface="Times New Roman"/>
                          <a:cs typeface="Times New Roman"/>
                        </a:rPr>
                        <a:t>Matrículas Totais de 2016/2</a:t>
                      </a:r>
                      <a:endParaRPr lang="pt-BR" sz="2000" dirty="0">
                        <a:solidFill>
                          <a:schemeClr val="tx1"/>
                        </a:solidFill>
                        <a:latin typeface="Calibri"/>
                        <a:ea typeface="Times New Roman"/>
                        <a:cs typeface="Times New Roman"/>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2000" b="1" dirty="0">
                          <a:solidFill>
                            <a:schemeClr val="tx1"/>
                          </a:solidFill>
                          <a:latin typeface="Arial"/>
                          <a:ea typeface="Times New Roman"/>
                          <a:cs typeface="Times New Roman"/>
                        </a:rPr>
                        <a:t>+</a:t>
                      </a:r>
                      <a:endParaRPr lang="pt-BR" sz="2000" dirty="0">
                        <a:solidFill>
                          <a:schemeClr val="tx1"/>
                        </a:solidFill>
                        <a:latin typeface="Calibri"/>
                        <a:ea typeface="Times New Roman"/>
                        <a:cs typeface="Times New Roman"/>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2000" b="1" dirty="0">
                          <a:solidFill>
                            <a:schemeClr val="tx1"/>
                          </a:solidFill>
                          <a:latin typeface="Arial"/>
                          <a:ea typeface="Times New Roman"/>
                          <a:cs typeface="Times New Roman"/>
                        </a:rPr>
                        <a:t>Matrículas Totais de 2017/1</a:t>
                      </a:r>
                      <a:endParaRPr lang="pt-BR" sz="2000" dirty="0">
                        <a:solidFill>
                          <a:schemeClr val="tx1"/>
                        </a:solidFill>
                        <a:latin typeface="Calibri"/>
                        <a:ea typeface="Times New Roman"/>
                        <a:cs typeface="Times New Roman"/>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2000" b="1" dirty="0">
                          <a:solidFill>
                            <a:schemeClr val="tx1"/>
                          </a:solidFill>
                          <a:latin typeface="Arial"/>
                          <a:ea typeface="Times New Roman"/>
                          <a:cs typeface="Times New Roman"/>
                        </a:rPr>
                        <a:t>)</a:t>
                      </a:r>
                      <a:endParaRPr lang="pt-BR" sz="2000" dirty="0">
                        <a:solidFill>
                          <a:schemeClr val="tx1"/>
                        </a:solidFill>
                        <a:latin typeface="Calibri"/>
                        <a:ea typeface="Times New Roman"/>
                        <a:cs typeface="Times New Roman"/>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2000" b="1" dirty="0">
                          <a:solidFill>
                            <a:schemeClr val="tx1"/>
                          </a:solidFill>
                          <a:latin typeface="Arial"/>
                          <a:ea typeface="Times New Roman"/>
                          <a:cs typeface="Times New Roman"/>
                        </a:rPr>
                        <a:t>/</a:t>
                      </a:r>
                      <a:endParaRPr lang="pt-BR" sz="2000" dirty="0">
                        <a:solidFill>
                          <a:schemeClr val="tx1"/>
                        </a:solidFill>
                        <a:latin typeface="Calibri"/>
                        <a:ea typeface="Times New Roman"/>
                        <a:cs typeface="Times New Roman"/>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2000" b="1" dirty="0">
                          <a:solidFill>
                            <a:schemeClr val="tx1"/>
                          </a:solidFill>
                          <a:latin typeface="Arial"/>
                          <a:ea typeface="Times New Roman"/>
                          <a:cs typeface="Times New Roman"/>
                        </a:rPr>
                        <a:t>2</a:t>
                      </a:r>
                      <a:endParaRPr lang="pt-BR" sz="2000" dirty="0">
                        <a:solidFill>
                          <a:schemeClr val="tx1"/>
                        </a:solidFill>
                        <a:latin typeface="Calibri"/>
                        <a:ea typeface="Times New Roman"/>
                        <a:cs typeface="Times New Roman"/>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0"/>
                  </a:ext>
                </a:extLst>
              </a:tr>
            </a:tbl>
          </a:graphicData>
        </a:graphic>
      </p:graphicFrame>
      <p:sp>
        <p:nvSpPr>
          <p:cNvPr id="3" name="Título 2"/>
          <p:cNvSpPr>
            <a:spLocks noGrp="1"/>
          </p:cNvSpPr>
          <p:nvPr>
            <p:ph type="title"/>
          </p:nvPr>
        </p:nvSpPr>
        <p:spPr>
          <a:xfrm>
            <a:off x="821130" y="609600"/>
            <a:ext cx="8923275" cy="3022600"/>
          </a:xfrm>
        </p:spPr>
        <p:txBody>
          <a:bodyPr>
            <a:normAutofit/>
          </a:bodyPr>
          <a:lstStyle/>
          <a:p>
            <a:pPr algn="ctr"/>
            <a:r>
              <a:rPr lang="pt-BR" sz="3200" b="1" dirty="0" smtClean="0">
                <a:solidFill>
                  <a:schemeClr val="bg1"/>
                </a:solidFill>
              </a:rPr>
              <a:t>Base de Cálculo do Quantitativo de Matriculas</a:t>
            </a:r>
            <a:r>
              <a:rPr lang="pt-BR" sz="3200" b="1" dirty="0" smtClean="0">
                <a:solidFill>
                  <a:schemeClr val="accent2">
                    <a:lumMod val="75000"/>
                  </a:schemeClr>
                </a:solidFill>
              </a:rPr>
              <a:t/>
            </a:r>
            <a:br>
              <a:rPr lang="pt-BR" sz="3200" b="1" dirty="0" smtClean="0">
                <a:solidFill>
                  <a:schemeClr val="accent2">
                    <a:lumMod val="75000"/>
                  </a:schemeClr>
                </a:solidFill>
              </a:rPr>
            </a:br>
            <a:r>
              <a:rPr lang="pt-BR" sz="3200" b="1" dirty="0">
                <a:solidFill>
                  <a:srgbClr val="0070C0"/>
                </a:solidFill>
              </a:rPr>
              <a:t/>
            </a:r>
            <a:br>
              <a:rPr lang="pt-BR" sz="3200" b="1" dirty="0">
                <a:solidFill>
                  <a:srgbClr val="0070C0"/>
                </a:solidFill>
              </a:rPr>
            </a:br>
            <a:r>
              <a:rPr lang="pt-BR" sz="3200" b="1" dirty="0" smtClean="0">
                <a:solidFill>
                  <a:srgbClr val="0070C0"/>
                </a:solidFill>
              </a:rPr>
              <a:t/>
            </a:r>
            <a:br>
              <a:rPr lang="pt-BR" sz="3200" b="1" dirty="0" smtClean="0">
                <a:solidFill>
                  <a:srgbClr val="0070C0"/>
                </a:solidFill>
              </a:rPr>
            </a:br>
            <a:endParaRPr lang="pt-BR" sz="3200" b="1" dirty="0">
              <a:solidFill>
                <a:srgbClr val="0070C0"/>
              </a:solidFill>
            </a:endParaRPr>
          </a:p>
        </p:txBody>
      </p:sp>
      <p:sp>
        <p:nvSpPr>
          <p:cNvPr id="5" name="Marcador de Posição do Texto 4"/>
          <p:cNvSpPr>
            <a:spLocks noGrp="1"/>
          </p:cNvSpPr>
          <p:nvPr>
            <p:ph type="body" idx="1"/>
          </p:nvPr>
        </p:nvSpPr>
        <p:spPr>
          <a:xfrm>
            <a:off x="812798" y="4527448"/>
            <a:ext cx="9411663" cy="1513914"/>
          </a:xfrm>
        </p:spPr>
        <p:txBody>
          <a:bodyPr/>
          <a:lstStyle/>
          <a:p>
            <a:pPr algn="just"/>
            <a:r>
              <a:rPr lang="pt-BR" sz="2000" dirty="0">
                <a:solidFill>
                  <a:srgbClr val="FF0000"/>
                </a:solidFill>
              </a:rPr>
              <a:t>O cálculo das Matrículas Totais de um campus é a média entre as Matrículas Totais do segundo semestre de </a:t>
            </a:r>
            <a:r>
              <a:rPr lang="pt-BR" sz="2000" dirty="0" smtClean="0">
                <a:solidFill>
                  <a:srgbClr val="FF0000"/>
                </a:solidFill>
              </a:rPr>
              <a:t>um ano </a:t>
            </a:r>
            <a:r>
              <a:rPr lang="pt-BR" sz="2000" dirty="0">
                <a:solidFill>
                  <a:srgbClr val="FF0000"/>
                </a:solidFill>
              </a:rPr>
              <a:t>e as Matrículas Totais do primeiro semestre </a:t>
            </a:r>
            <a:r>
              <a:rPr lang="pt-BR" sz="2000" dirty="0" smtClean="0">
                <a:solidFill>
                  <a:srgbClr val="FF0000"/>
                </a:solidFill>
              </a:rPr>
              <a:t>do ano subsequente 2017. </a:t>
            </a:r>
            <a:endParaRPr lang="pt-BR" sz="2000" dirty="0">
              <a:solidFill>
                <a:srgbClr val="FF0000"/>
              </a:solidFill>
            </a:endParaRPr>
          </a:p>
          <a:p>
            <a:endParaRPr lang="pt-BR"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2800" y="737118"/>
            <a:ext cx="10467777" cy="1035698"/>
          </a:xfrm>
        </p:spPr>
        <p:txBody>
          <a:bodyPr>
            <a:noAutofit/>
          </a:bodyPr>
          <a:lstStyle/>
          <a:p>
            <a:pPr algn="ctr"/>
            <a:r>
              <a:rPr lang="pt-BR" b="1" dirty="0" smtClean="0"/>
              <a:t>Pesos dos Cursos </a:t>
            </a:r>
            <a:endParaRPr lang="pt-BR" dirty="0"/>
          </a:p>
        </p:txBody>
      </p:sp>
      <p:sp>
        <p:nvSpPr>
          <p:cNvPr id="4" name="Marcador de Posição de Conteúdo 3"/>
          <p:cNvSpPr>
            <a:spLocks noGrp="1"/>
          </p:cNvSpPr>
          <p:nvPr>
            <p:ph idx="1"/>
          </p:nvPr>
        </p:nvSpPr>
        <p:spPr>
          <a:xfrm>
            <a:off x="223392" y="2064500"/>
            <a:ext cx="10254885" cy="3880773"/>
          </a:xfrm>
        </p:spPr>
        <p:txBody>
          <a:bodyPr>
            <a:noAutofit/>
          </a:bodyPr>
          <a:lstStyle/>
          <a:p>
            <a:r>
              <a:rPr lang="pt-BR" b="1" dirty="0" smtClean="0"/>
              <a:t>Existem 4(quatro) </a:t>
            </a:r>
            <a:r>
              <a:rPr lang="pt-BR" b="1" dirty="0"/>
              <a:t>classificações de pesos, </a:t>
            </a:r>
            <a:r>
              <a:rPr lang="pt-BR" b="1" dirty="0" smtClean="0"/>
              <a:t>com  </a:t>
            </a:r>
            <a:r>
              <a:rPr lang="pt-BR" b="1" dirty="0"/>
              <a:t>variação de 0,5 pontos entre </a:t>
            </a:r>
            <a:r>
              <a:rPr lang="pt-BR" b="1" dirty="0" smtClean="0"/>
              <a:t>eles</a:t>
            </a:r>
          </a:p>
          <a:p>
            <a:pPr algn="just"/>
            <a:r>
              <a:rPr lang="pt-BR" b="1" dirty="0" smtClean="0"/>
              <a:t>Os Critério utilizados </a:t>
            </a:r>
            <a:r>
              <a:rPr lang="pt-BR" b="1" dirty="0"/>
              <a:t>como </a:t>
            </a:r>
            <a:r>
              <a:rPr lang="pt-BR" b="1" dirty="0" smtClean="0"/>
              <a:t>referência foram:</a:t>
            </a:r>
            <a:endParaRPr lang="pt-BR" b="1" dirty="0"/>
          </a:p>
          <a:p>
            <a:pPr marL="0" indent="0" algn="just">
              <a:buNone/>
            </a:pPr>
            <a:r>
              <a:rPr lang="pt-BR" b="1" dirty="0"/>
              <a:t>	Número de laboratórios profissionais previstos para 	cada curso técnico conforme CNCT 2014</a:t>
            </a:r>
            <a:r>
              <a:rPr lang="pt-BR" b="1" dirty="0" smtClean="0"/>
              <a:t>.</a:t>
            </a:r>
            <a:endParaRPr lang="pt-BR" b="1" dirty="0"/>
          </a:p>
          <a:p>
            <a:pPr marL="0" lvl="0" indent="0" algn="just">
              <a:buNone/>
            </a:pPr>
            <a:r>
              <a:rPr lang="pt-BR" b="1" dirty="0"/>
              <a:t>	Peso 1,0 : 1 laboratório</a:t>
            </a:r>
          </a:p>
          <a:p>
            <a:pPr marL="0" lvl="0" indent="0" algn="just">
              <a:buNone/>
            </a:pPr>
            <a:r>
              <a:rPr lang="pt-BR" b="1" dirty="0"/>
              <a:t>	Peso 1,5 : 2 laboratórios</a:t>
            </a:r>
          </a:p>
          <a:p>
            <a:pPr marL="0" lvl="0" indent="0" algn="just">
              <a:buNone/>
            </a:pPr>
            <a:r>
              <a:rPr lang="pt-BR" b="1" dirty="0"/>
              <a:t>	Peso 2,0 : 3 ou 4 laboratórios</a:t>
            </a:r>
            <a:r>
              <a:rPr lang="pt-BR" b="1" dirty="0">
                <a:solidFill>
                  <a:schemeClr val="bg1"/>
                </a:solidFill>
              </a:rPr>
              <a:t> </a:t>
            </a:r>
            <a:r>
              <a:rPr lang="pt-BR" dirty="0">
                <a:solidFill>
                  <a:srgbClr val="FF0000"/>
                </a:solidFill>
              </a:rPr>
              <a:t>(3 laboratórios)</a:t>
            </a:r>
            <a:endParaRPr lang="pt-BR" dirty="0">
              <a:solidFill>
                <a:schemeClr val="tx1"/>
              </a:solidFill>
            </a:endParaRPr>
          </a:p>
          <a:p>
            <a:pPr marL="0" lvl="0" indent="0" algn="just">
              <a:buNone/>
            </a:pPr>
            <a:r>
              <a:rPr lang="pt-BR" dirty="0">
                <a:solidFill>
                  <a:schemeClr val="tx1"/>
                </a:solidFill>
              </a:rPr>
              <a:t>	</a:t>
            </a:r>
            <a:r>
              <a:rPr lang="pt-BR" dirty="0"/>
              <a:t>Peso 2,5 : 5 ou mais laboratórios</a:t>
            </a:r>
            <a:r>
              <a:rPr lang="pt-BR" dirty="0">
                <a:solidFill>
                  <a:schemeClr val="bg1"/>
                </a:solidFill>
              </a:rPr>
              <a:t> </a:t>
            </a:r>
            <a:r>
              <a:rPr lang="pt-BR" dirty="0">
                <a:solidFill>
                  <a:srgbClr val="FF0000"/>
                </a:solidFill>
              </a:rPr>
              <a:t>(4 ou mais laboratórios</a:t>
            </a:r>
            <a:r>
              <a:rPr lang="pt-BR" dirty="0" smtClean="0">
                <a:solidFill>
                  <a:srgbClr val="FF0000"/>
                </a:solidFill>
              </a:rPr>
              <a:t>)</a:t>
            </a:r>
          </a:p>
          <a:p>
            <a:pPr marL="0" lvl="0" indent="0" algn="just">
              <a:buNone/>
            </a:pPr>
            <a:r>
              <a:rPr lang="pt-BR" dirty="0" smtClean="0">
                <a:solidFill>
                  <a:srgbClr val="FF0000"/>
                </a:solidFill>
              </a:rPr>
              <a:t>      OBS:Ainda existe bonificação de 1,5 para os cursos de agropecuária</a:t>
            </a:r>
            <a:endParaRPr lang="pt-BR" dirty="0">
              <a:solidFill>
                <a:schemeClr val="tx1"/>
              </a:solidFill>
            </a:endParaRPr>
          </a:p>
          <a:p>
            <a:endParaRPr lang="pt-BR" dirty="0"/>
          </a:p>
        </p:txBody>
      </p:sp>
      <p:pic>
        <p:nvPicPr>
          <p:cNvPr id="3" name="Imagem 2"/>
          <p:cNvPicPr>
            <a:picLocks noChangeAspect="1"/>
          </p:cNvPicPr>
          <p:nvPr/>
        </p:nvPicPr>
        <p:blipFill>
          <a:blip r:embed="rId2" cstate="print"/>
          <a:stretch>
            <a:fillRect/>
          </a:stretch>
        </p:blipFill>
        <p:spPr>
          <a:xfrm>
            <a:off x="8677469" y="3247053"/>
            <a:ext cx="1513488" cy="1401917"/>
          </a:xfrm>
          <a:prstGeom prst="rect">
            <a:avLst/>
          </a:prstGeom>
        </p:spPr>
      </p:pic>
    </p:spTree>
    <p:extLst>
      <p:ext uri="{BB962C8B-B14F-4D97-AF65-F5344CB8AC3E}">
        <p14:creationId xmlns="" xmlns:p14="http://schemas.microsoft.com/office/powerpoint/2010/main" val="3384826736"/>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sz="quarter" idx="4294967295"/>
          </p:nvPr>
        </p:nvPicPr>
        <p:blipFill>
          <a:blip r:embed="rId2" cstate="print">
            <a:extLst>
              <a:ext uri="{28A0092B-C50C-407E-A947-70E740481C1C}">
                <a14:useLocalDpi xmlns="" xmlns:a14="http://schemas.microsoft.com/office/drawing/2010/main" val="0"/>
              </a:ext>
            </a:extLst>
          </a:blip>
          <a:stretch>
            <a:fillRect/>
          </a:stretch>
        </p:blipFill>
        <p:spPr>
          <a:xfrm>
            <a:off x="553453" y="336884"/>
            <a:ext cx="9697452" cy="6304548"/>
          </a:xfrm>
        </p:spPr>
      </p:pic>
    </p:spTree>
    <p:extLst>
      <p:ext uri="{BB962C8B-B14F-4D97-AF65-F5344CB8AC3E}">
        <p14:creationId xmlns="" xmlns:p14="http://schemas.microsoft.com/office/powerpoint/2010/main" val="411244055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3469" y="970383"/>
            <a:ext cx="10467777" cy="686745"/>
          </a:xfrm>
        </p:spPr>
        <p:txBody>
          <a:bodyPr>
            <a:noAutofit/>
          </a:bodyPr>
          <a:lstStyle/>
          <a:p>
            <a:pPr algn="ctr"/>
            <a:r>
              <a:rPr lang="pt-BR" dirty="0">
                <a:solidFill>
                  <a:schemeClr val="tx1"/>
                </a:solidFill>
              </a:rPr>
              <a:t/>
            </a:r>
            <a:br>
              <a:rPr lang="pt-BR" dirty="0">
                <a:solidFill>
                  <a:schemeClr val="tx1"/>
                </a:solidFill>
              </a:rPr>
            </a:br>
            <a:r>
              <a:rPr lang="pt-BR" b="1" dirty="0" smtClean="0"/>
              <a:t>Pesos dos Cursos</a:t>
            </a:r>
            <a:r>
              <a:rPr lang="pt-BR" dirty="0" smtClean="0"/>
              <a:t/>
            </a:r>
            <a:br>
              <a:rPr lang="pt-BR" dirty="0" smtClean="0"/>
            </a:br>
            <a:r>
              <a:rPr lang="pt-BR" dirty="0">
                <a:solidFill>
                  <a:schemeClr val="tx1"/>
                </a:solidFill>
              </a:rPr>
              <a:t/>
            </a:r>
            <a:br>
              <a:rPr lang="pt-BR" dirty="0">
                <a:solidFill>
                  <a:schemeClr val="tx1"/>
                </a:solidFill>
              </a:rPr>
            </a:br>
            <a:endParaRPr lang="pt-BR" dirty="0">
              <a:solidFill>
                <a:schemeClr val="tx1"/>
              </a:solidFill>
            </a:endParaRPr>
          </a:p>
        </p:txBody>
      </p:sp>
      <p:sp>
        <p:nvSpPr>
          <p:cNvPr id="3" name="Espaço Reservado para Conteúdo 2"/>
          <p:cNvSpPr>
            <a:spLocks noGrp="1"/>
          </p:cNvSpPr>
          <p:nvPr>
            <p:ph idx="1"/>
          </p:nvPr>
        </p:nvSpPr>
        <p:spPr>
          <a:xfrm>
            <a:off x="527381" y="2052735"/>
            <a:ext cx="9801607" cy="3752528"/>
          </a:xfrm>
        </p:spPr>
        <p:txBody>
          <a:bodyPr>
            <a:normAutofit lnSpcReduction="10000"/>
          </a:bodyPr>
          <a:lstStyle/>
          <a:p>
            <a:pPr marL="0" lvl="0" indent="0" algn="ctr">
              <a:buNone/>
            </a:pPr>
            <a:r>
              <a:rPr lang="pt-BR" sz="2400" b="1" u="sng" dirty="0"/>
              <a:t>Cursos Superiores:</a:t>
            </a:r>
          </a:p>
          <a:p>
            <a:pPr marL="0" indent="0" algn="just">
              <a:buNone/>
            </a:pPr>
            <a:r>
              <a:rPr lang="pt-BR" sz="2400" b="1" u="sng" dirty="0"/>
              <a:t>Licenciaturas:</a:t>
            </a:r>
          </a:p>
          <a:p>
            <a:pPr algn="just"/>
            <a:r>
              <a:rPr lang="pt-BR" b="1" dirty="0" smtClean="0"/>
              <a:t>Cursos </a:t>
            </a:r>
            <a:r>
              <a:rPr lang="pt-BR" b="1" dirty="0"/>
              <a:t>elencados na letra b do inciso VI artigo nº 7 da 	Lei nº 11.892/2008 (ciências e matemática): </a:t>
            </a:r>
            <a:r>
              <a:rPr lang="pt-BR" b="1" u="sng" dirty="0"/>
              <a:t>Peso 2,5;</a:t>
            </a:r>
          </a:p>
          <a:p>
            <a:pPr algn="just"/>
            <a:r>
              <a:rPr lang="pt-BR" b="1" dirty="0" smtClean="0"/>
              <a:t>Cursos </a:t>
            </a:r>
            <a:r>
              <a:rPr lang="pt-BR" b="1" dirty="0"/>
              <a:t>na área de TI: </a:t>
            </a:r>
            <a:r>
              <a:rPr lang="pt-BR" b="1" u="sng" dirty="0"/>
              <a:t>Peso 2,0;</a:t>
            </a:r>
          </a:p>
          <a:p>
            <a:pPr algn="just"/>
            <a:r>
              <a:rPr lang="pt-BR" b="1" dirty="0" smtClean="0"/>
              <a:t>Cursos </a:t>
            </a:r>
            <a:r>
              <a:rPr lang="pt-BR" b="1" dirty="0"/>
              <a:t>de Educação Física, na área agrícola e produção 	cultural e design: </a:t>
            </a:r>
            <a:r>
              <a:rPr lang="pt-BR" b="1" u="sng" dirty="0"/>
              <a:t>Peso 1,5; </a:t>
            </a:r>
          </a:p>
          <a:p>
            <a:pPr algn="just"/>
            <a:r>
              <a:rPr lang="pt-BR" b="1" dirty="0" smtClean="0"/>
              <a:t>Demais </a:t>
            </a:r>
            <a:r>
              <a:rPr lang="pt-BR" b="1" dirty="0"/>
              <a:t>cursos: </a:t>
            </a:r>
            <a:r>
              <a:rPr lang="pt-BR" b="1" u="sng" dirty="0"/>
              <a:t>Peso 1.</a:t>
            </a:r>
          </a:p>
          <a:p>
            <a:pPr algn="just"/>
            <a:r>
              <a:rPr lang="pt-BR" dirty="0" smtClean="0">
                <a:solidFill>
                  <a:srgbClr val="FF0000"/>
                </a:solidFill>
              </a:rPr>
              <a:t>Licenciaturas</a:t>
            </a:r>
            <a:r>
              <a:rPr lang="pt-BR" dirty="0">
                <a:solidFill>
                  <a:srgbClr val="FF0000"/>
                </a:solidFill>
              </a:rPr>
              <a:t>: Peso 2,5</a:t>
            </a:r>
          </a:p>
          <a:p>
            <a:pPr marL="0" indent="0">
              <a:buNone/>
            </a:pPr>
            <a:endParaRPr lang="pt-BR" sz="2200" b="1" u="sng" dirty="0">
              <a:solidFill>
                <a:schemeClr val="tx1"/>
              </a:solidFill>
            </a:endParaRPr>
          </a:p>
          <a:p>
            <a:pPr marL="0" indent="0">
              <a:buNone/>
            </a:pPr>
            <a:endParaRPr lang="pt-BR" sz="2200" b="1" u="sng" dirty="0">
              <a:solidFill>
                <a:schemeClr val="tx1"/>
              </a:solidFill>
            </a:endParaRPr>
          </a:p>
          <a:p>
            <a:pPr marL="0" indent="0">
              <a:buNone/>
            </a:pPr>
            <a:endParaRPr lang="pt-BR" sz="2400" dirty="0"/>
          </a:p>
          <a:p>
            <a:pPr marL="0" lvl="0" indent="0">
              <a:buNone/>
            </a:pPr>
            <a:endParaRPr lang="pt-BR" dirty="0"/>
          </a:p>
        </p:txBody>
      </p:sp>
    </p:spTree>
    <p:extLst>
      <p:ext uri="{BB962C8B-B14F-4D97-AF65-F5344CB8AC3E}">
        <p14:creationId xmlns="" xmlns:p14="http://schemas.microsoft.com/office/powerpoint/2010/main" val="3247593767"/>
      </p:ext>
    </p:extLst>
  </p:cSld>
  <p:clrMapOvr>
    <a:masterClrMapping/>
  </p:clrMapOvr>
  <p:transition spd="med">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2800" y="746448"/>
            <a:ext cx="10467777" cy="1073021"/>
          </a:xfrm>
        </p:spPr>
        <p:txBody>
          <a:bodyPr>
            <a:noAutofit/>
          </a:bodyPr>
          <a:lstStyle/>
          <a:p>
            <a:pPr algn="ctr"/>
            <a:r>
              <a:rPr lang="pt-BR" b="1" dirty="0">
                <a:solidFill>
                  <a:schemeClr val="accent2">
                    <a:lumMod val="50000"/>
                  </a:schemeClr>
                </a:solidFill>
              </a:rPr>
              <a:t/>
            </a:r>
            <a:br>
              <a:rPr lang="pt-BR" b="1" dirty="0">
                <a:solidFill>
                  <a:schemeClr val="accent2">
                    <a:lumMod val="50000"/>
                  </a:schemeClr>
                </a:solidFill>
              </a:rPr>
            </a:br>
            <a:r>
              <a:rPr lang="pt-BR" dirty="0">
                <a:solidFill>
                  <a:schemeClr val="tx1"/>
                </a:solidFill>
              </a:rPr>
              <a:t/>
            </a:r>
            <a:br>
              <a:rPr lang="pt-BR" dirty="0">
                <a:solidFill>
                  <a:schemeClr val="tx1"/>
                </a:solidFill>
              </a:rPr>
            </a:br>
            <a:r>
              <a:rPr lang="pt-BR" b="1" dirty="0" smtClean="0"/>
              <a:t> Pesos dos Cursos </a:t>
            </a:r>
            <a:r>
              <a:rPr lang="pt-BR" dirty="0">
                <a:solidFill>
                  <a:schemeClr val="tx1"/>
                </a:solidFill>
              </a:rPr>
              <a:t/>
            </a:r>
            <a:br>
              <a:rPr lang="pt-BR" dirty="0">
                <a:solidFill>
                  <a:schemeClr val="tx1"/>
                </a:solidFill>
              </a:rPr>
            </a:br>
            <a:r>
              <a:rPr lang="pt-BR" b="1" dirty="0" smtClean="0">
                <a:solidFill>
                  <a:schemeClr val="accent2">
                    <a:lumMod val="50000"/>
                  </a:schemeClr>
                </a:solidFill>
              </a:rPr>
              <a:t> </a:t>
            </a:r>
            <a:r>
              <a:rPr lang="pt-BR" dirty="0">
                <a:solidFill>
                  <a:schemeClr val="tx1"/>
                </a:solidFill>
              </a:rPr>
              <a:t/>
            </a:r>
            <a:br>
              <a:rPr lang="pt-BR" dirty="0">
                <a:solidFill>
                  <a:schemeClr val="tx1"/>
                </a:solidFill>
              </a:rPr>
            </a:br>
            <a:endParaRPr lang="pt-BR" dirty="0">
              <a:solidFill>
                <a:schemeClr val="tx1"/>
              </a:solidFill>
            </a:endParaRPr>
          </a:p>
        </p:txBody>
      </p:sp>
      <p:sp>
        <p:nvSpPr>
          <p:cNvPr id="3" name="Espaço Reservado para Conteúdo 2"/>
          <p:cNvSpPr>
            <a:spLocks noGrp="1"/>
          </p:cNvSpPr>
          <p:nvPr>
            <p:ph idx="1"/>
          </p:nvPr>
        </p:nvSpPr>
        <p:spPr>
          <a:xfrm>
            <a:off x="635428" y="2136507"/>
            <a:ext cx="9217024" cy="4220738"/>
          </a:xfrm>
        </p:spPr>
        <p:txBody>
          <a:bodyPr>
            <a:normAutofit/>
          </a:bodyPr>
          <a:lstStyle/>
          <a:p>
            <a:pPr marL="0" indent="0" algn="just">
              <a:buNone/>
            </a:pPr>
            <a:endParaRPr lang="pt-BR" dirty="0">
              <a:solidFill>
                <a:schemeClr val="tx1"/>
              </a:solidFill>
            </a:endParaRPr>
          </a:p>
          <a:p>
            <a:pPr marL="0" lvl="0" indent="0" algn="ctr">
              <a:buNone/>
            </a:pPr>
            <a:r>
              <a:rPr lang="pt-BR" sz="2400" b="1" u="sng" dirty="0">
                <a:solidFill>
                  <a:schemeClr val="bg1"/>
                </a:solidFill>
              </a:rPr>
              <a:t>Cursos </a:t>
            </a:r>
            <a:r>
              <a:rPr lang="pt-BR" sz="2400" b="1" u="sng" dirty="0" smtClean="0">
                <a:solidFill>
                  <a:schemeClr val="bg1"/>
                </a:solidFill>
              </a:rPr>
              <a:t>de Pós-Graduação</a:t>
            </a:r>
            <a:r>
              <a:rPr lang="pt-BR" sz="2400" b="1" u="sng" dirty="0">
                <a:solidFill>
                  <a:schemeClr val="bg1"/>
                </a:solidFill>
              </a:rPr>
              <a:t>:</a:t>
            </a:r>
          </a:p>
          <a:p>
            <a:pPr marL="0" indent="0">
              <a:buNone/>
            </a:pPr>
            <a:endParaRPr lang="pt-BR" sz="2400" dirty="0">
              <a:solidFill>
                <a:schemeClr val="bg1"/>
              </a:solidFill>
            </a:endParaRPr>
          </a:p>
          <a:p>
            <a:pPr algn="just"/>
            <a:r>
              <a:rPr lang="pt-BR" sz="2400" b="1" dirty="0" smtClean="0">
                <a:solidFill>
                  <a:schemeClr val="bg1"/>
                </a:solidFill>
              </a:rPr>
              <a:t>Lato </a:t>
            </a:r>
            <a:r>
              <a:rPr lang="pt-BR" sz="2400" b="1" dirty="0">
                <a:solidFill>
                  <a:schemeClr val="bg1"/>
                </a:solidFill>
              </a:rPr>
              <a:t>Sensu: </a:t>
            </a:r>
            <a:r>
              <a:rPr lang="pt-BR" sz="2400" dirty="0">
                <a:solidFill>
                  <a:srgbClr val="FF0000"/>
                </a:solidFill>
              </a:rPr>
              <a:t>Peso </a:t>
            </a:r>
            <a:r>
              <a:rPr lang="pt-BR" sz="2400" dirty="0" smtClean="0">
                <a:solidFill>
                  <a:srgbClr val="FF0000"/>
                </a:solidFill>
              </a:rPr>
              <a:t>1</a:t>
            </a:r>
            <a:endParaRPr lang="pt-BR" sz="2400" dirty="0">
              <a:solidFill>
                <a:srgbClr val="FF0000"/>
              </a:solidFill>
            </a:endParaRPr>
          </a:p>
          <a:p>
            <a:pPr algn="just"/>
            <a:r>
              <a:rPr lang="pt-BR" sz="2400" b="1" dirty="0" smtClean="0">
                <a:solidFill>
                  <a:schemeClr val="bg1"/>
                </a:solidFill>
              </a:rPr>
              <a:t>Pós-Graduação </a:t>
            </a:r>
            <a:r>
              <a:rPr lang="pt-BR" sz="2400" b="1" dirty="0">
                <a:solidFill>
                  <a:schemeClr val="bg1"/>
                </a:solidFill>
              </a:rPr>
              <a:t>Stricto Sensu</a:t>
            </a:r>
            <a:r>
              <a:rPr lang="pt-BR" sz="2400" b="1" dirty="0" smtClean="0">
                <a:solidFill>
                  <a:schemeClr val="bg1"/>
                </a:solidFill>
              </a:rPr>
              <a:t>: </a:t>
            </a:r>
            <a:r>
              <a:rPr lang="pt-BR" sz="2400" dirty="0" smtClean="0">
                <a:solidFill>
                  <a:srgbClr val="FF0000"/>
                </a:solidFill>
              </a:rPr>
              <a:t>( </a:t>
            </a:r>
            <a:r>
              <a:rPr lang="pt-BR" sz="2400" dirty="0">
                <a:solidFill>
                  <a:srgbClr val="FF0000"/>
                </a:solidFill>
              </a:rPr>
              <a:t>Peso 2,5 + </a:t>
            </a:r>
            <a:r>
              <a:rPr lang="pt-BR" sz="2400" dirty="0" smtClean="0">
                <a:solidFill>
                  <a:srgbClr val="FF0000"/>
                </a:solidFill>
              </a:rPr>
              <a:t>Bonificação </a:t>
            </a:r>
            <a:r>
              <a:rPr lang="pt-BR" sz="2400" dirty="0">
                <a:solidFill>
                  <a:srgbClr val="FF0000"/>
                </a:solidFill>
              </a:rPr>
              <a:t>de 50%)</a:t>
            </a:r>
          </a:p>
        </p:txBody>
      </p:sp>
    </p:spTree>
    <p:extLst>
      <p:ext uri="{BB962C8B-B14F-4D97-AF65-F5344CB8AC3E}">
        <p14:creationId xmlns="" xmlns:p14="http://schemas.microsoft.com/office/powerpoint/2010/main" val="3952758642"/>
      </p:ext>
    </p:extLst>
  </p:cSld>
  <p:clrMapOvr>
    <a:masterClrMapping/>
  </p:clrMapOvr>
  <p:transition spd="med">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2800" y="709126"/>
            <a:ext cx="10467777" cy="1166327"/>
          </a:xfrm>
        </p:spPr>
        <p:txBody>
          <a:bodyPr>
            <a:noAutofit/>
          </a:bodyPr>
          <a:lstStyle/>
          <a:p>
            <a:pPr algn="ctr"/>
            <a:r>
              <a:rPr lang="pt-BR" dirty="0">
                <a:solidFill>
                  <a:schemeClr val="tx1"/>
                </a:solidFill>
              </a:rPr>
              <a:t/>
            </a:r>
            <a:br>
              <a:rPr lang="pt-BR" dirty="0">
                <a:solidFill>
                  <a:schemeClr val="tx1"/>
                </a:solidFill>
              </a:rPr>
            </a:br>
            <a:r>
              <a:rPr lang="pt-BR" b="1" dirty="0" smtClean="0"/>
              <a:t>Pesos dos cursos </a:t>
            </a:r>
            <a:br>
              <a:rPr lang="pt-BR" b="1" dirty="0" smtClean="0"/>
            </a:br>
            <a:endParaRPr lang="pt-BR" dirty="0">
              <a:solidFill>
                <a:schemeClr val="tx1"/>
              </a:solidFill>
            </a:endParaRPr>
          </a:p>
        </p:txBody>
      </p:sp>
      <p:sp>
        <p:nvSpPr>
          <p:cNvPr id="3" name="Espaço Reservado para Conteúdo 2"/>
          <p:cNvSpPr>
            <a:spLocks noGrp="1"/>
          </p:cNvSpPr>
          <p:nvPr>
            <p:ph idx="1"/>
          </p:nvPr>
        </p:nvSpPr>
        <p:spPr>
          <a:xfrm>
            <a:off x="723685" y="3445185"/>
            <a:ext cx="9505057" cy="1961534"/>
          </a:xfrm>
        </p:spPr>
        <p:txBody>
          <a:bodyPr>
            <a:normAutofit fontScale="32500" lnSpcReduction="20000"/>
          </a:bodyPr>
          <a:lstStyle/>
          <a:p>
            <a:pPr marL="0" indent="0" algn="ctr">
              <a:buNone/>
            </a:pPr>
            <a:endParaRPr lang="pt-BR" sz="3900" u="sng" dirty="0">
              <a:solidFill>
                <a:schemeClr val="accent2">
                  <a:lumMod val="50000"/>
                </a:schemeClr>
              </a:solidFill>
            </a:endParaRPr>
          </a:p>
          <a:p>
            <a:pPr marL="0" indent="0" algn="just">
              <a:buNone/>
            </a:pPr>
            <a:endParaRPr lang="pt-BR" sz="2800" dirty="0">
              <a:solidFill>
                <a:schemeClr val="accent2">
                  <a:lumMod val="50000"/>
                </a:schemeClr>
              </a:solidFill>
            </a:endParaRPr>
          </a:p>
          <a:p>
            <a:pPr algn="just"/>
            <a:r>
              <a:rPr lang="pt-BR" sz="9800" dirty="0" smtClean="0">
                <a:solidFill>
                  <a:schemeClr val="bg1"/>
                </a:solidFill>
              </a:rPr>
              <a:t>Foi realizada </a:t>
            </a:r>
            <a:r>
              <a:rPr lang="pt-BR" sz="9800" dirty="0">
                <a:solidFill>
                  <a:schemeClr val="bg1"/>
                </a:solidFill>
              </a:rPr>
              <a:t>Adequação do </a:t>
            </a:r>
            <a:r>
              <a:rPr lang="pt-BR" sz="9800" dirty="0" smtClean="0">
                <a:solidFill>
                  <a:schemeClr val="bg1"/>
                </a:solidFill>
              </a:rPr>
              <a:t>SISTEC </a:t>
            </a:r>
            <a:r>
              <a:rPr lang="pt-BR" sz="9800" dirty="0">
                <a:solidFill>
                  <a:schemeClr val="bg1"/>
                </a:solidFill>
              </a:rPr>
              <a:t>para possibilitar a implementação da relação</a:t>
            </a:r>
            <a:r>
              <a:rPr lang="pt-BR" sz="9800" dirty="0">
                <a:solidFill>
                  <a:schemeClr val="accent2">
                    <a:lumMod val="50000"/>
                  </a:schemeClr>
                </a:solidFill>
              </a:rPr>
              <a:t> </a:t>
            </a:r>
            <a:r>
              <a:rPr lang="pt-BR" sz="9800" dirty="0">
                <a:solidFill>
                  <a:srgbClr val="FF0000"/>
                </a:solidFill>
              </a:rPr>
              <a:t>0,8 matrículas EAD</a:t>
            </a:r>
            <a:r>
              <a:rPr lang="pt-BR" sz="9800" dirty="0">
                <a:solidFill>
                  <a:schemeClr val="accent2">
                    <a:lumMod val="50000"/>
                  </a:schemeClr>
                </a:solidFill>
              </a:rPr>
              <a:t> </a:t>
            </a:r>
            <a:r>
              <a:rPr lang="pt-BR" sz="9800" dirty="0">
                <a:solidFill>
                  <a:schemeClr val="bg1"/>
                </a:solidFill>
              </a:rPr>
              <a:t>X 1 matrícula cursos presenciais.</a:t>
            </a:r>
          </a:p>
          <a:p>
            <a:pPr marL="0" indent="0" algn="just">
              <a:buNone/>
            </a:pPr>
            <a:r>
              <a:rPr lang="pt-BR" sz="2800" dirty="0">
                <a:solidFill>
                  <a:schemeClr val="accent2">
                    <a:lumMod val="50000"/>
                  </a:schemeClr>
                </a:solidFill>
              </a:rPr>
              <a:t>	</a:t>
            </a:r>
          </a:p>
          <a:p>
            <a:pPr algn="just"/>
            <a:endParaRPr lang="pt-BR" dirty="0">
              <a:solidFill>
                <a:schemeClr val="tx1"/>
              </a:solidFill>
            </a:endParaRPr>
          </a:p>
          <a:p>
            <a:endParaRPr lang="pt-BR" dirty="0"/>
          </a:p>
        </p:txBody>
      </p:sp>
      <p:pic>
        <p:nvPicPr>
          <p:cNvPr id="10242" name="Picture 2" descr="Resultado de imagem para ead"/>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33261" y="2403267"/>
            <a:ext cx="2112233" cy="112001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14777279"/>
      </p:ext>
    </p:extLst>
  </p:cSld>
  <p:clrMapOvr>
    <a:masterClrMapping/>
  </p:clrMapOvr>
  <p:transition spd="med">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85308" y="998375"/>
            <a:ext cx="8791109" cy="718457"/>
          </a:xfrm>
        </p:spPr>
        <p:txBody>
          <a:bodyPr>
            <a:normAutofit/>
          </a:bodyPr>
          <a:lstStyle/>
          <a:p>
            <a:pPr algn="ctr"/>
            <a:r>
              <a:rPr lang="pt-BR" dirty="0" smtClean="0"/>
              <a:t>Dados da Matriz CONIF 2018</a:t>
            </a:r>
            <a:endParaRPr lang="pt-BR" dirty="0"/>
          </a:p>
        </p:txBody>
      </p:sp>
      <p:sp>
        <p:nvSpPr>
          <p:cNvPr id="15" name="Marcador de Posição de Conteúdo 14"/>
          <p:cNvSpPr>
            <a:spLocks noGrp="1"/>
          </p:cNvSpPr>
          <p:nvPr>
            <p:ph idx="1"/>
          </p:nvPr>
        </p:nvSpPr>
        <p:spPr/>
        <p:txBody>
          <a:bodyPr/>
          <a:lstStyle/>
          <a:p>
            <a:pPr marL="0" indent="0">
              <a:buNone/>
            </a:pPr>
            <a:endParaRPr lang="pt-BR" dirty="0"/>
          </a:p>
        </p:txBody>
      </p:sp>
      <p:graphicFrame>
        <p:nvGraphicFramePr>
          <p:cNvPr id="16" name="Objeto 15"/>
          <p:cNvGraphicFramePr>
            <a:graphicFrameLocks noChangeAspect="1"/>
          </p:cNvGraphicFramePr>
          <p:nvPr>
            <p:extLst>
              <p:ext uri="{D42A27DB-BD31-4B8C-83A1-F6EECF244321}">
                <p14:modId xmlns="" xmlns:p14="http://schemas.microsoft.com/office/powerpoint/2010/main" val="4253875102"/>
              </p:ext>
            </p:extLst>
          </p:nvPr>
        </p:nvGraphicFramePr>
        <p:xfrm>
          <a:off x="485307" y="2043404"/>
          <a:ext cx="9118600" cy="4693298"/>
        </p:xfrm>
        <a:graphic>
          <a:graphicData uri="http://schemas.openxmlformats.org/presentationml/2006/ole">
            <p:oleObj spid="_x0000_s1040" name="Folha de Cálculo" r:id="rId3" imgW="6839034" imgH="4200525" progId="Excel.Sheet.12">
              <p:embed/>
            </p:oleObj>
          </a:graphicData>
        </a:graphic>
      </p:graphicFrame>
    </p:spTree>
    <p:extLst>
      <p:ext uri="{BB962C8B-B14F-4D97-AF65-F5344CB8AC3E}">
        <p14:creationId xmlns="" xmlns:p14="http://schemas.microsoft.com/office/powerpoint/2010/main" val="246129530"/>
      </p:ext>
    </p:extLst>
  </p:cSld>
  <p:clrMapOvr>
    <a:masterClrMapping/>
  </p:clrMapOvr>
  <p:transition spd="med">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p:cNvGraphicFramePr>
            <a:graphicFrameLocks noChangeAspect="1"/>
          </p:cNvGraphicFramePr>
          <p:nvPr>
            <p:extLst>
              <p:ext uri="{D42A27DB-BD31-4B8C-83A1-F6EECF244321}">
                <p14:modId xmlns="" xmlns:p14="http://schemas.microsoft.com/office/powerpoint/2010/main" val="3285973764"/>
              </p:ext>
            </p:extLst>
          </p:nvPr>
        </p:nvGraphicFramePr>
        <p:xfrm>
          <a:off x="431371" y="139960"/>
          <a:ext cx="9589707" cy="6559420"/>
        </p:xfrm>
        <a:graphic>
          <a:graphicData uri="http://schemas.openxmlformats.org/presentationml/2006/ole">
            <p:oleObj spid="_x0000_s2064" name="Folha de Cálculo" r:id="rId3" imgW="4590928" imgH="3686136" progId="Excel.Sheet.12">
              <p:embed/>
            </p:oleObj>
          </a:graphicData>
        </a:graphic>
      </p:graphicFrame>
    </p:spTree>
    <p:extLst>
      <p:ext uri="{BB962C8B-B14F-4D97-AF65-F5344CB8AC3E}">
        <p14:creationId xmlns="" xmlns:p14="http://schemas.microsoft.com/office/powerpoint/2010/main" val="1956650999"/>
      </p:ext>
    </p:extLst>
  </p:cSld>
  <p:clrMapOvr>
    <a:masterClrMapping/>
  </p:clrMapOvr>
  <p:transition spd="med">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 xmlns:p14="http://schemas.microsoft.com/office/powerpoint/2010/main" val="74817281"/>
              </p:ext>
            </p:extLst>
          </p:nvPr>
        </p:nvGraphicFramePr>
        <p:xfrm>
          <a:off x="466531" y="130629"/>
          <a:ext cx="9787812" cy="6550089"/>
        </p:xfrm>
        <a:graphic>
          <a:graphicData uri="http://schemas.openxmlformats.org/presentationml/2006/ole">
            <p:oleObj spid="_x0000_s3088" name="Folha de Cálculo" r:id="rId3" imgW="4590928" imgH="2724124" progId="Excel.Sheet.12">
              <p:embed/>
            </p:oleObj>
          </a:graphicData>
        </a:graphic>
      </p:graphicFrame>
    </p:spTree>
    <p:extLst>
      <p:ext uri="{BB962C8B-B14F-4D97-AF65-F5344CB8AC3E}">
        <p14:creationId xmlns="" xmlns:p14="http://schemas.microsoft.com/office/powerpoint/2010/main" val="1157681459"/>
      </p:ext>
    </p:extLst>
  </p:cSld>
  <p:clrMapOvr>
    <a:masterClrMapping/>
  </p:clrMapOvr>
  <p:transition spd="med">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 xmlns:p14="http://schemas.microsoft.com/office/powerpoint/2010/main" val="2422337094"/>
              </p:ext>
            </p:extLst>
          </p:nvPr>
        </p:nvGraphicFramePr>
        <p:xfrm>
          <a:off x="363895" y="205273"/>
          <a:ext cx="10086392" cy="6475445"/>
        </p:xfrm>
        <a:graphic>
          <a:graphicData uri="http://schemas.openxmlformats.org/presentationml/2006/ole">
            <p:oleObj spid="_x0000_s4112" name="Folha de Cálculo" r:id="rId3" imgW="4667295" imgH="3295547" progId="Excel.Sheet.12">
              <p:embed/>
            </p:oleObj>
          </a:graphicData>
        </a:graphic>
      </p:graphicFrame>
    </p:spTree>
    <p:extLst>
      <p:ext uri="{BB962C8B-B14F-4D97-AF65-F5344CB8AC3E}">
        <p14:creationId xmlns="" xmlns:p14="http://schemas.microsoft.com/office/powerpoint/2010/main" val="4154827290"/>
      </p:ext>
    </p:extLst>
  </p:cSld>
  <p:clrMapOvr>
    <a:masterClrMapping/>
  </p:clrMapOvr>
  <p:transition spd="med">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5436" y="982825"/>
            <a:ext cx="8463617" cy="515144"/>
          </a:xfrm>
        </p:spPr>
        <p:txBody>
          <a:bodyPr>
            <a:normAutofit/>
          </a:bodyPr>
          <a:lstStyle/>
          <a:p>
            <a:pPr algn="ctr"/>
            <a:r>
              <a:rPr lang="pt-BR" sz="2800" dirty="0" smtClean="0"/>
              <a:t>Exemplo do Campus Abaetetuba</a:t>
            </a:r>
            <a:endParaRPr lang="pt-BR" sz="2800" dirty="0"/>
          </a:p>
        </p:txBody>
      </p:sp>
      <p:graphicFrame>
        <p:nvGraphicFramePr>
          <p:cNvPr id="4" name="Marcador de Posição de Conteúdo 3"/>
          <p:cNvGraphicFramePr>
            <a:graphicFrameLocks noGrp="1"/>
          </p:cNvGraphicFramePr>
          <p:nvPr>
            <p:ph idx="1"/>
            <p:extLst>
              <p:ext uri="{D42A27DB-BD31-4B8C-83A1-F6EECF244321}">
                <p14:modId xmlns="" xmlns:p14="http://schemas.microsoft.com/office/powerpoint/2010/main" val="2019231191"/>
              </p:ext>
            </p:extLst>
          </p:nvPr>
        </p:nvGraphicFramePr>
        <p:xfrm>
          <a:off x="512643" y="2489853"/>
          <a:ext cx="9409044" cy="1578294"/>
        </p:xfrm>
        <a:graphic>
          <a:graphicData uri="http://schemas.openxmlformats.org/drawingml/2006/table">
            <a:tbl>
              <a:tblPr firstRow="1" firstCol="1" bandRow="1">
                <a:tableStyleId>{5C22544A-7EE6-4342-B048-85BDC9FD1C3A}</a:tableStyleId>
              </a:tblPr>
              <a:tblGrid>
                <a:gridCol w="2607831">
                  <a:extLst>
                    <a:ext uri="{9D8B030D-6E8A-4147-A177-3AD203B41FA5}">
                      <a16:colId xmlns="" xmlns:a16="http://schemas.microsoft.com/office/drawing/2014/main" val="20000"/>
                    </a:ext>
                  </a:extLst>
                </a:gridCol>
                <a:gridCol w="575456">
                  <a:extLst>
                    <a:ext uri="{9D8B030D-6E8A-4147-A177-3AD203B41FA5}">
                      <a16:colId xmlns="" xmlns:a16="http://schemas.microsoft.com/office/drawing/2014/main" val="20001"/>
                    </a:ext>
                  </a:extLst>
                </a:gridCol>
                <a:gridCol w="2198920">
                  <a:extLst>
                    <a:ext uri="{9D8B030D-6E8A-4147-A177-3AD203B41FA5}">
                      <a16:colId xmlns="" xmlns:a16="http://schemas.microsoft.com/office/drawing/2014/main" val="20002"/>
                    </a:ext>
                  </a:extLst>
                </a:gridCol>
                <a:gridCol w="771788">
                  <a:extLst>
                    <a:ext uri="{9D8B030D-6E8A-4147-A177-3AD203B41FA5}">
                      <a16:colId xmlns="" xmlns:a16="http://schemas.microsoft.com/office/drawing/2014/main" val="20003"/>
                    </a:ext>
                  </a:extLst>
                </a:gridCol>
                <a:gridCol w="3255049">
                  <a:extLst>
                    <a:ext uri="{9D8B030D-6E8A-4147-A177-3AD203B41FA5}">
                      <a16:colId xmlns="" xmlns:a16="http://schemas.microsoft.com/office/drawing/2014/main" val="20004"/>
                    </a:ext>
                  </a:extLst>
                </a:gridCol>
              </a:tblGrid>
              <a:tr h="1060327">
                <a:tc>
                  <a:txBody>
                    <a:bodyPr/>
                    <a:lstStyle/>
                    <a:p>
                      <a:pPr algn="ctr">
                        <a:lnSpc>
                          <a:spcPct val="115000"/>
                        </a:lnSpc>
                        <a:spcAft>
                          <a:spcPts val="0"/>
                        </a:spcAft>
                      </a:pPr>
                      <a:r>
                        <a:rPr lang="pt-BR" sz="1600" dirty="0" smtClean="0">
                          <a:solidFill>
                            <a:srgbClr val="002060"/>
                          </a:solidFill>
                          <a:effectLst/>
                        </a:rPr>
                        <a:t>Orçamento </a:t>
                      </a:r>
                      <a:r>
                        <a:rPr lang="pt-BR" sz="1600" dirty="0">
                          <a:solidFill>
                            <a:srgbClr val="002060"/>
                          </a:solidFill>
                          <a:effectLst/>
                        </a:rPr>
                        <a:t>do campus </a:t>
                      </a:r>
                      <a:r>
                        <a:rPr lang="pt-BR" sz="1600" dirty="0" smtClean="0">
                          <a:solidFill>
                            <a:srgbClr val="002060"/>
                          </a:solidFill>
                          <a:effectLst/>
                        </a:rPr>
                        <a:t>Abaetetuba</a:t>
                      </a:r>
                      <a:endParaRPr lang="pt-BR"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600" dirty="0">
                          <a:solidFill>
                            <a:srgbClr val="002060"/>
                          </a:solidFill>
                          <a:effectLst/>
                        </a:rPr>
                        <a:t>=</a:t>
                      </a:r>
                      <a:endParaRPr lang="pt-BR"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600" dirty="0" smtClean="0">
                          <a:solidFill>
                            <a:srgbClr val="002060"/>
                          </a:solidFill>
                          <a:effectLst/>
                          <a:latin typeface="+mn-lt"/>
                          <a:ea typeface="+mn-ea"/>
                          <a:cs typeface="+mn-cs"/>
                        </a:rPr>
                        <a:t>Fração</a:t>
                      </a:r>
                      <a:endParaRPr lang="pt-BR"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600">
                          <a:solidFill>
                            <a:srgbClr val="002060"/>
                          </a:solidFill>
                          <a:effectLst/>
                        </a:rPr>
                        <a:t>*</a:t>
                      </a:r>
                      <a:endParaRPr lang="pt-BR" sz="16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600" dirty="0">
                          <a:solidFill>
                            <a:srgbClr val="002060"/>
                          </a:solidFill>
                          <a:effectLst/>
                        </a:rPr>
                        <a:t>Total a distribuir para todos os campi pré-expansão</a:t>
                      </a:r>
                      <a:endParaRPr lang="pt-BR"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extLst>
                  <a:ext uri="{0D108BD9-81ED-4DB2-BD59-A6C34878D82A}">
                    <a16:rowId xmlns="" xmlns:a16="http://schemas.microsoft.com/office/drawing/2014/main" val="10000"/>
                  </a:ext>
                </a:extLst>
              </a:tr>
              <a:tr h="517967">
                <a:tc>
                  <a:txBody>
                    <a:bodyPr/>
                    <a:lstStyle/>
                    <a:p>
                      <a:pPr algn="ctr">
                        <a:lnSpc>
                          <a:spcPct val="115000"/>
                        </a:lnSpc>
                        <a:spcAft>
                          <a:spcPts val="0"/>
                        </a:spcAft>
                      </a:pPr>
                      <a:r>
                        <a:rPr lang="pt-BR" sz="1600" dirty="0">
                          <a:solidFill>
                            <a:srgbClr val="002060"/>
                          </a:solidFill>
                          <a:effectLst/>
                        </a:rPr>
                        <a:t>R$ </a:t>
                      </a:r>
                      <a:r>
                        <a:rPr lang="pt-BR" sz="1600" dirty="0" smtClean="0">
                          <a:solidFill>
                            <a:srgbClr val="002060"/>
                          </a:solidFill>
                          <a:effectLst/>
                        </a:rPr>
                        <a:t>2.800.388,24</a:t>
                      </a:r>
                      <a:endParaRPr lang="pt-BR"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600" dirty="0">
                          <a:solidFill>
                            <a:srgbClr val="002060"/>
                          </a:solidFill>
                          <a:effectLst/>
                        </a:rPr>
                        <a:t>=</a:t>
                      </a:r>
                      <a:endParaRPr lang="pt-BR"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marL="0" algn="ctr" defTabSz="457200" rtl="0" eaLnBrk="1" fontAlgn="b" latinLnBrk="0" hangingPunct="1">
                        <a:lnSpc>
                          <a:spcPct val="115000"/>
                        </a:lnSpc>
                        <a:spcAft>
                          <a:spcPts val="0"/>
                        </a:spcAft>
                      </a:pPr>
                      <a:r>
                        <a:rPr lang="pt-BR" sz="1600" kern="1200" dirty="0" smtClean="0">
                          <a:solidFill>
                            <a:srgbClr val="002060"/>
                          </a:solidFill>
                          <a:effectLst/>
                          <a:latin typeface="+mn-lt"/>
                          <a:ea typeface="+mn-ea"/>
                          <a:cs typeface="+mn-cs"/>
                        </a:rPr>
                        <a:t>0,0021597496 </a:t>
                      </a:r>
                      <a:endParaRPr lang="pt-BR" sz="1600" kern="1200" dirty="0">
                        <a:solidFill>
                          <a:srgbClr val="002060"/>
                        </a:solidFill>
                        <a:effectLst/>
                        <a:latin typeface="+mn-lt"/>
                        <a:ea typeface="+mn-ea"/>
                        <a:cs typeface="+mn-cs"/>
                      </a:endParaRPr>
                    </a:p>
                  </a:txBody>
                  <a:tcPr marL="12700" marR="12700" marT="9525" marB="0" anchor="ctr"/>
                </a:tc>
                <a:tc>
                  <a:txBody>
                    <a:bodyPr/>
                    <a:lstStyle/>
                    <a:p>
                      <a:pPr algn="ctr">
                        <a:lnSpc>
                          <a:spcPct val="115000"/>
                        </a:lnSpc>
                        <a:spcAft>
                          <a:spcPts val="0"/>
                        </a:spcAft>
                      </a:pPr>
                      <a:r>
                        <a:rPr lang="pt-BR" sz="1600" dirty="0">
                          <a:solidFill>
                            <a:srgbClr val="002060"/>
                          </a:solidFill>
                          <a:effectLst/>
                        </a:rPr>
                        <a:t>*</a:t>
                      </a:r>
                      <a:endParaRPr lang="pt-BR"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600" dirty="0">
                          <a:solidFill>
                            <a:srgbClr val="002060"/>
                          </a:solidFill>
                          <a:effectLst/>
                        </a:rPr>
                        <a:t>R$ </a:t>
                      </a:r>
                      <a:r>
                        <a:rPr lang="pt-BR" sz="1600" dirty="0" smtClean="0">
                          <a:solidFill>
                            <a:srgbClr val="002060"/>
                          </a:solidFill>
                          <a:effectLst/>
                        </a:rPr>
                        <a:t>1.296.626.351,27</a:t>
                      </a:r>
                      <a:endParaRPr lang="pt-BR"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extLst>
                  <a:ext uri="{0D108BD9-81ED-4DB2-BD59-A6C34878D82A}">
                    <a16:rowId xmlns="" xmlns:a16="http://schemas.microsoft.com/office/drawing/2014/main" val="10001"/>
                  </a:ext>
                </a:extLst>
              </a:tr>
            </a:tbl>
          </a:graphicData>
        </a:graphic>
      </p:graphicFrame>
      <p:graphicFrame>
        <p:nvGraphicFramePr>
          <p:cNvPr id="9" name="Tabela 8"/>
          <p:cNvGraphicFramePr>
            <a:graphicFrameLocks noGrp="1"/>
          </p:cNvGraphicFramePr>
          <p:nvPr>
            <p:extLst>
              <p:ext uri="{D42A27DB-BD31-4B8C-83A1-F6EECF244321}">
                <p14:modId xmlns="" xmlns:p14="http://schemas.microsoft.com/office/powerpoint/2010/main" val="167867552"/>
              </p:ext>
            </p:extLst>
          </p:nvPr>
        </p:nvGraphicFramePr>
        <p:xfrm>
          <a:off x="1623527" y="4268634"/>
          <a:ext cx="6839338" cy="1441700"/>
        </p:xfrm>
        <a:graphic>
          <a:graphicData uri="http://schemas.openxmlformats.org/drawingml/2006/table">
            <a:tbl>
              <a:tblPr/>
              <a:tblGrid>
                <a:gridCol w="4152094">
                  <a:extLst>
                    <a:ext uri="{9D8B030D-6E8A-4147-A177-3AD203B41FA5}">
                      <a16:colId xmlns="" xmlns:a16="http://schemas.microsoft.com/office/drawing/2014/main" val="20000"/>
                    </a:ext>
                  </a:extLst>
                </a:gridCol>
                <a:gridCol w="222252">
                  <a:extLst>
                    <a:ext uri="{9D8B030D-6E8A-4147-A177-3AD203B41FA5}">
                      <a16:colId xmlns="" xmlns:a16="http://schemas.microsoft.com/office/drawing/2014/main" val="20001"/>
                    </a:ext>
                  </a:extLst>
                </a:gridCol>
                <a:gridCol w="2464992">
                  <a:extLst>
                    <a:ext uri="{9D8B030D-6E8A-4147-A177-3AD203B41FA5}">
                      <a16:colId xmlns="" xmlns:a16="http://schemas.microsoft.com/office/drawing/2014/main" val="20002"/>
                    </a:ext>
                  </a:extLst>
                </a:gridCol>
              </a:tblGrid>
              <a:tr h="720850">
                <a:tc>
                  <a:txBody>
                    <a:bodyPr/>
                    <a:lstStyle/>
                    <a:p>
                      <a:pPr algn="l" fontAlgn="b"/>
                      <a:r>
                        <a:rPr lang="pt-BR" sz="1600" b="0" i="0" u="none" strike="noStrike" dirty="0">
                          <a:solidFill>
                            <a:srgbClr val="000000"/>
                          </a:solidFill>
                          <a:effectLst/>
                          <a:latin typeface="Calibri" panose="020F0502020204030204" pitchFamily="34" charset="0"/>
                        </a:rPr>
                        <a:t>Valor Mínimo Pré-Expansão (Piso)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3BC"/>
                    </a:solidFill>
                  </a:tcPr>
                </a:tc>
                <a:tc>
                  <a:txBody>
                    <a:bodyPr/>
                    <a:lstStyle/>
                    <a:p>
                      <a:pPr algn="l" fontAlgn="b"/>
                      <a:r>
                        <a:rPr lang="pt-BR" sz="1600" b="0" i="0" u="none" strike="noStrike">
                          <a:solidFill>
                            <a:srgbClr val="000000"/>
                          </a:solidFill>
                          <a:effectLst/>
                          <a:latin typeface="Calibri" panose="020F0502020204030204" pitchFamily="34" charset="0"/>
                        </a:rPr>
                        <a:t> </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l" fontAlgn="b"/>
                      <a:r>
                        <a:rPr lang="pt-BR" sz="1600" b="0" i="0" u="none" strike="noStrike">
                          <a:solidFill>
                            <a:srgbClr val="000000"/>
                          </a:solidFill>
                          <a:effectLst/>
                          <a:latin typeface="Calibri" panose="020F0502020204030204" pitchFamily="34" charset="0"/>
                        </a:rPr>
                        <a:t> R$                    1.749.643,28 </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 xmlns:a16="http://schemas.microsoft.com/office/drawing/2014/main" val="10000"/>
                  </a:ext>
                </a:extLst>
              </a:tr>
              <a:tr h="720850">
                <a:tc>
                  <a:txBody>
                    <a:bodyPr/>
                    <a:lstStyle/>
                    <a:p>
                      <a:pPr algn="l" fontAlgn="b"/>
                      <a:r>
                        <a:rPr lang="pt-BR" sz="1600" b="0" i="0" u="none" strike="noStrike">
                          <a:solidFill>
                            <a:srgbClr val="000000"/>
                          </a:solidFill>
                          <a:effectLst/>
                          <a:latin typeface="Calibri" panose="020F0502020204030204" pitchFamily="34" charset="0"/>
                        </a:rPr>
                        <a:t>Limite máximo de complementação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3BC"/>
                    </a:solidFill>
                  </a:tcPr>
                </a:tc>
                <a:tc>
                  <a:txBody>
                    <a:bodyPr/>
                    <a:lstStyle/>
                    <a:p>
                      <a:pPr algn="l" fontAlgn="b"/>
                      <a:r>
                        <a:rPr lang="pt-BR" sz="1600" b="0" i="0" u="none" strike="noStrike">
                          <a:solidFill>
                            <a:srgbClr val="000000"/>
                          </a:solidFill>
                          <a:effectLst/>
                          <a:latin typeface="Calibri" panose="020F0502020204030204" pitchFamily="34" charset="0"/>
                        </a:rPr>
                        <a:t> </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l" fontAlgn="b"/>
                      <a:r>
                        <a:rPr lang="pt-BR" sz="1600" b="0" i="0" u="none" strike="noStrike" dirty="0">
                          <a:solidFill>
                            <a:srgbClr val="000000"/>
                          </a:solidFill>
                          <a:effectLst/>
                          <a:latin typeface="Calibri" panose="020F0502020204030204" pitchFamily="34" charset="0"/>
                        </a:rPr>
                        <a:t> R$                        874.821,64 </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 xmlns:p14="http://schemas.microsoft.com/office/powerpoint/2010/main" val="3913840790"/>
      </p:ext>
    </p:extLst>
  </p:cSld>
  <p:clrMapOvr>
    <a:masterClrMapping/>
  </p:clrMapOvr>
  <p:transition spd="med">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87444" y="898849"/>
            <a:ext cx="8463617" cy="659160"/>
          </a:xfrm>
        </p:spPr>
        <p:txBody>
          <a:bodyPr/>
          <a:lstStyle/>
          <a:p>
            <a:r>
              <a:rPr lang="pt-BR" dirty="0"/>
              <a:t>Exemplo do Campus </a:t>
            </a:r>
            <a:r>
              <a:rPr lang="pt-BR" dirty="0" smtClean="0"/>
              <a:t>Altamira</a:t>
            </a:r>
            <a:endParaRPr lang="pt-BR" dirty="0"/>
          </a:p>
        </p:txBody>
      </p:sp>
      <p:graphicFrame>
        <p:nvGraphicFramePr>
          <p:cNvPr id="6" name="Marcador de Posição de Conteúdo 5"/>
          <p:cNvGraphicFramePr>
            <a:graphicFrameLocks noGrp="1"/>
          </p:cNvGraphicFramePr>
          <p:nvPr>
            <p:ph idx="1"/>
            <p:extLst>
              <p:ext uri="{D42A27DB-BD31-4B8C-83A1-F6EECF244321}">
                <p14:modId xmlns="" xmlns:p14="http://schemas.microsoft.com/office/powerpoint/2010/main" val="56437966"/>
              </p:ext>
            </p:extLst>
          </p:nvPr>
        </p:nvGraphicFramePr>
        <p:xfrm>
          <a:off x="839101" y="2090056"/>
          <a:ext cx="8172971" cy="1638650"/>
        </p:xfrm>
        <a:graphic>
          <a:graphicData uri="http://schemas.openxmlformats.org/drawingml/2006/table">
            <a:tbl>
              <a:tblPr firstRow="1" firstCol="1" bandRow="1">
                <a:tableStyleId>{5C22544A-7EE6-4342-B048-85BDC9FD1C3A}</a:tableStyleId>
              </a:tblPr>
              <a:tblGrid>
                <a:gridCol w="2265237">
                  <a:extLst>
                    <a:ext uri="{9D8B030D-6E8A-4147-A177-3AD203B41FA5}">
                      <a16:colId xmlns="" xmlns:a16="http://schemas.microsoft.com/office/drawing/2014/main" val="20000"/>
                    </a:ext>
                  </a:extLst>
                </a:gridCol>
                <a:gridCol w="499859">
                  <a:extLst>
                    <a:ext uri="{9D8B030D-6E8A-4147-A177-3AD203B41FA5}">
                      <a16:colId xmlns="" xmlns:a16="http://schemas.microsoft.com/office/drawing/2014/main" val="20001"/>
                    </a:ext>
                  </a:extLst>
                </a:gridCol>
                <a:gridCol w="1910045">
                  <a:extLst>
                    <a:ext uri="{9D8B030D-6E8A-4147-A177-3AD203B41FA5}">
                      <a16:colId xmlns="" xmlns:a16="http://schemas.microsoft.com/office/drawing/2014/main" val="20002"/>
                    </a:ext>
                  </a:extLst>
                </a:gridCol>
                <a:gridCol w="670399">
                  <a:extLst>
                    <a:ext uri="{9D8B030D-6E8A-4147-A177-3AD203B41FA5}">
                      <a16:colId xmlns="" xmlns:a16="http://schemas.microsoft.com/office/drawing/2014/main" val="20003"/>
                    </a:ext>
                  </a:extLst>
                </a:gridCol>
                <a:gridCol w="2827431">
                  <a:extLst>
                    <a:ext uri="{9D8B030D-6E8A-4147-A177-3AD203B41FA5}">
                      <a16:colId xmlns="" xmlns:a16="http://schemas.microsoft.com/office/drawing/2014/main" val="20004"/>
                    </a:ext>
                  </a:extLst>
                </a:gridCol>
              </a:tblGrid>
              <a:tr h="819325">
                <a:tc>
                  <a:txBody>
                    <a:bodyPr/>
                    <a:lstStyle/>
                    <a:p>
                      <a:pPr algn="ctr">
                        <a:lnSpc>
                          <a:spcPct val="115000"/>
                        </a:lnSpc>
                        <a:spcAft>
                          <a:spcPts val="0"/>
                        </a:spcAft>
                      </a:pPr>
                      <a:r>
                        <a:rPr lang="pt-BR" sz="1200" dirty="0" smtClean="0">
                          <a:solidFill>
                            <a:srgbClr val="002060"/>
                          </a:solidFill>
                          <a:effectLst/>
                        </a:rPr>
                        <a:t>Orçamento </a:t>
                      </a:r>
                      <a:r>
                        <a:rPr lang="pt-BR" sz="1200" dirty="0">
                          <a:solidFill>
                            <a:srgbClr val="002060"/>
                          </a:solidFill>
                          <a:effectLst/>
                        </a:rPr>
                        <a:t>do campus </a:t>
                      </a:r>
                      <a:r>
                        <a:rPr lang="pt-BR" sz="1200" dirty="0" smtClean="0">
                          <a:solidFill>
                            <a:srgbClr val="002060"/>
                          </a:solidFill>
                          <a:effectLst/>
                        </a:rPr>
                        <a:t>Altamira</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200" dirty="0">
                          <a:solidFill>
                            <a:srgbClr val="002060"/>
                          </a:solidFill>
                          <a:effectLst/>
                        </a:rPr>
                        <a:t>=</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200" dirty="0" smtClean="0">
                          <a:solidFill>
                            <a:srgbClr val="002060"/>
                          </a:solidFill>
                          <a:effectLst/>
                        </a:rPr>
                        <a:t>fração</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200">
                          <a:solidFill>
                            <a:srgbClr val="002060"/>
                          </a:solidFill>
                          <a:effectLst/>
                        </a:rPr>
                        <a:t>*</a:t>
                      </a:r>
                      <a:endParaRPr lang="pt-BR" sz="12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200">
                          <a:solidFill>
                            <a:srgbClr val="002060"/>
                          </a:solidFill>
                          <a:effectLst/>
                        </a:rPr>
                        <a:t>Total a distribuir para todos os campi pré-expansão</a:t>
                      </a:r>
                      <a:endParaRPr lang="pt-BR" sz="12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extLst>
                  <a:ext uri="{0D108BD9-81ED-4DB2-BD59-A6C34878D82A}">
                    <a16:rowId xmlns="" xmlns:a16="http://schemas.microsoft.com/office/drawing/2014/main" val="10000"/>
                  </a:ext>
                </a:extLst>
              </a:tr>
              <a:tr h="819325">
                <a:tc>
                  <a:txBody>
                    <a:bodyPr/>
                    <a:lstStyle/>
                    <a:p>
                      <a:pPr algn="ctr">
                        <a:lnSpc>
                          <a:spcPct val="115000"/>
                        </a:lnSpc>
                        <a:spcAft>
                          <a:spcPts val="0"/>
                        </a:spcAft>
                      </a:pPr>
                      <a:r>
                        <a:rPr lang="pt-BR" sz="1200" dirty="0">
                          <a:solidFill>
                            <a:srgbClr val="002060"/>
                          </a:solidFill>
                          <a:effectLst/>
                        </a:rPr>
                        <a:t>R</a:t>
                      </a:r>
                      <a:r>
                        <a:rPr lang="pt-BR" sz="1200" dirty="0" smtClean="0">
                          <a:solidFill>
                            <a:srgbClr val="002060"/>
                          </a:solidFill>
                          <a:effectLst/>
                        </a:rPr>
                        <a:t>$  376.379,77 </a:t>
                      </a:r>
                    </a:p>
                  </a:txBody>
                  <a:tcPr marT="0" marB="0" anchor="ctr"/>
                </a:tc>
                <a:tc>
                  <a:txBody>
                    <a:bodyPr/>
                    <a:lstStyle/>
                    <a:p>
                      <a:pPr algn="ctr">
                        <a:lnSpc>
                          <a:spcPct val="115000"/>
                        </a:lnSpc>
                        <a:spcAft>
                          <a:spcPts val="0"/>
                        </a:spcAft>
                      </a:pPr>
                      <a:r>
                        <a:rPr lang="pt-BR" sz="1200">
                          <a:solidFill>
                            <a:srgbClr val="002060"/>
                          </a:solidFill>
                          <a:effectLst/>
                        </a:rPr>
                        <a:t>=</a:t>
                      </a:r>
                      <a:endParaRPr lang="pt-BR" sz="12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fontAlgn="b"/>
                      <a:r>
                        <a:rPr lang="pt-BR" sz="1200" b="0" i="0" u="none" strike="noStrike" dirty="0" smtClean="0">
                          <a:solidFill>
                            <a:srgbClr val="002060"/>
                          </a:solidFill>
                          <a:effectLst/>
                          <a:latin typeface="+mj-lt"/>
                        </a:rPr>
                        <a:t>0,0002902762 </a:t>
                      </a:r>
                      <a:endParaRPr lang="pt-BR" sz="1200" b="0" i="0" u="none" strike="noStrike" dirty="0">
                        <a:solidFill>
                          <a:srgbClr val="002060"/>
                        </a:solidFill>
                        <a:effectLst/>
                        <a:latin typeface="+mj-lt"/>
                      </a:endParaRPr>
                    </a:p>
                  </a:txBody>
                  <a:tcPr marL="12700" marR="12700" marT="9525" marB="0" anchor="ctr"/>
                </a:tc>
                <a:tc>
                  <a:txBody>
                    <a:bodyPr/>
                    <a:lstStyle/>
                    <a:p>
                      <a:pPr algn="ctr">
                        <a:lnSpc>
                          <a:spcPct val="115000"/>
                        </a:lnSpc>
                        <a:spcAft>
                          <a:spcPts val="0"/>
                        </a:spcAft>
                      </a:pPr>
                      <a:r>
                        <a:rPr lang="pt-BR" sz="1200" dirty="0">
                          <a:solidFill>
                            <a:srgbClr val="002060"/>
                          </a:solidFill>
                          <a:effectLst/>
                        </a:rPr>
                        <a:t>*</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tc>
                  <a:txBody>
                    <a:bodyPr/>
                    <a:lstStyle/>
                    <a:p>
                      <a:pPr algn="ctr">
                        <a:lnSpc>
                          <a:spcPct val="115000"/>
                        </a:lnSpc>
                        <a:spcAft>
                          <a:spcPts val="0"/>
                        </a:spcAft>
                      </a:pPr>
                      <a:r>
                        <a:rPr lang="pt-BR" sz="1200" dirty="0">
                          <a:solidFill>
                            <a:srgbClr val="002060"/>
                          </a:solidFill>
                          <a:effectLst/>
                        </a:rPr>
                        <a:t>R$ </a:t>
                      </a:r>
                      <a:r>
                        <a:rPr lang="pt-BR" sz="1200" dirty="0" smtClean="0">
                          <a:solidFill>
                            <a:srgbClr val="002060"/>
                          </a:solidFill>
                          <a:effectLst/>
                        </a:rPr>
                        <a:t>1.296.626.351,27</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tc>
                <a:extLst>
                  <a:ext uri="{0D108BD9-81ED-4DB2-BD59-A6C34878D82A}">
                    <a16:rowId xmlns="" xmlns:a16="http://schemas.microsoft.com/office/drawing/2014/main" val="10001"/>
                  </a:ext>
                </a:extLst>
              </a:tr>
            </a:tbl>
          </a:graphicData>
        </a:graphic>
      </p:graphicFrame>
      <p:graphicFrame>
        <p:nvGraphicFramePr>
          <p:cNvPr id="7" name="Tabela 6"/>
          <p:cNvGraphicFramePr>
            <a:graphicFrameLocks noGrp="1"/>
          </p:cNvGraphicFramePr>
          <p:nvPr>
            <p:extLst>
              <p:ext uri="{D42A27DB-BD31-4B8C-83A1-F6EECF244321}">
                <p14:modId xmlns="" xmlns:p14="http://schemas.microsoft.com/office/powerpoint/2010/main" val="3041010260"/>
              </p:ext>
            </p:extLst>
          </p:nvPr>
        </p:nvGraphicFramePr>
        <p:xfrm>
          <a:off x="2419603" y="3857978"/>
          <a:ext cx="5740399" cy="676700"/>
        </p:xfrm>
        <a:graphic>
          <a:graphicData uri="http://schemas.openxmlformats.org/drawingml/2006/table">
            <a:tbl>
              <a:tblPr/>
              <a:tblGrid>
                <a:gridCol w="3484939">
                  <a:extLst>
                    <a:ext uri="{9D8B030D-6E8A-4147-A177-3AD203B41FA5}">
                      <a16:colId xmlns="" xmlns:a16="http://schemas.microsoft.com/office/drawing/2014/main" val="20000"/>
                    </a:ext>
                  </a:extLst>
                </a:gridCol>
                <a:gridCol w="186541">
                  <a:extLst>
                    <a:ext uri="{9D8B030D-6E8A-4147-A177-3AD203B41FA5}">
                      <a16:colId xmlns="" xmlns:a16="http://schemas.microsoft.com/office/drawing/2014/main" val="20001"/>
                    </a:ext>
                  </a:extLst>
                </a:gridCol>
                <a:gridCol w="2068919">
                  <a:extLst>
                    <a:ext uri="{9D8B030D-6E8A-4147-A177-3AD203B41FA5}">
                      <a16:colId xmlns="" xmlns:a16="http://schemas.microsoft.com/office/drawing/2014/main" val="20002"/>
                    </a:ext>
                  </a:extLst>
                </a:gridCol>
              </a:tblGrid>
              <a:tr h="338350">
                <a:tc>
                  <a:txBody>
                    <a:bodyPr/>
                    <a:lstStyle/>
                    <a:p>
                      <a:pPr algn="l" fontAlgn="b"/>
                      <a:r>
                        <a:rPr lang="pt-BR" sz="1100" b="0" i="0" u="none" strike="noStrike" dirty="0">
                          <a:solidFill>
                            <a:srgbClr val="000000"/>
                          </a:solidFill>
                          <a:effectLst/>
                          <a:latin typeface="Calibri" panose="020F0502020204030204" pitchFamily="34" charset="0"/>
                        </a:rPr>
                        <a:t>Valor Mínimo Pré-Expansão (Piso)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3BC"/>
                    </a:solidFill>
                  </a:tcPr>
                </a:tc>
                <a:tc>
                  <a:txBody>
                    <a:bodyPr/>
                    <a:lstStyle/>
                    <a:p>
                      <a:pPr algn="l" fontAlgn="b"/>
                      <a:r>
                        <a:rPr lang="pt-BR" sz="1100" b="0" i="0" u="none" strike="noStrike">
                          <a:solidFill>
                            <a:srgbClr val="000000"/>
                          </a:solidFill>
                          <a:effectLst/>
                          <a:latin typeface="Calibri" panose="020F0502020204030204" pitchFamily="34" charset="0"/>
                        </a:rPr>
                        <a:t> </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l" fontAlgn="b"/>
                      <a:r>
                        <a:rPr lang="pt-BR" sz="1100" b="0" i="0" u="none" strike="noStrike">
                          <a:solidFill>
                            <a:srgbClr val="000000"/>
                          </a:solidFill>
                          <a:effectLst/>
                          <a:latin typeface="Calibri" panose="020F0502020204030204" pitchFamily="34" charset="0"/>
                        </a:rPr>
                        <a:t> R$                    1.749.643,28 </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 xmlns:a16="http://schemas.microsoft.com/office/drawing/2014/main" val="10000"/>
                  </a:ext>
                </a:extLst>
              </a:tr>
              <a:tr h="338350">
                <a:tc>
                  <a:txBody>
                    <a:bodyPr/>
                    <a:lstStyle/>
                    <a:p>
                      <a:pPr algn="l" fontAlgn="b"/>
                      <a:r>
                        <a:rPr lang="pt-BR" sz="1100" b="0" i="0" u="none" strike="noStrike">
                          <a:solidFill>
                            <a:srgbClr val="000000"/>
                          </a:solidFill>
                          <a:effectLst/>
                          <a:latin typeface="Calibri" panose="020F0502020204030204" pitchFamily="34" charset="0"/>
                        </a:rPr>
                        <a:t>Limite máximo de complementação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E3BC"/>
                    </a:solidFill>
                  </a:tcPr>
                </a:tc>
                <a:tc>
                  <a:txBody>
                    <a:bodyPr/>
                    <a:lstStyle/>
                    <a:p>
                      <a:pPr algn="l" fontAlgn="b"/>
                      <a:r>
                        <a:rPr lang="pt-BR" sz="1100" b="0" i="0" u="none" strike="noStrike">
                          <a:solidFill>
                            <a:srgbClr val="000000"/>
                          </a:solidFill>
                          <a:effectLst/>
                          <a:latin typeface="Calibri" panose="020F0502020204030204" pitchFamily="34" charset="0"/>
                        </a:rPr>
                        <a:t> </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2F2"/>
                    </a:solidFill>
                  </a:tcPr>
                </a:tc>
                <a:tc>
                  <a:txBody>
                    <a:bodyPr/>
                    <a:lstStyle/>
                    <a:p>
                      <a:pPr algn="l" fontAlgn="b"/>
                      <a:r>
                        <a:rPr lang="pt-BR" sz="1100" b="0" i="0" u="none" strike="noStrike" dirty="0">
                          <a:solidFill>
                            <a:srgbClr val="000000"/>
                          </a:solidFill>
                          <a:effectLst/>
                          <a:latin typeface="Calibri" panose="020F0502020204030204" pitchFamily="34" charset="0"/>
                        </a:rPr>
                        <a:t> R$                        874.821,64 </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1"/>
                  </a:ext>
                </a:extLst>
              </a:tr>
            </a:tbl>
          </a:graphicData>
        </a:graphic>
      </p:graphicFrame>
      <p:graphicFrame>
        <p:nvGraphicFramePr>
          <p:cNvPr id="8" name="Tabela 7"/>
          <p:cNvGraphicFramePr>
            <a:graphicFrameLocks noGrp="1"/>
          </p:cNvGraphicFramePr>
          <p:nvPr>
            <p:extLst>
              <p:ext uri="{D42A27DB-BD31-4B8C-83A1-F6EECF244321}">
                <p14:modId xmlns="" xmlns:p14="http://schemas.microsoft.com/office/powerpoint/2010/main" val="1663292927"/>
              </p:ext>
            </p:extLst>
          </p:nvPr>
        </p:nvGraphicFramePr>
        <p:xfrm>
          <a:off x="683566" y="4753398"/>
          <a:ext cx="8516417" cy="1768699"/>
        </p:xfrm>
        <a:graphic>
          <a:graphicData uri="http://schemas.openxmlformats.org/drawingml/2006/table">
            <a:tbl>
              <a:tblPr firstRow="1" firstCol="1" bandRow="1">
                <a:tableStyleId>{5C22544A-7EE6-4342-B048-85BDC9FD1C3A}</a:tableStyleId>
              </a:tblPr>
              <a:tblGrid>
                <a:gridCol w="1980292">
                  <a:extLst>
                    <a:ext uri="{9D8B030D-6E8A-4147-A177-3AD203B41FA5}">
                      <a16:colId xmlns="" xmlns:a16="http://schemas.microsoft.com/office/drawing/2014/main" val="20000"/>
                    </a:ext>
                  </a:extLst>
                </a:gridCol>
                <a:gridCol w="511042">
                  <a:extLst>
                    <a:ext uri="{9D8B030D-6E8A-4147-A177-3AD203B41FA5}">
                      <a16:colId xmlns="" xmlns:a16="http://schemas.microsoft.com/office/drawing/2014/main" val="20001"/>
                    </a:ext>
                  </a:extLst>
                </a:gridCol>
                <a:gridCol w="879808">
                  <a:extLst>
                    <a:ext uri="{9D8B030D-6E8A-4147-A177-3AD203B41FA5}">
                      <a16:colId xmlns="" xmlns:a16="http://schemas.microsoft.com/office/drawing/2014/main" val="20002"/>
                    </a:ext>
                  </a:extLst>
                </a:gridCol>
                <a:gridCol w="1945448">
                  <a:extLst>
                    <a:ext uri="{9D8B030D-6E8A-4147-A177-3AD203B41FA5}">
                      <a16:colId xmlns="" xmlns:a16="http://schemas.microsoft.com/office/drawing/2014/main" val="20003"/>
                    </a:ext>
                  </a:extLst>
                </a:gridCol>
                <a:gridCol w="634449">
                  <a:extLst>
                    <a:ext uri="{9D8B030D-6E8A-4147-A177-3AD203B41FA5}">
                      <a16:colId xmlns="" xmlns:a16="http://schemas.microsoft.com/office/drawing/2014/main" val="20004"/>
                    </a:ext>
                  </a:extLst>
                </a:gridCol>
                <a:gridCol w="1980292">
                  <a:extLst>
                    <a:ext uri="{9D8B030D-6E8A-4147-A177-3AD203B41FA5}">
                      <a16:colId xmlns="" xmlns:a16="http://schemas.microsoft.com/office/drawing/2014/main" val="20005"/>
                    </a:ext>
                  </a:extLst>
                </a:gridCol>
                <a:gridCol w="585086">
                  <a:extLst>
                    <a:ext uri="{9D8B030D-6E8A-4147-A177-3AD203B41FA5}">
                      <a16:colId xmlns="" xmlns:a16="http://schemas.microsoft.com/office/drawing/2014/main" val="20006"/>
                    </a:ext>
                  </a:extLst>
                </a:gridCol>
              </a:tblGrid>
              <a:tr h="1080871">
                <a:tc>
                  <a:txBody>
                    <a:bodyPr/>
                    <a:lstStyle/>
                    <a:p>
                      <a:pPr algn="ctr">
                        <a:lnSpc>
                          <a:spcPct val="115000"/>
                        </a:lnSpc>
                        <a:spcAft>
                          <a:spcPts val="0"/>
                        </a:spcAft>
                      </a:pPr>
                      <a:r>
                        <a:rPr lang="pt-BR" sz="1200" dirty="0">
                          <a:solidFill>
                            <a:srgbClr val="002060"/>
                          </a:solidFill>
                          <a:effectLst/>
                        </a:rPr>
                        <a:t>Matrículas Totais de </a:t>
                      </a:r>
                      <a:r>
                        <a:rPr lang="pt-BR" sz="1200" dirty="0" smtClean="0">
                          <a:solidFill>
                            <a:srgbClr val="002060"/>
                          </a:solidFill>
                          <a:effectLst/>
                        </a:rPr>
                        <a:t>Altamira</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a:solidFill>
                            <a:srgbClr val="002060"/>
                          </a:solidFill>
                          <a:effectLst/>
                        </a:rPr>
                        <a:t>=</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a:solidFill>
                            <a:srgbClr val="002060"/>
                          </a:solidFill>
                          <a:effectLst/>
                        </a:rPr>
                        <a:t>(</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smtClean="0">
                          <a:solidFill>
                            <a:srgbClr val="002060"/>
                          </a:solidFill>
                          <a:effectLst/>
                          <a:latin typeface="+mn-lt"/>
                          <a:ea typeface="+mn-ea"/>
                          <a:cs typeface="+mn-cs"/>
                        </a:rPr>
                        <a:t>Orçamento</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a:solidFill>
                            <a:srgbClr val="002060"/>
                          </a:solidFill>
                          <a:effectLst/>
                        </a:rPr>
                        <a:t>+</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smtClean="0">
                          <a:solidFill>
                            <a:srgbClr val="002060"/>
                          </a:solidFill>
                          <a:effectLst/>
                          <a:latin typeface="+mn-lt"/>
                          <a:ea typeface="+mn-ea"/>
                          <a:cs typeface="+mn-cs"/>
                        </a:rPr>
                        <a:t>Complemento</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a:solidFill>
                            <a:srgbClr val="002060"/>
                          </a:solidFill>
                          <a:effectLst/>
                        </a:rPr>
                        <a:t>)</a:t>
                      </a:r>
                      <a:endParaRPr lang="pt-BR" sz="12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0000"/>
                  </a:ext>
                </a:extLst>
              </a:tr>
              <a:tr h="687828">
                <a:tc>
                  <a:txBody>
                    <a:bodyPr/>
                    <a:lstStyle/>
                    <a:p>
                      <a:pPr algn="ctr">
                        <a:lnSpc>
                          <a:spcPct val="115000"/>
                        </a:lnSpc>
                        <a:spcAft>
                          <a:spcPts val="0"/>
                        </a:spcAft>
                      </a:pPr>
                      <a:r>
                        <a:rPr lang="pt-BR" sz="1200" dirty="0" smtClean="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R$ 1.251.201,41</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a:solidFill>
                            <a:srgbClr val="002060"/>
                          </a:solidFill>
                          <a:effectLst/>
                        </a:rPr>
                        <a:t>=</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a:solidFill>
                            <a:srgbClr val="002060"/>
                          </a:solidFill>
                          <a:effectLst/>
                        </a:rPr>
                        <a:t>(</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smtClean="0">
                          <a:solidFill>
                            <a:srgbClr val="002060"/>
                          </a:solidFill>
                          <a:effectLst/>
                          <a:latin typeface="+mn-lt"/>
                          <a:ea typeface="Times New Roman" panose="02020603050405020304" pitchFamily="18" charset="0"/>
                          <a:cs typeface="Times New Roman" panose="02020603050405020304" pitchFamily="18" charset="0"/>
                        </a:rPr>
                        <a:t>376.379.77</a:t>
                      </a:r>
                      <a:endParaRPr lang="pt-BR" sz="1200" dirty="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smtClean="0">
                          <a:solidFill>
                            <a:srgbClr val="002060"/>
                          </a:solidFill>
                          <a:effectLst/>
                        </a:rPr>
                        <a:t>+</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smtClean="0">
                          <a:solidFill>
                            <a:srgbClr val="002060"/>
                          </a:solidFill>
                          <a:effectLst/>
                          <a:latin typeface="+mn-lt"/>
                          <a:ea typeface="+mn-ea"/>
                          <a:cs typeface="+mn-cs"/>
                        </a:rPr>
                        <a:t>874.821,64</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200" dirty="0">
                          <a:solidFill>
                            <a:srgbClr val="002060"/>
                          </a:solidFill>
                          <a:effectLst/>
                        </a:rPr>
                        <a:t>)</a:t>
                      </a:r>
                      <a:endParaRPr lang="pt-BR" sz="12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0001"/>
                  </a:ext>
                </a:extLst>
              </a:tr>
            </a:tbl>
          </a:graphicData>
        </a:graphic>
      </p:graphicFrame>
    </p:spTree>
    <p:extLst>
      <p:ext uri="{BB962C8B-B14F-4D97-AF65-F5344CB8AC3E}">
        <p14:creationId xmlns="" xmlns:p14="http://schemas.microsoft.com/office/powerpoint/2010/main" val="2584252553"/>
      </p:ext>
    </p:extLst>
  </p:cSld>
  <p:clrMapOvr>
    <a:masterClrMapping/>
  </p:clrMapOvr>
  <p:transition spd="med">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2799" y="954832"/>
            <a:ext cx="8463617" cy="731168"/>
          </a:xfrm>
        </p:spPr>
        <p:txBody>
          <a:bodyPr>
            <a:normAutofit/>
          </a:bodyPr>
          <a:lstStyle/>
          <a:p>
            <a:pPr algn="ctr"/>
            <a:r>
              <a:rPr lang="pt-BR" sz="3200" dirty="0" smtClean="0"/>
              <a:t>Campus em Expansão (Óbidos)</a:t>
            </a:r>
            <a:endParaRPr lang="pt-BR" sz="3200" dirty="0"/>
          </a:p>
        </p:txBody>
      </p:sp>
      <p:graphicFrame>
        <p:nvGraphicFramePr>
          <p:cNvPr id="6" name="Espaço Reservado para Conteúdo 5"/>
          <p:cNvGraphicFramePr>
            <a:graphicFrameLocks noGrp="1"/>
          </p:cNvGraphicFramePr>
          <p:nvPr>
            <p:ph idx="1"/>
            <p:extLst>
              <p:ext uri="{D42A27DB-BD31-4B8C-83A1-F6EECF244321}">
                <p14:modId xmlns="" xmlns:p14="http://schemas.microsoft.com/office/powerpoint/2010/main" val="1828751705"/>
              </p:ext>
            </p:extLst>
          </p:nvPr>
        </p:nvGraphicFramePr>
        <p:xfrm>
          <a:off x="728915" y="2348677"/>
          <a:ext cx="9879991" cy="1595084"/>
        </p:xfrm>
        <a:graphic>
          <a:graphicData uri="http://schemas.openxmlformats.org/drawingml/2006/table">
            <a:tbl>
              <a:tblPr firstRow="1" firstCol="1" bandRow="1"/>
              <a:tblGrid>
                <a:gridCol w="6682068">
                  <a:extLst>
                    <a:ext uri="{9D8B030D-6E8A-4147-A177-3AD203B41FA5}">
                      <a16:colId xmlns="" xmlns:a16="http://schemas.microsoft.com/office/drawing/2014/main" val="20000"/>
                    </a:ext>
                  </a:extLst>
                </a:gridCol>
                <a:gridCol w="3197923">
                  <a:extLst>
                    <a:ext uri="{9D8B030D-6E8A-4147-A177-3AD203B41FA5}">
                      <a16:colId xmlns="" xmlns:a16="http://schemas.microsoft.com/office/drawing/2014/main" val="20001"/>
                    </a:ext>
                  </a:extLst>
                </a:gridCol>
              </a:tblGrid>
              <a:tr h="398771">
                <a:tc>
                  <a:txBody>
                    <a:bodyPr/>
                    <a:lstStyle/>
                    <a:p>
                      <a:pPr algn="just">
                        <a:lnSpc>
                          <a:spcPct val="115000"/>
                        </a:lnSpc>
                        <a:spcAft>
                          <a:spcPts val="0"/>
                        </a:spcAft>
                      </a:pPr>
                      <a:r>
                        <a:rPr lang="pt-BR" sz="17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Tipo de Recurso</a:t>
                      </a:r>
                      <a:endParaRPr lang="pt-BR" sz="17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pt-BR" sz="17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Recurso</a:t>
                      </a:r>
                      <a:endParaRPr lang="pt-BR" sz="17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0"/>
                  </a:ext>
                </a:extLst>
              </a:tr>
              <a:tr h="398771">
                <a:tc>
                  <a:txBody>
                    <a:bodyPr/>
                    <a:lstStyle/>
                    <a:p>
                      <a:pPr algn="just">
                        <a:lnSpc>
                          <a:spcPct val="115000"/>
                        </a:lnSpc>
                        <a:spcAft>
                          <a:spcPts val="0"/>
                        </a:spcAft>
                      </a:pPr>
                      <a:r>
                        <a:rPr lang="pt-BR" sz="17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Piso para Campus </a:t>
                      </a:r>
                      <a:r>
                        <a:rPr lang="pt-BR" sz="1700" b="1"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em</a:t>
                      </a:r>
                      <a:r>
                        <a:rPr lang="pt-BR" sz="1700" b="1" baseline="0"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Expansão</a:t>
                      </a:r>
                      <a:endParaRPr lang="pt-BR" sz="17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w="12700" cap="flat" cmpd="sng" algn="ctr">
                      <a:solidFill>
                        <a:srgbClr val="4F81BD"/>
                      </a:solidFill>
                      <a:prstDash val="solid"/>
                      <a:round/>
                      <a:headEnd type="none" w="med" len="med"/>
                      <a:tailEnd type="none" w="med" len="med"/>
                    </a:lnT>
                    <a:lnB>
                      <a:noFill/>
                    </a:lnB>
                    <a:solidFill>
                      <a:srgbClr val="D3DFEE"/>
                    </a:solidFill>
                  </a:tcPr>
                </a:tc>
                <a:tc>
                  <a:txBody>
                    <a:bodyPr/>
                    <a:lstStyle/>
                    <a:p>
                      <a:pPr marL="51435" algn="r">
                        <a:lnSpc>
                          <a:spcPct val="115000"/>
                        </a:lnSpc>
                        <a:spcAft>
                          <a:spcPts val="0"/>
                        </a:spcAft>
                      </a:pPr>
                      <a:r>
                        <a:rPr lang="pt-BR" sz="17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70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917.684,53</a:t>
                      </a:r>
                      <a:endParaRPr lang="pt-BR" sz="17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w="12700" cap="flat" cmpd="sng" algn="ctr">
                      <a:solidFill>
                        <a:srgbClr val="4F81BD"/>
                      </a:solidFill>
                      <a:prstDash val="solid"/>
                      <a:round/>
                      <a:headEnd type="none" w="med" len="med"/>
                      <a:tailEnd type="none" w="med" len="med"/>
                    </a:lnT>
                    <a:lnB>
                      <a:noFill/>
                    </a:lnB>
                    <a:solidFill>
                      <a:srgbClr val="D3DFEE"/>
                    </a:solidFill>
                  </a:tcPr>
                </a:tc>
                <a:extLst>
                  <a:ext uri="{0D108BD9-81ED-4DB2-BD59-A6C34878D82A}">
                    <a16:rowId xmlns="" xmlns:a16="http://schemas.microsoft.com/office/drawing/2014/main" val="10001"/>
                  </a:ext>
                </a:extLst>
              </a:tr>
              <a:tr h="398771">
                <a:tc>
                  <a:txBody>
                    <a:bodyPr/>
                    <a:lstStyle/>
                    <a:p>
                      <a:pPr algn="just">
                        <a:lnSpc>
                          <a:spcPct val="115000"/>
                        </a:lnSpc>
                        <a:spcAft>
                          <a:spcPts val="0"/>
                        </a:spcAft>
                      </a:pPr>
                      <a:r>
                        <a:rPr lang="pt-BR" sz="17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Complemento por Matrículas Totais</a:t>
                      </a:r>
                      <a:endParaRPr lang="pt-BR" sz="17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a:noFill/>
                    </a:lnT>
                    <a:lnB>
                      <a:noFill/>
                    </a:lnB>
                  </a:tcPr>
                </a:tc>
                <a:tc>
                  <a:txBody>
                    <a:bodyPr/>
                    <a:lstStyle/>
                    <a:p>
                      <a:pPr algn="r">
                        <a:lnSpc>
                          <a:spcPct val="115000"/>
                        </a:lnSpc>
                        <a:spcAft>
                          <a:spcPts val="0"/>
                        </a:spcAft>
                      </a:pPr>
                      <a:r>
                        <a:rPr lang="pt-BR" sz="17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70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75.983,11</a:t>
                      </a:r>
                      <a:endParaRPr lang="pt-BR" sz="17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a:noFill/>
                    </a:lnT>
                    <a:lnB>
                      <a:noFill/>
                    </a:lnB>
                  </a:tcPr>
                </a:tc>
                <a:extLst>
                  <a:ext uri="{0D108BD9-81ED-4DB2-BD59-A6C34878D82A}">
                    <a16:rowId xmlns="" xmlns:a16="http://schemas.microsoft.com/office/drawing/2014/main" val="10002"/>
                  </a:ext>
                </a:extLst>
              </a:tr>
              <a:tr h="398771">
                <a:tc>
                  <a:txBody>
                    <a:bodyPr/>
                    <a:lstStyle/>
                    <a:p>
                      <a:pPr algn="just">
                        <a:lnSpc>
                          <a:spcPct val="115000"/>
                        </a:lnSpc>
                        <a:spcAft>
                          <a:spcPts val="0"/>
                        </a:spcAft>
                      </a:pPr>
                      <a:r>
                        <a:rPr lang="pt-BR" sz="17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Recursos do Tesouro </a:t>
                      </a:r>
                      <a:r>
                        <a:rPr lang="pt-BR" sz="1700" b="1"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Campus</a:t>
                      </a:r>
                      <a:r>
                        <a:rPr lang="pt-BR" sz="1700" b="1" baseline="0"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Óbidos</a:t>
                      </a:r>
                      <a:endParaRPr lang="pt-BR" sz="17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a:noFill/>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pt-BR" sz="17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700" b="1"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993.667,64</a:t>
                      </a:r>
                      <a:endParaRPr lang="pt-BR" sz="17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lnL>
                      <a:noFill/>
                    </a:lnL>
                    <a:lnR>
                      <a:noFill/>
                    </a:lnR>
                    <a:lnT>
                      <a:noFill/>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 xmlns:a16="http://schemas.microsoft.com/office/drawing/2014/main" val="10003"/>
                  </a:ext>
                </a:extLst>
              </a:tr>
            </a:tbl>
          </a:graphicData>
        </a:graphic>
      </p:graphicFrame>
      <p:graphicFrame>
        <p:nvGraphicFramePr>
          <p:cNvPr id="7" name="Tabela 6"/>
          <p:cNvGraphicFramePr>
            <a:graphicFrameLocks noGrp="1"/>
          </p:cNvGraphicFramePr>
          <p:nvPr>
            <p:extLst>
              <p:ext uri="{D42A27DB-BD31-4B8C-83A1-F6EECF244321}">
                <p14:modId xmlns="" xmlns:p14="http://schemas.microsoft.com/office/powerpoint/2010/main" val="3427832119"/>
              </p:ext>
            </p:extLst>
          </p:nvPr>
        </p:nvGraphicFramePr>
        <p:xfrm>
          <a:off x="812801" y="4243026"/>
          <a:ext cx="9105640" cy="1980492"/>
        </p:xfrm>
        <a:graphic>
          <a:graphicData uri="http://schemas.openxmlformats.org/drawingml/2006/table">
            <a:tbl>
              <a:tblPr firstRow="1" firstCol="1" bandRow="1"/>
              <a:tblGrid>
                <a:gridCol w="2523738">
                  <a:extLst>
                    <a:ext uri="{9D8B030D-6E8A-4147-A177-3AD203B41FA5}">
                      <a16:colId xmlns="" xmlns:a16="http://schemas.microsoft.com/office/drawing/2014/main" val="20000"/>
                    </a:ext>
                  </a:extLst>
                </a:gridCol>
                <a:gridCol w="556901">
                  <a:extLst>
                    <a:ext uri="{9D8B030D-6E8A-4147-A177-3AD203B41FA5}">
                      <a16:colId xmlns="" xmlns:a16="http://schemas.microsoft.com/office/drawing/2014/main" val="20001"/>
                    </a:ext>
                  </a:extLst>
                </a:gridCol>
                <a:gridCol w="2128013">
                  <a:extLst>
                    <a:ext uri="{9D8B030D-6E8A-4147-A177-3AD203B41FA5}">
                      <a16:colId xmlns="" xmlns:a16="http://schemas.microsoft.com/office/drawing/2014/main" val="20002"/>
                    </a:ext>
                  </a:extLst>
                </a:gridCol>
                <a:gridCol w="746900">
                  <a:extLst>
                    <a:ext uri="{9D8B030D-6E8A-4147-A177-3AD203B41FA5}">
                      <a16:colId xmlns="" xmlns:a16="http://schemas.microsoft.com/office/drawing/2014/main" val="20003"/>
                    </a:ext>
                  </a:extLst>
                </a:gridCol>
                <a:gridCol w="3150088">
                  <a:extLst>
                    <a:ext uri="{9D8B030D-6E8A-4147-A177-3AD203B41FA5}">
                      <a16:colId xmlns="" xmlns:a16="http://schemas.microsoft.com/office/drawing/2014/main" val="20004"/>
                    </a:ext>
                  </a:extLst>
                </a:gridCol>
              </a:tblGrid>
              <a:tr h="1089270">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Complemento por Matrículas Totais</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Matrículas </a:t>
                      </a:r>
                      <a:r>
                        <a:rPr lang="pt-BR" sz="1400" b="1" dirty="0" smtClean="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Totais</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pt-BR" sz="1400" b="1" dirty="0">
                          <a:solidFill>
                            <a:schemeClr val="bg2">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Valor de uma Matrícula Total</a:t>
                      </a:r>
                      <a:endParaRPr lang="pt-BR" sz="1400" dirty="0">
                        <a:solidFill>
                          <a:schemeClr val="bg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0"/>
                  </a:ext>
                </a:extLst>
              </a:tr>
              <a:tr h="891222">
                <a:tc>
                  <a:txBody>
                    <a:bodyPr/>
                    <a:lstStyle/>
                    <a:p>
                      <a:pPr algn="ctr">
                        <a:lnSpc>
                          <a:spcPct val="115000"/>
                        </a:lnSpc>
                        <a:spcAft>
                          <a:spcPts val="0"/>
                        </a:spcAft>
                      </a:pPr>
                      <a:r>
                        <a:rPr lang="pt-BR" sz="1600"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600" dirty="0" smtClean="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75.983,11</a:t>
                      </a:r>
                      <a:endParaRPr lang="pt-BR"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pt-BR" sz="1600"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a:t>
                      </a:r>
                      <a:endParaRPr lang="pt-BR"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pt-BR" sz="1600" dirty="0" smtClean="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248,9674</a:t>
                      </a:r>
                      <a:endParaRPr lang="pt-BR"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pt-BR" sz="1600"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a:t>
                      </a:r>
                      <a:endParaRPr lang="pt-BR"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pt-BR" sz="1600"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R$ </a:t>
                      </a:r>
                      <a:r>
                        <a:rPr lang="pt-BR" sz="1600" dirty="0" smtClean="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305,19</a:t>
                      </a:r>
                      <a:endParaRPr lang="pt-BR"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 xmlns:p14="http://schemas.microsoft.com/office/powerpoint/2010/main" val="1790691013"/>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Tema2">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ppt/theme/theme2.xml><?xml version="1.0" encoding="utf-8"?>
<a:theme xmlns:a="http://schemas.openxmlformats.org/drawingml/2006/main" name="1_Berlim">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B587E4A9-1405-4B4F-8BC3-512EE08D2EBF}"/>
    </a:ext>
  </a:extLst>
</a:theme>
</file>

<file path=ppt/theme/theme3.xml><?xml version="1.0" encoding="utf-8"?>
<a:theme xmlns:a="http://schemas.openxmlformats.org/drawingml/2006/main" name="2_Berlim">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7DC10E3-4FF5-456B-A359-A0F378C1E5FB}"/>
    </a:ext>
  </a:extLst>
</a:theme>
</file>

<file path=ppt/theme/theme4.xml><?xml version="1.0" encoding="utf-8"?>
<a:theme xmlns:a="http://schemas.openxmlformats.org/drawingml/2006/main" name="3_Berlim">
  <a:themeElements>
    <a:clrScheme name="Berlin">
      <a:dk1>
        <a:sysClr val="windowText" lastClr="000000"/>
      </a:dk1>
      <a:lt1>
        <a:sysClr val="window" lastClr="FFFFFF"/>
      </a:lt1>
      <a:dk2>
        <a:srgbClr val="8D4585"/>
      </a:dk2>
      <a:lt2>
        <a:srgbClr val="E7E6E6"/>
      </a:lt2>
      <a:accent1>
        <a:srgbClr val="F35AE6"/>
      </a:accent1>
      <a:accent2>
        <a:srgbClr val="FC5283"/>
      </a:accent2>
      <a:accent3>
        <a:srgbClr val="F67C64"/>
      </a:accent3>
      <a:accent4>
        <a:srgbClr val="F89F65"/>
      </a:accent4>
      <a:accent5>
        <a:srgbClr val="55C6BA"/>
      </a:accent5>
      <a:accent6>
        <a:srgbClr val="84A3FD"/>
      </a:accent6>
      <a:hlink>
        <a:srgbClr val="6ED4F6"/>
      </a:hlink>
      <a:folHlink>
        <a:srgbClr val="9FECFC"/>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106000"/>
                <a:satMod val="220000"/>
                <a:lumMod val="140000"/>
              </a:schemeClr>
            </a:gs>
            <a:gs pos="50000">
              <a:schemeClr val="phClr">
                <a:shade val="100000"/>
                <a:hueMod val="100000"/>
                <a:satMod val="110000"/>
                <a:lumMod val="130000"/>
              </a:schemeClr>
            </a:gs>
            <a:gs pos="100000">
              <a:schemeClr val="phClr">
                <a:shade val="69000"/>
                <a:hueMod val="88000"/>
                <a:satMod val="16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7D30EEFE-7128-4DE5-8A0D-8D4EF32CB0AF}"/>
    </a:ext>
  </a:extLst>
</a:theme>
</file>

<file path=ppt/theme/theme5.xml><?xml version="1.0" encoding="utf-8"?>
<a:theme xmlns:a="http://schemas.openxmlformats.org/drawingml/2006/main" name="1_Tema2">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0CBE056-4EF4-4D92-969E-947779DA7AAA}"/>
    </a:ext>
  </a:extLst>
</a:theme>
</file>

<file path=ppt/theme/theme6.xml><?xml version="1.0" encoding="utf-8"?>
<a:theme xmlns:a="http://schemas.openxmlformats.org/drawingml/2006/main" name="4_Berlim">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B587E4A9-1405-4B4F-8BC3-512EE08D2EBF}"/>
    </a:ext>
  </a:extLst>
</a:theme>
</file>

<file path=ppt/theme/theme7.xml><?xml version="1.0" encoding="utf-8"?>
<a:theme xmlns:a="http://schemas.openxmlformats.org/drawingml/2006/main" name="5_Berlim">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7DC10E3-4FF5-456B-A359-A0F378C1E5FB}"/>
    </a:ext>
  </a:extLst>
</a:theme>
</file>

<file path=ppt/theme/theme8.xml><?xml version="1.0" encoding="utf-8"?>
<a:theme xmlns:a="http://schemas.openxmlformats.org/drawingml/2006/main" name="6_Berlim">
  <a:themeElements>
    <a:clrScheme name="Berlin">
      <a:dk1>
        <a:sysClr val="windowText" lastClr="000000"/>
      </a:dk1>
      <a:lt1>
        <a:sysClr val="window" lastClr="FFFFFF"/>
      </a:lt1>
      <a:dk2>
        <a:srgbClr val="8D4585"/>
      </a:dk2>
      <a:lt2>
        <a:srgbClr val="E7E6E6"/>
      </a:lt2>
      <a:accent1>
        <a:srgbClr val="F35AE6"/>
      </a:accent1>
      <a:accent2>
        <a:srgbClr val="FC5283"/>
      </a:accent2>
      <a:accent3>
        <a:srgbClr val="F67C64"/>
      </a:accent3>
      <a:accent4>
        <a:srgbClr val="F89F65"/>
      </a:accent4>
      <a:accent5>
        <a:srgbClr val="55C6BA"/>
      </a:accent5>
      <a:accent6>
        <a:srgbClr val="84A3FD"/>
      </a:accent6>
      <a:hlink>
        <a:srgbClr val="6ED4F6"/>
      </a:hlink>
      <a:folHlink>
        <a:srgbClr val="9FECFC"/>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106000"/>
                <a:satMod val="220000"/>
                <a:lumMod val="140000"/>
              </a:schemeClr>
            </a:gs>
            <a:gs pos="50000">
              <a:schemeClr val="phClr">
                <a:shade val="100000"/>
                <a:hueMod val="100000"/>
                <a:satMod val="110000"/>
                <a:lumMod val="130000"/>
              </a:schemeClr>
            </a:gs>
            <a:gs pos="100000">
              <a:schemeClr val="phClr">
                <a:shade val="69000"/>
                <a:hueMod val="88000"/>
                <a:satMod val="16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7D30EEFE-7128-4DE5-8A0D-8D4EF32CB0AF}"/>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Tema2</Template>
  <TotalTime>1292</TotalTime>
  <Words>7389</Words>
  <Application>Microsoft Office PowerPoint</Application>
  <PresentationFormat>Personalizar</PresentationFormat>
  <Paragraphs>904</Paragraphs>
  <Slides>133</Slides>
  <Notes>0</Notes>
  <HiddenSlides>0</HiddenSlides>
  <MMClips>0</MMClips>
  <ScaleCrop>false</ScaleCrop>
  <HeadingPairs>
    <vt:vector size="6" baseType="variant">
      <vt:variant>
        <vt:lpstr>Tema</vt:lpstr>
      </vt:variant>
      <vt:variant>
        <vt:i4>8</vt:i4>
      </vt:variant>
      <vt:variant>
        <vt:lpstr>Servidores OLE incorporados</vt:lpstr>
      </vt:variant>
      <vt:variant>
        <vt:i4>1</vt:i4>
      </vt:variant>
      <vt:variant>
        <vt:lpstr>Títulos de slides</vt:lpstr>
      </vt:variant>
      <vt:variant>
        <vt:i4>133</vt:i4>
      </vt:variant>
    </vt:vector>
  </HeadingPairs>
  <TitlesOfParts>
    <vt:vector size="142" baseType="lpstr">
      <vt:lpstr>Tema2</vt:lpstr>
      <vt:lpstr>1_Berlim</vt:lpstr>
      <vt:lpstr>2_Berlim</vt:lpstr>
      <vt:lpstr>3_Berlim</vt:lpstr>
      <vt:lpstr>1_Tema2</vt:lpstr>
      <vt:lpstr>4_Berlim</vt:lpstr>
      <vt:lpstr>5_Berlim</vt:lpstr>
      <vt:lpstr>6_Berlim</vt:lpstr>
      <vt:lpstr>Folha de Cálculo</vt:lpstr>
      <vt:lpstr>Reunião dos DE - IFPA</vt:lpstr>
      <vt:lpstr>Abertura – Campus Itaituba</vt:lpstr>
      <vt:lpstr>Projetos de Ensino no IFPA - mapeamento</vt:lpstr>
      <vt:lpstr>Instrução normativa nº 04/2016/PROEN</vt:lpstr>
      <vt:lpstr>Homologação </vt:lpstr>
      <vt:lpstr>Slide 6</vt:lpstr>
      <vt:lpstr>Slide 7</vt:lpstr>
      <vt:lpstr>Publicação e Cadastro no SIGAA</vt:lpstr>
      <vt:lpstr>Slide 9</vt:lpstr>
      <vt:lpstr>Slide 10</vt:lpstr>
      <vt:lpstr>Slide 11</vt:lpstr>
      <vt:lpstr>Recomendações</vt:lpstr>
      <vt:lpstr>Recomendações</vt:lpstr>
      <vt:lpstr>Slide 14</vt:lpstr>
      <vt:lpstr>Gestão do Ensino</vt:lpstr>
      <vt:lpstr>Gestão do Ensino</vt:lpstr>
      <vt:lpstr>Atribuições do Ensino – Regimento Geral</vt:lpstr>
      <vt:lpstr>Atribuições do Ensino – Regimento Geral(cont)</vt:lpstr>
      <vt:lpstr>Atribuições do Ensino – Regimento Geral(cont)</vt:lpstr>
      <vt:lpstr>Diretor(a) de Ensino - EQUIPE do ENSINO</vt:lpstr>
      <vt:lpstr>Apresentação Direção do Ensino Itaituba</vt:lpstr>
      <vt:lpstr>Apresentação Direção do Ensino de Conceição do Araguaia</vt:lpstr>
      <vt:lpstr>Apresentação Direção do Ensino de Parauapebas</vt:lpstr>
      <vt:lpstr>Destaques:</vt:lpstr>
      <vt:lpstr>Planejamento e Comunicação </vt:lpstr>
      <vt:lpstr>Uso de Ferramentas</vt:lpstr>
      <vt:lpstr>A Experiência da PROEN com o SIGPP</vt:lpstr>
      <vt:lpstr>Vantagens</vt:lpstr>
      <vt:lpstr>Slide 29</vt:lpstr>
      <vt:lpstr>Metas quanto à oferta dos cursos EJA/EPT e Licenciaturas</vt:lpstr>
      <vt:lpstr>Slide 31</vt:lpstr>
      <vt:lpstr>Percentual de vagas ofertadas para a EJA-EPT</vt:lpstr>
      <vt:lpstr>Perspectivas 2018 (EJA/EPT)</vt:lpstr>
      <vt:lpstr>Percentual de vagas ofertadas para cursos de licenciatura e de formação de professores </vt:lpstr>
      <vt:lpstr>Perspectivas 2018 (Licenciaturas/Formação de Professores)</vt:lpstr>
      <vt:lpstr>Em Resumo...</vt:lpstr>
      <vt:lpstr>Ferramentas de Gestão do ENSINO - SIGAA</vt:lpstr>
      <vt:lpstr>Valorização do Trabalho em equipe</vt:lpstr>
      <vt:lpstr>Valorização do Trabalho em equipe (cont)</vt:lpstr>
      <vt:lpstr>Para encerrar:</vt:lpstr>
      <vt:lpstr> DICA: Como um gestor pode desenvolver sua inteligência emocional? </vt:lpstr>
      <vt:lpstr> Normativas </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Reforma do Ensino Médio</vt:lpstr>
      <vt:lpstr>Orçamento IFPA</vt:lpstr>
      <vt:lpstr>Base de Cálculo do Quantitativo de Matriculas   </vt:lpstr>
      <vt:lpstr>Pesos dos Cursos </vt:lpstr>
      <vt:lpstr> Pesos dos Cursos  </vt:lpstr>
      <vt:lpstr>   Pesos dos Cursos    </vt:lpstr>
      <vt:lpstr> Pesos dos cursos  </vt:lpstr>
      <vt:lpstr>Dados da Matriz CONIF 2018</vt:lpstr>
      <vt:lpstr>Slide 94</vt:lpstr>
      <vt:lpstr>Slide 95</vt:lpstr>
      <vt:lpstr>Slide 96</vt:lpstr>
      <vt:lpstr>Exemplo do Campus Abaetetuba</vt:lpstr>
      <vt:lpstr>Exemplo do Campus Altamira</vt:lpstr>
      <vt:lpstr>Campus em Expansão (Óbidos)</vt:lpstr>
      <vt:lpstr>Campus em Expansão (Paragominas)</vt:lpstr>
      <vt:lpstr>Slide 101</vt:lpstr>
      <vt:lpstr>Pontos de Reflexão a partir da Matriz</vt:lpstr>
      <vt:lpstr>Slide 103</vt:lpstr>
      <vt:lpstr>Informes Assistência Estudantil</vt:lpstr>
      <vt:lpstr>Novas Regulações</vt:lpstr>
      <vt:lpstr>Vamos usar Aplicativo Rybená</vt:lpstr>
      <vt:lpstr>Informativos EAD</vt:lpstr>
      <vt:lpstr>Acompanhamento PIT e RAD</vt:lpstr>
      <vt:lpstr>Slide 109</vt:lpstr>
      <vt:lpstr>Slide 110</vt:lpstr>
      <vt:lpstr>Slide 111</vt:lpstr>
      <vt:lpstr>Processo Seletivo Unificado</vt:lpstr>
      <vt:lpstr>Processo Seletivo Unificado – cont.</vt:lpstr>
      <vt:lpstr>Processo Seletivo Unificado - Cronograma</vt:lpstr>
      <vt:lpstr>Informes Calendário Acadêmico</vt:lpstr>
      <vt:lpstr>Acompanhamento SISTEC - PI</vt:lpstr>
      <vt:lpstr>Slide 117</vt:lpstr>
      <vt:lpstr>Slide 118</vt:lpstr>
      <vt:lpstr>Slide 119</vt:lpstr>
      <vt:lpstr>PLANO  ESTRATÉGICO PARA PERMANÊNCIA E O ÊXITO DOS ESTUDANTES- IFPA – NOS  CAMPI</vt:lpstr>
      <vt:lpstr>Slide 121</vt:lpstr>
      <vt:lpstr>DOCUMENTOS NORTEADORES PARA CONSTRUÇÃO DO PLANO NOS CAMPI</vt:lpstr>
      <vt:lpstr>Slide 123</vt:lpstr>
      <vt:lpstr>FASE FINAL CONSOLIDAÇÃO PLANO IFPA </vt:lpstr>
      <vt:lpstr>Slide 125</vt:lpstr>
      <vt:lpstr>Slide 126</vt:lpstr>
      <vt:lpstr>PPE INSTITUCIONAL - IFPA </vt:lpstr>
      <vt:lpstr>Slide 128</vt:lpstr>
      <vt:lpstr>Slide 129</vt:lpstr>
      <vt:lpstr>PLANO INSTITUCIONAL ESTRATÉGICO PARA PERMANÊNCIA E O ÊXITO DOS ESTUDANTES- IFPA   CAMPI E INSTITUCIONAL  PRAZO FINAL  11.10.2017-     </vt:lpstr>
      <vt:lpstr>Normativa do NAPNE</vt:lpstr>
      <vt:lpstr>Normativa da Educação do Campo </vt:lpstr>
      <vt:lpstr>Slide 133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Reunião dos DE Itaituba</dc:title>
  <dc:creator>Elinilze Teodoro</dc:creator>
  <cp:lastModifiedBy>Elinilze Guedes Teodoro</cp:lastModifiedBy>
  <cp:revision>106</cp:revision>
  <dcterms:created xsi:type="dcterms:W3CDTF">2017-08-20T00:10:44Z</dcterms:created>
  <dcterms:modified xsi:type="dcterms:W3CDTF">2017-09-04T22:25:24Z</dcterms:modified>
</cp:coreProperties>
</file>