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olors6.xml" ContentType="application/vnd.ms-office.chartcolor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6.xml" ContentType="application/vnd.ms-office.chartstyle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29"/>
  </p:notesMasterIdLst>
  <p:sldIdLst>
    <p:sldId id="265" r:id="rId2"/>
    <p:sldId id="317" r:id="rId3"/>
    <p:sldId id="316" r:id="rId4"/>
    <p:sldId id="318" r:id="rId5"/>
    <p:sldId id="330" r:id="rId6"/>
    <p:sldId id="319" r:id="rId7"/>
    <p:sldId id="299" r:id="rId8"/>
    <p:sldId id="296" r:id="rId9"/>
    <p:sldId id="297" r:id="rId10"/>
    <p:sldId id="300" r:id="rId11"/>
    <p:sldId id="320" r:id="rId12"/>
    <p:sldId id="321" r:id="rId13"/>
    <p:sldId id="322" r:id="rId14"/>
    <p:sldId id="323" r:id="rId15"/>
    <p:sldId id="324" r:id="rId16"/>
    <p:sldId id="325" r:id="rId17"/>
    <p:sldId id="328" r:id="rId18"/>
    <p:sldId id="329" r:id="rId19"/>
    <p:sldId id="326" r:id="rId20"/>
    <p:sldId id="327" r:id="rId21"/>
    <p:sldId id="313" r:id="rId22"/>
    <p:sldId id="305" r:id="rId23"/>
    <p:sldId id="308" r:id="rId24"/>
    <p:sldId id="310" r:id="rId25"/>
    <p:sldId id="311" r:id="rId26"/>
    <p:sldId id="331" r:id="rId27"/>
    <p:sldId id="314" r:id="rId2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cção Predefinida" id="{CE0E502F-166B-44C0-B935-011F72EE6650}">
          <p14:sldIdLst>
            <p14:sldId id="265"/>
            <p14:sldId id="317"/>
            <p14:sldId id="316"/>
            <p14:sldId id="318"/>
            <p14:sldId id="330"/>
            <p14:sldId id="319"/>
            <p14:sldId id="299"/>
            <p14:sldId id="296"/>
            <p14:sldId id="297"/>
            <p14:sldId id="300"/>
            <p14:sldId id="320"/>
            <p14:sldId id="321"/>
            <p14:sldId id="322"/>
            <p14:sldId id="323"/>
            <p14:sldId id="324"/>
            <p14:sldId id="325"/>
            <p14:sldId id="328"/>
            <p14:sldId id="329"/>
            <p14:sldId id="326"/>
            <p14:sldId id="327"/>
            <p14:sldId id="313"/>
            <p14:sldId id="305"/>
            <p14:sldId id="308"/>
            <p14:sldId id="310"/>
            <p14:sldId id="311"/>
            <p14:sldId id="331"/>
            <p14:sldId id="31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9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BFBFB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63" autoAdjust="0"/>
    <p:restoredTop sz="94660"/>
  </p:normalViewPr>
  <p:slideViewPr>
    <p:cSldViewPr>
      <p:cViewPr varScale="1">
        <p:scale>
          <a:sx n="102" d="100"/>
          <a:sy n="102" d="100"/>
        </p:scale>
        <p:origin x="-1188" y="-96"/>
      </p:cViewPr>
      <p:guideLst>
        <p:guide orient="horz" pos="2160"/>
        <p:guide pos="2880"/>
        <p:guide pos="29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https://d.docs.live.net/5c9f7508405be8ef/CONIF_FORPLAN/Banco%20de%20Informa&#231;&#245;es%20Matriz%202012%20a%202017(Recuperado%20Automaticamente)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https://d.docs.live.net/5c9f7508405be8ef/CONIF_FORPLAN/Banco%20de%20Informa&#231;&#245;es%20Matriz%202012%20a%202017(Recuperado%20Automaticamente)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PETTENON\OneDrive\Documentos\Matriz%202017\Banco%20de%20Informa&#231;&#245;es%20Matriz%202012%20a%202017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C:\Users\PETTENON\OneDrive\CONIF_FORPLAN\Despesas%20da%20rede%20por%20a&#231;&#227;o%20e%20por%20grupo%20resumido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chartUserShapes" Target="../drawings/drawing1.xml"/><Relationship Id="rId1" Type="http://schemas.openxmlformats.org/officeDocument/2006/relationships/oleObject" Target="https://d.docs.live.net/5c9f7508405be8ef/CONIF_FORPLAN/Banco%20de%20Informa&#231;&#245;es%20Matriz%202012%20a%202017(Recuperado%20Automaticamente)-PROAD.xlsx" TargetMode="External"/><Relationship Id="rId4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openxmlformats.org/officeDocument/2006/relationships/package" Target="../embeddings/Planilha_do_Microsoft_Office_Excel6.xlsx"/><Relationship Id="rId1" Type="http://schemas.openxmlformats.org/officeDocument/2006/relationships/themeOverride" Target="../theme/themeOverride1.xml"/><Relationship Id="rId4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cap="none" baseline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defRPr>
            </a:pPr>
            <a:r>
              <a:rPr lang="pt-BR"/>
              <a:t>Valor  matriz proposta X valor homologado em bilhões, 2012-2017</a:t>
            </a:r>
          </a:p>
        </c:rich>
      </c:tx>
      <c:layout>
        <c:manualLayout>
          <c:xMode val="edge"/>
          <c:yMode val="edge"/>
          <c:x val="0.11393223569751169"/>
          <c:y val="2.5396816932277824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1.407751648401942E-2"/>
          <c:y val="0.26455474635636422"/>
          <c:w val="0.981995140651995"/>
          <c:h val="0.65263174867646712"/>
        </c:manualLayout>
      </c:layout>
      <c:lineChart>
        <c:grouping val="standard"/>
        <c:ser>
          <c:idx val="2"/>
          <c:order val="0"/>
          <c:tx>
            <c:strRef>
              <c:f>'[Banco de Informações Matriz 2012 a 2017(Recuperado Automaticamente).xlsx]Proposta'!$A$14</c:f>
              <c:strCache>
                <c:ptCount val="1"/>
                <c:pt idx="0">
                  <c:v>Matriz Total Proposta (MTP)</c:v>
                </c:pt>
              </c:strCache>
            </c:strRef>
          </c:tx>
          <c:spPr>
            <a:ln w="22225" cap="rnd">
              <a:solidFill>
                <a:srgbClr val="00B0F0"/>
              </a:solidFill>
            </a:ln>
            <a:effectLst>
              <a:glow rad="139700">
                <a:schemeClr val="accent6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2.9455076447133348E-2"/>
                  <c:y val="-7.6190450796833495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BA5-4E20-ABC6-22CF836D0B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516445055227112E-2"/>
                  <c:y val="-5.3615502412586613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BA5-4E20-ABC6-22CF836D0B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1237107025986722E-2"/>
                  <c:y val="-5.0793633864555744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BA5-4E20-ABC6-22CF836D0B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1237107025986687E-2"/>
                  <c:y val="-2.8218685480308744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BA5-4E20-ABC6-22CF836D0B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927343526284445E-2"/>
                  <c:y val="-4.5149896768493895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ABA5-4E20-ABC6-22CF836D0B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5.3019137604839978E-2"/>
                  <c:y val="-4.2328028220463096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BA5-4E20-ABC6-22CF836D0B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 Black" panose="020B0A040201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'[Banco de Informações Matriz 2012 a 2017(Recuperado Automaticamente).xlsx]Proposta'!$B$11:$G$11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'[Banco de Informações Matriz 2012 a 2017(Recuperado Automaticamente).xlsx]Proposta'!$B$14:$G$14</c:f>
              <c:numCache>
                <c:formatCode>_(* #,##0.00_);_(* \(#,##0.00\);_(* "-"??_);_(@_)</c:formatCode>
                <c:ptCount val="6"/>
                <c:pt idx="0">
                  <c:v>1.7496667859999984</c:v>
                </c:pt>
                <c:pt idx="1">
                  <c:v>2.2391366930000003</c:v>
                </c:pt>
                <c:pt idx="2">
                  <c:v>2.6150838470000002</c:v>
                </c:pt>
                <c:pt idx="3">
                  <c:v>3.2544887219999996</c:v>
                </c:pt>
                <c:pt idx="4">
                  <c:v>3.4309667630000003</c:v>
                </c:pt>
                <c:pt idx="5">
                  <c:v>3.5283230473089406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BA5-4E20-ABC6-22CF836D0BF3}"/>
            </c:ext>
          </c:extLst>
        </c:ser>
        <c:ser>
          <c:idx val="5"/>
          <c:order val="1"/>
          <c:tx>
            <c:strRef>
              <c:f>'[Banco de Informações Matriz 2012 a 2017(Recuperado Automaticamente).xlsx]Proposta'!$A$17</c:f>
              <c:strCache>
                <c:ptCount val="1"/>
                <c:pt idx="0">
                  <c:v>Matriz Total Homologada (MTH)</c:v>
                </c:pt>
              </c:strCache>
            </c:strRef>
          </c:tx>
          <c:spPr>
            <a:ln w="22225" cap="rnd">
              <a:solidFill>
                <a:srgbClr val="FF0000"/>
              </a:solidFill>
            </a:ln>
            <a:effectLst>
              <a:glow rad="139700">
                <a:schemeClr val="accent6">
                  <a:lumMod val="60000"/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7.265585523626214E-2"/>
                  <c:y val="-3.3862422576370559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BA5-4E20-ABC6-22CF836D0B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3382419973417767E-2"/>
                  <c:y val="-2.5396816932277824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ABA5-4E20-ABC6-22CF836D0B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5346091736560045E-2"/>
                  <c:y val="-1.9753079836216103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BA5-4E20-ABC6-22CF836D0B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7309763499702213E-2"/>
                  <c:y val="-3.3862422576370482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ABA5-4E20-ABC6-22CF836D0B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1055465841697893E-2"/>
                  <c:y val="-8.4656056440926206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ABA5-4E20-ABC6-22CF836D0B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5.1055465841697893E-2"/>
                  <c:y val="2.8218685480308592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ABA5-4E20-ABC6-22CF836D0BF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 Black" panose="020B0A040201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'[Banco de Informações Matriz 2012 a 2017(Recuperado Automaticamente).xlsx]Proposta'!$B$11:$G$11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'[Banco de Informações Matriz 2012 a 2017(Recuperado Automaticamente).xlsx]Proposta'!$B$17:$G$17</c:f>
              <c:numCache>
                <c:formatCode>_(* #,##0.00_);_(* \(#,##0.00\);_(* "-"??_);_(@_)</c:formatCode>
                <c:ptCount val="6"/>
                <c:pt idx="0">
                  <c:v>1.7099976779999986</c:v>
                </c:pt>
                <c:pt idx="1">
                  <c:v>1.9992687839999999</c:v>
                </c:pt>
                <c:pt idx="2">
                  <c:v>2.3633736140000003</c:v>
                </c:pt>
                <c:pt idx="3">
                  <c:v>2.8090608919999998</c:v>
                </c:pt>
                <c:pt idx="4">
                  <c:v>2.5455287610000012</c:v>
                </c:pt>
                <c:pt idx="5">
                  <c:v>2.4672370670000019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ABA5-4E20-ABC6-22CF836D0BF3}"/>
            </c:ext>
          </c:extLst>
        </c:ser>
        <c:dLbls/>
        <c:marker val="1"/>
        <c:axId val="107966848"/>
        <c:axId val="107968384"/>
      </c:lineChart>
      <c:catAx>
        <c:axId val="10796684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07968384"/>
        <c:crosses val="autoZero"/>
        <c:auto val="1"/>
        <c:lblAlgn val="ctr"/>
        <c:lblOffset val="100"/>
      </c:catAx>
      <c:valAx>
        <c:axId val="107968384"/>
        <c:scaling>
          <c:orientation val="minMax"/>
        </c:scaling>
        <c:delete val="1"/>
        <c:axPos val="l"/>
        <c:numFmt formatCode="_(* #,##0.00_);_(* \(#,##0.00\);_(* &quot;-&quot;??_);_(@_)" sourceLinked="1"/>
        <c:majorTickMark val="none"/>
        <c:tickLblPos val="none"/>
        <c:crossAx val="10796684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9.1932747053552336E-4"/>
          <c:y val="0.72100328755833865"/>
          <c:w val="0.99367161571371232"/>
          <c:h val="0.2174117092517408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1"/>
              </a:solidFill>
              <a:latin typeface="Arial Black" panose="020B0A040201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400" b="1">
          <a:solidFill>
            <a:schemeClr val="bg1"/>
          </a:solidFill>
          <a:latin typeface="Arial Black" panose="020B0A04020102020204" pitchFamily="34" charset="0"/>
          <a:cs typeface="Arial" panose="020B0604020202020204" pitchFamily="34" charset="0"/>
        </a:defRPr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cap="none" baseline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r>
              <a:rPr lang="pt-BR"/>
              <a:t>Valor  matriz  valor homologado em bilhões, 2012-2017</a:t>
            </a:r>
          </a:p>
        </c:rich>
      </c:tx>
      <c:layout>
        <c:manualLayout>
          <c:xMode val="edge"/>
          <c:yMode val="edge"/>
          <c:x val="0.11393223569751168"/>
          <c:y val="2.539681693227782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1.4077516484019418E-2"/>
          <c:y val="0.367179313526038"/>
          <c:w val="0.981995140651995"/>
          <c:h val="0.58146756717602421"/>
        </c:manualLayout>
      </c:layout>
      <c:lineChart>
        <c:grouping val="standard"/>
        <c:ser>
          <c:idx val="3"/>
          <c:order val="0"/>
          <c:tx>
            <c:strRef>
              <c:f>'[Banco de Informações Matriz 2012 a 2017(Recuperado Automaticamente).xlsx]Proposta'!$A$15</c:f>
              <c:strCache>
                <c:ptCount val="1"/>
                <c:pt idx="0">
                  <c:v>Matriz Funcionamento Homologada (MGH)</c:v>
                </c:pt>
              </c:strCache>
            </c:strRef>
          </c:tx>
          <c:spPr>
            <a:ln w="22225" cap="rnd">
              <a:solidFill>
                <a:srgbClr val="FF0000"/>
              </a:solidFill>
            </a:ln>
            <a:effectLst>
              <a:glow rad="139700">
                <a:schemeClr val="accent4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3.5346091736559983E-2"/>
                  <c:y val="4.7971765316524757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24A0-4CD3-872D-1234F10F42A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338241997341776E-2"/>
                  <c:y val="5.3615502412586495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4A0-4CD3-872D-1234F10F42A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338241997341776E-2"/>
                  <c:y val="4.514989676849375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24A0-4CD3-872D-1234F10F42A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5346091736560045E-2"/>
                  <c:y val="2.5396816932277713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4A0-4CD3-872D-1234F10F42AD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4982809367982353E-2"/>
                  <c:y val="3.386242257637035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24A0-4CD3-872D-1234F10F42AD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1243077315488978E-2"/>
                  <c:y val="4.2291183906823598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4A0-4CD3-872D-1234F10F42AD}"/>
                </c:ext>
                <c:ext xmlns:c15="http://schemas.microsoft.com/office/drawing/2012/chart" uri="{CE6537A1-D6FC-4f65-9D91-7224C49458BB}">
                  <c15:layout>
                    <c:manualLayout>
                      <c:w val="9.8966863517060355E-2"/>
                      <c:h val="5.9143333950335782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'[Banco de Informações Matriz 2012 a 2017(Recuperado Automaticamente).xlsx]Proposta'!$B$11:$G$11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'[Banco de Informações Matriz 2012 a 2017(Recuperado Automaticamente).xlsx]Proposta'!$B$15:$G$15</c:f>
              <c:numCache>
                <c:formatCode>_(* #,##0.00_);_(* \(#,##0.00\);_(* "-"??_);_(@_)</c:formatCode>
                <c:ptCount val="6"/>
                <c:pt idx="0">
                  <c:v>1.5449976779999992</c:v>
                </c:pt>
                <c:pt idx="1">
                  <c:v>1.752643503</c:v>
                </c:pt>
                <c:pt idx="2">
                  <c:v>2.0093435290000001</c:v>
                </c:pt>
                <c:pt idx="3">
                  <c:v>2.4082640949999998</c:v>
                </c:pt>
                <c:pt idx="4">
                  <c:v>2.111720826</c:v>
                </c:pt>
                <c:pt idx="5">
                  <c:v>2.0338285959999998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4A0-4CD3-872D-1234F10F42AD}"/>
            </c:ext>
          </c:extLst>
        </c:ser>
        <c:ser>
          <c:idx val="4"/>
          <c:order val="1"/>
          <c:tx>
            <c:strRef>
              <c:f>'[Banco de Informações Matriz 2012 a 2017(Recuperado Automaticamente).xlsx]Proposta'!$A$16</c:f>
              <c:strCache>
                <c:ptCount val="1"/>
                <c:pt idx="0">
                  <c:v>Matriz Assistência Estudantil Homolagada (MAEH)</c:v>
                </c:pt>
              </c:strCache>
            </c:strRef>
          </c:tx>
          <c:spPr>
            <a:ln w="22225" cap="rnd">
              <a:solidFill>
                <a:srgbClr val="FFFF00"/>
              </a:solidFill>
            </a:ln>
            <a:effectLst>
              <a:glow rad="139700">
                <a:schemeClr val="accent5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3.5346091736559983E-2"/>
                  <c:y val="2.5396816932277713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24A0-4CD3-872D-1234F10F42A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455076447133348E-2"/>
                  <c:y val="2.539681693227782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24A0-4CD3-872D-1234F10F42A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5527732920848874E-2"/>
                  <c:y val="2.8218685480308689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24A0-4CD3-872D-1234F10F42A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7309763499702206E-2"/>
                  <c:y val="3.1040554028339575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24A0-4CD3-872D-1234F10F42AD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9455076447133483E-2"/>
                  <c:y val="3.950615967243206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24A0-4CD3-872D-1234F10F42AD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3.5346091736559983E-2"/>
                  <c:y val="3.1040554028339457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24A0-4CD3-872D-1234F10F42A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'[Banco de Informações Matriz 2012 a 2017(Recuperado Automaticamente).xlsx]Proposta'!$B$11:$G$11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'[Banco de Informações Matriz 2012 a 2017(Recuperado Automaticamente).xlsx]Proposta'!$B$16:$G$16</c:f>
              <c:numCache>
                <c:formatCode>_(* #,##0.00_);_(* \(#,##0.00\);_(* "-"??_);_(@_)</c:formatCode>
                <c:ptCount val="6"/>
                <c:pt idx="0">
                  <c:v>0.16500000000000001</c:v>
                </c:pt>
                <c:pt idx="1">
                  <c:v>0.24662528100000011</c:v>
                </c:pt>
                <c:pt idx="2">
                  <c:v>0.35403008500000022</c:v>
                </c:pt>
                <c:pt idx="3">
                  <c:v>0.40079679699999998</c:v>
                </c:pt>
                <c:pt idx="4">
                  <c:v>0.43380793500000037</c:v>
                </c:pt>
                <c:pt idx="5">
                  <c:v>0.43340847100000057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24A0-4CD3-872D-1234F10F42AD}"/>
            </c:ext>
          </c:extLst>
        </c:ser>
        <c:ser>
          <c:idx val="5"/>
          <c:order val="2"/>
          <c:tx>
            <c:strRef>
              <c:f>'[Banco de Informações Matriz 2012 a 2017(Recuperado Automaticamente).xlsx]Proposta'!$A$17</c:f>
              <c:strCache>
                <c:ptCount val="1"/>
                <c:pt idx="0">
                  <c:v>Matriz Total Homologada (MTH)</c:v>
                </c:pt>
              </c:strCache>
            </c:strRef>
          </c:tx>
          <c:spPr>
            <a:ln w="22225" cap="rnd">
              <a:solidFill>
                <a:srgbClr val="00B0F0"/>
              </a:solidFill>
            </a:ln>
            <a:effectLst>
              <a:glow rad="139700">
                <a:schemeClr val="accent6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2.9455076447133362E-2"/>
                  <c:y val="-4.2328028220463033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24A0-4CD3-872D-1234F10F42A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338241997341776E-2"/>
                  <c:y val="-2.539681693227782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24A0-4CD3-872D-1234F10F42A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5346091736560045E-2"/>
                  <c:y val="-1.9753079836216107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24A0-4CD3-872D-1234F10F42A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7309763499702206E-2"/>
                  <c:y val="-3.3862422576370482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24A0-4CD3-872D-1234F10F42AD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1055465841697893E-2"/>
                  <c:y val="-8.4656056440926206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24A0-4CD3-872D-1234F10F42AD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1055465841697893E-2"/>
                  <c:y val="2.8218685480308592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24A0-4CD3-872D-1234F10F42A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'[Banco de Informações Matriz 2012 a 2017(Recuperado Automaticamente).xlsx]Proposta'!$B$11:$G$11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'[Banco de Informações Matriz 2012 a 2017(Recuperado Automaticamente).xlsx]Proposta'!$B$17:$G$17</c:f>
              <c:numCache>
                <c:formatCode>_(* #,##0.00_);_(* \(#,##0.00\);_(* "-"??_);_(@_)</c:formatCode>
                <c:ptCount val="6"/>
                <c:pt idx="0">
                  <c:v>1.7099976779999984</c:v>
                </c:pt>
                <c:pt idx="1">
                  <c:v>1.9992687840000001</c:v>
                </c:pt>
                <c:pt idx="2">
                  <c:v>2.3633736140000003</c:v>
                </c:pt>
                <c:pt idx="3">
                  <c:v>2.8090608919999998</c:v>
                </c:pt>
                <c:pt idx="4">
                  <c:v>2.5455287610000012</c:v>
                </c:pt>
                <c:pt idx="5">
                  <c:v>2.4672370670000019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24A0-4CD3-872D-1234F10F42AD}"/>
            </c:ext>
          </c:extLst>
        </c:ser>
        <c:dLbls/>
        <c:marker val="1"/>
        <c:axId val="108176512"/>
        <c:axId val="108178048"/>
      </c:lineChart>
      <c:catAx>
        <c:axId val="1081765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pt-BR"/>
          </a:p>
        </c:txPr>
        <c:crossAx val="108178048"/>
        <c:crosses val="autoZero"/>
        <c:auto val="1"/>
        <c:lblAlgn val="ctr"/>
        <c:lblOffset val="100"/>
      </c:catAx>
      <c:valAx>
        <c:axId val="108178048"/>
        <c:scaling>
          <c:orientation val="minMax"/>
        </c:scaling>
        <c:delete val="1"/>
        <c:axPos val="l"/>
        <c:numFmt formatCode="_(* #,##0.00_);_(* \(#,##0.00\);_(* &quot;-&quot;??_);_(@_)" sourceLinked="1"/>
        <c:majorTickMark val="none"/>
        <c:tickLblPos val="none"/>
        <c:crossAx val="1081765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1.0528536874067218E-2"/>
          <c:y val="0.11450342668163374"/>
          <c:w val="0.97413428713567662"/>
          <c:h val="0.11018063513817378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1"/>
              </a:solidFill>
              <a:latin typeface="Arial Black" panose="020B0A040201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400" b="1">
          <a:solidFill>
            <a:schemeClr val="bg1"/>
          </a:solidFill>
          <a:latin typeface="Arial Black" panose="020B0A04020102020204" pitchFamily="34" charset="0"/>
        </a:defRPr>
      </a:pPr>
      <a:endParaRPr lang="pt-B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/>
              <a:t>Evolução das unidades X Matrículas 2012 a 2017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5.7469117328226349E-2"/>
          <c:y val="1.4303436679790026E-2"/>
          <c:w val="0.9316844762058033"/>
          <c:h val="0.8513713910761157"/>
        </c:manualLayout>
      </c:layout>
      <c:lineChart>
        <c:grouping val="standard"/>
        <c:ser>
          <c:idx val="0"/>
          <c:order val="0"/>
          <c:tx>
            <c:strRef>
              <c:f>'C:\Users\Charles\Desktop\[Informações para texto.xlsx]Plan6'!$E$12</c:f>
              <c:strCache>
                <c:ptCount val="1"/>
                <c:pt idx="0">
                  <c:v>Unidades</c:v>
                </c:pt>
              </c:strCache>
            </c:strRef>
          </c:tx>
          <c:spPr>
            <a:ln w="34925" cap="rnd">
              <a:solidFill>
                <a:srgbClr val="FF0000"/>
              </a:solidFill>
              <a:round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3"/>
              <c:layout>
                <c:manualLayout>
                  <c:x val="-1.0185067526416028E-16"/>
                  <c:y val="-2.0370370370370459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26B-45DB-85B3-4905DE8ED60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'C:\Users\Charles\Desktop\[Informações para texto.xlsx]Plan6'!$D$13:$D$18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'C:\Users\Charles\Desktop\[Informações para texto.xlsx]Plan6'!$E$13:$E$18</c:f>
              <c:numCache>
                <c:formatCode>General</c:formatCode>
                <c:ptCount val="6"/>
                <c:pt idx="0">
                  <c:v>408</c:v>
                </c:pt>
                <c:pt idx="1">
                  <c:v>415</c:v>
                </c:pt>
                <c:pt idx="2">
                  <c:v>415</c:v>
                </c:pt>
                <c:pt idx="3">
                  <c:v>582</c:v>
                </c:pt>
                <c:pt idx="4">
                  <c:v>564</c:v>
                </c:pt>
                <c:pt idx="5">
                  <c:v>606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26B-45DB-85B3-4905DE8ED607}"/>
            </c:ext>
          </c:extLst>
        </c:ser>
        <c:ser>
          <c:idx val="1"/>
          <c:order val="1"/>
          <c:tx>
            <c:strRef>
              <c:f>'C:\Users\Charles\Desktop\[Informações para texto.xlsx]Plan6'!$F$12</c:f>
              <c:strCache>
                <c:ptCount val="1"/>
                <c:pt idx="0">
                  <c:v>Matrícula Total</c:v>
                </c:pt>
              </c:strCache>
            </c:strRef>
          </c:tx>
          <c:spPr>
            <a:ln w="34925" cap="rnd">
              <a:solidFill>
                <a:srgbClr val="00B0F0"/>
              </a:solidFill>
              <a:round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'C:\Users\Charles\Desktop\[Informações para texto.xlsx]Plan6'!$D$13:$D$18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'C:\Users\Charles\Desktop\[Informações para texto.xlsx]Plan6'!$F$13:$F$18</c:f>
              <c:numCache>
                <c:formatCode>General</c:formatCode>
                <c:ptCount val="6"/>
                <c:pt idx="0">
                  <c:v>487</c:v>
                </c:pt>
                <c:pt idx="1">
                  <c:v>619</c:v>
                </c:pt>
                <c:pt idx="2">
                  <c:v>673</c:v>
                </c:pt>
                <c:pt idx="3">
                  <c:v>756</c:v>
                </c:pt>
                <c:pt idx="4">
                  <c:v>846</c:v>
                </c:pt>
                <c:pt idx="5">
                  <c:v>878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26B-45DB-85B3-4905DE8ED607}"/>
            </c:ext>
          </c:extLst>
        </c:ser>
        <c:dLbls/>
        <c:marker val="1"/>
        <c:axId val="102286848"/>
        <c:axId val="102288384"/>
      </c:lineChart>
      <c:catAx>
        <c:axId val="10228684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2288384"/>
        <c:crosses val="autoZero"/>
        <c:auto val="1"/>
        <c:lblAlgn val="ctr"/>
        <c:lblOffset val="100"/>
      </c:catAx>
      <c:valAx>
        <c:axId val="1022883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2286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400"/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cap="all" baseline="0">
                <a:solidFill>
                  <a:schemeClr val="lt1"/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r>
              <a:rPr lang="pt-BR" dirty="0" err="1"/>
              <a:t>eVOLUçÃO</a:t>
            </a:r>
            <a:r>
              <a:rPr lang="pt-BR" dirty="0"/>
              <a:t> DAS DESPESAS 2015 A 2017, em milhões</a:t>
            </a:r>
            <a:r>
              <a:rPr lang="pt-BR" baseline="0" dirty="0"/>
              <a:t> de reais</a:t>
            </a:r>
            <a:endParaRPr lang="pt-BR" dirty="0"/>
          </a:p>
        </c:rich>
      </c:tx>
      <c:layout>
        <c:manualLayout>
          <c:xMode val="edge"/>
          <c:yMode val="edge"/>
          <c:x val="0.17007633420822396"/>
          <c:y val="1.5740740740740743E-2"/>
        </c:manualLayout>
      </c:layout>
      <c:spPr>
        <a:noFill/>
        <a:ln>
          <a:noFill/>
        </a:ln>
        <a:effectLst/>
      </c:spPr>
    </c:title>
    <c:view3D>
      <c:depthPercent val="100"/>
      <c:rAngAx val="1"/>
    </c:view3D>
    <c:floor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spPr>
        <a:noFill/>
        <a:ln w="25400">
          <a:noFill/>
        </a:ln>
        <a:effectLst/>
        <a:sp3d/>
      </c:spPr>
    </c:sideWall>
    <c:backWall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ndard"/>
        <c:ser>
          <c:idx val="0"/>
          <c:order val="0"/>
          <c:tx>
            <c:strRef>
              <c:f>'Despesas rede'!$E$130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00B050">
                <a:alpha val="88000"/>
              </a:srgb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50000"/>
                </a:schemeClr>
              </a:contourClr>
            </a:sp3d>
          </c:spPr>
          <c:dLbls>
            <c:spPr>
              <a:solidFill>
                <a:schemeClr val="accent1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'Despesas rede'!$F$129:$H$129</c:f>
              <c:strCache>
                <c:ptCount val="3"/>
                <c:pt idx="0">
                  <c:v>Total Depesas Empenhadas</c:v>
                </c:pt>
                <c:pt idx="1">
                  <c:v> Custeio Empenhado</c:v>
                </c:pt>
                <c:pt idx="2">
                  <c:v>Investimento empenhado</c:v>
                </c:pt>
              </c:strCache>
            </c:strRef>
          </c:cat>
          <c:val>
            <c:numRef>
              <c:f>'Despesas rede'!$F$130:$H$130</c:f>
              <c:numCache>
                <c:formatCode>#,##0</c:formatCode>
                <c:ptCount val="3"/>
                <c:pt idx="0">
                  <c:v>2875</c:v>
                </c:pt>
                <c:pt idx="1">
                  <c:v>2056</c:v>
                </c:pt>
                <c:pt idx="2" formatCode="General">
                  <c:v>0.81899999999999995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D88-4F99-AC6D-26ED3789D0C9}"/>
            </c:ext>
          </c:extLst>
        </c:ser>
        <c:ser>
          <c:idx val="1"/>
          <c:order val="1"/>
          <c:tx>
            <c:strRef>
              <c:f>'Despesas rede'!$E$131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FF00">
                <a:alpha val="88000"/>
              </a:srgbClr>
            </a:solidFill>
            <a:ln>
              <a:solidFill>
                <a:schemeClr val="accent2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2">
                  <a:lumMod val="50000"/>
                </a:schemeClr>
              </a:contourClr>
            </a:sp3d>
          </c:spPr>
          <c:dLbls>
            <c:spPr>
              <a:solidFill>
                <a:schemeClr val="accent2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'Despesas rede'!$F$129:$H$129</c:f>
              <c:strCache>
                <c:ptCount val="3"/>
                <c:pt idx="0">
                  <c:v>Total Depesas Empenhadas</c:v>
                </c:pt>
                <c:pt idx="1">
                  <c:v> Custeio Empenhado</c:v>
                </c:pt>
                <c:pt idx="2">
                  <c:v>Investimento empenhado</c:v>
                </c:pt>
              </c:strCache>
            </c:strRef>
          </c:cat>
          <c:val>
            <c:numRef>
              <c:f>'Despesas rede'!$F$131:$H$131</c:f>
              <c:numCache>
                <c:formatCode>#,##0</c:formatCode>
                <c:ptCount val="3"/>
                <c:pt idx="0">
                  <c:v>2613</c:v>
                </c:pt>
                <c:pt idx="1">
                  <c:v>2120</c:v>
                </c:pt>
                <c:pt idx="2" formatCode="General">
                  <c:v>0.49500000000000022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D88-4F99-AC6D-26ED3789D0C9}"/>
            </c:ext>
          </c:extLst>
        </c:ser>
        <c:ser>
          <c:idx val="2"/>
          <c:order val="2"/>
          <c:tx>
            <c:strRef>
              <c:f>'Despesas rede'!$E$132</c:f>
              <c:strCache>
                <c:ptCount val="1"/>
                <c:pt idx="0">
                  <c:v>2017*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accent3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3">
                  <a:lumMod val="50000"/>
                </a:schemeClr>
              </a:contourClr>
            </a:sp3d>
          </c:spPr>
          <c:dLbls>
            <c:spPr>
              <a:solidFill>
                <a:schemeClr val="accent3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'Despesas rede'!$F$129:$H$129</c:f>
              <c:strCache>
                <c:ptCount val="3"/>
                <c:pt idx="0">
                  <c:v>Total Depesas Empenhadas</c:v>
                </c:pt>
                <c:pt idx="1">
                  <c:v> Custeio Empenhado</c:v>
                </c:pt>
                <c:pt idx="2">
                  <c:v>Investimento empenhado</c:v>
                </c:pt>
              </c:strCache>
            </c:strRef>
          </c:cat>
          <c:val>
            <c:numRef>
              <c:f>'Despesas rede'!$F$132:$H$132</c:f>
              <c:numCache>
                <c:formatCode>#,##0</c:formatCode>
                <c:ptCount val="3"/>
                <c:pt idx="0">
                  <c:v>2340</c:v>
                </c:pt>
                <c:pt idx="1">
                  <c:v>2048</c:v>
                </c:pt>
                <c:pt idx="2" formatCode="General">
                  <c:v>0.2910000000000002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D88-4F99-AC6D-26ED3789D0C9}"/>
            </c:ext>
          </c:extLst>
        </c:ser>
        <c:dLbls>
          <c:showVal val="1"/>
        </c:dLbls>
        <c:gapWidth val="84"/>
        <c:gapDepth val="53"/>
        <c:shape val="box"/>
        <c:axId val="108248448"/>
        <c:axId val="108258432"/>
        <c:axId val="108218112"/>
      </c:bar3DChart>
      <c:catAx>
        <c:axId val="10824844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pt-BR"/>
          </a:p>
        </c:txPr>
        <c:crossAx val="108258432"/>
        <c:crosses val="autoZero"/>
        <c:auto val="1"/>
        <c:lblAlgn val="ctr"/>
        <c:lblOffset val="100"/>
      </c:catAx>
      <c:valAx>
        <c:axId val="108258432"/>
        <c:scaling>
          <c:orientation val="minMax"/>
        </c:scaling>
        <c:delete val="1"/>
        <c:axPos val="l"/>
        <c:numFmt formatCode="#,##0" sourceLinked="1"/>
        <c:tickLblPos val="none"/>
        <c:crossAx val="108248448"/>
        <c:crosses val="autoZero"/>
        <c:crossBetween val="between"/>
      </c:valAx>
      <c:serAx>
        <c:axId val="108218112"/>
        <c:scaling>
          <c:orientation val="minMax"/>
        </c:scaling>
        <c:axPos val="b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pt-BR"/>
          </a:p>
        </c:txPr>
        <c:crossAx val="108258432"/>
        <c:crosses val="autoZero"/>
      </c:serAx>
      <c:spPr>
        <a:noFill/>
        <a:ln>
          <a:noFill/>
        </a:ln>
        <a:effectLst/>
      </c:spPr>
    </c:plotArea>
    <c:plotVisOnly val="1"/>
    <c:dispBlanksAs val="gap"/>
  </c:chart>
  <c:spPr>
    <a:solidFill>
      <a:schemeClr val="dk1">
        <a:lumMod val="75000"/>
        <a:lumOff val="25000"/>
      </a:schemeClr>
    </a:solidFill>
    <a:ln w="6350" cap="flat" cmpd="sng" algn="ctr">
      <a:solidFill>
        <a:schemeClr val="dk1">
          <a:tint val="75000"/>
        </a:schemeClr>
      </a:solidFill>
      <a:round/>
    </a:ln>
    <a:effectLst/>
  </c:spPr>
  <c:txPr>
    <a:bodyPr/>
    <a:lstStyle/>
    <a:p>
      <a:pPr>
        <a:defRPr sz="1600">
          <a:latin typeface="Arial Black" panose="020B0A04020102020204" pitchFamily="34" charset="0"/>
        </a:defRPr>
      </a:pPr>
      <a:endParaRPr lang="pt-B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>
        <c:manualLayout>
          <c:layoutTarget val="inner"/>
          <c:xMode val="edge"/>
          <c:yMode val="edge"/>
          <c:x val="0.10655314960629929"/>
          <c:y val="0.17500000000000004"/>
          <c:w val="0.85039127847673712"/>
          <c:h val="0.61169728783902044"/>
        </c:manualLayout>
      </c:layout>
      <c:lineChart>
        <c:grouping val="standard"/>
        <c:ser>
          <c:idx val="0"/>
          <c:order val="0"/>
          <c:tx>
            <c:strRef>
              <c:f>'Dados Charles'!$R$10</c:f>
              <c:strCache>
                <c:ptCount val="1"/>
                <c:pt idx="0">
                  <c:v>Depesas Empenhadas</c:v>
                </c:pt>
              </c:strCache>
            </c:strRef>
          </c:tx>
          <c:spPr>
            <a:ln w="34925" cap="rnd">
              <a:solidFill>
                <a:srgbClr val="FF0000"/>
              </a:solidFill>
              <a:round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1"/>
              <c:layout>
                <c:manualLayout>
                  <c:x val="2.7777777777777835E-3"/>
                  <c:y val="4.1666666666666664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C99-492B-A4A9-4D9B9A4775E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5555555555555504E-2"/>
                  <c:y val="7.8703703703703734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C99-492B-A4A9-4D9B9A4775E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4444444444444488E-2"/>
                  <c:y val="9.7222222222222224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7C99-492B-A4A9-4D9B9A4775E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'Dados Charles'!$Q$11:$Q$16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2017*</c:v>
                </c:pt>
              </c:strCache>
            </c:strRef>
          </c:cat>
          <c:val>
            <c:numRef>
              <c:f>'Dados Charles'!$R$11:$R$16</c:f>
              <c:numCache>
                <c:formatCode>#,##0</c:formatCode>
                <c:ptCount val="6"/>
                <c:pt idx="0">
                  <c:v>2362</c:v>
                </c:pt>
                <c:pt idx="1">
                  <c:v>2872</c:v>
                </c:pt>
                <c:pt idx="2">
                  <c:v>2995</c:v>
                </c:pt>
                <c:pt idx="3">
                  <c:v>2875</c:v>
                </c:pt>
                <c:pt idx="4">
                  <c:v>2615</c:v>
                </c:pt>
                <c:pt idx="5">
                  <c:v>2340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C99-492B-A4A9-4D9B9A4775EE}"/>
            </c:ext>
          </c:extLst>
        </c:ser>
        <c:ser>
          <c:idx val="1"/>
          <c:order val="1"/>
          <c:tx>
            <c:strRef>
              <c:f>'Dados Charles'!$S$10</c:f>
              <c:strCache>
                <c:ptCount val="1"/>
                <c:pt idx="0">
                  <c:v>Numero de Alunos</c:v>
                </c:pt>
              </c:strCache>
            </c:strRef>
          </c:tx>
          <c:spPr>
            <a:ln w="34925" cap="rnd">
              <a:solidFill>
                <a:srgbClr val="00B0F0"/>
              </a:solidFill>
              <a:round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1.6666557305336852E-2"/>
                  <c:y val="-6.0185002916302126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7C99-492B-A4A9-4D9B9A4775E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5555555555555046E-3"/>
                  <c:y val="-6.481481481481495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C99-492B-A4A9-4D9B9A4775E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3.2407407407407433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7C99-492B-A4A9-4D9B9A4775E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888888888888889E-2"/>
                  <c:y val="-6.0185185185185265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C99-492B-A4A9-4D9B9A4775E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7742214103923239E-2"/>
                  <c:y val="-5.5555555555555643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7C99-492B-A4A9-4D9B9A4775E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'Dados Charles'!$Q$11:$Q$16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2017*</c:v>
                </c:pt>
              </c:strCache>
            </c:strRef>
          </c:cat>
          <c:val>
            <c:numRef>
              <c:f>'Dados Charles'!$S$11:$S$16</c:f>
              <c:numCache>
                <c:formatCode>General</c:formatCode>
                <c:ptCount val="6"/>
                <c:pt idx="0" formatCode="#,##0">
                  <c:v>620</c:v>
                </c:pt>
                <c:pt idx="1">
                  <c:v>673</c:v>
                </c:pt>
                <c:pt idx="2">
                  <c:v>756</c:v>
                </c:pt>
                <c:pt idx="3">
                  <c:v>846</c:v>
                </c:pt>
                <c:pt idx="4">
                  <c:v>878</c:v>
                </c:pt>
                <c:pt idx="5">
                  <c:v>878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7C99-492B-A4A9-4D9B9A4775EE}"/>
            </c:ext>
          </c:extLst>
        </c:ser>
        <c:ser>
          <c:idx val="2"/>
          <c:order val="2"/>
          <c:tx>
            <c:strRef>
              <c:f>'Dados Charles'!$T$10</c:f>
              <c:strCache>
                <c:ptCount val="1"/>
                <c:pt idx="0">
                  <c:v>Número de Unidades</c:v>
                </c:pt>
              </c:strCache>
            </c:strRef>
          </c:tx>
          <c:spPr>
            <a:ln w="34925" cap="rnd">
              <a:solidFill>
                <a:srgbClr val="FFFF00"/>
              </a:solidFill>
              <a:round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1.9444444444444445E-2"/>
                  <c:y val="3.2407407407407371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7C99-492B-A4A9-4D9B9A4775E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8.3333333333333905E-3"/>
                  <c:y val="4.6296296296296252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7C99-492B-A4A9-4D9B9A4775E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0555555555555572E-2"/>
                  <c:y val="6.481481481481495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7C99-492B-A4A9-4D9B9A4775E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0555555555555659E-2"/>
                  <c:y val="7.4074074074074001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7C99-492B-A4A9-4D9B9A4775E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6645328462353923E-2"/>
                  <c:y val="6.9444444444444503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7C99-492B-A4A9-4D9B9A4775E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'Dados Charles'!$Q$11:$Q$16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2017*</c:v>
                </c:pt>
              </c:strCache>
            </c:strRef>
          </c:cat>
          <c:val>
            <c:numRef>
              <c:f>'Dados Charles'!$T$11:$T$16</c:f>
              <c:numCache>
                <c:formatCode>General</c:formatCode>
                <c:ptCount val="6"/>
                <c:pt idx="0">
                  <c:v>370</c:v>
                </c:pt>
                <c:pt idx="1">
                  <c:v>395</c:v>
                </c:pt>
                <c:pt idx="2">
                  <c:v>417</c:v>
                </c:pt>
                <c:pt idx="3">
                  <c:v>583</c:v>
                </c:pt>
                <c:pt idx="4">
                  <c:v>621</c:v>
                </c:pt>
                <c:pt idx="5">
                  <c:v>621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7C99-492B-A4A9-4D9B9A4775EE}"/>
            </c:ext>
          </c:extLst>
        </c:ser>
        <c:dLbls/>
        <c:marker val="1"/>
        <c:axId val="109636608"/>
        <c:axId val="109736704"/>
      </c:lineChart>
      <c:catAx>
        <c:axId val="10963660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pt-BR"/>
          </a:p>
        </c:txPr>
        <c:crossAx val="109736704"/>
        <c:crosses val="autoZero"/>
        <c:auto val="1"/>
        <c:lblAlgn val="ctr"/>
        <c:lblOffset val="100"/>
      </c:catAx>
      <c:valAx>
        <c:axId val="109736704"/>
        <c:scaling>
          <c:orientation val="minMax"/>
          <c:max val="3000"/>
        </c:scaling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pt-BR"/>
          </a:p>
        </c:txPr>
        <c:crossAx val="109636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lt1">
                  <a:lumMod val="85000"/>
                </a:schemeClr>
              </a:solidFill>
              <a:latin typeface="Arial Black" panose="020B0A040201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400">
          <a:latin typeface="Arial Black" panose="020B0A04020102020204" pitchFamily="34" charset="0"/>
        </a:defRPr>
      </a:pPr>
      <a:endParaRPr lang="pt-BR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2800" dirty="0"/>
              <a:t>ORÇAMENTO FUNCIONAMENTO DO IFPA</a:t>
            </a:r>
          </a:p>
        </c:rich>
      </c:tx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0005677578904763"/>
          <c:y val="0.13906772207563764"/>
          <c:w val="0.86485551029830554"/>
          <c:h val="0.67773654942208761"/>
        </c:manualLayout>
      </c:layout>
      <c:barChart>
        <c:barDir val="col"/>
        <c:grouping val="clustered"/>
        <c:ser>
          <c:idx val="0"/>
          <c:order val="0"/>
          <c:tx>
            <c:strRef>
              <c:f>'GRÁFICO MATRIZ IFPA'!$B$6</c:f>
              <c:strCache>
                <c:ptCount val="1"/>
                <c:pt idx="0">
                  <c:v>CLASSIFICAÇÃO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Pt>
            <c:idx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</c:dPt>
          <c:dPt>
            <c:idx val="2"/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'GRÁFICO MATRIZ IFPA'!$A$7:$A$9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'GRÁFICO MATRIZ IFPA'!$B$7:$B$9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100"/>
        <c:axId val="166372864"/>
        <c:axId val="166374400"/>
      </c:barChart>
      <c:lineChart>
        <c:grouping val="standard"/>
        <c:ser>
          <c:idx val="1"/>
          <c:order val="1"/>
          <c:tx>
            <c:strRef>
              <c:f>'GRÁFICO MATRIZ IFPA'!$C$6</c:f>
              <c:strCache>
                <c:ptCount val="1"/>
                <c:pt idx="0">
                  <c:v>ORÇAMENTO</c:v>
                </c:pt>
              </c:strCache>
            </c:strRef>
          </c:tx>
          <c:spPr>
            <a:ln w="57150" cap="rnd">
              <a:solidFill>
                <a:srgbClr val="FF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1.1111111111111115E-2"/>
                  <c:y val="-4.074074074074075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888888888888889E-2"/>
                  <c:y val="-4.629629629629633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444444444444446E-2"/>
                  <c:y val="-5.370370370370371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'GRÁFICO MATRIZ IFPA'!$A$7:$A$9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'GRÁFICO MATRIZ IFPA'!$C$7:$C$9</c:f>
              <c:numCache>
                <c:formatCode>"R$"\ #,##0</c:formatCode>
                <c:ptCount val="3"/>
                <c:pt idx="0">
                  <c:v>71892587.549700096</c:v>
                </c:pt>
                <c:pt idx="1">
                  <c:v>63498877.46737951</c:v>
                </c:pt>
                <c:pt idx="2">
                  <c:v>57665127.007985435</c:v>
                </c:pt>
              </c:numCache>
            </c:numRef>
          </c:val>
        </c:ser>
        <c:dLbls>
          <c:showVal val="1"/>
        </c:dLbls>
        <c:marker val="1"/>
        <c:axId val="166372864"/>
        <c:axId val="166374400"/>
      </c:lineChart>
      <c:catAx>
        <c:axId val="166372864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6374400"/>
        <c:crosses val="autoZero"/>
        <c:auto val="1"/>
        <c:lblAlgn val="ctr"/>
        <c:lblOffset val="100"/>
      </c:catAx>
      <c:valAx>
        <c:axId val="16637440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6372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solidFill>
        <a:schemeClr val="accent1"/>
      </a:solidFill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900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>
        <a:lumMod val="75000"/>
      </a:schemeClr>
    </cs:fontRef>
    <cs:defRPr sz="900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400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900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>
        <a:lumMod val="75000"/>
      </a:schemeClr>
    </cs:fontRef>
    <cs:defRPr sz="900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400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900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00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18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2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gradFill>
        <a:gsLst>
          <a:gs pos="100000">
            <a:schemeClr val="dk1">
              <a:lumMod val="95000"/>
              <a:lumOff val="5000"/>
            </a:schemeClr>
          </a:gs>
          <a:gs pos="0">
            <a:schemeClr val="dk1">
              <a:lumMod val="75000"/>
              <a:lumOff val="25000"/>
            </a:schemeClr>
          </a:gs>
        </a:gsLst>
        <a:path path="circle">
          <a:fillToRect l="50000" t="50000" r="50000" b="50000"/>
        </a:path>
      </a:gradFill>
      <a:ln w="9525">
        <a:solidFill>
          <a:schemeClr val="dk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gradFill>
        <a:gsLst>
          <a:gs pos="100000">
            <a:schemeClr val="lt1">
              <a:lumMod val="85000"/>
            </a:schemeClr>
          </a:gs>
          <a:gs pos="0">
            <a:schemeClr val="lt1"/>
          </a:gs>
        </a:gsLst>
        <a:path path="circle">
          <a:fillToRect l="50000" t="50000" r="50000" b="50000"/>
        </a:path>
      </a:gradFill>
      <a:ln w="9525" cap="flat" cmpd="sng" algn="ctr">
        <a:solidFill>
          <a:schemeClr val="lt1"/>
        </a:solidFill>
        <a:round/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0.13486</cdr:x>
      <cdr:y>0.02751</cdr:y>
    </cdr:from>
    <cdr:to>
      <cdr:x>0.9066</cdr:x>
      <cdr:y>0.12201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233165" y="188640"/>
          <a:ext cx="7056784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dirty="0">
              <a:solidFill>
                <a:schemeClr val="bg1"/>
              </a:solidFill>
              <a:latin typeface="Arial Black" panose="020B0A04020102020204" pitchFamily="34" charset="0"/>
            </a:rPr>
            <a:t>Evolução da despesa X evolução do número de matrículas X evolução do número de campus, período de 2012 a 2017.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0F11CB-7DA7-4870-A62D-B6146930B0AA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04154-98B9-4013-A678-FA1040474DD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77444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CDF7B-4C8B-4AEC-94DE-41F8B890D2EB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38450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0570-4782-4BEF-BDB1-574F4B868387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7857F-AAE7-4F1B-B66F-20A9BEE757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79880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0570-4782-4BEF-BDB1-574F4B868387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7857F-AAE7-4F1B-B66F-20A9BEE757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79651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0570-4782-4BEF-BDB1-574F4B868387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7857F-AAE7-4F1B-B66F-20A9BEE757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466029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0570-4782-4BEF-BDB1-574F4B868387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7857F-AAE7-4F1B-B66F-20A9BEE757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11582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0570-4782-4BEF-BDB1-574F4B868387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7857F-AAE7-4F1B-B66F-20A9BEE757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769127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0570-4782-4BEF-BDB1-574F4B868387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7857F-AAE7-4F1B-B66F-20A9BEE757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7373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0570-4782-4BEF-BDB1-574F4B868387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7857F-AAE7-4F1B-B66F-20A9BEE757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85980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0570-4782-4BEF-BDB1-574F4B868387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7857F-AAE7-4F1B-B66F-20A9BEE757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4018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0570-4782-4BEF-BDB1-574F4B868387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7857F-AAE7-4F1B-B66F-20A9BEE757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35877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0570-4782-4BEF-BDB1-574F4B868387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7857F-AAE7-4F1B-B66F-20A9BEE757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27721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0570-4782-4BEF-BDB1-574F4B868387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7857F-AAE7-4F1B-B66F-20A9BEE757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93466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0570-4782-4BEF-BDB1-574F4B868387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7857F-AAE7-4F1B-B66F-20A9BEE757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9618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0570-4782-4BEF-BDB1-574F4B868387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7857F-AAE7-4F1B-B66F-20A9BEE757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19799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0570-4782-4BEF-BDB1-574F4B868387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7857F-AAE7-4F1B-B66F-20A9BEE757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7241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0570-4782-4BEF-BDB1-574F4B868387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7857F-AAE7-4F1B-B66F-20A9BEE757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70788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0570-4782-4BEF-BDB1-574F4B868387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7857F-AAE7-4F1B-B66F-20A9BEE757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26373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00570-4782-4BEF-BDB1-574F4B868387}" type="datetimeFigureOut">
              <a:rPr lang="pt-BR" smtClean="0"/>
              <a:pPr/>
              <a:t>24/08/2017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447857F-AAE7-4F1B-B66F-20A9BEE757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4192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Office_Excel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Office_Excel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Office_Excel3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Office_Excel4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Office_Excel5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pt-BR" sz="48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BR" sz="48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PROAD</a:t>
            </a:r>
            <a:r>
              <a:rPr lang="pt-BR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endParaRPr lang="pt-BR" sz="48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pt-BR" sz="48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pt-BR" sz="48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pt-BR" sz="48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pt-BR" sz="48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pt-BR" sz="32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METODOLOGIA DA </a:t>
            </a:r>
            <a:r>
              <a:rPr lang="pt-BR" sz="32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MATRIZ CONIF 2018 </a:t>
            </a:r>
            <a:endParaRPr lang="pt-BR" sz="3200" i="1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1556792"/>
            <a:ext cx="460851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916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7850833" cy="1163216"/>
          </a:xfrm>
        </p:spPr>
        <p:txBody>
          <a:bodyPr>
            <a:noAutofit/>
          </a:bodyPr>
          <a:lstStyle/>
          <a:p>
            <a:pPr algn="ctr"/>
            <a:r>
              <a:rPr lang="pt-BR" b="1" dirty="0" smtClean="0">
                <a:solidFill>
                  <a:schemeClr val="accent2">
                    <a:lumMod val="50000"/>
                  </a:schemeClr>
                </a:solidFill>
              </a:rPr>
              <a:t>Pesos dos cursos</a:t>
            </a:r>
            <a:r>
              <a:rPr lang="pt-BR" b="1" dirty="0" smtClean="0">
                <a:solidFill>
                  <a:schemeClr val="tx1"/>
                </a:solidFill>
              </a:rPr>
              <a:t> </a:t>
            </a:r>
            <a:r>
              <a:rPr lang="pt-BR" b="1" dirty="0">
                <a:solidFill>
                  <a:schemeClr val="tx1"/>
                </a:solidFill>
              </a:rPr>
              <a:t/>
            </a:r>
            <a:br>
              <a:rPr lang="pt-BR" b="1" dirty="0">
                <a:solidFill>
                  <a:schemeClr val="tx1"/>
                </a:solidFill>
              </a:rPr>
            </a:br>
            <a:r>
              <a:rPr lang="pt-BR" dirty="0">
                <a:solidFill>
                  <a:schemeClr val="tx1"/>
                </a:solidFill>
              </a:rPr>
              <a:t/>
            </a:r>
            <a:br>
              <a:rPr lang="pt-BR" dirty="0">
                <a:solidFill>
                  <a:schemeClr val="tx1"/>
                </a:solidFill>
              </a:rPr>
            </a:b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7753" y="2269527"/>
            <a:ext cx="7128793" cy="1961534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t-BR" sz="3900" u="sng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pt-BR" sz="28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pt-BR" sz="9800" dirty="0" smtClean="0">
                <a:solidFill>
                  <a:schemeClr val="accent2">
                    <a:lumMod val="50000"/>
                  </a:schemeClr>
                </a:solidFill>
              </a:rPr>
              <a:t>Foi realizada </a:t>
            </a:r>
            <a:r>
              <a:rPr lang="pt-BR" sz="9800" dirty="0">
                <a:solidFill>
                  <a:schemeClr val="accent2">
                    <a:lumMod val="50000"/>
                  </a:schemeClr>
                </a:solidFill>
              </a:rPr>
              <a:t>Adequação do </a:t>
            </a:r>
            <a:r>
              <a:rPr lang="pt-BR" sz="9800" dirty="0" smtClean="0">
                <a:solidFill>
                  <a:schemeClr val="accent2">
                    <a:lumMod val="50000"/>
                  </a:schemeClr>
                </a:solidFill>
              </a:rPr>
              <a:t>SISTEC </a:t>
            </a:r>
            <a:r>
              <a:rPr lang="pt-BR" sz="9800" dirty="0">
                <a:solidFill>
                  <a:schemeClr val="accent2">
                    <a:lumMod val="50000"/>
                  </a:schemeClr>
                </a:solidFill>
              </a:rPr>
              <a:t>para possibilitar a implementação da relação </a:t>
            </a:r>
            <a:r>
              <a:rPr lang="pt-BR" sz="9800" dirty="0">
                <a:solidFill>
                  <a:srgbClr val="FF0000"/>
                </a:solidFill>
              </a:rPr>
              <a:t>0,8 matrículas EAD</a:t>
            </a:r>
            <a:r>
              <a:rPr lang="pt-BR" sz="9800" dirty="0">
                <a:solidFill>
                  <a:schemeClr val="accent2">
                    <a:lumMod val="50000"/>
                  </a:schemeClr>
                </a:solidFill>
              </a:rPr>
              <a:t> X 1 matrícula cursos presenciais.</a:t>
            </a:r>
          </a:p>
          <a:p>
            <a:pPr marL="0" indent="0" algn="just">
              <a:buNone/>
            </a:pPr>
            <a:r>
              <a:rPr lang="pt-BR" sz="2800" dirty="0">
                <a:solidFill>
                  <a:schemeClr val="accent2">
                    <a:lumMod val="50000"/>
                  </a:schemeClr>
                </a:solidFill>
              </a:rPr>
              <a:t>	</a:t>
            </a:r>
          </a:p>
          <a:p>
            <a:pPr algn="just"/>
            <a:endParaRPr lang="pt-BR" dirty="0">
              <a:solidFill>
                <a:schemeClr val="tx1"/>
              </a:solidFill>
            </a:endParaRPr>
          </a:p>
          <a:p>
            <a:endParaRPr lang="pt-BR" dirty="0"/>
          </a:p>
        </p:txBody>
      </p:sp>
      <p:pic>
        <p:nvPicPr>
          <p:cNvPr id="10242" name="Picture 2" descr="Resultado de imagem para e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3" y="1106311"/>
            <a:ext cx="1584175" cy="112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4725144"/>
            <a:ext cx="2723683" cy="153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477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3981" y="609600"/>
            <a:ext cx="6593332" cy="659160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rgbClr val="002060"/>
                </a:solidFill>
              </a:rPr>
              <a:t>Dados da Matriz CONIF 2018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5" name="Marcador de Posição de Conteúdo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</p:txBody>
      </p:sp>
      <p:graphicFrame>
        <p:nvGraphicFramePr>
          <p:cNvPr id="16" name="Objeto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53875102"/>
              </p:ext>
            </p:extLst>
          </p:nvPr>
        </p:nvGraphicFramePr>
        <p:xfrm>
          <a:off x="363980" y="1916832"/>
          <a:ext cx="6838950" cy="4200525"/>
        </p:xfrm>
        <a:graphic>
          <a:graphicData uri="http://schemas.openxmlformats.org/presentationml/2006/ole">
            <p:oleObj spid="_x0000_s1052" name="Folha de Cálculo" r:id="rId3" imgW="6839034" imgH="4200525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4612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85973764"/>
              </p:ext>
            </p:extLst>
          </p:nvPr>
        </p:nvGraphicFramePr>
        <p:xfrm>
          <a:off x="323528" y="473157"/>
          <a:ext cx="6840760" cy="5603235"/>
        </p:xfrm>
        <a:graphic>
          <a:graphicData uri="http://schemas.openxmlformats.org/presentationml/2006/ole">
            <p:oleObj spid="_x0000_s2076" name="Folha de Cálculo" r:id="rId3" imgW="4590928" imgH="3686136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5665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4817281"/>
              </p:ext>
            </p:extLst>
          </p:nvPr>
        </p:nvGraphicFramePr>
        <p:xfrm>
          <a:off x="609599" y="476672"/>
          <a:ext cx="6540322" cy="5616624"/>
        </p:xfrm>
        <a:graphic>
          <a:graphicData uri="http://schemas.openxmlformats.org/presentationml/2006/ole">
            <p:oleObj spid="_x0000_s3100" name="Folha de Cálculo" r:id="rId3" imgW="4590928" imgH="2724124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15768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22337094"/>
              </p:ext>
            </p:extLst>
          </p:nvPr>
        </p:nvGraphicFramePr>
        <p:xfrm>
          <a:off x="548938" y="609600"/>
          <a:ext cx="6615350" cy="5431763"/>
        </p:xfrm>
        <a:graphic>
          <a:graphicData uri="http://schemas.openxmlformats.org/presentationml/2006/ole">
            <p:oleObj spid="_x0000_s4124" name="Folha de Cálculo" r:id="rId3" imgW="4667295" imgH="3295547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15482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515144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dirty="0" smtClean="0">
                <a:solidFill>
                  <a:srgbClr val="002060"/>
                </a:solidFill>
              </a:rPr>
              <a:t>Exemplo do Campus Abaetetuba</a:t>
            </a:r>
            <a:endParaRPr lang="pt-BR" sz="2800" dirty="0">
              <a:solidFill>
                <a:srgbClr val="002060"/>
              </a:solidFill>
            </a:endParaRPr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19231191"/>
              </p:ext>
            </p:extLst>
          </p:nvPr>
        </p:nvGraphicFramePr>
        <p:xfrm>
          <a:off x="251520" y="1556792"/>
          <a:ext cx="7056783" cy="13933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5873"/>
                <a:gridCol w="431592"/>
                <a:gridCol w="1649190"/>
                <a:gridCol w="578841"/>
                <a:gridCol w="2441287"/>
              </a:tblGrid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solidFill>
                            <a:srgbClr val="002060"/>
                          </a:solidFill>
                          <a:effectLst/>
                        </a:rPr>
                        <a:t>Orçamento </a:t>
                      </a:r>
                      <a:r>
                        <a:rPr lang="pt-BR" sz="1100" dirty="0">
                          <a:solidFill>
                            <a:srgbClr val="002060"/>
                          </a:solidFill>
                          <a:effectLst/>
                        </a:rPr>
                        <a:t>do campus </a:t>
                      </a:r>
                      <a:r>
                        <a:rPr lang="pt-BR" sz="1100" dirty="0" smtClean="0">
                          <a:solidFill>
                            <a:srgbClr val="002060"/>
                          </a:solidFill>
                          <a:effectLst/>
                        </a:rPr>
                        <a:t>Abaetetuba</a:t>
                      </a:r>
                      <a:endParaRPr lang="pt-BR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2060"/>
                          </a:solidFill>
                          <a:effectLst/>
                        </a:rPr>
                        <a:t>=</a:t>
                      </a:r>
                      <a:endParaRPr lang="pt-BR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Fração</a:t>
                      </a:r>
                      <a:endParaRPr lang="pt-BR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2060"/>
                          </a:solidFill>
                          <a:effectLst/>
                        </a:rPr>
                        <a:t>*</a:t>
                      </a:r>
                      <a:endParaRPr lang="pt-BR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rgbClr val="002060"/>
                          </a:solidFill>
                          <a:effectLst/>
                        </a:rPr>
                        <a:t>Total a distribuir para todos os campi pré-expansão</a:t>
                      </a:r>
                      <a:endParaRPr lang="pt-BR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572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rgbClr val="002060"/>
                          </a:solidFill>
                          <a:effectLst/>
                        </a:rPr>
                        <a:t>R$ </a:t>
                      </a:r>
                      <a:r>
                        <a:rPr lang="pt-BR" sz="1100" dirty="0" smtClean="0">
                          <a:solidFill>
                            <a:srgbClr val="002060"/>
                          </a:solidFill>
                          <a:effectLst/>
                        </a:rPr>
                        <a:t>2.800.388,24</a:t>
                      </a:r>
                      <a:endParaRPr lang="pt-BR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rgbClr val="002060"/>
                          </a:solidFill>
                          <a:effectLst/>
                        </a:rPr>
                        <a:t>=</a:t>
                      </a:r>
                      <a:endParaRPr lang="pt-BR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0,0021597496 </a:t>
                      </a:r>
                      <a:endParaRPr lang="pt-BR" sz="12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*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R$ </a:t>
                      </a:r>
                      <a:r>
                        <a:rPr lang="pt-BR" sz="1200" dirty="0" smtClean="0">
                          <a:solidFill>
                            <a:srgbClr val="002060"/>
                          </a:solidFill>
                          <a:effectLst/>
                        </a:rPr>
                        <a:t>1.296.626.351,27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7867552"/>
              </p:ext>
            </p:extLst>
          </p:nvPr>
        </p:nvGraphicFramePr>
        <p:xfrm>
          <a:off x="1835696" y="3382228"/>
          <a:ext cx="4305299" cy="689610"/>
        </p:xfrm>
        <a:graphic>
          <a:graphicData uri="http://schemas.openxmlformats.org/drawingml/2006/table">
            <a:tbl>
              <a:tblPr/>
              <a:tblGrid>
                <a:gridCol w="2613704"/>
                <a:gridCol w="139906"/>
                <a:gridCol w="1551689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 Mínimo Pré-Expansão (Piso)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    1.749.643,28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Limite máximo de complementação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        874.821,64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1384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59160"/>
          </a:xfr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</a:rPr>
              <a:t>Exemplo do Campus </a:t>
            </a:r>
            <a:r>
              <a:rPr lang="pt-BR" dirty="0" smtClean="0">
                <a:solidFill>
                  <a:srgbClr val="002060"/>
                </a:solidFill>
              </a:rPr>
              <a:t>Altamira</a:t>
            </a:r>
            <a:endParaRPr lang="pt-BR" dirty="0"/>
          </a:p>
        </p:txBody>
      </p:sp>
      <p:graphicFrame>
        <p:nvGraphicFramePr>
          <p:cNvPr id="6" name="Marcador de Posição de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6437966"/>
              </p:ext>
            </p:extLst>
          </p:nvPr>
        </p:nvGraphicFramePr>
        <p:xfrm>
          <a:off x="629326" y="1916832"/>
          <a:ext cx="6129728" cy="13546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8928"/>
                <a:gridCol w="374894"/>
                <a:gridCol w="1432534"/>
                <a:gridCol w="502799"/>
                <a:gridCol w="2120573"/>
              </a:tblGrid>
              <a:tr h="6773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solidFill>
                            <a:srgbClr val="002060"/>
                          </a:solidFill>
                          <a:effectLst/>
                        </a:rPr>
                        <a:t>Orçamento 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do campus </a:t>
                      </a:r>
                      <a:r>
                        <a:rPr lang="pt-BR" sz="1200" dirty="0" smtClean="0">
                          <a:solidFill>
                            <a:srgbClr val="002060"/>
                          </a:solidFill>
                          <a:effectLst/>
                        </a:rPr>
                        <a:t>Altamira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=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solidFill>
                            <a:srgbClr val="002060"/>
                          </a:solidFill>
                          <a:effectLst/>
                        </a:rPr>
                        <a:t>fração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2060"/>
                          </a:solidFill>
                          <a:effectLst/>
                        </a:rPr>
                        <a:t>*</a:t>
                      </a:r>
                      <a:endParaRPr lang="pt-BR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2060"/>
                          </a:solidFill>
                          <a:effectLst/>
                        </a:rPr>
                        <a:t>Total a distribuir para todos os campi pré-expansão</a:t>
                      </a:r>
                      <a:endParaRPr lang="pt-BR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773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R</a:t>
                      </a:r>
                      <a:r>
                        <a:rPr lang="pt-BR" sz="1200" dirty="0" smtClean="0">
                          <a:solidFill>
                            <a:srgbClr val="002060"/>
                          </a:solidFill>
                          <a:effectLst/>
                        </a:rPr>
                        <a:t>$  376.379,77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2060"/>
                          </a:solidFill>
                          <a:effectLst/>
                        </a:rPr>
                        <a:t>=</a:t>
                      </a:r>
                      <a:endParaRPr lang="pt-BR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0,0002902762 </a:t>
                      </a:r>
                      <a:endParaRPr lang="pt-BR" sz="1200" b="0" i="0" u="none" strike="noStrike" dirty="0"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*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R$ </a:t>
                      </a:r>
                      <a:r>
                        <a:rPr lang="pt-BR" sz="1200" dirty="0" smtClean="0">
                          <a:solidFill>
                            <a:srgbClr val="002060"/>
                          </a:solidFill>
                          <a:effectLst/>
                        </a:rPr>
                        <a:t>1.296.626.351,27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41010260"/>
              </p:ext>
            </p:extLst>
          </p:nvPr>
        </p:nvGraphicFramePr>
        <p:xfrm>
          <a:off x="1835696" y="3690026"/>
          <a:ext cx="4305299" cy="689610"/>
        </p:xfrm>
        <a:graphic>
          <a:graphicData uri="http://schemas.openxmlformats.org/drawingml/2006/table">
            <a:tbl>
              <a:tblPr/>
              <a:tblGrid>
                <a:gridCol w="2613704"/>
                <a:gridCol w="139906"/>
                <a:gridCol w="1551689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 Mínimo Pré-Expansão (Piso)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    1.749.643,28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Limite máximo de complementação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        874.821,64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63292927"/>
              </p:ext>
            </p:extLst>
          </p:nvPr>
        </p:nvGraphicFramePr>
        <p:xfrm>
          <a:off x="683566" y="4753399"/>
          <a:ext cx="6075487" cy="1483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2711"/>
                <a:gridCol w="364570"/>
                <a:gridCol w="627642"/>
                <a:gridCol w="1387854"/>
                <a:gridCol w="452607"/>
                <a:gridCol w="1412711"/>
                <a:gridCol w="417392"/>
              </a:tblGrid>
              <a:tr h="9068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Matrículas Totais de Ituiutaba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=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(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Orçamento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+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Complemento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2060"/>
                          </a:solidFill>
                          <a:effectLst/>
                        </a:rPr>
                        <a:t>)</a:t>
                      </a:r>
                      <a:endParaRPr lang="pt-BR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77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R$ 1.251.201,41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=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(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376.379.77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solidFill>
                            <a:srgbClr val="002060"/>
                          </a:solidFill>
                          <a:effectLst/>
                        </a:rPr>
                        <a:t>+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874.821,64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)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8425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31168"/>
          </a:xfrm>
        </p:spPr>
        <p:txBody>
          <a:bodyPr>
            <a:normAutofit/>
          </a:bodyPr>
          <a:lstStyle/>
          <a:p>
            <a:pPr algn="ctr"/>
            <a:r>
              <a:rPr lang="pt-BR" sz="3200" dirty="0" smtClean="0">
                <a:solidFill>
                  <a:srgbClr val="002060"/>
                </a:solidFill>
              </a:rPr>
              <a:t>Campus em Expansão (Óbidos)</a:t>
            </a:r>
            <a:endParaRPr lang="pt-BR" sz="3200" dirty="0">
              <a:solidFill>
                <a:srgbClr val="002060"/>
              </a:solidFill>
            </a:endParaRP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7747763"/>
              </p:ext>
            </p:extLst>
          </p:nvPr>
        </p:nvGraphicFramePr>
        <p:xfrm>
          <a:off x="630662" y="1844824"/>
          <a:ext cx="6347713" cy="1595084"/>
        </p:xfrm>
        <a:graphic>
          <a:graphicData uri="http://schemas.openxmlformats.org/drawingml/2006/table">
            <a:tbl>
              <a:tblPr firstRow="1" firstCol="1" bandRow="1"/>
              <a:tblGrid>
                <a:gridCol w="4293106"/>
                <a:gridCol w="2054607"/>
              </a:tblGrid>
              <a:tr h="3987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Tipo de Recurso</a:t>
                      </a:r>
                      <a:endParaRPr lang="pt-BR" sz="11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Recurso</a:t>
                      </a:r>
                      <a:endParaRPr lang="pt-BR" sz="11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7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Piso para Campus </a:t>
                      </a:r>
                      <a:r>
                        <a:rPr lang="pt-BR" sz="1400" b="1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pt-BR" sz="1400" b="1" baseline="0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Expansão</a:t>
                      </a:r>
                      <a:endParaRPr lang="pt-BR" sz="11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R$  </a:t>
                      </a:r>
                      <a:r>
                        <a:rPr lang="pt-BR" sz="1400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917.684,53</a:t>
                      </a:r>
                      <a:endParaRPr lang="pt-BR" sz="11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987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Complemento por Matrículas Totais</a:t>
                      </a:r>
                      <a:endParaRPr lang="pt-BR" sz="11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R$    </a:t>
                      </a:r>
                      <a:r>
                        <a:rPr lang="pt-BR" sz="1400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75.983,11</a:t>
                      </a:r>
                      <a:endParaRPr lang="pt-BR" sz="11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87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Recursos do Tesouro </a:t>
                      </a:r>
                      <a:r>
                        <a:rPr lang="pt-BR" sz="1400" b="1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Campus</a:t>
                      </a:r>
                      <a:r>
                        <a:rPr lang="pt-BR" sz="1400" b="1" baseline="0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Óbidos</a:t>
                      </a:r>
                      <a:endParaRPr lang="pt-BR" sz="11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R$  </a:t>
                      </a:r>
                      <a:r>
                        <a:rPr lang="pt-BR" sz="1400" b="1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993.667,64</a:t>
                      </a:r>
                      <a:endParaRPr lang="pt-BR" sz="11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7832119"/>
              </p:ext>
            </p:extLst>
          </p:nvPr>
        </p:nvGraphicFramePr>
        <p:xfrm>
          <a:off x="609601" y="4243026"/>
          <a:ext cx="6368774" cy="1418222"/>
        </p:xfrm>
        <a:graphic>
          <a:graphicData uri="http://schemas.openxmlformats.org/drawingml/2006/table">
            <a:tbl>
              <a:tblPr firstRow="1" firstCol="1" bandRow="1"/>
              <a:tblGrid>
                <a:gridCol w="1765183"/>
                <a:gridCol w="389514"/>
                <a:gridCol w="1488400"/>
                <a:gridCol w="522406"/>
                <a:gridCol w="2203271"/>
              </a:tblGrid>
              <a:tr h="7800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Complemento por Matrículas Totais</a:t>
                      </a:r>
                      <a:endParaRPr lang="pt-BR" sz="14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pt-BR" sz="14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Matrículas </a:t>
                      </a:r>
                      <a:r>
                        <a:rPr lang="pt-BR" sz="1400" b="1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Totais</a:t>
                      </a:r>
                      <a:endParaRPr lang="pt-BR" sz="14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pt-BR" sz="14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Valor de uma Matrícula Total</a:t>
                      </a:r>
                      <a:endParaRPr lang="pt-BR" sz="14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BR" sz="1600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75.983,11</a:t>
                      </a:r>
                      <a:endParaRPr lang="pt-BR" sz="16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pt-BR" sz="16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248,9674</a:t>
                      </a:r>
                      <a:endParaRPr lang="pt-BR" sz="16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pt-BR" sz="16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BR" sz="1600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305,19</a:t>
                      </a:r>
                      <a:endParaRPr lang="pt-BR" sz="16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9069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5" y="609600"/>
            <a:ext cx="6840761" cy="1320800"/>
          </a:xfrm>
        </p:spPr>
        <p:txBody>
          <a:bodyPr>
            <a:normAutofit/>
          </a:bodyPr>
          <a:lstStyle/>
          <a:p>
            <a:r>
              <a:rPr lang="pt-BR" sz="3200" dirty="0">
                <a:solidFill>
                  <a:srgbClr val="002060"/>
                </a:solidFill>
              </a:rPr>
              <a:t>Campus em Expansão </a:t>
            </a:r>
            <a:r>
              <a:rPr lang="pt-BR" sz="3200" dirty="0" smtClean="0">
                <a:solidFill>
                  <a:srgbClr val="002060"/>
                </a:solidFill>
              </a:rPr>
              <a:t>(Paragominas)</a:t>
            </a:r>
            <a:endParaRPr lang="pt-BR" sz="3200" dirty="0"/>
          </a:p>
        </p:txBody>
      </p:sp>
      <p:graphicFrame>
        <p:nvGraphicFramePr>
          <p:cNvPr id="9" name="Espaço Reservado para Conteúd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41641996"/>
              </p:ext>
            </p:extLst>
          </p:nvPr>
        </p:nvGraphicFramePr>
        <p:xfrm>
          <a:off x="395535" y="1556792"/>
          <a:ext cx="6840761" cy="1883116"/>
        </p:xfrm>
        <a:graphic>
          <a:graphicData uri="http://schemas.openxmlformats.org/drawingml/2006/table">
            <a:tbl>
              <a:tblPr firstRow="1" firstCol="1" bandRow="1"/>
              <a:tblGrid>
                <a:gridCol w="4626566"/>
                <a:gridCol w="2214195"/>
              </a:tblGrid>
              <a:tr h="4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Tipo de Recurso</a:t>
                      </a:r>
                      <a:endParaRPr lang="pt-BR" sz="11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Recurso</a:t>
                      </a:r>
                      <a:endParaRPr lang="pt-BR" sz="110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Piso para Campus </a:t>
                      </a:r>
                      <a:r>
                        <a:rPr lang="pt-BR" sz="1400" b="1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pt-BR" sz="1400" b="1" baseline="0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Expansão</a:t>
                      </a:r>
                      <a:endParaRPr lang="pt-BR" sz="11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R$  </a:t>
                      </a:r>
                      <a:r>
                        <a:rPr lang="pt-BR" sz="1400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917.684,53</a:t>
                      </a:r>
                      <a:endParaRPr lang="pt-BR" sz="11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Complemento por Matrículas Totais</a:t>
                      </a:r>
                      <a:endParaRPr lang="pt-BR" sz="11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R$    </a:t>
                      </a:r>
                      <a:r>
                        <a:rPr lang="pt-BR" sz="1400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218.031,35</a:t>
                      </a:r>
                      <a:endParaRPr lang="pt-BR" sz="11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Recursos do Tesouro </a:t>
                      </a:r>
                      <a:r>
                        <a:rPr lang="pt-BR" sz="1400" b="1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Campus</a:t>
                      </a:r>
                      <a:r>
                        <a:rPr lang="pt-BR" sz="1400" b="1" baseline="0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Paragominas</a:t>
                      </a:r>
                      <a:endParaRPr lang="pt-BR" sz="11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R$  </a:t>
                      </a:r>
                      <a:r>
                        <a:rPr lang="pt-BR" sz="1400" b="1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1.135.715,88</a:t>
                      </a:r>
                      <a:endParaRPr lang="pt-BR" sz="11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5684194"/>
              </p:ext>
            </p:extLst>
          </p:nvPr>
        </p:nvGraphicFramePr>
        <p:xfrm>
          <a:off x="395534" y="4005064"/>
          <a:ext cx="6840761" cy="1656184"/>
        </p:xfrm>
        <a:graphic>
          <a:graphicData uri="http://schemas.openxmlformats.org/drawingml/2006/table">
            <a:tbl>
              <a:tblPr firstRow="1" firstCol="1" bandRow="1"/>
              <a:tblGrid>
                <a:gridCol w="1896000"/>
                <a:gridCol w="418380"/>
                <a:gridCol w="1598705"/>
                <a:gridCol w="561121"/>
                <a:gridCol w="2366555"/>
              </a:tblGrid>
              <a:tr h="9109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Complemento por Matrículas Totais</a:t>
                      </a:r>
                      <a:endParaRPr lang="pt-BR" sz="14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pt-BR" sz="14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Matrículas </a:t>
                      </a:r>
                      <a:r>
                        <a:rPr lang="pt-BR" sz="1400" b="1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Totais</a:t>
                      </a:r>
                      <a:endParaRPr lang="pt-BR" sz="14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pt-BR" sz="14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Valor de uma Matrícula Total</a:t>
                      </a:r>
                      <a:endParaRPr lang="pt-BR" sz="14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5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BR" sz="1600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218.031,35</a:t>
                      </a:r>
                      <a:endParaRPr lang="pt-BR" sz="16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pt-BR" sz="16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714,4049</a:t>
                      </a:r>
                      <a:endParaRPr lang="pt-BR" sz="16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pt-BR" sz="16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R$ </a:t>
                      </a:r>
                      <a:r>
                        <a:rPr lang="pt-BR" sz="1600" dirty="0" smtClean="0">
                          <a:solidFill>
                            <a:srgbClr val="365F9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305,19</a:t>
                      </a:r>
                      <a:endParaRPr lang="pt-BR" sz="1600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6813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3530" y="1268760"/>
            <a:ext cx="6532766" cy="32602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002060"/>
                </a:solidFill>
              </a:rPr>
              <a:t>EVOLUÇÃO DA MATRIZ CONIF</a:t>
            </a:r>
            <a:endParaRPr lang="pt-BR" dirty="0">
              <a:solidFill>
                <a:srgbClr val="002060"/>
              </a:solidFill>
            </a:endParaRPr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05871" y="3389766"/>
            <a:ext cx="6532765" cy="169541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3530" y="5301208"/>
            <a:ext cx="5812686" cy="5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834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827584" y="403829"/>
            <a:ext cx="7704856" cy="65367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 smtClean="0">
                <a:solidFill>
                  <a:srgbClr val="002060"/>
                </a:solidFill>
              </a:rPr>
              <a:t>Elaboração do Orçamento Público Brasileiro – LOA</a:t>
            </a:r>
            <a:endParaRPr lang="pt-BR" sz="1600" b="1" dirty="0">
              <a:solidFill>
                <a:srgbClr val="002060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966353" y="5589240"/>
            <a:ext cx="6395228" cy="111911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pt-BR" sz="1600" b="1" dirty="0" smtClean="0">
                <a:solidFill>
                  <a:srgbClr val="FF0000"/>
                </a:solidFill>
              </a:rPr>
              <a:t>A elaboração LOA: </a:t>
            </a:r>
            <a:r>
              <a:rPr lang="pt-BR" sz="1600" i="1" dirty="0" smtClean="0">
                <a:solidFill>
                  <a:srgbClr val="0070C0"/>
                </a:solidFill>
              </a:rPr>
              <a:t>o Ministério do Planejamento reúne as propostas de todos os ministérios e demais órgãos públicos, organiza e envia a casa civil da presidência na forma de Projeto de Lei. A presidência por sua vez tem até 31 de agosto para enviar ao congresso na forma de LEI.</a:t>
            </a:r>
            <a:endParaRPr lang="pt-BR" sz="1600" i="1" dirty="0">
              <a:solidFill>
                <a:srgbClr val="FF0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4939" y="1057498"/>
            <a:ext cx="5478057" cy="424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754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Conteúdo 8"/>
          <p:cNvSpPr>
            <a:spLocks noGrp="1"/>
          </p:cNvSpPr>
          <p:nvPr>
            <p:ph idx="1"/>
          </p:nvPr>
        </p:nvSpPr>
        <p:spPr>
          <a:xfrm>
            <a:off x="609599" y="1628800"/>
            <a:ext cx="6347714" cy="4412563"/>
          </a:xfrm>
        </p:spPr>
        <p:txBody>
          <a:bodyPr/>
          <a:lstStyle/>
          <a:p>
            <a:endParaRPr lang="pt-BR" dirty="0"/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7606489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5144" name="Worksheet" r:id="rId3" imgW="7315128" imgH="1914639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11092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=""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0" y="1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83911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="" xmlns:a16="http://schemas.microsoft.com/office/drawing/2014/main" id="{00000000-0008-0000-02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61064120"/>
              </p:ext>
            </p:extLst>
          </p:nvPr>
        </p:nvGraphicFramePr>
        <p:xfrm>
          <a:off x="0" y="7676"/>
          <a:ext cx="9144000" cy="6850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85424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06385521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73135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="" xmlns:a16="http://schemas.microsoft.com/office/drawing/2014/main" id="{BF87661B-418B-4334-AAFB-E7898643E3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2099267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58619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="" xmlns:a16="http://schemas.microsoft.com/office/drawing/2014/main" id="{93796992-CEEB-472D-84EC-4375E7EEFD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93837627"/>
              </p:ext>
            </p:extLst>
          </p:nvPr>
        </p:nvGraphicFramePr>
        <p:xfrm>
          <a:off x="26467" y="0"/>
          <a:ext cx="9143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67842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90779449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69981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11560" y="620688"/>
            <a:ext cx="6811475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pt-BR" sz="2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pt-BR" sz="2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pt-BR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pt-BR" sz="2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pt-BR" sz="2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pt-BR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BR" sz="54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OBRIGADO</a:t>
            </a:r>
            <a:r>
              <a:rPr lang="pt-BR" sz="54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!</a:t>
            </a:r>
          </a:p>
          <a:p>
            <a:pPr algn="ctr">
              <a:spcAft>
                <a:spcPts val="0"/>
              </a:spcAft>
            </a:pPr>
            <a:endParaRPr lang="pt-BR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pt-BR" sz="2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pt-BR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BR" sz="20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Contato:</a:t>
            </a:r>
          </a:p>
          <a:p>
            <a:pPr algn="ctr">
              <a:spcAft>
                <a:spcPts val="0"/>
              </a:spcAft>
            </a:pPr>
            <a:r>
              <a:rPr lang="pt-BR" sz="20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Danilson Lobato da Costa</a:t>
            </a:r>
            <a:endParaRPr lang="pt-BR" sz="2000" i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BR" sz="14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Pró-reitor de Administração</a:t>
            </a:r>
            <a:endParaRPr lang="pt-BR" sz="1400" i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BR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E-mail: proreitor.proad@ifpa.edu.br </a:t>
            </a:r>
          </a:p>
          <a:p>
            <a:pPr algn="ctr">
              <a:spcAft>
                <a:spcPts val="0"/>
              </a:spcAft>
            </a:pPr>
            <a:r>
              <a:rPr lang="pt-BR" sz="14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fone: (91) 99168-0013</a:t>
            </a:r>
            <a:endParaRPr lang="pt-BR" sz="1400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BR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pt-B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pt-BR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pt-BR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168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76672"/>
            <a:ext cx="6768752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523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54421" y="548680"/>
            <a:ext cx="2359134" cy="167351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00313" y="5013176"/>
            <a:ext cx="2733675" cy="1676400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11560" y="2708920"/>
            <a:ext cx="6347714" cy="877664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Após homologada pelo CONIF, a proposta de Matriz Orçamentária é Apresentada e negociada entre representantes do CONIF e SETEC</a:t>
            </a:r>
            <a:endParaRPr lang="pt-BR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548680"/>
            <a:ext cx="2836241" cy="2227847"/>
          </a:xfrm>
          <a:prstGeom prst="rect">
            <a:avLst/>
          </a:prstGeom>
        </p:spPr>
      </p:pic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>
          <a:xfrm>
            <a:off x="755576" y="5013176"/>
            <a:ext cx="6347716" cy="514248"/>
          </a:xfrm>
        </p:spPr>
        <p:txBody>
          <a:bodyPr/>
          <a:lstStyle/>
          <a:p>
            <a:pPr algn="just"/>
            <a:r>
              <a:rPr lang="pt-BR" dirty="0" smtClean="0">
                <a:solidFill>
                  <a:schemeClr val="accent2">
                    <a:lumMod val="75000"/>
                  </a:schemeClr>
                </a:solidFill>
              </a:rPr>
              <a:t>Após a homologação do valor da matriz pela SETEC, o mesmo é lançado na Matriz, que faz a divisão entre as instituições automaticamente, com base nos critérios previamente discutidos e aprovados pelo CONIF</a:t>
            </a:r>
            <a:endParaRPr lang="pt-BR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256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97603135"/>
              </p:ext>
            </p:extLst>
          </p:nvPr>
        </p:nvGraphicFramePr>
        <p:xfrm>
          <a:off x="611559" y="2060848"/>
          <a:ext cx="7056786" cy="2088232"/>
        </p:xfrm>
        <a:graphic>
          <a:graphicData uri="http://schemas.openxmlformats.org/drawingml/2006/table">
            <a:tbl>
              <a:tblPr/>
              <a:tblGrid>
                <a:gridCol w="1385755"/>
                <a:gridCol w="357615"/>
                <a:gridCol w="615666"/>
                <a:gridCol w="1361372"/>
                <a:gridCol w="443970"/>
                <a:gridCol w="1385755"/>
                <a:gridCol w="409428"/>
                <a:gridCol w="354566"/>
                <a:gridCol w="742659"/>
              </a:tblGrid>
              <a:tr h="20882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Matrículas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Totais</a:t>
                      </a:r>
                      <a:endParaRPr lang="pt-BR" sz="18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=</a:t>
                      </a:r>
                      <a:endParaRPr lang="pt-BR" sz="18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(</a:t>
                      </a:r>
                      <a:endParaRPr lang="pt-BR" sz="18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Matrículas Totais de 2016/2</a:t>
                      </a:r>
                      <a:endParaRPr lang="pt-BR" sz="18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pt-BR" sz="18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Matrículas Totais de 2017/1</a:t>
                      </a:r>
                      <a:endParaRPr lang="pt-BR" sz="18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pt-BR" sz="18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/</a:t>
                      </a:r>
                      <a:endParaRPr lang="pt-BR" sz="18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pt-BR" sz="18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15848" y="609600"/>
            <a:ext cx="6692456" cy="3022600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solidFill>
                  <a:schemeClr val="accent2">
                    <a:lumMod val="75000"/>
                  </a:schemeClr>
                </a:solidFill>
              </a:rPr>
              <a:t>Base de Cálculo do Quantitativo de Matriculas</a:t>
            </a:r>
            <a:br>
              <a:rPr lang="pt-BR" sz="32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pt-BR" sz="3200" b="1" dirty="0">
                <a:solidFill>
                  <a:srgbClr val="0070C0"/>
                </a:solidFill>
              </a:rPr>
              <a:t/>
            </a:r>
            <a:br>
              <a:rPr lang="pt-BR" sz="3200" b="1" dirty="0">
                <a:solidFill>
                  <a:srgbClr val="0070C0"/>
                </a:solidFill>
              </a:rPr>
            </a:br>
            <a:r>
              <a:rPr lang="pt-BR" sz="3200" b="1" dirty="0" smtClean="0">
                <a:solidFill>
                  <a:srgbClr val="0070C0"/>
                </a:solidFill>
              </a:rPr>
              <a:t/>
            </a:r>
            <a:br>
              <a:rPr lang="pt-BR" sz="3200" b="1" dirty="0" smtClean="0">
                <a:solidFill>
                  <a:srgbClr val="0070C0"/>
                </a:solidFill>
              </a:rPr>
            </a:br>
            <a:endParaRPr lang="pt-BR" sz="3200" b="1" dirty="0">
              <a:solidFill>
                <a:srgbClr val="0070C0"/>
              </a:solidFill>
            </a:endParaRP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7058747" cy="1513914"/>
          </a:xfrm>
        </p:spPr>
        <p:txBody>
          <a:bodyPr/>
          <a:lstStyle/>
          <a:p>
            <a:pPr algn="just"/>
            <a:r>
              <a:rPr lang="pt-BR" sz="2000" dirty="0">
                <a:solidFill>
                  <a:schemeClr val="accent2">
                    <a:lumMod val="75000"/>
                  </a:schemeClr>
                </a:solidFill>
              </a:rPr>
              <a:t>O cálculo das Matrículas Totais de um campus é a média entre as Matrículas Totais do segundo semestre de 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</a:rPr>
              <a:t>um ano </a:t>
            </a:r>
            <a:r>
              <a:rPr lang="pt-BR" sz="2000" dirty="0">
                <a:solidFill>
                  <a:schemeClr val="accent2">
                    <a:lumMod val="75000"/>
                  </a:schemeClr>
                </a:solidFill>
              </a:rPr>
              <a:t>e as Matrículas Totais do primeiro semestre 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</a:rPr>
              <a:t>do ano subsequente 2017. </a:t>
            </a:r>
            <a:endParaRPr lang="pt-BR" sz="20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7850833" cy="1163216"/>
          </a:xfrm>
        </p:spPr>
        <p:txBody>
          <a:bodyPr>
            <a:noAutofit/>
          </a:bodyPr>
          <a:lstStyle/>
          <a:p>
            <a:pPr algn="ctr"/>
            <a:r>
              <a:rPr lang="pt-BR" b="1" dirty="0" smtClean="0">
                <a:solidFill>
                  <a:schemeClr val="accent2">
                    <a:lumMod val="50000"/>
                  </a:schemeClr>
                </a:solidFill>
              </a:rPr>
              <a:t>Pesos dos Cursos 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Marcador de Posição de Conteúdo 3"/>
          <p:cNvSpPr>
            <a:spLocks noGrp="1"/>
          </p:cNvSpPr>
          <p:nvPr>
            <p:ph idx="1"/>
          </p:nvPr>
        </p:nvSpPr>
        <p:spPr>
          <a:xfrm>
            <a:off x="251520" y="1196752"/>
            <a:ext cx="6923778" cy="3880773"/>
          </a:xfrm>
        </p:spPr>
        <p:txBody>
          <a:bodyPr>
            <a:noAutofit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Existem 4(quatro)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classificações de pesos, 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com 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variação de 0,5 pontos entre 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eles</a:t>
            </a:r>
          </a:p>
          <a:p>
            <a:pPr marL="0" indent="0">
              <a:buNone/>
            </a:pPr>
            <a:endParaRPr lang="pt-BR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Os Critério utilizados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como 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referência foram: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	Número de laboratórios profissionais previstos para 	cada curso técnico conforme CNCT 2014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  <a:p>
            <a:pPr marL="0" lvl="0" indent="0" algn="just">
              <a:buNone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	Peso 1,0 : 1 laboratório</a:t>
            </a:r>
          </a:p>
          <a:p>
            <a:pPr marL="0" lvl="0" indent="0" algn="just">
              <a:buNone/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	Peso 1,5 : 2 laboratórios</a:t>
            </a:r>
          </a:p>
          <a:p>
            <a:pPr marL="0" lvl="0" indent="0" algn="just">
              <a:buNone/>
            </a:pPr>
            <a:r>
              <a:rPr lang="pt-BR" dirty="0">
                <a:solidFill>
                  <a:schemeClr val="tx1"/>
                </a:solidFill>
              </a:rPr>
              <a:t>	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Peso 2,0 : 3 ou 4 laboratórios </a:t>
            </a:r>
            <a:r>
              <a:rPr lang="pt-BR" dirty="0">
                <a:solidFill>
                  <a:srgbClr val="FF0000"/>
                </a:solidFill>
              </a:rPr>
              <a:t>(3 laboratórios)</a:t>
            </a:r>
            <a:endParaRPr lang="pt-BR" dirty="0">
              <a:solidFill>
                <a:schemeClr val="tx1"/>
              </a:solidFill>
            </a:endParaRPr>
          </a:p>
          <a:p>
            <a:pPr marL="0" lvl="0" indent="0" algn="just">
              <a:buNone/>
            </a:pPr>
            <a:r>
              <a:rPr lang="pt-BR" dirty="0">
                <a:solidFill>
                  <a:schemeClr val="tx1"/>
                </a:solidFill>
              </a:rPr>
              <a:t>	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Peso 2,5 : 5 ou mais laboratórios </a:t>
            </a:r>
            <a:r>
              <a:rPr lang="pt-BR" dirty="0">
                <a:solidFill>
                  <a:srgbClr val="FF0000"/>
                </a:solidFill>
              </a:rPr>
              <a:t>(4 ou mais laboratórios</a:t>
            </a:r>
            <a:r>
              <a:rPr lang="pt-BR" dirty="0" smtClean="0">
                <a:solidFill>
                  <a:srgbClr val="FF0000"/>
                </a:solidFill>
              </a:rPr>
              <a:t>)</a:t>
            </a:r>
          </a:p>
          <a:p>
            <a:pPr marL="0" lvl="0" indent="0" algn="just">
              <a:buNone/>
            </a:pPr>
            <a:endParaRPr lang="pt-BR" dirty="0" smtClean="0">
              <a:solidFill>
                <a:srgbClr val="FF0000"/>
              </a:solidFill>
            </a:endParaRPr>
          </a:p>
          <a:p>
            <a:pPr marL="0" lvl="0" indent="0" algn="just">
              <a:buNone/>
            </a:pPr>
            <a:r>
              <a:rPr lang="pt-BR" dirty="0" smtClean="0">
                <a:solidFill>
                  <a:srgbClr val="FF0000"/>
                </a:solidFill>
              </a:rPr>
              <a:t>OBS:Ainda existe bonificação de 1,5 para os cursos de agropecuária</a:t>
            </a:r>
            <a:endParaRPr lang="pt-BR" dirty="0">
              <a:solidFill>
                <a:schemeClr val="tx1"/>
              </a:solidFill>
            </a:endParaRPr>
          </a:p>
          <a:p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2996952"/>
            <a:ext cx="1343025" cy="165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482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7850833" cy="1163216"/>
          </a:xfrm>
        </p:spPr>
        <p:txBody>
          <a:bodyPr>
            <a:noAutofit/>
          </a:bodyPr>
          <a:lstStyle/>
          <a:p>
            <a:pPr algn="ctr"/>
            <a:r>
              <a:rPr lang="pt-BR" b="1" dirty="0" smtClean="0">
                <a:solidFill>
                  <a:schemeClr val="accent2">
                    <a:lumMod val="50000"/>
                  </a:schemeClr>
                </a:solidFill>
              </a:rPr>
              <a:t>Pesos dos Cursos</a:t>
            </a:r>
            <a:r>
              <a:rPr lang="pt-BR" dirty="0">
                <a:solidFill>
                  <a:schemeClr val="tx1"/>
                </a:solidFill>
              </a:rPr>
              <a:t/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dirty="0">
                <a:solidFill>
                  <a:schemeClr val="tx1"/>
                </a:solidFill>
              </a:rPr>
              <a:t/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dirty="0">
                <a:solidFill>
                  <a:schemeClr val="tx1"/>
                </a:solidFill>
              </a:rPr>
              <a:t/>
            </a:r>
            <a:br>
              <a:rPr lang="pt-BR" dirty="0">
                <a:solidFill>
                  <a:schemeClr val="tx1"/>
                </a:solidFill>
              </a:rPr>
            </a:b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268760"/>
            <a:ext cx="6984776" cy="4536504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pt-BR" sz="2400" u="sng" dirty="0">
                <a:solidFill>
                  <a:schemeClr val="accent2">
                    <a:lumMod val="50000"/>
                  </a:schemeClr>
                </a:solidFill>
              </a:rPr>
              <a:t>Cursos Superiores:</a:t>
            </a:r>
          </a:p>
          <a:p>
            <a:pPr marL="0" indent="0" algn="just">
              <a:buNone/>
            </a:pPr>
            <a:r>
              <a:rPr lang="pt-BR" sz="2400" u="sng" dirty="0">
                <a:solidFill>
                  <a:schemeClr val="accent2">
                    <a:lumMod val="50000"/>
                  </a:schemeClr>
                </a:solidFill>
              </a:rPr>
              <a:t>Licenciaturas:</a:t>
            </a:r>
          </a:p>
          <a:p>
            <a:pPr algn="just"/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Cursos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elencados na letra b do inciso VI artigo nº 7 da 	Lei nº 11.892/2008 (ciências e matemática): </a:t>
            </a:r>
            <a:r>
              <a:rPr lang="pt-BR" u="sng" dirty="0">
                <a:solidFill>
                  <a:schemeClr val="accent2">
                    <a:lumMod val="50000"/>
                  </a:schemeClr>
                </a:solidFill>
              </a:rPr>
              <a:t>Peso 2,5;</a:t>
            </a:r>
          </a:p>
          <a:p>
            <a:pPr algn="just"/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Cursos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na área de TI: </a:t>
            </a:r>
            <a:r>
              <a:rPr lang="pt-BR" u="sng" dirty="0">
                <a:solidFill>
                  <a:schemeClr val="accent2">
                    <a:lumMod val="50000"/>
                  </a:schemeClr>
                </a:solidFill>
              </a:rPr>
              <a:t>Peso 2,0;</a:t>
            </a:r>
          </a:p>
          <a:p>
            <a:pPr algn="just"/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Cursos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de Educação Física, na área agrícola e produção 	cultural e design: </a:t>
            </a:r>
            <a:r>
              <a:rPr lang="pt-BR" u="sng" dirty="0">
                <a:solidFill>
                  <a:schemeClr val="accent2">
                    <a:lumMod val="50000"/>
                  </a:schemeClr>
                </a:solidFill>
              </a:rPr>
              <a:t>Peso 1,5; </a:t>
            </a:r>
          </a:p>
          <a:p>
            <a:pPr algn="just"/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Demais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cursos: </a:t>
            </a:r>
            <a:r>
              <a:rPr lang="pt-BR" u="sng" dirty="0">
                <a:solidFill>
                  <a:schemeClr val="accent2">
                    <a:lumMod val="50000"/>
                  </a:schemeClr>
                </a:solidFill>
              </a:rPr>
              <a:t>Peso 1.</a:t>
            </a:r>
          </a:p>
          <a:p>
            <a:pPr algn="just"/>
            <a:r>
              <a:rPr lang="pt-BR" dirty="0" smtClean="0">
                <a:solidFill>
                  <a:srgbClr val="FF0000"/>
                </a:solidFill>
              </a:rPr>
              <a:t>Licenciaturas</a:t>
            </a:r>
            <a:r>
              <a:rPr lang="pt-BR" dirty="0">
                <a:solidFill>
                  <a:srgbClr val="FF0000"/>
                </a:solidFill>
              </a:rPr>
              <a:t>: Peso 2,5</a:t>
            </a:r>
          </a:p>
          <a:p>
            <a:pPr marL="0" indent="0">
              <a:buNone/>
            </a:pPr>
            <a:endParaRPr lang="pt-BR" sz="2200" b="1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t-BR" sz="2200" b="1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t-BR" sz="2400" dirty="0"/>
          </a:p>
          <a:p>
            <a:pPr marL="0" lv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24759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7850833" cy="1163216"/>
          </a:xfrm>
        </p:spPr>
        <p:txBody>
          <a:bodyPr>
            <a:noAutofit/>
          </a:bodyPr>
          <a:lstStyle/>
          <a:p>
            <a:pPr algn="ctr"/>
            <a:r>
              <a:rPr lang="pt-BR" b="1" dirty="0" smtClean="0">
                <a:solidFill>
                  <a:schemeClr val="accent2">
                    <a:lumMod val="50000"/>
                  </a:schemeClr>
                </a:solidFill>
              </a:rPr>
              <a:t>Pesos dos Cursos </a:t>
            </a:r>
            <a:r>
              <a:rPr lang="pt-BR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pt-BR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pt-BR" dirty="0">
                <a:solidFill>
                  <a:schemeClr val="tx1"/>
                </a:solidFill>
              </a:rPr>
              <a:t/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dirty="0">
                <a:solidFill>
                  <a:schemeClr val="tx1"/>
                </a:solidFill>
              </a:rPr>
              <a:t/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dirty="0">
                <a:solidFill>
                  <a:schemeClr val="tx1"/>
                </a:solidFill>
              </a:rPr>
              <a:t/>
            </a:r>
            <a:br>
              <a:rPr lang="pt-BR" dirty="0">
                <a:solidFill>
                  <a:schemeClr val="tx1"/>
                </a:solidFill>
              </a:rPr>
            </a:b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268760"/>
            <a:ext cx="6912768" cy="42207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dirty="0">
              <a:solidFill>
                <a:schemeClr val="tx1"/>
              </a:solidFill>
            </a:endParaRPr>
          </a:p>
          <a:p>
            <a:pPr marL="0" lvl="0" indent="0" algn="ctr">
              <a:buNone/>
            </a:pPr>
            <a:r>
              <a:rPr lang="pt-BR" sz="2400" u="sng" dirty="0">
                <a:solidFill>
                  <a:schemeClr val="accent2">
                    <a:lumMod val="50000"/>
                  </a:schemeClr>
                </a:solidFill>
              </a:rPr>
              <a:t>Cursos </a:t>
            </a:r>
            <a:r>
              <a:rPr lang="pt-BR" sz="2400" u="sng" dirty="0" smtClean="0">
                <a:solidFill>
                  <a:schemeClr val="accent2">
                    <a:lumMod val="50000"/>
                  </a:schemeClr>
                </a:solidFill>
              </a:rPr>
              <a:t>de Pós-Graduação</a:t>
            </a:r>
            <a:r>
              <a:rPr lang="pt-BR" sz="2400" u="sng" dirty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pt-BR" sz="2400" dirty="0"/>
          </a:p>
          <a:p>
            <a:pPr algn="just"/>
            <a:r>
              <a:rPr lang="pt-BR" sz="2400" dirty="0" smtClean="0">
                <a:solidFill>
                  <a:schemeClr val="accent2">
                    <a:lumMod val="50000"/>
                  </a:schemeClr>
                </a:solidFill>
              </a:rPr>
              <a:t>Lato </a:t>
            </a:r>
            <a:r>
              <a:rPr lang="pt-BR" sz="2400" dirty="0">
                <a:solidFill>
                  <a:schemeClr val="accent2">
                    <a:lumMod val="50000"/>
                  </a:schemeClr>
                </a:solidFill>
              </a:rPr>
              <a:t>Sensu: </a:t>
            </a:r>
            <a:r>
              <a:rPr lang="pt-BR" sz="2400" dirty="0">
                <a:solidFill>
                  <a:srgbClr val="FF0000"/>
                </a:solidFill>
              </a:rPr>
              <a:t>Peso </a:t>
            </a:r>
            <a:r>
              <a:rPr lang="pt-BR" sz="2400" dirty="0" smtClean="0">
                <a:solidFill>
                  <a:srgbClr val="FF0000"/>
                </a:solidFill>
              </a:rPr>
              <a:t>1</a:t>
            </a:r>
            <a:endParaRPr lang="pt-BR" sz="2400" dirty="0">
              <a:solidFill>
                <a:srgbClr val="FF0000"/>
              </a:solidFill>
            </a:endParaRPr>
          </a:p>
          <a:p>
            <a:pPr algn="just"/>
            <a:r>
              <a:rPr lang="pt-BR" sz="2400" dirty="0" smtClean="0">
                <a:solidFill>
                  <a:schemeClr val="accent2">
                    <a:lumMod val="50000"/>
                  </a:schemeClr>
                </a:solidFill>
              </a:rPr>
              <a:t>Pós-Graduação </a:t>
            </a:r>
            <a:r>
              <a:rPr lang="pt-BR" sz="2400" dirty="0">
                <a:solidFill>
                  <a:schemeClr val="accent2">
                    <a:lumMod val="50000"/>
                  </a:schemeClr>
                </a:solidFill>
              </a:rPr>
              <a:t>Stricto Sensu</a:t>
            </a:r>
            <a:r>
              <a:rPr lang="pt-BR" sz="2400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pt-BR" sz="2400" dirty="0" smtClean="0">
                <a:solidFill>
                  <a:srgbClr val="FF0000"/>
                </a:solidFill>
              </a:rPr>
              <a:t>( </a:t>
            </a:r>
            <a:r>
              <a:rPr lang="pt-BR" sz="2400" dirty="0">
                <a:solidFill>
                  <a:srgbClr val="FF0000"/>
                </a:solidFill>
              </a:rPr>
              <a:t>Peso 2,5 + </a:t>
            </a:r>
            <a:r>
              <a:rPr lang="pt-BR" sz="2400" dirty="0" smtClean="0">
                <a:solidFill>
                  <a:srgbClr val="FF0000"/>
                </a:solidFill>
              </a:rPr>
              <a:t>Bonificação </a:t>
            </a:r>
            <a:r>
              <a:rPr lang="pt-BR" sz="2400" dirty="0">
                <a:solidFill>
                  <a:srgbClr val="FF0000"/>
                </a:solidFill>
              </a:rPr>
              <a:t>de 50%)</a:t>
            </a:r>
          </a:p>
        </p:txBody>
      </p:sp>
    </p:spTree>
    <p:extLst>
      <p:ext uri="{BB962C8B-B14F-4D97-AF65-F5344CB8AC3E}">
        <p14:creationId xmlns:p14="http://schemas.microsoft.com/office/powerpoint/2010/main" xmlns="" val="395275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3925</TotalTime>
  <Words>661</Words>
  <Application>Microsoft Office PowerPoint</Application>
  <PresentationFormat>Apresentação na tela (4:3)</PresentationFormat>
  <Paragraphs>210</Paragraphs>
  <Slides>27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27</vt:i4>
      </vt:variant>
    </vt:vector>
  </HeadingPairs>
  <TitlesOfParts>
    <vt:vector size="30" baseType="lpstr">
      <vt:lpstr>Facetado</vt:lpstr>
      <vt:lpstr>Folha de Cálculo</vt:lpstr>
      <vt:lpstr>Worksheet</vt:lpstr>
      <vt:lpstr>Slide 1</vt:lpstr>
      <vt:lpstr>Slide 2</vt:lpstr>
      <vt:lpstr>Slide 3</vt:lpstr>
      <vt:lpstr>Após homologada pelo CONIF, a proposta de Matriz Orçamentária é Apresentada e negociada entre representantes do CONIF e SETEC</vt:lpstr>
      <vt:lpstr>Slide 5</vt:lpstr>
      <vt:lpstr>Base de Cálculo do Quantitativo de Matriculas   </vt:lpstr>
      <vt:lpstr>Pesos dos Cursos </vt:lpstr>
      <vt:lpstr>Pesos dos Cursos   </vt:lpstr>
      <vt:lpstr>Pesos dos Cursos     </vt:lpstr>
      <vt:lpstr>Pesos dos cursos   </vt:lpstr>
      <vt:lpstr>Dados da Matriz CONIF 2018</vt:lpstr>
      <vt:lpstr>Slide 12</vt:lpstr>
      <vt:lpstr>Slide 13</vt:lpstr>
      <vt:lpstr>Slide 14</vt:lpstr>
      <vt:lpstr>Exemplo do Campus Abaetetuba</vt:lpstr>
      <vt:lpstr>Exemplo do Campus Altamira</vt:lpstr>
      <vt:lpstr>Campus em Expansão (Óbidos)</vt:lpstr>
      <vt:lpstr>Campus em Expansão (Paragominas)</vt:lpstr>
      <vt:lpstr>EVOLUÇÃO DA MATRIZ CONIF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Matriz CONIF</dc:title>
  <dc:creator>remer</dc:creator>
  <cp:lastModifiedBy>Elinilze Guedes Teodoro</cp:lastModifiedBy>
  <cp:revision>192</cp:revision>
  <dcterms:created xsi:type="dcterms:W3CDTF">2016-06-15T17:02:01Z</dcterms:created>
  <dcterms:modified xsi:type="dcterms:W3CDTF">2017-08-24T20:25:30Z</dcterms:modified>
</cp:coreProperties>
</file>