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9" r:id="rId3"/>
    <p:sldId id="266" r:id="rId4"/>
    <p:sldId id="267" r:id="rId5"/>
    <p:sldId id="268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9.2445917687040011E-2"/>
          <c:y val="1.6082711085582999E-2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Plan1!$A$53</c:f>
              <c:strCache>
                <c:ptCount val="1"/>
                <c:pt idx="0">
                  <c:v>QUANTITATIVO E PERCENTUAL DE ALUNOS INGRESSANTES EM CURSOS PRESENCIAIS, POR TIPO DE OFERTA, NO ANO LETIVO DE 2015.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Plan1!$A$55:$A$65</c:f>
              <c:strCache>
                <c:ptCount val="11"/>
                <c:pt idx="0">
                  <c:v>FORMAÇÃO INCIAL E CONTINUADA</c:v>
                </c:pt>
                <c:pt idx="1">
                  <c:v>TÉCNICO INTEGRADO</c:v>
                </c:pt>
                <c:pt idx="2">
                  <c:v>TÉCNICO INTEGRADO - PROEJA</c:v>
                </c:pt>
                <c:pt idx="3">
                  <c:v>TÉCNICO SUBSEQUENTE</c:v>
                </c:pt>
                <c:pt idx="4">
                  <c:v>GRADUAÇÃO - LICENCIATURA</c:v>
                </c:pt>
                <c:pt idx="5">
                  <c:v>GRADUAÇÃO - TECNOLOGIA</c:v>
                </c:pt>
                <c:pt idx="6">
                  <c:v>GRADUAÇÃO - BACHARELADO</c:v>
                </c:pt>
                <c:pt idx="7">
                  <c:v>PÓS-GRADUAÇÃO - APERFEIÇOAMENTO</c:v>
                </c:pt>
                <c:pt idx="8">
                  <c:v>PÓS-GRADUAÇÃO - ESPECIALIZAÇÃO</c:v>
                </c:pt>
                <c:pt idx="9">
                  <c:v>PÓS-GRADUAÇÃO - MESTRADO</c:v>
                </c:pt>
                <c:pt idx="10">
                  <c:v>PÓS-GRADUAÇÃO - DOUTORADO</c:v>
                </c:pt>
              </c:strCache>
            </c:strRef>
          </c:cat>
          <c:val>
            <c:numRef>
              <c:f>Plan1!$D$55:$D$65</c:f>
              <c:numCache>
                <c:formatCode>0.00</c:formatCode>
                <c:ptCount val="11"/>
                <c:pt idx="0">
                  <c:v>0</c:v>
                </c:pt>
                <c:pt idx="1">
                  <c:v>26.916840398424831</c:v>
                </c:pt>
                <c:pt idx="2">
                  <c:v>1.1582117211026175</c:v>
                </c:pt>
                <c:pt idx="3">
                  <c:v>50.335881399119756</c:v>
                </c:pt>
                <c:pt idx="4">
                  <c:v>8.6170952050034746</c:v>
                </c:pt>
                <c:pt idx="5">
                  <c:v>9.9374565670604582</c:v>
                </c:pt>
                <c:pt idx="6">
                  <c:v>3.034514709288858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t>27/08/2015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Reunião Diretores de Ensino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8216482" cy="1577235"/>
          </a:xfrm>
        </p:spPr>
        <p:txBody>
          <a:bodyPr>
            <a:normAutofit/>
          </a:bodyPr>
          <a:lstStyle/>
          <a:p>
            <a:r>
              <a:rPr lang="pt-BR" sz="4000" dirty="0" smtClean="0"/>
              <a:t>Agosto/2015</a:t>
            </a:r>
          </a:p>
          <a:p>
            <a:r>
              <a:rPr lang="pt-BR" sz="4000" dirty="0" smtClean="0"/>
              <a:t>PROEN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083400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/>
              <a:t>Projeto Politico Pedagógico –PPP</a:t>
            </a:r>
            <a:br>
              <a:rPr lang="pt-BR" sz="4000" b="1" dirty="0" smtClean="0"/>
            </a:br>
            <a:r>
              <a:rPr lang="pt-BR" sz="4000" b="1" dirty="0" smtClean="0"/>
              <a:t>Projeto Politico Institucional - PPI</a:t>
            </a:r>
            <a:endParaRPr lang="pt-BR" sz="4000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2"/>
          </p:nvPr>
        </p:nvSpPr>
        <p:spPr>
          <a:xfrm>
            <a:off x="675745" y="2253803"/>
            <a:ext cx="4185623" cy="3787559"/>
          </a:xfrm>
        </p:spPr>
        <p:txBody>
          <a:bodyPr/>
          <a:lstStyle/>
          <a:p>
            <a:r>
              <a:rPr lang="pt-BR" sz="3000" b="1" dirty="0"/>
              <a:t>METODOLOGIA E ROTEIRO PARA REVISÃO/CONSTRUÇÃO DO PPP/PPI</a:t>
            </a:r>
            <a:endParaRPr lang="pt-BR" sz="3000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4"/>
          </p:nvPr>
        </p:nvSpPr>
        <p:spPr>
          <a:xfrm>
            <a:off x="5088385" y="2273606"/>
            <a:ext cx="4185617" cy="3304117"/>
          </a:xfrm>
        </p:spPr>
        <p:txBody>
          <a:bodyPr/>
          <a:lstStyle/>
          <a:p>
            <a:r>
              <a:rPr lang="pt-BR" sz="3200" dirty="0" smtClean="0"/>
              <a:t>Roteiro para Revisão do PDC/PPI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921622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Plano Institucional Estratégico para Permanência e o Êxito dos Estudantes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4400" dirty="0" smtClean="0"/>
              <a:t>Nota Informativa N. 138/2015/DPE/DDR/SETEC/MEC</a:t>
            </a:r>
          </a:p>
          <a:p>
            <a:r>
              <a:rPr lang="pt-BR" sz="4400" dirty="0"/>
              <a:t>Orientação TCU Ofício Cir. n°60_2015_DDR_SETEC_MEC</a:t>
            </a:r>
          </a:p>
        </p:txBody>
      </p:sp>
    </p:spTree>
    <p:extLst>
      <p:ext uri="{BB962C8B-B14F-4D97-AF65-F5344CB8AC3E}">
        <p14:creationId xmlns:p14="http://schemas.microsoft.com/office/powerpoint/2010/main" val="3891708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Participação nos Eventos FORGRAD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 smtClean="0"/>
              <a:t>FORGRAD – Fórum Nacional de pro Reitores de Graduação – 20 a 22/08/15</a:t>
            </a:r>
          </a:p>
          <a:p>
            <a:pPr>
              <a:buFontTx/>
              <a:buChar char="-"/>
            </a:pPr>
            <a:r>
              <a:rPr lang="pt-BR" sz="2400" dirty="0" smtClean="0"/>
              <a:t>Sistema de Avaliação do Ensino Superior</a:t>
            </a:r>
          </a:p>
          <a:p>
            <a:pPr>
              <a:buFontTx/>
              <a:buChar char="-"/>
            </a:pPr>
            <a:r>
              <a:rPr lang="pt-BR" sz="2400" dirty="0" smtClean="0"/>
              <a:t>Estratégias de Combate a Evasão</a:t>
            </a:r>
          </a:p>
          <a:p>
            <a:pPr>
              <a:buFontTx/>
              <a:buChar char="-"/>
            </a:pPr>
            <a:r>
              <a:rPr lang="pt-BR" sz="2400" dirty="0" smtClean="0"/>
              <a:t>Tratamento da Acessibilidade no Ensino Superior</a:t>
            </a:r>
          </a:p>
          <a:p>
            <a:pPr>
              <a:buFontTx/>
              <a:buChar char="-"/>
            </a:pPr>
            <a:r>
              <a:rPr lang="pt-BR" sz="2400" dirty="0" err="1" smtClean="0"/>
              <a:t>Curricularização</a:t>
            </a:r>
            <a:r>
              <a:rPr lang="pt-BR" sz="2400" dirty="0" smtClean="0"/>
              <a:t> da extensão</a:t>
            </a:r>
          </a:p>
          <a:p>
            <a:pPr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8470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281354"/>
            <a:ext cx="8596668" cy="1649046"/>
          </a:xfrm>
        </p:spPr>
        <p:txBody>
          <a:bodyPr>
            <a:normAutofit/>
          </a:bodyPr>
          <a:lstStyle/>
          <a:p>
            <a:r>
              <a:rPr lang="pt-BR" dirty="0" smtClean="0"/>
              <a:t>Participação no FDE – CONIF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090247"/>
            <a:ext cx="8596668" cy="5362068"/>
          </a:xfrm>
        </p:spPr>
        <p:txBody>
          <a:bodyPr>
            <a:normAutofit fontScale="92500"/>
          </a:bodyPr>
          <a:lstStyle/>
          <a:p>
            <a:r>
              <a:rPr lang="pt-BR" sz="2200" dirty="0"/>
              <a:t>F</a:t>
            </a:r>
            <a:r>
              <a:rPr lang="pt-BR" sz="2200" dirty="0" smtClean="0"/>
              <a:t>órum </a:t>
            </a:r>
            <a:r>
              <a:rPr lang="pt-BR" sz="2200" dirty="0"/>
              <a:t>de Dirigentes do Ensino da Rede </a:t>
            </a:r>
            <a:r>
              <a:rPr lang="pt-BR" sz="2200" dirty="0" smtClean="0"/>
              <a:t>Federal – (pró-reitores de ensino e cargos equivalentes)</a:t>
            </a:r>
          </a:p>
          <a:p>
            <a:r>
              <a:rPr lang="pt-BR" sz="2200" dirty="0" smtClean="0"/>
              <a:t>CONIF – Conselho Nacional das Instituições da Rede Federal de Educação Ciência e Tecnologia </a:t>
            </a:r>
          </a:p>
          <a:p>
            <a:r>
              <a:rPr lang="pt-BR" sz="2200" dirty="0" smtClean="0"/>
              <a:t>3 reuniões anuais – funciona como uma câmara do CONIF que debate e aprofunda temáticas do ensino suscitadas pelos reitores – para esse ano eles pautaram o PROEJA – Reforma do Ensino Médio e Ensino Médio Integrado – Formação de Professores.</a:t>
            </a:r>
          </a:p>
          <a:p>
            <a:r>
              <a:rPr lang="pt-BR" sz="2200" dirty="0" smtClean="0"/>
              <a:t>Nessa última reunião tratou-se do Ensino Médio Integrado – foi levantado um mapa  da oferta do EMI de cada IFE – (nós enviamos um  - questionário FDE – entregar). </a:t>
            </a:r>
          </a:p>
          <a:p>
            <a:r>
              <a:rPr lang="pt-BR" sz="2200" dirty="0" smtClean="0"/>
              <a:t>É acordo nesse fórum que EPT na forma integrada é prioritária, é necessária nas diversas regiões em que estão nossos institutos e precisa de um posicionamento de rede – nesse sentido começou-se a </a:t>
            </a:r>
            <a:r>
              <a:rPr lang="pt-BR" sz="2200" dirty="0" smtClean="0"/>
              <a:t>construção </a:t>
            </a:r>
            <a:r>
              <a:rPr lang="pt-BR" sz="2200" dirty="0" smtClean="0"/>
              <a:t>de um documento que deve referenciar nossas </a:t>
            </a:r>
            <a:r>
              <a:rPr lang="pt-BR" sz="2200" dirty="0" smtClean="0"/>
              <a:t>ações.</a:t>
            </a:r>
            <a:endParaRPr lang="pt-BR" sz="2200" dirty="0" smtClean="0"/>
          </a:p>
        </p:txBody>
      </p:sp>
    </p:spTree>
    <p:extLst>
      <p:ext uri="{BB962C8B-B14F-4D97-AF65-F5344CB8AC3E}">
        <p14:creationId xmlns:p14="http://schemas.microsoft.com/office/powerpoint/2010/main" val="2402131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6924"/>
          </a:xfrm>
        </p:spPr>
        <p:txBody>
          <a:bodyPr/>
          <a:lstStyle/>
          <a:p>
            <a:r>
              <a:rPr lang="pt-BR" dirty="0" smtClean="0"/>
              <a:t>Continuação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416677"/>
            <a:ext cx="8596668" cy="4624686"/>
          </a:xfrm>
        </p:spPr>
        <p:txBody>
          <a:bodyPr>
            <a:normAutofit fontScale="92500" lnSpcReduction="10000"/>
          </a:bodyPr>
          <a:lstStyle/>
          <a:p>
            <a:r>
              <a:rPr lang="pt-BR" sz="2800" dirty="0" smtClean="0"/>
              <a:t>Diretrizes EPT na forma integrada da Rede – Discussão do PL 6840 – Base Nacional Comum.</a:t>
            </a:r>
          </a:p>
          <a:p>
            <a:r>
              <a:rPr lang="pt-BR" sz="2800" dirty="0" smtClean="0"/>
              <a:t>PROEJA – delineamento de uma politica nacional para cumprimento da Meta PNE (entregar esboço da SETEC)</a:t>
            </a:r>
          </a:p>
          <a:p>
            <a:r>
              <a:rPr lang="pt-BR" sz="2800" dirty="0" smtClean="0"/>
              <a:t>Novas Diretrizes para Formação </a:t>
            </a:r>
            <a:r>
              <a:rPr lang="pt-BR" sz="2800" dirty="0"/>
              <a:t>Docente  - </a:t>
            </a:r>
            <a:r>
              <a:rPr lang="pt-BR" sz="2800" dirty="0" smtClean="0"/>
              <a:t>res_cne_cp_002_03072015_Formcao </a:t>
            </a:r>
            <a:r>
              <a:rPr lang="pt-BR" sz="2800" dirty="0"/>
              <a:t>de </a:t>
            </a:r>
            <a:r>
              <a:rPr lang="pt-BR" sz="2800" dirty="0" smtClean="0"/>
              <a:t>professores.</a:t>
            </a:r>
          </a:p>
          <a:p>
            <a:r>
              <a:rPr lang="pt-BR" sz="2800" b="1" dirty="0" smtClean="0"/>
              <a:t>PORTARIA </a:t>
            </a:r>
            <a:r>
              <a:rPr lang="pt-BR" sz="2800" b="1" dirty="0"/>
              <a:t>Nº 818, DE 13 DE AGOSTO DE </a:t>
            </a:r>
            <a:r>
              <a:rPr lang="pt-BR" sz="2800" b="1" dirty="0" smtClean="0"/>
              <a:t>2015 – regulamenta aluno equivalente – Ministro Educação – Portaria 25/2015 – SETEC – que normatiza o </a:t>
            </a:r>
            <a:r>
              <a:rPr lang="pt-BR" sz="2800" b="1" smtClean="0"/>
              <a:t>aluno equivalente.</a:t>
            </a:r>
            <a:endParaRPr lang="pt-BR" sz="2800" b="1" dirty="0"/>
          </a:p>
          <a:p>
            <a:endParaRPr lang="pt-BR" sz="2800" dirty="0" smtClean="0"/>
          </a:p>
        </p:txBody>
      </p:sp>
    </p:spTree>
    <p:extLst>
      <p:ext uri="{BB962C8B-B14F-4D97-AF65-F5344CB8AC3E}">
        <p14:creationId xmlns:p14="http://schemas.microsoft.com/office/powerpoint/2010/main" val="3616695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721217"/>
            <a:ext cx="2980266" cy="1759639"/>
          </a:xfrm>
        </p:spPr>
        <p:txBody>
          <a:bodyPr>
            <a:normAutofit/>
          </a:bodyPr>
          <a:lstStyle/>
          <a:p>
            <a:r>
              <a:rPr lang="pt-BR" dirty="0" smtClean="0"/>
              <a:t>Mapa de oferta e Cumprimento dos percentuais indicados pela Lei de Criação dos </a:t>
            </a:r>
            <a:r>
              <a:rPr lang="pt-BR" dirty="0" err="1" smtClean="0"/>
              <a:t>Ifs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half" idx="2"/>
          </p:nvPr>
        </p:nvSpPr>
        <p:spPr>
          <a:xfrm>
            <a:off x="677334" y="2777070"/>
            <a:ext cx="2426474" cy="2584449"/>
          </a:xfrm>
        </p:spPr>
        <p:txBody>
          <a:bodyPr/>
          <a:lstStyle/>
          <a:p>
            <a:r>
              <a:rPr lang="pt-BR" sz="1600" b="1" dirty="0"/>
              <a:t>QUANTITATIVO E PERCENTUAL DE ALUNOS INGRESSANTES EM CURSOS PRESENCIAIS, POR TIPO DE OFERTA, NO ANO LETIVO DE 2015.</a:t>
            </a:r>
            <a:endParaRPr lang="pt-BR" sz="1600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0799114"/>
              </p:ext>
            </p:extLst>
          </p:nvPr>
        </p:nvGraphicFramePr>
        <p:xfrm>
          <a:off x="3490174" y="721217"/>
          <a:ext cx="6040191" cy="552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1956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5561"/>
          </a:xfrm>
        </p:spPr>
        <p:txBody>
          <a:bodyPr/>
          <a:lstStyle/>
          <a:p>
            <a:r>
              <a:rPr lang="pt-BR" dirty="0" smtClean="0"/>
              <a:t>A grande chance desse momento....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677334" y="1455313"/>
            <a:ext cx="8596668" cy="234395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pt-BR" sz="2700" dirty="0" smtClean="0"/>
              <a:t>Alinhar Plano Estratégico Institucional para Permanência e Êxito da escola</a:t>
            </a:r>
          </a:p>
          <a:p>
            <a:pPr algn="ctr"/>
            <a:r>
              <a:rPr lang="pt-BR" sz="2700" dirty="0" smtClean="0"/>
              <a:t>Revisão do PDC (c novo roteiro)</a:t>
            </a:r>
          </a:p>
          <a:p>
            <a:pPr algn="ctr"/>
            <a:r>
              <a:rPr lang="pt-BR" sz="2700" dirty="0" smtClean="0"/>
              <a:t>Revisão ou construção do PPP</a:t>
            </a:r>
            <a:endParaRPr lang="pt-BR" sz="2700" dirty="0"/>
          </a:p>
        </p:txBody>
      </p:sp>
      <p:sp>
        <p:nvSpPr>
          <p:cNvPr id="7" name="Seta para baixo 6"/>
          <p:cNvSpPr/>
          <p:nvPr/>
        </p:nvSpPr>
        <p:spPr>
          <a:xfrm>
            <a:off x="4391697" y="4005330"/>
            <a:ext cx="625268" cy="5409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115677" y="4752304"/>
            <a:ext cx="5177308" cy="17543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Trabalhar na Direção do Fortalecimento do PLANEJAMENTO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71013329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478</TotalTime>
  <Words>402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Facetado</vt:lpstr>
      <vt:lpstr>Reunião Diretores de Ensino</vt:lpstr>
      <vt:lpstr>Projeto Politico Pedagógico –PPP Projeto Politico Institucional - PPI</vt:lpstr>
      <vt:lpstr>Plano Institucional Estratégico para Permanência e o Êxito dos Estudantes</vt:lpstr>
      <vt:lpstr>Participação nos Eventos FORGRAD</vt:lpstr>
      <vt:lpstr>Participação no FDE – CONIF </vt:lpstr>
      <vt:lpstr>Continuação</vt:lpstr>
      <vt:lpstr>Mapa de oferta e Cumprimento dos percentuais indicados pela Lei de Criação dos Ifs.</vt:lpstr>
      <vt:lpstr>A grande chance desse momento....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Elinilze Teodoro</cp:lastModifiedBy>
  <cp:revision>18</cp:revision>
  <dcterms:created xsi:type="dcterms:W3CDTF">2015-06-02T03:56:11Z</dcterms:created>
  <dcterms:modified xsi:type="dcterms:W3CDTF">2015-08-27T19:46:33Z</dcterms:modified>
</cp:coreProperties>
</file>