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40"/>
  </p:notesMasterIdLst>
  <p:sldIdLst>
    <p:sldId id="256" r:id="rId2"/>
    <p:sldId id="258" r:id="rId3"/>
    <p:sldId id="297" r:id="rId4"/>
    <p:sldId id="314" r:id="rId5"/>
    <p:sldId id="299" r:id="rId6"/>
    <p:sldId id="298" r:id="rId7"/>
    <p:sldId id="301" r:id="rId8"/>
    <p:sldId id="300" r:id="rId9"/>
    <p:sldId id="303" r:id="rId10"/>
    <p:sldId id="308" r:id="rId11"/>
    <p:sldId id="312" r:id="rId12"/>
    <p:sldId id="322" r:id="rId13"/>
    <p:sldId id="304" r:id="rId14"/>
    <p:sldId id="305" r:id="rId15"/>
    <p:sldId id="309" r:id="rId16"/>
    <p:sldId id="306" r:id="rId17"/>
    <p:sldId id="307" r:id="rId18"/>
    <p:sldId id="310" r:id="rId19"/>
    <p:sldId id="313" r:id="rId20"/>
    <p:sldId id="271" r:id="rId21"/>
    <p:sldId id="282" r:id="rId22"/>
    <p:sldId id="294" r:id="rId23"/>
    <p:sldId id="295" r:id="rId24"/>
    <p:sldId id="296" r:id="rId25"/>
    <p:sldId id="278" r:id="rId26"/>
    <p:sldId id="283" r:id="rId27"/>
    <p:sldId id="270" r:id="rId28"/>
    <p:sldId id="293" r:id="rId29"/>
    <p:sldId id="315" r:id="rId30"/>
    <p:sldId id="316" r:id="rId31"/>
    <p:sldId id="320" r:id="rId32"/>
    <p:sldId id="317" r:id="rId33"/>
    <p:sldId id="318" r:id="rId34"/>
    <p:sldId id="285" r:id="rId35"/>
    <p:sldId id="321" r:id="rId36"/>
    <p:sldId id="287" r:id="rId37"/>
    <p:sldId id="291" r:id="rId38"/>
    <p:sldId id="292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7411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821" autoAdjust="0"/>
    <p:restoredTop sz="93612" autoAdjust="0"/>
  </p:normalViewPr>
  <p:slideViewPr>
    <p:cSldViewPr snapToGrid="0">
      <p:cViewPr varScale="1">
        <p:scale>
          <a:sx n="74" d="100"/>
          <a:sy n="74" d="100"/>
        </p:scale>
        <p:origin x="-102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N\19%20Reuni&#227;o%20diretores\Dados%20PPP%2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ROEJA%20ingressantes%20em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2800"/>
            </a:pPr>
            <a:r>
              <a:rPr lang="pt-BR" sz="2800"/>
              <a:t>Ingressos 2015</a:t>
            </a:r>
            <a:r>
              <a:rPr lang="pt-BR" sz="2800" baseline="0"/>
              <a:t> dos campi do IFPA nas formas integrada e subsequente da Educação Profissional de nível médio </a:t>
            </a:r>
            <a:endParaRPr lang="pt-BR" sz="2800"/>
          </a:p>
        </c:rich>
      </c:tx>
      <c:layout>
        <c:manualLayout>
          <c:xMode val="edge"/>
          <c:yMode val="edge"/>
          <c:x val="3.9662120410013492E-3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2651849893431991"/>
          <c:y val="0.12928660870257375"/>
          <c:w val="0.57525311833177772"/>
          <c:h val="0.8707133912974262"/>
        </c:manualLayout>
      </c:layout>
      <c:pie3DChart>
        <c:varyColors val="1"/>
        <c:ser>
          <c:idx val="0"/>
          <c:order val="0"/>
          <c:explosion val="25"/>
          <c:dLbls>
            <c:showVal val="1"/>
            <c:showLeaderLines val="1"/>
          </c:dLbls>
          <c:cat>
            <c:strRef>
              <c:f>Plan2!$A$4:$A$20</c:f>
              <c:strCache>
                <c:ptCount val="17"/>
                <c:pt idx="0">
                  <c:v>CAMPUS ABAETETUBA</c:v>
                </c:pt>
                <c:pt idx="1">
                  <c:v>CAMPUS ALTAMIRA</c:v>
                </c:pt>
                <c:pt idx="2">
                  <c:v>ANANINDEUA</c:v>
                </c:pt>
                <c:pt idx="3">
                  <c:v>CAMPUS BELÉM</c:v>
                </c:pt>
                <c:pt idx="4">
                  <c:v>CAMPUS BRAGANÇA</c:v>
                </c:pt>
                <c:pt idx="5">
                  <c:v>CAMPUS 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PARAUAPEBAS</c:v>
                </c:pt>
                <c:pt idx="9">
                  <c:v>RURAL DE MARABÁ</c:v>
                </c:pt>
                <c:pt idx="10">
                  <c:v>MARABÁ INDUSTRIAL</c:v>
                </c:pt>
                <c:pt idx="11">
                  <c:v>SANTARÉM</c:v>
                </c:pt>
                <c:pt idx="12">
                  <c:v>TUCURUÍ</c:v>
                </c:pt>
                <c:pt idx="13">
                  <c:v>CAMETÁ</c:v>
                </c:pt>
                <c:pt idx="14">
                  <c:v>ÓBIDOS</c:v>
                </c:pt>
                <c:pt idx="15">
                  <c:v>PARAGOMINAS</c:v>
                </c:pt>
                <c:pt idx="16">
                  <c:v>AVANÇADO VIGIA</c:v>
                </c:pt>
              </c:strCache>
            </c:strRef>
          </c:cat>
          <c:val>
            <c:numRef>
              <c:f>Plan2!$B$4:$B$20</c:f>
              <c:numCache>
                <c:formatCode>General</c:formatCode>
                <c:ptCount val="17"/>
                <c:pt idx="0">
                  <c:v>502</c:v>
                </c:pt>
                <c:pt idx="1">
                  <c:v>141</c:v>
                </c:pt>
                <c:pt idx="2">
                  <c:v>100</c:v>
                </c:pt>
                <c:pt idx="3">
                  <c:v>804</c:v>
                </c:pt>
                <c:pt idx="4">
                  <c:v>237</c:v>
                </c:pt>
                <c:pt idx="5">
                  <c:v>442</c:v>
                </c:pt>
                <c:pt idx="6">
                  <c:v>221</c:v>
                </c:pt>
                <c:pt idx="7">
                  <c:v>107</c:v>
                </c:pt>
                <c:pt idx="8">
                  <c:v>79</c:v>
                </c:pt>
                <c:pt idx="9">
                  <c:v>75</c:v>
                </c:pt>
                <c:pt idx="10">
                  <c:v>100</c:v>
                </c:pt>
                <c:pt idx="11">
                  <c:v>123</c:v>
                </c:pt>
                <c:pt idx="12">
                  <c:v>165</c:v>
                </c:pt>
                <c:pt idx="13">
                  <c:v>80</c:v>
                </c:pt>
                <c:pt idx="14">
                  <c:v>80</c:v>
                </c:pt>
                <c:pt idx="15">
                  <c:v>140</c:v>
                </c:pt>
                <c:pt idx="16">
                  <c:v>150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2725233192004846"/>
          <c:y val="0.15529892096821241"/>
          <c:w val="0.2400257344606419"/>
          <c:h val="0.82998867067830595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3200" i="0"/>
            </a:pPr>
            <a:r>
              <a:rPr lang="en-US" sz="3200" i="0"/>
              <a:t>Previsão de Ofertas para os campi IFPA segundo PDI 2014/2018 </a:t>
            </a:r>
          </a:p>
        </c:rich>
      </c:tx>
      <c:layout/>
    </c:title>
    <c:view3D>
      <c:rotX val="30"/>
      <c:rotY val="209"/>
      <c:perspective val="30"/>
    </c:view3D>
    <c:plotArea>
      <c:layout>
        <c:manualLayout>
          <c:layoutTarget val="inner"/>
          <c:xMode val="edge"/>
          <c:yMode val="edge"/>
          <c:x val="3.6639433282551863E-2"/>
          <c:y val="0.23957127996992797"/>
          <c:w val="0.58386759345170347"/>
          <c:h val="0.75660429145869879"/>
        </c:manualLayout>
      </c:layout>
      <c:pie3DChart>
        <c:varyColors val="1"/>
        <c:ser>
          <c:idx val="0"/>
          <c:order val="0"/>
          <c:explosion val="8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Val val="1"/>
            <c:showPercent val="1"/>
          </c:dLbls>
          <c:cat>
            <c:strRef>
              <c:f>Plan2!$D$101:$F$101</c:f>
              <c:strCache>
                <c:ptCount val="3"/>
                <c:pt idx="0">
                  <c:v>Integrado</c:v>
                </c:pt>
                <c:pt idx="1">
                  <c:v>Subsequente</c:v>
                </c:pt>
                <c:pt idx="2">
                  <c:v>Proeja</c:v>
                </c:pt>
              </c:strCache>
            </c:strRef>
          </c:cat>
          <c:val>
            <c:numRef>
              <c:f>Plan2!$D$102:$F$102</c:f>
              <c:numCache>
                <c:formatCode>General</c:formatCode>
                <c:ptCount val="3"/>
                <c:pt idx="0">
                  <c:v>3400</c:v>
                </c:pt>
                <c:pt idx="1">
                  <c:v>11130</c:v>
                </c:pt>
                <c:pt idx="2">
                  <c:v>1130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2800" i="0" baseline="0"/>
          </a:pPr>
          <a:endParaRPr lang="pt-BR"/>
        </a:p>
      </c:txPr>
    </c:legend>
    <c:plotVisOnly val="1"/>
  </c:chart>
  <c:txPr>
    <a:bodyPr/>
    <a:lstStyle/>
    <a:p>
      <a:pPr>
        <a:defRPr i="1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sz="2800" dirty="0"/>
              <a:t>Percentual</a:t>
            </a:r>
            <a:r>
              <a:rPr lang="pt-BR" sz="2800" baseline="0" dirty="0"/>
              <a:t> de 10% para oferta de PROEJA baseado no ingresso 2015 dos campi do IFPA</a:t>
            </a:r>
            <a:endParaRPr lang="pt-BR" sz="2800" dirty="0"/>
          </a:p>
        </c:rich>
      </c:tx>
      <c:layout>
        <c:manualLayout>
          <c:xMode val="edge"/>
          <c:yMode val="edge"/>
          <c:x val="9.2094408757166221E-2"/>
          <c:y val="3.6589639385069657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4.2746227034120746E-2"/>
          <c:y val="0.16372900739571689"/>
          <c:w val="0.70309752296587935"/>
          <c:h val="0.52678739175312272"/>
        </c:manualLayout>
      </c:layout>
      <c:bar3DChart>
        <c:barDir val="col"/>
        <c:grouping val="clustered"/>
        <c:ser>
          <c:idx val="0"/>
          <c:order val="0"/>
          <c:tx>
            <c:strRef>
              <c:f>Plan2!$B$28:$B$29</c:f>
              <c:strCache>
                <c:ptCount val="1"/>
                <c:pt idx="0">
                  <c:v> OFERTA DOS CAMPUS</c:v>
                </c:pt>
              </c:strCache>
            </c:strRef>
          </c:tx>
          <c:spPr>
            <a:solidFill>
              <a:srgbClr val="FF0000"/>
            </a:solidFill>
          </c:spPr>
          <c:dPt>
            <c:idx val="2"/>
            <c:spPr>
              <a:solidFill>
                <a:srgbClr val="92D050"/>
              </a:solidFill>
            </c:spPr>
          </c:dPt>
          <c:dPt>
            <c:idx val="13"/>
            <c:spPr>
              <a:solidFill>
                <a:srgbClr val="92D050"/>
              </a:solidFill>
            </c:spPr>
          </c:dPt>
          <c:dPt>
            <c:idx val="14"/>
            <c:spPr>
              <a:solidFill>
                <a:srgbClr val="92D050"/>
              </a:solidFill>
            </c:spPr>
          </c:dPt>
          <c:dPt>
            <c:idx val="15"/>
            <c:spPr>
              <a:solidFill>
                <a:srgbClr val="92D050"/>
              </a:solidFill>
            </c:spPr>
          </c:dPt>
          <c:dLbls>
            <c:dLbl>
              <c:idx val="5"/>
              <c:layout>
                <c:manualLayout>
                  <c:x val="-2.133332974978227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800"/>
                </a:pPr>
                <a:endParaRPr lang="pt-BR"/>
              </a:p>
            </c:txPr>
            <c:showVal val="1"/>
          </c:dLbls>
          <c:cat>
            <c:strRef>
              <c:f>Plan2!$A$30:$A$46</c:f>
              <c:strCache>
                <c:ptCount val="17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BELÉM</c:v>
                </c:pt>
                <c:pt idx="4">
                  <c:v>BRAGANÇA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PARAUAPEBAS</c:v>
                </c:pt>
                <c:pt idx="9">
                  <c:v>RURAL DE MARABÁ</c:v>
                </c:pt>
                <c:pt idx="10">
                  <c:v>MARABÁ INDUSTRIAL</c:v>
                </c:pt>
                <c:pt idx="11">
                  <c:v>SANTARÉM</c:v>
                </c:pt>
                <c:pt idx="12">
                  <c:v>TUCURUÍ</c:v>
                </c:pt>
                <c:pt idx="13">
                  <c:v>CAMETÁ</c:v>
                </c:pt>
                <c:pt idx="14">
                  <c:v>ÓBIDOS</c:v>
                </c:pt>
                <c:pt idx="15">
                  <c:v>PARAGOMINAS</c:v>
                </c:pt>
                <c:pt idx="16">
                  <c:v>AVANÇADO VIGIA</c:v>
                </c:pt>
              </c:strCache>
            </c:strRef>
          </c:cat>
          <c:val>
            <c:numRef>
              <c:f>Plan2!$B$30:$B$46</c:f>
              <c:numCache>
                <c:formatCode>General</c:formatCode>
                <c:ptCount val="17"/>
                <c:pt idx="0">
                  <c:v>502</c:v>
                </c:pt>
                <c:pt idx="1">
                  <c:v>141</c:v>
                </c:pt>
                <c:pt idx="2">
                  <c:v>140</c:v>
                </c:pt>
                <c:pt idx="3">
                  <c:v>804</c:v>
                </c:pt>
                <c:pt idx="4">
                  <c:v>237</c:v>
                </c:pt>
                <c:pt idx="5">
                  <c:v>442</c:v>
                </c:pt>
                <c:pt idx="6">
                  <c:v>221</c:v>
                </c:pt>
                <c:pt idx="7">
                  <c:v>107</c:v>
                </c:pt>
                <c:pt idx="8">
                  <c:v>79</c:v>
                </c:pt>
                <c:pt idx="9">
                  <c:v>75</c:v>
                </c:pt>
                <c:pt idx="10">
                  <c:v>100</c:v>
                </c:pt>
                <c:pt idx="11">
                  <c:v>123</c:v>
                </c:pt>
                <c:pt idx="12">
                  <c:v>165</c:v>
                </c:pt>
                <c:pt idx="13">
                  <c:v>80</c:v>
                </c:pt>
                <c:pt idx="14">
                  <c:v>80</c:v>
                </c:pt>
                <c:pt idx="15">
                  <c:v>140</c:v>
                </c:pt>
                <c:pt idx="16">
                  <c:v>150</c:v>
                </c:pt>
              </c:numCache>
            </c:numRef>
          </c:val>
        </c:ser>
        <c:ser>
          <c:idx val="1"/>
          <c:order val="1"/>
          <c:tx>
            <c:strRef>
              <c:f>Plan2!$C$28:$C$29</c:f>
              <c:strCache>
                <c:ptCount val="1"/>
                <c:pt idx="0">
                  <c:v>PREVISÃO DE EJA PARA 2016 (10%)</c:v>
                </c:pt>
              </c:strCache>
            </c:strRef>
          </c:tx>
          <c:spPr>
            <a:solidFill>
              <a:srgbClr val="92D050"/>
            </a:solidFill>
          </c:spPr>
          <c:dPt>
            <c:idx val="5"/>
            <c:spPr>
              <a:solidFill>
                <a:srgbClr val="006600"/>
              </a:solidFill>
            </c:spPr>
          </c:dPt>
          <c:dPt>
            <c:idx val="12"/>
            <c:spPr>
              <a:solidFill>
                <a:srgbClr val="006600"/>
              </a:solidFill>
            </c:spPr>
          </c:dPt>
          <c:dLbls>
            <c:dLbl>
              <c:idx val="5"/>
              <c:layout>
                <c:manualLayout>
                  <c:x val="5.5478502080443829E-3"/>
                  <c:y val="-3.8095238095238099E-2"/>
                </c:manualLayout>
              </c:layout>
              <c:showVal val="1"/>
            </c:dLbl>
            <c:dLbl>
              <c:idx val="6"/>
              <c:layout>
                <c:manualLayout>
                  <c:x val="-4.1666666666666675E-3"/>
                  <c:y val="-1.3480393457657237E-2"/>
                </c:manualLayout>
              </c:layout>
              <c:showVal val="1"/>
            </c:dLbl>
            <c:dLbl>
              <c:idx val="12"/>
              <c:layout>
                <c:manualLayout>
                  <c:x val="-2.5251865929732216E-4"/>
                  <c:y val="-3.502820165185484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Val val="1"/>
          </c:dLbls>
          <c:cat>
            <c:strRef>
              <c:f>Plan2!$A$30:$A$46</c:f>
              <c:strCache>
                <c:ptCount val="17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BELÉM</c:v>
                </c:pt>
                <c:pt idx="4">
                  <c:v>BRAGANÇA</c:v>
                </c:pt>
                <c:pt idx="5">
                  <c:v>CASTANHAL</c:v>
                </c:pt>
                <c:pt idx="6">
                  <c:v>CONCEIÇÃO DO ARAGUAIA</c:v>
                </c:pt>
                <c:pt idx="7">
                  <c:v>ITAITUBA</c:v>
                </c:pt>
                <c:pt idx="8">
                  <c:v>PARAUAPEBAS</c:v>
                </c:pt>
                <c:pt idx="9">
                  <c:v>RURAL DE MARABÁ</c:v>
                </c:pt>
                <c:pt idx="10">
                  <c:v>MARABÁ INDUSTRIAL</c:v>
                </c:pt>
                <c:pt idx="11">
                  <c:v>SANTARÉM</c:v>
                </c:pt>
                <c:pt idx="12">
                  <c:v>TUCURUÍ</c:v>
                </c:pt>
                <c:pt idx="13">
                  <c:v>CAMETÁ</c:v>
                </c:pt>
                <c:pt idx="14">
                  <c:v>ÓBIDOS</c:v>
                </c:pt>
                <c:pt idx="15">
                  <c:v>PARAGOMINAS</c:v>
                </c:pt>
                <c:pt idx="16">
                  <c:v>AVANÇADO VIGIA</c:v>
                </c:pt>
              </c:strCache>
            </c:strRef>
          </c:cat>
          <c:val>
            <c:numRef>
              <c:f>Plan2!$C$30:$C$46</c:f>
              <c:numCache>
                <c:formatCode>General</c:formatCode>
                <c:ptCount val="17"/>
                <c:pt idx="0">
                  <c:v>50.2</c:v>
                </c:pt>
                <c:pt idx="1">
                  <c:v>14.100000000000001</c:v>
                </c:pt>
                <c:pt idx="2">
                  <c:v>14</c:v>
                </c:pt>
                <c:pt idx="3">
                  <c:v>80.400000000000006</c:v>
                </c:pt>
                <c:pt idx="4">
                  <c:v>23.700000000000003</c:v>
                </c:pt>
                <c:pt idx="5">
                  <c:v>44.2</c:v>
                </c:pt>
                <c:pt idx="6">
                  <c:v>22.1</c:v>
                </c:pt>
                <c:pt idx="7">
                  <c:v>10.700000000000001</c:v>
                </c:pt>
                <c:pt idx="8">
                  <c:v>7.9</c:v>
                </c:pt>
                <c:pt idx="9">
                  <c:v>7.5</c:v>
                </c:pt>
                <c:pt idx="10">
                  <c:v>10</c:v>
                </c:pt>
                <c:pt idx="11">
                  <c:v>12.3</c:v>
                </c:pt>
                <c:pt idx="12">
                  <c:v>16.5</c:v>
                </c:pt>
                <c:pt idx="13">
                  <c:v>8</c:v>
                </c:pt>
                <c:pt idx="14">
                  <c:v>8</c:v>
                </c:pt>
                <c:pt idx="15">
                  <c:v>14</c:v>
                </c:pt>
                <c:pt idx="16">
                  <c:v>15</c:v>
                </c:pt>
              </c:numCache>
            </c:numRef>
          </c:val>
        </c:ser>
        <c:gapWidth val="467"/>
        <c:shape val="box"/>
        <c:axId val="62964864"/>
        <c:axId val="62966400"/>
        <c:axId val="0"/>
      </c:bar3DChart>
      <c:catAx>
        <c:axId val="629648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62966400"/>
        <c:crosses val="autoZero"/>
        <c:auto val="1"/>
        <c:lblAlgn val="ctr"/>
        <c:lblOffset val="100"/>
      </c:catAx>
      <c:valAx>
        <c:axId val="6296640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296486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800" baseline="0"/>
            </a:pPr>
            <a:endParaRPr lang="pt-BR"/>
          </a:p>
        </c:txPr>
      </c:legendEntry>
      <c:layout>
        <c:manualLayout>
          <c:xMode val="edge"/>
          <c:yMode val="edge"/>
          <c:x val="0.69063541666666672"/>
          <c:y val="0.37736503950179862"/>
          <c:w val="0.30936458333333344"/>
          <c:h val="0.10280126821843334"/>
        </c:manualLayout>
      </c:layout>
      <c:txPr>
        <a:bodyPr/>
        <a:lstStyle/>
        <a:p>
          <a:pPr>
            <a:defRPr sz="1800"/>
          </a:pPr>
          <a:endParaRPr lang="pt-BR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sz="2400" dirty="0"/>
              <a:t>Previsão</a:t>
            </a:r>
            <a:r>
              <a:rPr lang="pt-BR" sz="2400" baseline="0" dirty="0"/>
              <a:t> oferta PROEJA/ médio para 2016 com base em 10% da oferta do IFPA 2015</a:t>
            </a:r>
          </a:p>
          <a:p>
            <a:pPr>
              <a:defRPr/>
            </a:pPr>
            <a:r>
              <a:rPr lang="pt-BR" sz="2400" baseline="0" dirty="0"/>
              <a:t>Oferta do IFPA em 2015 de PROEJA</a:t>
            </a:r>
          </a:p>
          <a:p>
            <a:pPr>
              <a:defRPr/>
            </a:pPr>
            <a:endParaRPr lang="pt-BR" dirty="0"/>
          </a:p>
        </c:rich>
      </c:tx>
      <c:layout>
        <c:manualLayout>
          <c:xMode val="edge"/>
          <c:yMode val="edge"/>
          <c:x val="0.13461301190625438"/>
          <c:y val="1.5739580583554246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Plan2!$A$62</c:f>
              <c:strCache>
                <c:ptCount val="1"/>
                <c:pt idx="0">
                  <c:v>PREVISÃO DE PROEJA PARA 2016 (10%)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/>
              <c:showVal val="1"/>
            </c:dLbl>
            <c:delete val="1"/>
          </c:dLbls>
          <c:val>
            <c:numRef>
              <c:f>Plan2!$B$62:$C$62</c:f>
              <c:numCache>
                <c:formatCode>General</c:formatCode>
                <c:ptCount val="2"/>
                <c:pt idx="1">
                  <c:v>358.6</c:v>
                </c:pt>
              </c:numCache>
            </c:numRef>
          </c:val>
        </c:ser>
        <c:ser>
          <c:idx val="1"/>
          <c:order val="1"/>
          <c:tx>
            <c:strRef>
              <c:f>Plan2!$A$63</c:f>
              <c:strCache>
                <c:ptCount val="1"/>
                <c:pt idx="0">
                  <c:v>OFERTA TOTAL DE EJA EM 2015 (CÂMPUS CASTANHAL E TUCURUÍ)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1"/>
              <c:layout/>
              <c:showVal val="1"/>
            </c:dLbl>
            <c:delete val="1"/>
          </c:dLbls>
          <c:val>
            <c:numRef>
              <c:f>Plan2!$B$63:$C$63</c:f>
              <c:numCache>
                <c:formatCode>General</c:formatCode>
                <c:ptCount val="2"/>
                <c:pt idx="1">
                  <c:v>50</c:v>
                </c:pt>
              </c:numCache>
            </c:numRef>
          </c:val>
        </c:ser>
        <c:axId val="57905920"/>
        <c:axId val="57907456"/>
      </c:barChart>
      <c:catAx>
        <c:axId val="57905920"/>
        <c:scaling>
          <c:orientation val="minMax"/>
        </c:scaling>
        <c:delete val="1"/>
        <c:axPos val="b"/>
        <c:tickLblPos val="nextTo"/>
        <c:crossAx val="57907456"/>
        <c:crosses val="autoZero"/>
        <c:auto val="1"/>
        <c:lblAlgn val="ctr"/>
        <c:lblOffset val="100"/>
      </c:catAx>
      <c:valAx>
        <c:axId val="5790745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57905920"/>
        <c:crosses val="autoZero"/>
        <c:crossBetween val="between"/>
      </c:valAx>
    </c:plotArea>
    <c:legend>
      <c:legendPos val="r"/>
      <c:layout/>
      <c:txPr>
        <a:bodyPr/>
        <a:lstStyle/>
        <a:p>
          <a:pPr rtl="0">
            <a:defRPr sz="2000"/>
          </a:pPr>
          <a:endParaRPr lang="pt-BR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sz="2800" dirty="0"/>
              <a:t>Oferta</a:t>
            </a:r>
            <a:r>
              <a:rPr lang="pt-BR" sz="2800" baseline="0" dirty="0"/>
              <a:t> da </a:t>
            </a:r>
            <a:r>
              <a:rPr lang="pt-BR" sz="2800" baseline="0" dirty="0" smtClean="0"/>
              <a:t>EJA </a:t>
            </a:r>
            <a:r>
              <a:rPr lang="pt-BR" sz="2800" baseline="0" dirty="0"/>
              <a:t>no Pará em 2014 por instância</a:t>
            </a:r>
            <a:endParaRPr lang="pt-BR" sz="2800" dirty="0"/>
          </a:p>
        </c:rich>
      </c:tx>
      <c:layout>
        <c:manualLayout>
          <c:xMode val="edge"/>
          <c:yMode val="edge"/>
          <c:x val="8.5581500755767467E-2"/>
          <c:y val="0"/>
        </c:manualLayout>
      </c:layout>
      <c:overlay val="1"/>
    </c:title>
    <c:plotArea>
      <c:layout/>
      <c:barChart>
        <c:barDir val="col"/>
        <c:grouping val="stacked"/>
        <c:ser>
          <c:idx val="0"/>
          <c:order val="0"/>
          <c:tx>
            <c:strRef>
              <c:f>Plan2!$B$79:$B$82</c:f>
              <c:strCache>
                <c:ptCount val="1"/>
                <c:pt idx="0">
                  <c:v>Fundamental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0.12720043153712243"/>
                  <c:y val="-0.4096834264432029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1.5900053942140262E-2"/>
                  <c:y val="-4.7411838883268102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3174330409201945"/>
                  <c:y val="-0.31657355679702048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8.631457854304711E-2"/>
                  <c:y val="-8.5661080074488027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Val val="1"/>
            <c:showCatName val="1"/>
          </c:dLbls>
          <c:cat>
            <c:strRef>
              <c:f>Plan2!$A$83:$A$86</c:f>
              <c:strCache>
                <c:ptCount val="4"/>
                <c:pt idx="0">
                  <c:v>Rede Estadual</c:v>
                </c:pt>
                <c:pt idx="1">
                  <c:v>Rede Federal</c:v>
                </c:pt>
                <c:pt idx="2">
                  <c:v>Rede Municipal</c:v>
                </c:pt>
                <c:pt idx="3">
                  <c:v>Rede Privada</c:v>
                </c:pt>
              </c:strCache>
            </c:strRef>
          </c:cat>
          <c:val>
            <c:numRef>
              <c:f>Plan2!$B$83:$B$86</c:f>
              <c:numCache>
                <c:formatCode>General</c:formatCode>
                <c:ptCount val="4"/>
                <c:pt idx="0">
                  <c:v>41562</c:v>
                </c:pt>
                <c:pt idx="1">
                  <c:v>59</c:v>
                </c:pt>
                <c:pt idx="2">
                  <c:v>126710</c:v>
                </c:pt>
                <c:pt idx="3">
                  <c:v>1898</c:v>
                </c:pt>
              </c:numCache>
            </c:numRef>
          </c:val>
        </c:ser>
        <c:ser>
          <c:idx val="1"/>
          <c:order val="1"/>
          <c:tx>
            <c:strRef>
              <c:f>Plan2!$C$79:$C$82</c:f>
              <c:strCache>
                <c:ptCount val="1"/>
                <c:pt idx="0">
                  <c:v>Ensino Médio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Plan2!$A$83:$A$86</c:f>
              <c:strCache>
                <c:ptCount val="4"/>
                <c:pt idx="0">
                  <c:v>Rede Estadual</c:v>
                </c:pt>
                <c:pt idx="1">
                  <c:v>Rede Federal</c:v>
                </c:pt>
                <c:pt idx="2">
                  <c:v>Rede Municipal</c:v>
                </c:pt>
                <c:pt idx="3">
                  <c:v>Rede Privada</c:v>
                </c:pt>
              </c:strCache>
            </c:strRef>
          </c:cat>
          <c:val>
            <c:numRef>
              <c:f>Plan2!$C$83:$C$86</c:f>
              <c:numCache>
                <c:formatCode>General</c:formatCode>
                <c:ptCount val="4"/>
                <c:pt idx="0">
                  <c:v>46856</c:v>
                </c:pt>
                <c:pt idx="1">
                  <c:v>303</c:v>
                </c:pt>
                <c:pt idx="2">
                  <c:v>0</c:v>
                </c:pt>
                <c:pt idx="3">
                  <c:v>5668</c:v>
                </c:pt>
              </c:numCache>
            </c:numRef>
          </c:val>
        </c:ser>
        <c:overlap val="100"/>
        <c:axId val="57933184"/>
        <c:axId val="58020992"/>
      </c:barChart>
      <c:catAx>
        <c:axId val="57933184"/>
        <c:scaling>
          <c:orientation val="minMax"/>
        </c:scaling>
        <c:delete val="1"/>
        <c:axPos val="b"/>
        <c:tickLblPos val="nextTo"/>
        <c:crossAx val="58020992"/>
        <c:crossesAt val="0"/>
        <c:auto val="1"/>
        <c:lblAlgn val="ctr"/>
        <c:lblOffset val="100"/>
      </c:catAx>
      <c:valAx>
        <c:axId val="5802099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57933184"/>
        <c:crosses val="autoZero"/>
        <c:crossBetween val="between"/>
        <c:majorUnit val="20000"/>
        <c:minorUnit val="2000"/>
      </c:valAx>
    </c:plotArea>
    <c:legend>
      <c:legendPos val="r"/>
      <c:layout/>
      <c:txPr>
        <a:bodyPr/>
        <a:lstStyle/>
        <a:p>
          <a:pPr rtl="0">
            <a:defRPr sz="2800"/>
          </a:pPr>
          <a:endParaRPr lang="pt-BR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sz="2400" baseline="0" dirty="0"/>
              <a:t>Totais oferta EJA Pará Ensinos Fundamental e Médio/2014</a:t>
            </a:r>
          </a:p>
          <a:p>
            <a:pPr>
              <a:defRPr/>
            </a:pPr>
            <a:r>
              <a:rPr lang="pt-BR" sz="2400" baseline="0" dirty="0"/>
              <a:t>25% </a:t>
            </a:r>
            <a:r>
              <a:rPr lang="pt-BR" sz="2400" b="1" i="0" u="none" strike="noStrike" baseline="0" dirty="0"/>
              <a:t>EJA Pará Ensinos Fundamental e Médio com base ofertas totais 2014</a:t>
            </a:r>
            <a:endParaRPr lang="pt-BR" sz="2400" baseline="0" dirty="0"/>
          </a:p>
          <a:p>
            <a:pPr>
              <a:defRPr/>
            </a:pPr>
            <a:endParaRPr lang="pt-BR" sz="20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FF0000"/>
            </a:solidFill>
          </c:spPr>
          <c:dPt>
            <c:idx val="0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006600"/>
              </a:solidFill>
            </c:spPr>
          </c:dPt>
          <c:dLbls>
            <c:txPr>
              <a:bodyPr/>
              <a:lstStyle/>
              <a:p>
                <a:pPr>
                  <a:defRPr sz="2400"/>
                </a:pPr>
                <a:endParaRPr lang="pt-BR"/>
              </a:p>
            </c:txPr>
            <c:showVal val="1"/>
          </c:dLbls>
          <c:cat>
            <c:strRef>
              <c:f>Plan2!$B$103:$E$103</c:f>
              <c:strCache>
                <c:ptCount val="4"/>
                <c:pt idx="0">
                  <c:v>Total oferta EJA/ Fundamental Pará/2014</c:v>
                </c:pt>
                <c:pt idx="1">
                  <c:v>25% Eja/Fundamental Pará</c:v>
                </c:pt>
                <c:pt idx="2">
                  <c:v>Total oferta EJA/ Ensino Médio Pará/2014 </c:v>
                </c:pt>
                <c:pt idx="3">
                  <c:v>25% Eja/Ensino Médio</c:v>
                </c:pt>
              </c:strCache>
            </c:strRef>
          </c:cat>
          <c:val>
            <c:numRef>
              <c:f>Plan2!$B$104:$E$104</c:f>
              <c:numCache>
                <c:formatCode>General</c:formatCode>
                <c:ptCount val="4"/>
                <c:pt idx="0">
                  <c:v>170229</c:v>
                </c:pt>
                <c:pt idx="1">
                  <c:v>42557.25</c:v>
                </c:pt>
                <c:pt idx="2">
                  <c:v>52827</c:v>
                </c:pt>
                <c:pt idx="3">
                  <c:v>13206.75</c:v>
                </c:pt>
              </c:numCache>
            </c:numRef>
          </c:val>
        </c:ser>
        <c:gapWidth val="35"/>
        <c:axId val="58046720"/>
        <c:axId val="58056704"/>
      </c:barChart>
      <c:catAx>
        <c:axId val="58046720"/>
        <c:scaling>
          <c:orientation val="minMax"/>
        </c:scaling>
        <c:delete val="1"/>
        <c:axPos val="b"/>
        <c:majorTickMark val="none"/>
        <c:tickLblPos val="nextTo"/>
        <c:crossAx val="58056704"/>
        <c:crosses val="autoZero"/>
        <c:auto val="1"/>
        <c:lblAlgn val="ctr"/>
        <c:lblOffset val="100"/>
      </c:catAx>
      <c:valAx>
        <c:axId val="5805670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58046720"/>
        <c:crosses val="autoZero"/>
        <c:crossBetween val="between"/>
      </c:valAx>
    </c:plotArea>
    <c:legend>
      <c:legendPos val="r"/>
      <c:layout/>
      <c:txPr>
        <a:bodyPr/>
        <a:lstStyle/>
        <a:p>
          <a:pPr rtl="0">
            <a:defRPr sz="2400"/>
          </a:pPr>
          <a:endParaRPr lang="pt-BR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D722F3-46B2-414B-8BC7-F570985976C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04F4898-4221-4B7D-91D5-261D6BB26FE3}">
      <dgm:prSet phldrT="[Texto]"/>
      <dgm:spPr/>
      <dgm:t>
        <a:bodyPr/>
        <a:lstStyle/>
        <a:p>
          <a:r>
            <a:rPr lang="pt-BR" dirty="0" smtClean="0"/>
            <a:t>NDE/Comissão</a:t>
          </a:r>
          <a:endParaRPr lang="pt-BR" dirty="0"/>
        </a:p>
      </dgm:t>
    </dgm:pt>
    <dgm:pt modelId="{16C4DD39-925D-41D4-9DEA-B214B81CC4FA}" type="parTrans" cxnId="{FA2FE11B-6F0D-4782-8CEC-A0F56404E6D7}">
      <dgm:prSet/>
      <dgm:spPr/>
      <dgm:t>
        <a:bodyPr/>
        <a:lstStyle/>
        <a:p>
          <a:endParaRPr lang="pt-BR"/>
        </a:p>
      </dgm:t>
    </dgm:pt>
    <dgm:pt modelId="{F6E7444F-995B-4DC2-A973-FBBB873CD573}" type="sibTrans" cxnId="{FA2FE11B-6F0D-4782-8CEC-A0F56404E6D7}">
      <dgm:prSet/>
      <dgm:spPr/>
      <dgm:t>
        <a:bodyPr/>
        <a:lstStyle/>
        <a:p>
          <a:endParaRPr lang="pt-BR"/>
        </a:p>
      </dgm:t>
    </dgm:pt>
    <dgm:pt modelId="{2D64DFDA-BE12-4258-B985-3C0B4822C2F3}">
      <dgm:prSet phldrT="[Texto]"/>
      <dgm:spPr/>
      <dgm:t>
        <a:bodyPr/>
        <a:lstStyle/>
        <a:p>
          <a:r>
            <a:rPr lang="pt-BR" dirty="0" smtClean="0"/>
            <a:t>Elaborada o PPC será encaminhado ao Colegiado de Curso.</a:t>
          </a:r>
          <a:endParaRPr lang="pt-BR" dirty="0"/>
        </a:p>
      </dgm:t>
    </dgm:pt>
    <dgm:pt modelId="{9B67ECF1-1057-4C7A-86BA-78FCFA54B986}" type="parTrans" cxnId="{21F3C8AD-A6CE-4BB2-935D-7B8C70A1C0AC}">
      <dgm:prSet/>
      <dgm:spPr/>
      <dgm:t>
        <a:bodyPr/>
        <a:lstStyle/>
        <a:p>
          <a:endParaRPr lang="pt-BR"/>
        </a:p>
      </dgm:t>
    </dgm:pt>
    <dgm:pt modelId="{AFA024EE-F1CE-4188-8D03-65F201953CD8}" type="sibTrans" cxnId="{21F3C8AD-A6CE-4BB2-935D-7B8C70A1C0AC}">
      <dgm:prSet/>
      <dgm:spPr/>
      <dgm:t>
        <a:bodyPr/>
        <a:lstStyle/>
        <a:p>
          <a:endParaRPr lang="pt-BR"/>
        </a:p>
      </dgm:t>
    </dgm:pt>
    <dgm:pt modelId="{1011FA79-3580-4F9A-90AD-9030708A6289}">
      <dgm:prSet phldrT="[Texto]"/>
      <dgm:spPr/>
      <dgm:t>
        <a:bodyPr/>
        <a:lstStyle/>
        <a:p>
          <a:r>
            <a:rPr lang="pt-BR" dirty="0" smtClean="0"/>
            <a:t>Colegiado de curso</a:t>
          </a:r>
          <a:endParaRPr lang="pt-BR" dirty="0"/>
        </a:p>
      </dgm:t>
    </dgm:pt>
    <dgm:pt modelId="{1FC7B5CE-4C78-40EE-A424-52E904C089F7}" type="parTrans" cxnId="{6205D4CC-177F-4C00-8F68-883C82358082}">
      <dgm:prSet/>
      <dgm:spPr/>
      <dgm:t>
        <a:bodyPr/>
        <a:lstStyle/>
        <a:p>
          <a:endParaRPr lang="pt-BR"/>
        </a:p>
      </dgm:t>
    </dgm:pt>
    <dgm:pt modelId="{26E6D9A4-E89B-4C75-97CB-214CEA21DC8C}" type="sibTrans" cxnId="{6205D4CC-177F-4C00-8F68-883C82358082}">
      <dgm:prSet/>
      <dgm:spPr/>
      <dgm:t>
        <a:bodyPr/>
        <a:lstStyle/>
        <a:p>
          <a:endParaRPr lang="pt-BR"/>
        </a:p>
      </dgm:t>
    </dgm:pt>
    <dgm:pt modelId="{1EBC18AB-D007-4DA4-857D-2BEAA448455B}">
      <dgm:prSet phldrT="[Texto]"/>
      <dgm:spPr/>
      <dgm:t>
        <a:bodyPr/>
        <a:lstStyle/>
        <a:p>
          <a:r>
            <a:rPr lang="pt-BR" dirty="0" smtClean="0"/>
            <a:t>Se aprovada o PPC será encaminhado à Coordenação de Curso. </a:t>
          </a:r>
          <a:endParaRPr lang="pt-BR" dirty="0"/>
        </a:p>
      </dgm:t>
    </dgm:pt>
    <dgm:pt modelId="{8C6FD8A8-36FD-419A-9712-B4484D0D19A4}" type="parTrans" cxnId="{22DA5564-0503-49B3-A412-D322987143C3}">
      <dgm:prSet/>
      <dgm:spPr/>
      <dgm:t>
        <a:bodyPr/>
        <a:lstStyle/>
        <a:p>
          <a:endParaRPr lang="pt-BR"/>
        </a:p>
      </dgm:t>
    </dgm:pt>
    <dgm:pt modelId="{149AAE33-A9F0-42D2-B73B-47462076BFBA}" type="sibTrans" cxnId="{22DA5564-0503-49B3-A412-D322987143C3}">
      <dgm:prSet/>
      <dgm:spPr/>
      <dgm:t>
        <a:bodyPr/>
        <a:lstStyle/>
        <a:p>
          <a:endParaRPr lang="pt-BR"/>
        </a:p>
      </dgm:t>
    </dgm:pt>
    <dgm:pt modelId="{624FBB0E-7C92-4139-9948-63C3E33EBA89}">
      <dgm:prSet phldrT="[Texto]"/>
      <dgm:spPr/>
      <dgm:t>
        <a:bodyPr/>
        <a:lstStyle/>
        <a:p>
          <a:r>
            <a:rPr lang="pt-BR" dirty="0" smtClean="0"/>
            <a:t>Coordenação de curso</a:t>
          </a:r>
          <a:endParaRPr lang="pt-BR" dirty="0"/>
        </a:p>
      </dgm:t>
    </dgm:pt>
    <dgm:pt modelId="{638B2AF5-8EDB-4B68-84D9-1349547CBDE0}" type="parTrans" cxnId="{E546B210-A695-4135-A453-C0B9C4F9E66C}">
      <dgm:prSet/>
      <dgm:spPr/>
      <dgm:t>
        <a:bodyPr/>
        <a:lstStyle/>
        <a:p>
          <a:endParaRPr lang="pt-BR"/>
        </a:p>
      </dgm:t>
    </dgm:pt>
    <dgm:pt modelId="{1D5AE04C-11F9-4590-9BF8-06AECC5ED852}" type="sibTrans" cxnId="{E546B210-A695-4135-A453-C0B9C4F9E66C}">
      <dgm:prSet/>
      <dgm:spPr/>
      <dgm:t>
        <a:bodyPr/>
        <a:lstStyle/>
        <a:p>
          <a:endParaRPr lang="pt-BR"/>
        </a:p>
      </dgm:t>
    </dgm:pt>
    <dgm:pt modelId="{D55F9471-39D8-4D66-BF24-C932A583C48F}">
      <dgm:prSet phldrT="[Texto]"/>
      <dgm:spPr/>
      <dgm:t>
        <a:bodyPr/>
        <a:lstStyle/>
        <a:p>
          <a:r>
            <a:rPr lang="pt-BR" dirty="0" smtClean="0"/>
            <a:t>A Coordenação de Curso remeterá à Direção de Ensino.</a:t>
          </a:r>
          <a:endParaRPr lang="pt-BR" dirty="0"/>
        </a:p>
      </dgm:t>
    </dgm:pt>
    <dgm:pt modelId="{27379EA7-5948-4CF0-82D1-22FAA1BEADED}" type="parTrans" cxnId="{43B45D3A-C12F-4D0E-B8C0-6267CE22CED9}">
      <dgm:prSet/>
      <dgm:spPr/>
      <dgm:t>
        <a:bodyPr/>
        <a:lstStyle/>
        <a:p>
          <a:endParaRPr lang="pt-BR"/>
        </a:p>
      </dgm:t>
    </dgm:pt>
    <dgm:pt modelId="{8252A8BF-B607-4940-86A5-F541534E5D17}" type="sibTrans" cxnId="{43B45D3A-C12F-4D0E-B8C0-6267CE22CED9}">
      <dgm:prSet/>
      <dgm:spPr/>
      <dgm:t>
        <a:bodyPr/>
        <a:lstStyle/>
        <a:p>
          <a:endParaRPr lang="pt-BR"/>
        </a:p>
      </dgm:t>
    </dgm:pt>
    <dgm:pt modelId="{162E84A1-6C7A-414A-B249-95CCC51C4497}">
      <dgm:prSet/>
      <dgm:spPr/>
      <dgm:t>
        <a:bodyPr/>
        <a:lstStyle/>
        <a:p>
          <a:r>
            <a:rPr lang="pt-BR" dirty="0" smtClean="0"/>
            <a:t>Direção de Ensino </a:t>
          </a:r>
          <a:endParaRPr lang="pt-BR" dirty="0"/>
        </a:p>
      </dgm:t>
    </dgm:pt>
    <dgm:pt modelId="{088A78F9-F24B-4BE4-8F16-0FE9463F9195}" type="parTrans" cxnId="{9DF62F9F-3609-40A0-9BBA-5A1806C7276A}">
      <dgm:prSet/>
      <dgm:spPr/>
    </dgm:pt>
    <dgm:pt modelId="{AF8071FB-8596-4264-AA5B-2DC5BAAC49A4}" type="sibTrans" cxnId="{9DF62F9F-3609-40A0-9BBA-5A1806C7276A}">
      <dgm:prSet/>
      <dgm:spPr/>
    </dgm:pt>
    <dgm:pt modelId="{0ABE16B9-032A-4B8F-9651-92FE6550A06B}">
      <dgm:prSet/>
      <dgm:spPr/>
      <dgm:t>
        <a:bodyPr/>
        <a:lstStyle/>
        <a:p>
          <a:r>
            <a:rPr lang="pt-BR" dirty="0" smtClean="0"/>
            <a:t>Comprovar a existência de todos os itens relacionados.</a:t>
          </a:r>
          <a:endParaRPr lang="pt-BR" dirty="0"/>
        </a:p>
      </dgm:t>
    </dgm:pt>
    <dgm:pt modelId="{AD0CBCF0-9D76-42BA-B342-0F46787635CE}" type="parTrans" cxnId="{A820C428-F083-45B7-896B-9F9E93BA06AD}">
      <dgm:prSet/>
      <dgm:spPr/>
    </dgm:pt>
    <dgm:pt modelId="{0897DF91-0306-4ECA-B746-1752036B9BFB}" type="sibTrans" cxnId="{A820C428-F083-45B7-896B-9F9E93BA06AD}">
      <dgm:prSet/>
      <dgm:spPr/>
    </dgm:pt>
    <dgm:pt modelId="{8111318E-F880-413E-A0E4-044BBEA12BA5}" type="pres">
      <dgm:prSet presAssocID="{73D722F3-46B2-414B-8BC7-F570985976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B077B52-F177-40F2-92C5-4C0DDFCD7597}" type="pres">
      <dgm:prSet presAssocID="{404F4898-4221-4B7D-91D5-261D6BB26FE3}" presName="composite" presStyleCnt="0"/>
      <dgm:spPr/>
    </dgm:pt>
    <dgm:pt modelId="{2A0690CA-B11B-405E-AF93-260241164A5D}" type="pres">
      <dgm:prSet presAssocID="{404F4898-4221-4B7D-91D5-261D6BB26FE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0E5588-606E-4490-9E1A-90F377A18F83}" type="pres">
      <dgm:prSet presAssocID="{404F4898-4221-4B7D-91D5-261D6BB26FE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44AE61-6A00-47A9-9FDA-6D999C945DF2}" type="pres">
      <dgm:prSet presAssocID="{F6E7444F-995B-4DC2-A973-FBBB873CD573}" presName="sp" presStyleCnt="0"/>
      <dgm:spPr/>
    </dgm:pt>
    <dgm:pt modelId="{CA89778E-0819-40BC-BE41-AC20A52C2A01}" type="pres">
      <dgm:prSet presAssocID="{1011FA79-3580-4F9A-90AD-9030708A6289}" presName="composite" presStyleCnt="0"/>
      <dgm:spPr/>
    </dgm:pt>
    <dgm:pt modelId="{1A2A40C3-7532-46FC-B44B-5B1C68758E66}" type="pres">
      <dgm:prSet presAssocID="{1011FA79-3580-4F9A-90AD-9030708A628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85B2BA-AEB6-4806-B63B-F94108DA5E68}" type="pres">
      <dgm:prSet presAssocID="{1011FA79-3580-4F9A-90AD-9030708A628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DEF240-38D3-4A7F-AF49-914F799172C1}" type="pres">
      <dgm:prSet presAssocID="{26E6D9A4-E89B-4C75-97CB-214CEA21DC8C}" presName="sp" presStyleCnt="0"/>
      <dgm:spPr/>
    </dgm:pt>
    <dgm:pt modelId="{3CF042F0-5FE1-4455-9A94-5DDB868F669D}" type="pres">
      <dgm:prSet presAssocID="{624FBB0E-7C92-4139-9948-63C3E33EBA89}" presName="composite" presStyleCnt="0"/>
      <dgm:spPr/>
    </dgm:pt>
    <dgm:pt modelId="{AE72653B-5ABA-429E-B4AC-F704549F5E7E}" type="pres">
      <dgm:prSet presAssocID="{624FBB0E-7C92-4139-9948-63C3E33EBA8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818C76-5A8B-464A-AD0D-E4371639A779}" type="pres">
      <dgm:prSet presAssocID="{624FBB0E-7C92-4139-9948-63C3E33EBA8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F195A9-23C2-4EEB-8C16-E0020E8E40A7}" type="pres">
      <dgm:prSet presAssocID="{1D5AE04C-11F9-4590-9BF8-06AECC5ED852}" presName="sp" presStyleCnt="0"/>
      <dgm:spPr/>
    </dgm:pt>
    <dgm:pt modelId="{74474881-7C74-4D65-955D-C51EDD6D7C20}" type="pres">
      <dgm:prSet presAssocID="{162E84A1-6C7A-414A-B249-95CCC51C4497}" presName="composite" presStyleCnt="0"/>
      <dgm:spPr/>
    </dgm:pt>
    <dgm:pt modelId="{197FBAE4-CB7B-458C-AF6F-2161BB8BB8B3}" type="pres">
      <dgm:prSet presAssocID="{162E84A1-6C7A-414A-B249-95CCC51C449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52F3A3-57FD-4253-B772-2065E7396CE4}" type="pres">
      <dgm:prSet presAssocID="{162E84A1-6C7A-414A-B249-95CCC51C449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992767A-B42F-46DD-B3BA-D30B95B06C7D}" type="presOf" srcId="{D55F9471-39D8-4D66-BF24-C932A583C48F}" destId="{8D818C76-5A8B-464A-AD0D-E4371639A779}" srcOrd="0" destOrd="0" presId="urn:microsoft.com/office/officeart/2005/8/layout/chevron2"/>
    <dgm:cxn modelId="{6205D4CC-177F-4C00-8F68-883C82358082}" srcId="{73D722F3-46B2-414B-8BC7-F570985976C8}" destId="{1011FA79-3580-4F9A-90AD-9030708A6289}" srcOrd="1" destOrd="0" parTransId="{1FC7B5CE-4C78-40EE-A424-52E904C089F7}" sibTransId="{26E6D9A4-E89B-4C75-97CB-214CEA21DC8C}"/>
    <dgm:cxn modelId="{E83957B2-6D94-4DD5-9250-CBB57EB8A998}" type="presOf" srcId="{1EBC18AB-D007-4DA4-857D-2BEAA448455B}" destId="{7A85B2BA-AEB6-4806-B63B-F94108DA5E68}" srcOrd="0" destOrd="0" presId="urn:microsoft.com/office/officeart/2005/8/layout/chevron2"/>
    <dgm:cxn modelId="{07DCD6E7-07E4-46CA-8442-966EA92585ED}" type="presOf" srcId="{162E84A1-6C7A-414A-B249-95CCC51C4497}" destId="{197FBAE4-CB7B-458C-AF6F-2161BB8BB8B3}" srcOrd="0" destOrd="0" presId="urn:microsoft.com/office/officeart/2005/8/layout/chevron2"/>
    <dgm:cxn modelId="{22DA5564-0503-49B3-A412-D322987143C3}" srcId="{1011FA79-3580-4F9A-90AD-9030708A6289}" destId="{1EBC18AB-D007-4DA4-857D-2BEAA448455B}" srcOrd="0" destOrd="0" parTransId="{8C6FD8A8-36FD-419A-9712-B4484D0D19A4}" sibTransId="{149AAE33-A9F0-42D2-B73B-47462076BFBA}"/>
    <dgm:cxn modelId="{43B45D3A-C12F-4D0E-B8C0-6267CE22CED9}" srcId="{624FBB0E-7C92-4139-9948-63C3E33EBA89}" destId="{D55F9471-39D8-4D66-BF24-C932A583C48F}" srcOrd="0" destOrd="0" parTransId="{27379EA7-5948-4CF0-82D1-22FAA1BEADED}" sibTransId="{8252A8BF-B607-4940-86A5-F541534E5D17}"/>
    <dgm:cxn modelId="{E6D5B338-AE01-4862-AF61-9AF2EBF276A1}" type="presOf" srcId="{1011FA79-3580-4F9A-90AD-9030708A6289}" destId="{1A2A40C3-7532-46FC-B44B-5B1C68758E66}" srcOrd="0" destOrd="0" presId="urn:microsoft.com/office/officeart/2005/8/layout/chevron2"/>
    <dgm:cxn modelId="{A820C428-F083-45B7-896B-9F9E93BA06AD}" srcId="{162E84A1-6C7A-414A-B249-95CCC51C4497}" destId="{0ABE16B9-032A-4B8F-9651-92FE6550A06B}" srcOrd="0" destOrd="0" parTransId="{AD0CBCF0-9D76-42BA-B342-0F46787635CE}" sibTransId="{0897DF91-0306-4ECA-B746-1752036B9BFB}"/>
    <dgm:cxn modelId="{09F35BFA-399F-46E6-91E8-295383753976}" type="presOf" srcId="{73D722F3-46B2-414B-8BC7-F570985976C8}" destId="{8111318E-F880-413E-A0E4-044BBEA12BA5}" srcOrd="0" destOrd="0" presId="urn:microsoft.com/office/officeart/2005/8/layout/chevron2"/>
    <dgm:cxn modelId="{B5C76806-4225-4664-A9FB-CE8E477E09EC}" type="presOf" srcId="{624FBB0E-7C92-4139-9948-63C3E33EBA89}" destId="{AE72653B-5ABA-429E-B4AC-F704549F5E7E}" srcOrd="0" destOrd="0" presId="urn:microsoft.com/office/officeart/2005/8/layout/chevron2"/>
    <dgm:cxn modelId="{21F3C8AD-A6CE-4BB2-935D-7B8C70A1C0AC}" srcId="{404F4898-4221-4B7D-91D5-261D6BB26FE3}" destId="{2D64DFDA-BE12-4258-B985-3C0B4822C2F3}" srcOrd="0" destOrd="0" parTransId="{9B67ECF1-1057-4C7A-86BA-78FCFA54B986}" sibTransId="{AFA024EE-F1CE-4188-8D03-65F201953CD8}"/>
    <dgm:cxn modelId="{98F2082C-06D6-4848-A159-9970C5D1EB8E}" type="presOf" srcId="{0ABE16B9-032A-4B8F-9651-92FE6550A06B}" destId="{CA52F3A3-57FD-4253-B772-2065E7396CE4}" srcOrd="0" destOrd="0" presId="urn:microsoft.com/office/officeart/2005/8/layout/chevron2"/>
    <dgm:cxn modelId="{9DF62F9F-3609-40A0-9BBA-5A1806C7276A}" srcId="{73D722F3-46B2-414B-8BC7-F570985976C8}" destId="{162E84A1-6C7A-414A-B249-95CCC51C4497}" srcOrd="3" destOrd="0" parTransId="{088A78F9-F24B-4BE4-8F16-0FE9463F9195}" sibTransId="{AF8071FB-8596-4264-AA5B-2DC5BAAC49A4}"/>
    <dgm:cxn modelId="{FA2FE11B-6F0D-4782-8CEC-A0F56404E6D7}" srcId="{73D722F3-46B2-414B-8BC7-F570985976C8}" destId="{404F4898-4221-4B7D-91D5-261D6BB26FE3}" srcOrd="0" destOrd="0" parTransId="{16C4DD39-925D-41D4-9DEA-B214B81CC4FA}" sibTransId="{F6E7444F-995B-4DC2-A973-FBBB873CD573}"/>
    <dgm:cxn modelId="{E546B210-A695-4135-A453-C0B9C4F9E66C}" srcId="{73D722F3-46B2-414B-8BC7-F570985976C8}" destId="{624FBB0E-7C92-4139-9948-63C3E33EBA89}" srcOrd="2" destOrd="0" parTransId="{638B2AF5-8EDB-4B68-84D9-1349547CBDE0}" sibTransId="{1D5AE04C-11F9-4590-9BF8-06AECC5ED852}"/>
    <dgm:cxn modelId="{B892A549-F166-4E85-9EE0-1C3B340F5878}" type="presOf" srcId="{404F4898-4221-4B7D-91D5-261D6BB26FE3}" destId="{2A0690CA-B11B-405E-AF93-260241164A5D}" srcOrd="0" destOrd="0" presId="urn:microsoft.com/office/officeart/2005/8/layout/chevron2"/>
    <dgm:cxn modelId="{D5852DB6-03DB-4EBF-B566-B3ED71EF7B44}" type="presOf" srcId="{2D64DFDA-BE12-4258-B985-3C0B4822C2F3}" destId="{C80E5588-606E-4490-9E1A-90F377A18F83}" srcOrd="0" destOrd="0" presId="urn:microsoft.com/office/officeart/2005/8/layout/chevron2"/>
    <dgm:cxn modelId="{06BE2CCC-862C-4ACA-A138-6B054DAF87CB}" type="presParOf" srcId="{8111318E-F880-413E-A0E4-044BBEA12BA5}" destId="{4B077B52-F177-40F2-92C5-4C0DDFCD7597}" srcOrd="0" destOrd="0" presId="urn:microsoft.com/office/officeart/2005/8/layout/chevron2"/>
    <dgm:cxn modelId="{13EAE62B-351A-4BBF-A517-AD437B12A6C9}" type="presParOf" srcId="{4B077B52-F177-40F2-92C5-4C0DDFCD7597}" destId="{2A0690CA-B11B-405E-AF93-260241164A5D}" srcOrd="0" destOrd="0" presId="urn:microsoft.com/office/officeart/2005/8/layout/chevron2"/>
    <dgm:cxn modelId="{8216C5EB-FA31-46C4-8970-0ECFB0A92A8B}" type="presParOf" srcId="{4B077B52-F177-40F2-92C5-4C0DDFCD7597}" destId="{C80E5588-606E-4490-9E1A-90F377A18F83}" srcOrd="1" destOrd="0" presId="urn:microsoft.com/office/officeart/2005/8/layout/chevron2"/>
    <dgm:cxn modelId="{67EF8EF2-0472-4545-996F-FF2DEF6CC3B2}" type="presParOf" srcId="{8111318E-F880-413E-A0E4-044BBEA12BA5}" destId="{2C44AE61-6A00-47A9-9FDA-6D999C945DF2}" srcOrd="1" destOrd="0" presId="urn:microsoft.com/office/officeart/2005/8/layout/chevron2"/>
    <dgm:cxn modelId="{1EC2374E-4EB0-483C-8745-AC5C84635A16}" type="presParOf" srcId="{8111318E-F880-413E-A0E4-044BBEA12BA5}" destId="{CA89778E-0819-40BC-BE41-AC20A52C2A01}" srcOrd="2" destOrd="0" presId="urn:microsoft.com/office/officeart/2005/8/layout/chevron2"/>
    <dgm:cxn modelId="{1F098754-454F-4BA9-AFBD-42868156F423}" type="presParOf" srcId="{CA89778E-0819-40BC-BE41-AC20A52C2A01}" destId="{1A2A40C3-7532-46FC-B44B-5B1C68758E66}" srcOrd="0" destOrd="0" presId="urn:microsoft.com/office/officeart/2005/8/layout/chevron2"/>
    <dgm:cxn modelId="{E8BBD5FD-2B39-4870-8D94-4AB29B2EE765}" type="presParOf" srcId="{CA89778E-0819-40BC-BE41-AC20A52C2A01}" destId="{7A85B2BA-AEB6-4806-B63B-F94108DA5E68}" srcOrd="1" destOrd="0" presId="urn:microsoft.com/office/officeart/2005/8/layout/chevron2"/>
    <dgm:cxn modelId="{BE322B74-EEBB-44AF-8BCD-04EB5040DCAF}" type="presParOf" srcId="{8111318E-F880-413E-A0E4-044BBEA12BA5}" destId="{09DEF240-38D3-4A7F-AF49-914F799172C1}" srcOrd="3" destOrd="0" presId="urn:microsoft.com/office/officeart/2005/8/layout/chevron2"/>
    <dgm:cxn modelId="{C638A681-51E9-42EC-9252-963FD4AE0935}" type="presParOf" srcId="{8111318E-F880-413E-A0E4-044BBEA12BA5}" destId="{3CF042F0-5FE1-4455-9A94-5DDB868F669D}" srcOrd="4" destOrd="0" presId="urn:microsoft.com/office/officeart/2005/8/layout/chevron2"/>
    <dgm:cxn modelId="{77CFA6E2-ED8C-4895-97B1-E25C06AE1F81}" type="presParOf" srcId="{3CF042F0-5FE1-4455-9A94-5DDB868F669D}" destId="{AE72653B-5ABA-429E-B4AC-F704549F5E7E}" srcOrd="0" destOrd="0" presId="urn:microsoft.com/office/officeart/2005/8/layout/chevron2"/>
    <dgm:cxn modelId="{D6C24BD5-6A0E-4BAC-9DF9-0DEE13B791AB}" type="presParOf" srcId="{3CF042F0-5FE1-4455-9A94-5DDB868F669D}" destId="{8D818C76-5A8B-464A-AD0D-E4371639A779}" srcOrd="1" destOrd="0" presId="urn:microsoft.com/office/officeart/2005/8/layout/chevron2"/>
    <dgm:cxn modelId="{4F72E267-CC40-4C77-8C20-F3ED0CE20CE4}" type="presParOf" srcId="{8111318E-F880-413E-A0E4-044BBEA12BA5}" destId="{7EF195A9-23C2-4EEB-8C16-E0020E8E40A7}" srcOrd="5" destOrd="0" presId="urn:microsoft.com/office/officeart/2005/8/layout/chevron2"/>
    <dgm:cxn modelId="{2B066DF8-58D2-4446-8AE8-23863D0E62E2}" type="presParOf" srcId="{8111318E-F880-413E-A0E4-044BBEA12BA5}" destId="{74474881-7C74-4D65-955D-C51EDD6D7C20}" srcOrd="6" destOrd="0" presId="urn:microsoft.com/office/officeart/2005/8/layout/chevron2"/>
    <dgm:cxn modelId="{E04F801D-6B71-45DC-B434-991F6F1829C1}" type="presParOf" srcId="{74474881-7C74-4D65-955D-C51EDD6D7C20}" destId="{197FBAE4-CB7B-458C-AF6F-2161BB8BB8B3}" srcOrd="0" destOrd="0" presId="urn:microsoft.com/office/officeart/2005/8/layout/chevron2"/>
    <dgm:cxn modelId="{99D07C1A-E6F0-477F-B621-73287639E3E8}" type="presParOf" srcId="{74474881-7C74-4D65-955D-C51EDD6D7C20}" destId="{CA52F3A3-57FD-4253-B772-2065E7396CE4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iversidade.proen@ifpa.edu.br" TargetMode="External"/><Relationship Id="rId2" Type="http://schemas.openxmlformats.org/officeDocument/2006/relationships/hyperlink" Target="mailto:ebprofissional.proen@ifpa.edu.br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07-2010/2008/Lei/L11741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6385" y="2039037"/>
            <a:ext cx="9009590" cy="288460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5300" b="1" dirty="0" smtClean="0">
                <a:solidFill>
                  <a:schemeClr val="accent2">
                    <a:lumMod val="75000"/>
                  </a:schemeClr>
                </a:solidFill>
              </a:rPr>
              <a:t>Coordenações Gerais da Educação Básica e da  Diversidade/PROEN</a:t>
            </a:r>
            <a:r>
              <a:rPr lang="pt-BR" sz="4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sz="4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pt-BR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677335" y="4447309"/>
            <a:ext cx="9464192" cy="1670687"/>
          </a:xfrm>
        </p:spPr>
        <p:txBody>
          <a:bodyPr>
            <a:normAutofit lnSpcReduction="10000"/>
          </a:bodyPr>
          <a:lstStyle/>
          <a:p>
            <a:pPr algn="r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Coordenadora:</a:t>
            </a:r>
            <a:r>
              <a:rPr lang="pt-BR" dirty="0" smtClean="0"/>
              <a:t> </a:t>
            </a:r>
            <a:r>
              <a:rPr lang="pt-BR" dirty="0" err="1" smtClean="0">
                <a:solidFill>
                  <a:schemeClr val="accent5">
                    <a:lumMod val="75000"/>
                  </a:schemeClr>
                </a:solidFill>
              </a:rPr>
              <a:t>Gleice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 Isaura</a:t>
            </a:r>
          </a:p>
          <a:p>
            <a:pPr algn="r"/>
            <a:r>
              <a:rPr lang="pt-BR" dirty="0" err="1" smtClean="0">
                <a:solidFill>
                  <a:schemeClr val="accent2">
                    <a:lumMod val="75000"/>
                  </a:schemeClr>
                </a:solidFill>
              </a:rPr>
              <a:t>E-mail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hlinkClick r:id="rId2"/>
              </a:rPr>
              <a:t>ebprofissional.proen@ifpa.edu.br</a:t>
            </a:r>
            <a:endParaRPr lang="pt-B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Coordenadora: </a:t>
            </a:r>
            <a:r>
              <a:rPr lang="pt-BR" dirty="0" err="1" smtClean="0">
                <a:solidFill>
                  <a:schemeClr val="accent5">
                    <a:lumMod val="75000"/>
                  </a:schemeClr>
                </a:solidFill>
              </a:rPr>
              <a:t>Rosineide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  Lourinho</a:t>
            </a:r>
          </a:p>
          <a:p>
            <a:pPr algn="r"/>
            <a:r>
              <a:rPr lang="pt-BR" dirty="0" err="1" smtClean="0">
                <a:solidFill>
                  <a:schemeClr val="accent5">
                    <a:lumMod val="75000"/>
                  </a:schemeClr>
                </a:solidFill>
              </a:rPr>
              <a:t>E-mail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  <a:hlinkClick r:id="rId3"/>
              </a:rPr>
              <a:t>diversidade.proen@ifpa.edu.br</a:t>
            </a:r>
            <a:endParaRPr lang="pt-B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endParaRPr lang="pt-B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1551" y="419459"/>
            <a:ext cx="1333500" cy="88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606" y="277091"/>
            <a:ext cx="8596668" cy="1320800"/>
          </a:xfrm>
        </p:spPr>
        <p:txBody>
          <a:bodyPr/>
          <a:lstStyle/>
          <a:p>
            <a:r>
              <a:rPr lang="pt-BR" dirty="0" smtClean="0"/>
              <a:t>Indicações legais para a EJA no âmbito educação profissional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9382" y="1717963"/>
            <a:ext cx="10529454" cy="4752109"/>
          </a:xfrm>
        </p:spPr>
        <p:txBody>
          <a:bodyPr/>
          <a:lstStyle/>
          <a:p>
            <a:pPr>
              <a:buNone/>
            </a:pPr>
            <a:r>
              <a:rPr lang="pt-BR" dirty="0" smtClean="0">
                <a:solidFill>
                  <a:srgbClr val="FF0000"/>
                </a:solidFill>
              </a:rPr>
              <a:t>DECRETO 5840/2006</a:t>
            </a:r>
          </a:p>
          <a:p>
            <a:r>
              <a:rPr lang="pt-BR" sz="2000" dirty="0" smtClean="0"/>
              <a:t>Art. 2</a:t>
            </a:r>
            <a:r>
              <a:rPr lang="pt-BR" sz="2000" u="sng" baseline="30000" dirty="0" smtClean="0"/>
              <a:t>o</a:t>
            </a:r>
            <a:r>
              <a:rPr lang="pt-BR" sz="2000" dirty="0" smtClean="0"/>
              <a:t>  As instituições federais de educação profissional deverão implantar cursos e programas regulares do PROEJA até o ano de 2007.</a:t>
            </a:r>
          </a:p>
          <a:p>
            <a:r>
              <a:rPr lang="pt-BR" sz="2000" dirty="0" smtClean="0"/>
              <a:t>§ 1</a:t>
            </a:r>
            <a:r>
              <a:rPr lang="pt-BR" sz="2000" u="sng" baseline="30000" dirty="0" smtClean="0"/>
              <a:t>o</a:t>
            </a:r>
            <a:r>
              <a:rPr lang="pt-BR" sz="2000" dirty="0" smtClean="0"/>
              <a:t>  As instituições referidas no </a:t>
            </a:r>
            <a:r>
              <a:rPr lang="pt-BR" sz="2000" b="1" dirty="0" smtClean="0"/>
              <a:t>caput</a:t>
            </a:r>
            <a:r>
              <a:rPr lang="pt-BR" sz="2000" dirty="0" smtClean="0"/>
              <a:t> disponibilizarão ao PROEJA, em 2006, no </a:t>
            </a:r>
            <a:r>
              <a:rPr lang="pt-BR" sz="2000" b="1" u="sng" dirty="0" smtClean="0">
                <a:solidFill>
                  <a:schemeClr val="tx1"/>
                </a:solidFill>
              </a:rPr>
              <a:t>mínimo dez por cento do total das vagas de ingresso da instituição</a:t>
            </a:r>
            <a:r>
              <a:rPr lang="pt-BR" sz="2000" dirty="0" smtClean="0"/>
              <a:t>, tomando como referência o quantitativo de matrículas do ano anterior, ampliando essa oferta a partir do ano de 2007.</a:t>
            </a:r>
          </a:p>
          <a:p>
            <a:r>
              <a:rPr lang="pt-BR" sz="2000" dirty="0" smtClean="0"/>
              <a:t>§ 2</a:t>
            </a:r>
            <a:r>
              <a:rPr lang="pt-BR" sz="2000" u="sng" baseline="30000" dirty="0" smtClean="0"/>
              <a:t>o</a:t>
            </a:r>
            <a:r>
              <a:rPr lang="pt-BR" sz="2000" dirty="0" smtClean="0"/>
              <a:t>  A ampliação da oferta de que trata o § 1</a:t>
            </a:r>
            <a:r>
              <a:rPr lang="pt-BR" sz="2000" u="sng" baseline="30000" dirty="0" smtClean="0"/>
              <a:t>o</a:t>
            </a:r>
            <a:r>
              <a:rPr lang="pt-BR" sz="2000" dirty="0" smtClean="0"/>
              <a:t> deverá estar incluída no plano de desenvolvimento institucional da instituição federal de ensino.</a:t>
            </a:r>
          </a:p>
          <a:p>
            <a:pPr>
              <a:buNone/>
            </a:pPr>
            <a:r>
              <a:rPr lang="pt-BR" sz="2000" dirty="0" smtClean="0">
                <a:solidFill>
                  <a:srgbClr val="FF0000"/>
                </a:solidFill>
              </a:rPr>
              <a:t>LDB 9394/1996</a:t>
            </a:r>
          </a:p>
          <a:p>
            <a:r>
              <a:rPr lang="pt-BR" sz="2000" dirty="0" smtClean="0"/>
              <a:t>§ 3</a:t>
            </a:r>
            <a:r>
              <a:rPr lang="pt-BR" sz="2000" u="sng" baseline="30000" dirty="0" smtClean="0"/>
              <a:t>o</a:t>
            </a:r>
            <a:r>
              <a:rPr lang="pt-BR" sz="2000" dirty="0" smtClean="0"/>
              <a:t>  A educação de jovens e adultos deverá articular-se, preferencialmente, com a educação profissional, na forma do regulamento. </a:t>
            </a:r>
            <a:r>
              <a:rPr lang="pt-BR" sz="2000" dirty="0" smtClean="0">
                <a:hlinkClick r:id="rId2"/>
              </a:rPr>
              <a:t>(Incluído pela Lei nº 11.741, de 2008)</a:t>
            </a:r>
            <a:endParaRPr lang="pt-BR" sz="20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9325648" cy="3880773"/>
          </a:xfrm>
        </p:spPr>
        <p:txBody>
          <a:bodyPr>
            <a:normAutofit lnSpcReduction="10000"/>
          </a:bodyPr>
          <a:lstStyle/>
          <a:p>
            <a:r>
              <a:rPr lang="pt-BR" sz="3600" dirty="0" smtClean="0"/>
              <a:t>O exercício da modalidade EJA no âmbito do nível médio de ensino é ainda incipiente, e sobremaneira na Rede Federal, local privilegiado para o oferecimento da modalidade EJA integrada à educação profissional (Documento Base PROEJA).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77863" y="875764"/>
          <a:ext cx="8596312" cy="516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/>
          <p:nvPr/>
        </p:nvGraphicFramePr>
        <p:xfrm>
          <a:off x="1" y="263237"/>
          <a:ext cx="12192000" cy="659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831273" y="540326"/>
          <a:ext cx="8589817" cy="6068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987" y="304800"/>
            <a:ext cx="9768993" cy="1320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 EJA no âmbito da Educação Profissional Plano Nacional de Educação (PNE) para o período de 2014-2024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160589"/>
            <a:ext cx="9353357" cy="4295629"/>
          </a:xfrm>
        </p:spPr>
        <p:txBody>
          <a:bodyPr>
            <a:normAutofit/>
          </a:bodyPr>
          <a:lstStyle/>
          <a:p>
            <a:r>
              <a:rPr lang="pt-BR" sz="3200" b="1" i="1" dirty="0" smtClean="0"/>
              <a:t>META 10 : oferecer no mínimo, 25% (vinte e cinco por cento ) das matrículas de educação de jovens e adultos, nos ensino </a:t>
            </a:r>
            <a:r>
              <a:rPr lang="pt-BR" sz="3200" b="1" i="1" u="sng" dirty="0" smtClean="0"/>
              <a:t>fundamental</a:t>
            </a:r>
            <a:r>
              <a:rPr lang="pt-BR" sz="3200" b="1" i="1" dirty="0" smtClean="0"/>
              <a:t> e </a:t>
            </a:r>
            <a:r>
              <a:rPr lang="pt-BR" sz="3200" b="1" i="1" u="sng" dirty="0" smtClean="0"/>
              <a:t>médio</a:t>
            </a:r>
            <a:r>
              <a:rPr lang="pt-BR" sz="3200" b="1" i="1" dirty="0" smtClean="0"/>
              <a:t>, na forma integrada à educação profissional </a:t>
            </a:r>
          </a:p>
          <a:p>
            <a:endParaRPr lang="pt-BR" sz="3200" b="1" i="1" dirty="0" smtClean="0"/>
          </a:p>
          <a:p>
            <a:endParaRPr lang="pt-BR" sz="3200" b="1" i="1" dirty="0" smtClean="0"/>
          </a:p>
          <a:p>
            <a:endParaRPr lang="pt-BR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/>
          <p:nvPr/>
        </p:nvGraphicFramePr>
        <p:xfrm>
          <a:off x="651162" y="623455"/>
          <a:ext cx="9947565" cy="5818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/>
          <p:nvPr/>
        </p:nvGraphicFramePr>
        <p:xfrm>
          <a:off x="277091" y="263236"/>
          <a:ext cx="10972799" cy="6345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do PROEJA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1782" y="1343890"/>
            <a:ext cx="9545782" cy="5209309"/>
          </a:xfrm>
        </p:spPr>
        <p:txBody>
          <a:bodyPr>
            <a:noAutofit/>
          </a:bodyPr>
          <a:lstStyle/>
          <a:p>
            <a:r>
              <a:rPr lang="pt-BR" sz="2000" dirty="0" smtClean="0"/>
              <a:t>O primeiro princípio diz respeito ao papel e compromisso que entidades públicas integrantes dos sistemas educacionais têm com a inclusão da população em suas ofertas educacionais.</a:t>
            </a:r>
          </a:p>
          <a:p>
            <a:r>
              <a:rPr lang="pt-BR" sz="2000" dirty="0" smtClean="0"/>
              <a:t>O segundo princípio, decorrente do primeiro, consiste na inserção orgânica da modalidade EJA integrada à educação profissional nos sistemas educacionais públicos</a:t>
            </a:r>
          </a:p>
          <a:p>
            <a:r>
              <a:rPr lang="pt-BR" sz="2000" dirty="0" smtClean="0"/>
              <a:t>A ampliação do direito à educação básica, pela universalização do ensino médio constitui o terceiro princípio</a:t>
            </a:r>
          </a:p>
          <a:p>
            <a:r>
              <a:rPr lang="pt-BR" sz="2000" dirty="0" smtClean="0"/>
              <a:t>O quarto princípio compreende o trabalho como princípio educativo.</a:t>
            </a:r>
          </a:p>
          <a:p>
            <a:r>
              <a:rPr lang="pt-BR" sz="2000" dirty="0" smtClean="0"/>
              <a:t>O quinto princípio define a pesquisa como fundamento da formação do sujeito</a:t>
            </a:r>
          </a:p>
          <a:p>
            <a:r>
              <a:rPr lang="pt-BR" sz="2000" dirty="0" smtClean="0"/>
              <a:t>O sexto princípio considera as condições geracionais, de gênero, de relações étnico-raciais como </a:t>
            </a:r>
            <a:r>
              <a:rPr lang="pt-BR" sz="2000" dirty="0" err="1" smtClean="0"/>
              <a:t>fundantes</a:t>
            </a:r>
            <a:r>
              <a:rPr lang="pt-BR" sz="2000" dirty="0" smtClean="0"/>
              <a:t> da formação humana e dos modos como se produzem as identidades sociais.</a:t>
            </a:r>
          </a:p>
          <a:p>
            <a:pPr>
              <a:buNone/>
            </a:pPr>
            <a:r>
              <a:rPr lang="pt-BR" sz="2000" dirty="0" smtClean="0"/>
              <a:t>Fonte: Documento Base PROEJA/2007</a:t>
            </a:r>
            <a:endParaRPr lang="pt-BR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currículo da EJA no âmbito da Educação Profissional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1188" y="1870363"/>
            <a:ext cx="8979284" cy="4378817"/>
          </a:xfrm>
        </p:spPr>
        <p:txBody>
          <a:bodyPr>
            <a:noAutofit/>
          </a:bodyPr>
          <a:lstStyle/>
          <a:p>
            <a:r>
              <a:rPr lang="pt-BR" sz="2400" dirty="0" smtClean="0"/>
              <a:t>O currículo integrado é uma possibilidade de inovar pedagogicamente  na concepção de ensino médio, em resposta aos diferentes sujeitos sociais para os quais se destina, por meio de uma concepção que considera o mundo do trabalho e que leva em conta os mais diversos saberes produzidos em diferentes espaços sociais.</a:t>
            </a:r>
          </a:p>
          <a:p>
            <a:r>
              <a:rPr lang="pt-BR" sz="2400" dirty="0" smtClean="0"/>
              <a:t>Abandona-se a perspectiva estreita de formação para o </a:t>
            </a:r>
            <a:r>
              <a:rPr lang="pt-BR" sz="2400" i="1" dirty="0" smtClean="0"/>
              <a:t>mercado de trabalho, para assumir a formação integral dos sujeitos, como </a:t>
            </a:r>
            <a:r>
              <a:rPr lang="pt-BR" sz="2400" dirty="0" smtClean="0"/>
              <a:t>forma de compreender e se compreender no mundo.</a:t>
            </a:r>
          </a:p>
          <a:p>
            <a:pPr>
              <a:buNone/>
            </a:pPr>
            <a:r>
              <a:rPr lang="pt-BR" sz="2400" dirty="0" smtClean="0"/>
              <a:t>Fonte: Documento Base PROEJA/2007</a:t>
            </a:r>
          </a:p>
          <a:p>
            <a:pPr>
              <a:buNone/>
            </a:pPr>
            <a:endParaRPr lang="pt-B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b="1" dirty="0" smtClean="0"/>
              <a:t>Nossa equipe:</a:t>
            </a:r>
            <a:endParaRPr lang="pt-BR" sz="5400" b="1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17663"/>
          </a:xfrm>
        </p:spPr>
        <p:txBody>
          <a:bodyPr>
            <a:noAutofit/>
          </a:bodyPr>
          <a:lstStyle/>
          <a:p>
            <a:pPr algn="just"/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Pedagoga: </a:t>
            </a:r>
            <a:r>
              <a:rPr lang="pt-BR" sz="4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Gleice</a:t>
            </a:r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4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Izaura</a:t>
            </a:r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Oliveira.</a:t>
            </a:r>
          </a:p>
          <a:p>
            <a:pPr algn="just"/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Pedagoga: </a:t>
            </a:r>
            <a:r>
              <a:rPr lang="pt-BR" sz="4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Ádria</a:t>
            </a:r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Maria Araújo.</a:t>
            </a:r>
          </a:p>
          <a:p>
            <a:pPr algn="just"/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Pedagogo: Marcelo </a:t>
            </a:r>
            <a:r>
              <a:rPr lang="pt-BR" sz="4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Bogoevik</a:t>
            </a:r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algn="just"/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Professora: </a:t>
            </a:r>
            <a:r>
              <a:rPr lang="pt-BR" sz="4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Rosineide</a:t>
            </a:r>
            <a:r>
              <a:rPr lang="pt-BR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Lourinho</a:t>
            </a:r>
          </a:p>
          <a:p>
            <a:pPr algn="just"/>
            <a:endParaRPr lang="pt-BR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71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PPC é um instrumento imprescindível na oferta de um curso.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47456"/>
            <a:ext cx="9131684" cy="454509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sz="3200" b="1" dirty="0" smtClean="0"/>
              <a:t>Art. 7º</a:t>
            </a:r>
            <a:r>
              <a:rPr lang="pt-BR" sz="3200" dirty="0" smtClean="0"/>
              <a:t> O PPC é um </a:t>
            </a:r>
            <a:r>
              <a:rPr lang="pt-BR" sz="3200" b="1" dirty="0" smtClean="0"/>
              <a:t>instrumento imprescindível para definir e nortear a organização do currículo e das práticas pedagógicas</a:t>
            </a:r>
            <a:r>
              <a:rPr lang="pt-BR" sz="3200" dirty="0" smtClean="0"/>
              <a:t>, devendo ser construído de forma coletiva e democrática e em conformidade com a legislação vigente.</a:t>
            </a:r>
          </a:p>
          <a:p>
            <a:pPr algn="just"/>
            <a:endParaRPr lang="pt-BR" sz="3200" dirty="0" smtClean="0"/>
          </a:p>
          <a:p>
            <a:pPr algn="just"/>
            <a:r>
              <a:rPr lang="pt-BR" sz="3200" b="1" dirty="0" smtClean="0"/>
              <a:t>Parágrafo Único:</a:t>
            </a:r>
            <a:r>
              <a:rPr lang="pt-BR" sz="3200" dirty="0" smtClean="0"/>
              <a:t> O PPC deve </a:t>
            </a:r>
            <a:r>
              <a:rPr lang="pt-BR" sz="3200" b="1" dirty="0" smtClean="0"/>
              <a:t>expressar os principais parâmetros para a ação educativa e o processo formativo</a:t>
            </a:r>
            <a:r>
              <a:rPr lang="pt-BR" sz="3200" dirty="0" smtClean="0"/>
              <a:t>, além de apresentar-se em consonância com o Projeto Pedagógico Institucional (</a:t>
            </a:r>
            <a:r>
              <a:rPr lang="pt-BR" sz="3200" b="1" dirty="0" smtClean="0"/>
              <a:t>PPI)</a:t>
            </a:r>
            <a:r>
              <a:rPr lang="pt-BR" sz="3200" dirty="0" smtClean="0"/>
              <a:t>, com o Projeto Político Pedagógico do </a:t>
            </a:r>
            <a:r>
              <a:rPr lang="pt-BR" sz="3200" i="1" dirty="0" smtClean="0"/>
              <a:t>campus</a:t>
            </a:r>
            <a:r>
              <a:rPr lang="pt-BR" sz="3200" dirty="0" smtClean="0"/>
              <a:t> (</a:t>
            </a:r>
            <a:r>
              <a:rPr lang="pt-BR" sz="3200" b="1" dirty="0" smtClean="0"/>
              <a:t>PPP</a:t>
            </a:r>
            <a:r>
              <a:rPr lang="pt-BR" sz="3200" dirty="0" smtClean="0"/>
              <a:t>) e com o Plano de Desenvolvimento Institucional (</a:t>
            </a:r>
            <a:r>
              <a:rPr lang="pt-BR" sz="3200" b="1" dirty="0" smtClean="0"/>
              <a:t>PDI</a:t>
            </a:r>
            <a:r>
              <a:rPr lang="pt-BR" sz="3200" dirty="0" smtClean="0"/>
              <a:t>).</a:t>
            </a:r>
          </a:p>
          <a:p>
            <a:pPr algn="just"/>
            <a:r>
              <a:rPr lang="pt-BR" sz="3200" dirty="0" smtClean="0"/>
              <a:t> </a:t>
            </a:r>
          </a:p>
          <a:p>
            <a:r>
              <a:rPr lang="pt-B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Instrução Normativa de Elaboração da Proposta Pedagógica de </a:t>
            </a:r>
            <a:r>
              <a:rPr lang="pt-BR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Curso-PPC</a:t>
            </a:r>
            <a:r>
              <a:rPr lang="pt-B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aprovada pela Resolução CONSUP/IFPA nº235/2014.</a:t>
            </a:r>
            <a:br>
              <a:rPr lang="pt-BR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533949" y="3810000"/>
            <a:ext cx="5035577" cy="3006435"/>
            <a:chOff x="1155" y="1680877"/>
            <a:chExt cx="1536686" cy="768343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1155" y="1680877"/>
              <a:ext cx="1536686" cy="768343"/>
            </a:xfrm>
            <a:prstGeom prst="roundRect">
              <a:avLst>
                <a:gd name="adj" fmla="val 10000"/>
              </a:avLst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23659" y="1703381"/>
              <a:ext cx="1491678" cy="7233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115" tIns="31115" rIns="31115" bIns="31115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900" kern="1200" dirty="0" smtClean="0"/>
                <a:t>PPC</a:t>
              </a:r>
              <a:endParaRPr lang="pt-BR" sz="4900" kern="1200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5202964" y="4194753"/>
            <a:ext cx="4772308" cy="2316880"/>
            <a:chOff x="1155" y="1680877"/>
            <a:chExt cx="1536686" cy="768343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1155" y="1680877"/>
              <a:ext cx="1536686" cy="768343"/>
            </a:xfrm>
            <a:prstGeom prst="roundRect">
              <a:avLst>
                <a:gd name="adj" fmla="val 10000"/>
              </a:avLst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23659" y="1703381"/>
              <a:ext cx="1491678" cy="7233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115" tIns="31115" rIns="31115" bIns="31115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900" kern="1200" dirty="0" smtClean="0"/>
                <a:t>PPC</a:t>
              </a:r>
              <a:endParaRPr lang="pt-BR" sz="4900" kern="1200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884297" y="1136052"/>
            <a:ext cx="4772308" cy="2316880"/>
            <a:chOff x="1155" y="1680877"/>
            <a:chExt cx="1536686" cy="768343"/>
          </a:xfrm>
        </p:grpSpPr>
        <p:sp>
          <p:nvSpPr>
            <p:cNvPr id="22" name="Retângulo de cantos arredondados 21"/>
            <p:cNvSpPr/>
            <p:nvPr/>
          </p:nvSpPr>
          <p:spPr>
            <a:xfrm>
              <a:off x="1155" y="1680877"/>
              <a:ext cx="1536686" cy="768343"/>
            </a:xfrm>
            <a:prstGeom prst="roundRect">
              <a:avLst>
                <a:gd name="adj" fmla="val 10000"/>
              </a:avLst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tângulo 22"/>
            <p:cNvSpPr/>
            <p:nvPr/>
          </p:nvSpPr>
          <p:spPr>
            <a:xfrm>
              <a:off x="23659" y="1703381"/>
              <a:ext cx="1491678" cy="7233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115" tIns="31115" rIns="31115" bIns="31115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900" kern="1200" dirty="0" smtClean="0"/>
                <a:t>PPC</a:t>
              </a:r>
              <a:endParaRPr lang="pt-BR" sz="4900" kern="1200" dirty="0"/>
            </a:p>
          </p:txBody>
        </p:sp>
      </p:grp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982144" y="-734325"/>
            <a:ext cx="8106448" cy="247227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>Parâmetros na construção do PPC.</a:t>
            </a:r>
            <a:r>
              <a:rPr lang="pt-BR" sz="3200" dirty="0" smtClean="0"/>
              <a:t/>
            </a:r>
            <a:br>
              <a:rPr lang="pt-BR" sz="3200" dirty="0" smtClean="0"/>
            </a:br>
            <a:endParaRPr lang="pt-BR" sz="32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2"/>
          </p:nvPr>
        </p:nvSpPr>
        <p:spPr>
          <a:xfrm>
            <a:off x="221682" y="1613279"/>
            <a:ext cx="4294909" cy="2584449"/>
          </a:xfrm>
        </p:spPr>
        <p:txBody>
          <a:bodyPr>
            <a:normAutofit/>
          </a:bodyPr>
          <a:lstStyle/>
          <a:p>
            <a:pPr algn="just"/>
            <a:r>
              <a:rPr lang="pt-BR" sz="3200" dirty="0" smtClean="0"/>
              <a:t>O PPC deve expressar os principais parâmetros para a ação educativa e o processo formativo. </a:t>
            </a:r>
            <a:endParaRPr lang="pt-BR" sz="3200" dirty="0"/>
          </a:p>
        </p:txBody>
      </p:sp>
      <p:sp>
        <p:nvSpPr>
          <p:cNvPr id="13" name="Retângulo 12"/>
          <p:cNvSpPr/>
          <p:nvPr/>
        </p:nvSpPr>
        <p:spPr>
          <a:xfrm>
            <a:off x="6373103" y="1995041"/>
            <a:ext cx="2216715" cy="8010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55403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ppc</a:t>
            </a:r>
            <a:endParaRPr lang="pt-B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5362" name="Picture 2" descr="http://s3.amazonaws.com/instapage-user-media-live/99567-0-seta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028095">
            <a:off x="6390001" y="3229913"/>
            <a:ext cx="2584567" cy="2074345"/>
          </a:xfrm>
          <a:prstGeom prst="rect">
            <a:avLst/>
          </a:prstGeom>
          <a:noFill/>
        </p:spPr>
      </p:pic>
      <p:pic>
        <p:nvPicPr>
          <p:cNvPr id="15364" name="Picture 4" descr="http://s3.amazonaws.com/instapage-user-media-live/99567-0-seta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605400">
            <a:off x="3522233" y="2669021"/>
            <a:ext cx="2943225" cy="2362200"/>
          </a:xfrm>
          <a:prstGeom prst="rect">
            <a:avLst/>
          </a:prstGeom>
          <a:noFill/>
        </p:spPr>
      </p:pic>
      <p:sp>
        <p:nvSpPr>
          <p:cNvPr id="17" name="Retângulo 16"/>
          <p:cNvSpPr/>
          <p:nvPr/>
        </p:nvSpPr>
        <p:spPr>
          <a:xfrm>
            <a:off x="6497794" y="5070764"/>
            <a:ext cx="2216715" cy="8010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55403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pdi</a:t>
            </a:r>
            <a:endParaRPr lang="pt-B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078206" y="4918360"/>
            <a:ext cx="2216715" cy="105294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55403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ppp</a:t>
            </a:r>
            <a:endParaRPr lang="pt-B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29490" y="6567063"/>
            <a:ext cx="9989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Instrução Normativa de Elaboração da Proposta Pedagógica de </a:t>
            </a:r>
            <a:r>
              <a:rPr lang="pt-BR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Curso-PPC</a:t>
            </a:r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aprovada pela Resolução CONSUP/IFPA nº235/2014.</a:t>
            </a:r>
            <a:b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160589"/>
            <a:ext cx="8993139" cy="388077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2400" b="1" dirty="0" smtClean="0"/>
              <a:t>Art. 8º</a:t>
            </a:r>
            <a:r>
              <a:rPr lang="pt-BR" sz="2400" dirty="0" smtClean="0"/>
              <a:t> A proposta de criação de Cursos FIC e ou Qualificação Profissional, de Cursos Técnicos de Nível Médio ou de Cursos Superiores de Graduação deve ser feita pelo </a:t>
            </a:r>
            <a:r>
              <a:rPr lang="pt-BR" sz="2400" b="1" dirty="0" smtClean="0"/>
              <a:t>Núcleo Docente Estruturante (NDE) </a:t>
            </a:r>
            <a:r>
              <a:rPr lang="pt-BR" sz="2400" dirty="0" smtClean="0"/>
              <a:t>constituída pela </a:t>
            </a:r>
            <a:r>
              <a:rPr lang="pt-BR" sz="2400" b="1" dirty="0" smtClean="0"/>
              <a:t>justificativa da relevância do curso, nas dimensões acadêmica, científica, econômica e social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§1º</a:t>
            </a:r>
            <a:r>
              <a:rPr lang="pt-BR" sz="2400" b="1" dirty="0" smtClean="0"/>
              <a:t> </a:t>
            </a:r>
            <a:r>
              <a:rPr lang="pt-BR" sz="2400" dirty="0" smtClean="0"/>
              <a:t>Para os </a:t>
            </a:r>
            <a:r>
              <a:rPr lang="pt-BR" sz="2400" i="1" dirty="0" smtClean="0"/>
              <a:t>campi</a:t>
            </a:r>
            <a:r>
              <a:rPr lang="pt-BR" sz="2400" dirty="0" smtClean="0"/>
              <a:t> novos que não possuem NDE constituído, a proposta de criação de Cursos FIC ou Qualificação Profissional ou de Cursos Técnicos de Nível Médio ficará sob a responsabilidade de uma </a:t>
            </a:r>
            <a:r>
              <a:rPr lang="pt-BR" sz="2400" b="1" dirty="0" smtClean="0"/>
              <a:t>comissão multidisciplinar</a:t>
            </a:r>
            <a:r>
              <a:rPr lang="pt-BR" sz="2400" dirty="0" smtClean="0"/>
              <a:t>, designada por meio de portaria específica do </a:t>
            </a:r>
            <a:r>
              <a:rPr lang="pt-BR" sz="2400" i="1" dirty="0" smtClean="0"/>
              <a:t>campus</a:t>
            </a:r>
            <a:r>
              <a:rPr lang="pt-BR" sz="2400" dirty="0" smtClean="0"/>
              <a:t>, com prazo determinado para a conclusão do referido trabalho.</a:t>
            </a: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quem compete o PPC?</a:t>
            </a:r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870364"/>
            <a:ext cx="8729903" cy="473825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2800" b="1" dirty="0" smtClean="0"/>
              <a:t>Art. 25 </a:t>
            </a:r>
            <a:r>
              <a:rPr lang="pt-BR" sz="2800" dirty="0" smtClean="0"/>
              <a:t>Compete ao NDE a elaboração das propostas de criação de curso e/ou atualização de PPC, o acompanhamento e a avaliação de curso.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b="1" dirty="0" smtClean="0"/>
              <a:t>Art. 26</a:t>
            </a:r>
            <a:r>
              <a:rPr lang="pt-BR" sz="2800" dirty="0" smtClean="0"/>
              <a:t> Compete à Coordenação de Curso viabilizar a execução do PPC.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b="1" dirty="0" smtClean="0"/>
              <a:t>Art. 27</a:t>
            </a:r>
            <a:r>
              <a:rPr lang="pt-BR" sz="2800" dirty="0" smtClean="0"/>
              <a:t> Compete à Diretoria de Ensino a aplicação e o cumprimento de normativas que instruem a elaboração e o acompanhamento de PPC no âmbito do </a:t>
            </a:r>
            <a:r>
              <a:rPr lang="pt-BR" sz="2800" i="1" dirty="0" smtClean="0"/>
              <a:t>campus</a:t>
            </a:r>
            <a:r>
              <a:rPr lang="pt-BR" sz="2800" dirty="0" smtClean="0"/>
              <a:t>. 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b="1" dirty="0" smtClean="0"/>
              <a:t>Parágrafo Único</a:t>
            </a:r>
            <a:r>
              <a:rPr lang="pt-BR" sz="2800" dirty="0" smtClean="0"/>
              <a:t>: A Direção de Ensino, com o apoio da Equipe Pedagógica deve acompanhar e avaliar a execução de PPC no âmbito do </a:t>
            </a:r>
            <a:r>
              <a:rPr lang="pt-BR" sz="2800" i="1" dirty="0" smtClean="0"/>
              <a:t>campus</a:t>
            </a:r>
            <a:r>
              <a:rPr lang="pt-BR" sz="2800" dirty="0" smtClean="0"/>
              <a:t>.</a:t>
            </a:r>
          </a:p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quem compete o PPC?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870364"/>
            <a:ext cx="8729903" cy="473825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b="1" dirty="0" smtClean="0"/>
              <a:t>Art. 28</a:t>
            </a:r>
            <a:r>
              <a:rPr lang="pt-BR" sz="2800" dirty="0" smtClean="0"/>
              <a:t> Compete à PROEN a supervisão, o acompanhamento e a avaliação da execução de PPC, a fim de zelar pela conformidade da oferta dos cursos com a legislação educacional vigente.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b="1" dirty="0" smtClean="0"/>
              <a:t>Art. 29</a:t>
            </a:r>
            <a:r>
              <a:rPr lang="pt-BR" sz="2800" dirty="0" smtClean="0"/>
              <a:t> Compete ainda à PROEN informar ao MEC sobre os cursos ofertados para fins de supervisão, de avaliação, de reconhecimento e de renovação de reconhecimento, no prazo de 30 (trinta) dias a contar da publicação dos Atos </a:t>
            </a:r>
            <a:r>
              <a:rPr lang="pt-BR" sz="2800" dirty="0" err="1" smtClean="0"/>
              <a:t>Autorizativos</a:t>
            </a:r>
            <a:r>
              <a:rPr lang="pt-BR" sz="2800" dirty="0" smtClean="0"/>
              <a:t> emitidos pelo CONSUP</a:t>
            </a:r>
            <a:endParaRPr lang="pt-BR" sz="2600" dirty="0" smtClean="0"/>
          </a:p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quem compete o PPC?</a:t>
            </a:r>
            <a:endParaRPr lang="pt-B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870364"/>
            <a:ext cx="8840740" cy="4738253"/>
          </a:xfrm>
        </p:spPr>
        <p:txBody>
          <a:bodyPr>
            <a:normAutofit/>
          </a:bodyPr>
          <a:lstStyle/>
          <a:p>
            <a:pPr algn="just"/>
            <a:r>
              <a:rPr lang="pt-BR" sz="2600" b="1" dirty="0" smtClean="0"/>
              <a:t>Art. 10</a:t>
            </a:r>
            <a:r>
              <a:rPr lang="pt-BR" sz="2600" dirty="0" smtClean="0"/>
              <a:t> Se aprovada pelo Colegiado, a proposta de criação de curso será encaminhada à Coordenação de Curso que remeterá à Direção de Ensino, a qual terá a responsabilidade de anexar os documentos que comprovem a disponibilidade de:</a:t>
            </a:r>
          </a:p>
          <a:p>
            <a:pPr algn="just">
              <a:buNone/>
            </a:pPr>
            <a:endParaRPr lang="pt-BR" sz="2600" dirty="0" smtClean="0"/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71306" y="581891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 smtClean="0"/>
              <a:t>Pedido de criação de curso.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692728" y="6029190"/>
            <a:ext cx="1047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Instrução Normativa de Elaboração da Proposta Pedagógica de </a:t>
            </a:r>
            <a:r>
              <a:rPr lang="pt-BR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Curso-PPC</a:t>
            </a:r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aprovada pela Resolução CONSUP/IFPA nº235/2014.</a:t>
            </a:r>
            <a:endParaRPr lang="pt-BR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 do pedido de criação de Curso no campus.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692728" y="6029190"/>
            <a:ext cx="1047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Instrução Normativa de Elaboração da Proposta Pedagógica de </a:t>
            </a:r>
            <a:r>
              <a:rPr lang="pt-BR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Curso-PPC</a:t>
            </a:r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aprovada pela Resolução CONSUP/IFPA nº235/2014.</a:t>
            </a:r>
            <a:endParaRPr lang="pt-BR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481694"/>
            <a:ext cx="8729903" cy="3880773"/>
          </a:xfrm>
        </p:spPr>
        <p:txBody>
          <a:bodyPr>
            <a:noAutofit/>
          </a:bodyPr>
          <a:lstStyle/>
          <a:p>
            <a:pPr algn="just"/>
            <a:endParaRPr lang="pt-BR" sz="3200" b="1" dirty="0" smtClean="0"/>
          </a:p>
          <a:p>
            <a:pPr algn="just"/>
            <a:r>
              <a:rPr lang="pt-BR" sz="2800" b="1" dirty="0" smtClean="0"/>
              <a:t>Art. 42 </a:t>
            </a:r>
            <a:r>
              <a:rPr lang="pt-BR" sz="2800" dirty="0" smtClean="0"/>
              <a:t>A carga horária mínima para os cursos técnicos integrados ao ensino médio no âmbito do PROEJA </a:t>
            </a:r>
            <a:r>
              <a:rPr lang="pt-BR" sz="2800" b="1" dirty="0" smtClean="0"/>
              <a:t>tem a carga horária mínima total de 2.400 horas</a:t>
            </a:r>
            <a:r>
              <a:rPr lang="pt-BR" sz="2800" dirty="0" smtClean="0"/>
              <a:t>, devendo assegurar, cumulativamente, o mínimo de </a:t>
            </a:r>
            <a:r>
              <a:rPr lang="pt-BR" sz="2800" b="1" dirty="0" smtClean="0"/>
              <a:t>1.200 horas para a formação geral</a:t>
            </a:r>
            <a:r>
              <a:rPr lang="pt-BR" sz="2800" dirty="0" smtClean="0"/>
              <a:t>, acrescidas das </a:t>
            </a:r>
            <a:r>
              <a:rPr lang="pt-BR" sz="2800" b="1" dirty="0" smtClean="0"/>
              <a:t>cargas horárias mínimas de cada curso</a:t>
            </a:r>
            <a:r>
              <a:rPr lang="pt-BR" sz="2800" dirty="0" smtClean="0"/>
              <a:t> previstas no Catálogo Nacional dos Cursos Técnicos.</a:t>
            </a:r>
          </a:p>
          <a:p>
            <a:pPr>
              <a:buNone/>
            </a:pPr>
            <a:endParaRPr lang="pt-BR" sz="32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77334" y="49876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Como fazer a distribuição da carga horária do integrado no âmbito do PROEJA?</a:t>
            </a:r>
            <a:endParaRPr lang="pt-B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717229"/>
            <a:ext cx="8910012" cy="3880773"/>
          </a:xfrm>
        </p:spPr>
        <p:txBody>
          <a:bodyPr>
            <a:noAutofit/>
          </a:bodyPr>
          <a:lstStyle/>
          <a:p>
            <a:pPr algn="just"/>
            <a:endParaRPr lang="pt-BR" sz="2800" b="1" dirty="0" smtClean="0"/>
          </a:p>
          <a:p>
            <a:pPr algn="just"/>
            <a:r>
              <a:rPr lang="pt-BR" sz="2800" dirty="0" smtClean="0"/>
              <a:t>O curso integrado no âmbito do PROEJA, poderá ser computado no total de duração do mesmo o tempo destinado à realização de estágio profissional supervisionado e/ou dedicado a trabalho de conclusão de curso (somando-se os dois) nas seguintes proporções que apresenta o quadro abaixo: 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 smtClean="0"/>
              <a:t>O estágio do integrado no âmbito do PROEJA possui regras próprias.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74073" y="5946017"/>
            <a:ext cx="11499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Apêndice D-ROTEIRO DA ESTRUTURA MÍNIMA DE PPC DE CURSO TÉCNICO DE NÍVEL MÉDIO</a:t>
            </a:r>
            <a:endParaRPr lang="pt-B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Atividades Acadêmicas específicas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89539"/>
            <a:ext cx="8596668" cy="52753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b="1" dirty="0" smtClean="0"/>
              <a:t>Art</a:t>
            </a:r>
            <a:r>
              <a:rPr lang="pt-BR" sz="2400" b="1" dirty="0" smtClean="0"/>
              <a:t>. 76</a:t>
            </a:r>
            <a:r>
              <a:rPr lang="pt-BR" sz="2400" dirty="0" smtClean="0"/>
              <a:t> Na estrutura curricular de cada curso será definida:</a:t>
            </a:r>
          </a:p>
          <a:p>
            <a:pPr algn="just"/>
            <a:r>
              <a:rPr lang="pt-BR" sz="2400" dirty="0" smtClean="0"/>
              <a:t> a carga horária de cada componente curricular;</a:t>
            </a:r>
          </a:p>
          <a:p>
            <a:pPr algn="just"/>
            <a:r>
              <a:rPr lang="pt-BR" sz="2400" dirty="0" smtClean="0"/>
              <a:t> o total de carga horária de cada período letivo; </a:t>
            </a:r>
          </a:p>
          <a:p>
            <a:pPr algn="just"/>
            <a:r>
              <a:rPr lang="pt-BR" sz="2400" dirty="0" smtClean="0"/>
              <a:t>a carga horária total do curso, </a:t>
            </a:r>
          </a:p>
          <a:p>
            <a:pPr algn="just"/>
            <a:r>
              <a:rPr lang="pt-BR" sz="2400" dirty="0" smtClean="0"/>
              <a:t>a carga horária destinada à prática profissional/ estágio curricular (se houver),</a:t>
            </a:r>
          </a:p>
          <a:p>
            <a:pPr algn="just"/>
            <a:r>
              <a:rPr lang="pt-BR" sz="2400" dirty="0" smtClean="0"/>
              <a:t> estágio curricular obrigatório (se houver),</a:t>
            </a:r>
          </a:p>
          <a:p>
            <a:pPr algn="just"/>
            <a:r>
              <a:rPr lang="pt-BR" sz="2400" dirty="0" smtClean="0"/>
              <a:t> ao trabalho de conclusão de curso (TCC) </a:t>
            </a:r>
          </a:p>
          <a:p>
            <a:pPr algn="just"/>
            <a:r>
              <a:rPr lang="pt-BR" sz="2400" dirty="0" smtClean="0"/>
              <a:t>às atividades complementares, conforme o nível de ensino.</a:t>
            </a:r>
          </a:p>
          <a:p>
            <a:pPr algn="just">
              <a:buNone/>
            </a:pPr>
            <a:r>
              <a:rPr lang="pt-BR" sz="2400" dirty="0" smtClean="0"/>
              <a:t>Fonte: Regulamento Didático Pedagógico do Ensino no IFPA.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Apresentação das experiências do PROEJA no IFPA.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939637"/>
            <a:ext cx="8596668" cy="41017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sz="2400" dirty="0" smtClean="0"/>
              <a:t>    O Plano Nacional de Educação (PNE) para o período de 2014/2024 apresenta um desafio para os Institutos Federais de Educação Profissional e Tecnológica(IFES):</a:t>
            </a:r>
          </a:p>
          <a:p>
            <a:r>
              <a:rPr lang="pt-BR" sz="2400" dirty="0" smtClean="0"/>
              <a:t> nas </a:t>
            </a:r>
            <a:r>
              <a:rPr lang="pt-BR" sz="2400" b="1" i="1" dirty="0" smtClean="0"/>
              <a:t>META 10 : oferecer no mínimo, 25% (vinte e cinco por cento )das matrículas de educação de jovens e adultos, nos ensino fundamental e médio, na forma integrada à educação profissional </a:t>
            </a:r>
          </a:p>
          <a:p>
            <a:r>
              <a:rPr lang="pt-BR" sz="2400" b="1" i="1" dirty="0" smtClean="0"/>
              <a:t> META  11: triplicar as matrículas da educação profissional técnica de nível médio, assegurando a qualidade da oferta e pelo menos 50% (</a:t>
            </a:r>
            <a:r>
              <a:rPr lang="pt-BR" sz="2400" b="1" i="1" dirty="0" err="1" smtClean="0"/>
              <a:t>cinquenta</a:t>
            </a:r>
            <a:r>
              <a:rPr lang="pt-BR" sz="2400" b="1" i="1" dirty="0" smtClean="0"/>
              <a:t> por cento ) da expansão no segmento público.</a:t>
            </a:r>
            <a:endParaRPr lang="pt-BR" sz="24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PRÁTICA PROFISSIONAL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66093"/>
            <a:ext cx="8596668" cy="47752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800" dirty="0" smtClean="0"/>
              <a:t>Na organização curricular dos Cursos Técnicos de Nível Médio deverá constar a prática profissional desenvolvida nos ambientes de aprendizagem, integrando as cargas horárias mínimas de cada habilitação profissional de técnico, podendo ser: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Fonte: Regulamento Didático Pedagógico do Ensino no IFPA.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PRÁTICA PROFISSIONAL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42647"/>
            <a:ext cx="8596668" cy="4798716"/>
          </a:xfrm>
        </p:spPr>
        <p:txBody>
          <a:bodyPr>
            <a:normAutofit/>
          </a:bodyPr>
          <a:lstStyle/>
          <a:p>
            <a:pPr lvl="0" algn="just"/>
            <a:r>
              <a:rPr lang="pt-BR" sz="2000" dirty="0" smtClean="0"/>
              <a:t>Compreende diferentes situações de vivência, aprendizagem e trabalho, como experimentos e atividades específicas em ambientes especiais, tais como: </a:t>
            </a:r>
          </a:p>
          <a:p>
            <a:pPr lvl="0" algn="just"/>
            <a:r>
              <a:rPr lang="pt-BR" sz="2000" dirty="0" smtClean="0"/>
              <a:t>Laboratórios; </a:t>
            </a:r>
          </a:p>
          <a:p>
            <a:pPr lvl="0" algn="just"/>
            <a:r>
              <a:rPr lang="pt-BR" sz="2000" dirty="0" smtClean="0"/>
              <a:t>Oficinas; </a:t>
            </a:r>
          </a:p>
          <a:p>
            <a:pPr lvl="0" algn="just"/>
            <a:r>
              <a:rPr lang="pt-BR" sz="2000" dirty="0" smtClean="0"/>
              <a:t>Empresas pedagógicas; </a:t>
            </a:r>
          </a:p>
          <a:p>
            <a:pPr lvl="0" algn="just"/>
            <a:r>
              <a:rPr lang="pt-BR" sz="2000" dirty="0" smtClean="0"/>
              <a:t>Ateliês e outros, bem como investigação sobre atividades profissionais; </a:t>
            </a:r>
          </a:p>
          <a:p>
            <a:pPr lvl="0" algn="just"/>
            <a:r>
              <a:rPr lang="pt-BR" sz="2000" dirty="0" smtClean="0"/>
              <a:t>Projetos de pesquisa e/ou intervenção, visitas técnicas, simulações, observações e outras.</a:t>
            </a:r>
          </a:p>
          <a:p>
            <a:pPr algn="just"/>
            <a:r>
              <a:rPr lang="pt-BR" dirty="0" smtClean="0"/>
              <a:t>Fonte: Regulamento Didático Pedagógico do Ensino no IFPA.</a:t>
            </a:r>
          </a:p>
          <a:p>
            <a:pPr lvl="0" algn="just"/>
            <a:r>
              <a:rPr lang="pt-BR" sz="2000" dirty="0" smtClean="0"/>
              <a:t>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ESTÁGIO CURRICULAR SUPERVISIONADO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400" dirty="0" smtClean="0"/>
              <a:t>O Estágio Curricular Supervisionado quando obrigatório deverá ser previsto no PPC como ato educativo e atividade curricular de responsabilidade da instituição, adicionado à carga horária total dos respectivos cursos.</a:t>
            </a:r>
          </a:p>
          <a:p>
            <a:pPr algn="just"/>
            <a:r>
              <a:rPr lang="pt-BR" sz="2400" dirty="0" smtClean="0"/>
              <a:t>A oferta do Estágio Curricular Supervisionado deverá atender aos dispositivos da Lei nº 11.788/2008, bem como às normas definidas pelo Parecer CNE/CEB nº 35/2003 e Resolução CNE/CEB nº 1/2004 e demais legislações pertinentes.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estágio do integrado no âmbito do PROEJA possui regras próprias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 smtClean="0"/>
              <a:t>O curso integrado no âmbito do PROEJA, poderá ser computado no total de duração do mesmo o tempo destinado à realização de estágio profissional supervisionado e/ou dedicado a trabalho de conclusão de curso (somando-se os dois) nas seguintes proporções que apresenta o quadro abaixo: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65757" y="2128252"/>
          <a:ext cx="9595660" cy="320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79"/>
                <a:gridCol w="1746177"/>
                <a:gridCol w="1561320"/>
                <a:gridCol w="1911658"/>
                <a:gridCol w="2630326"/>
              </a:tblGrid>
              <a:tr h="953666">
                <a:tc>
                  <a:txBody>
                    <a:bodyPr/>
                    <a:lstStyle/>
                    <a:p>
                      <a:r>
                        <a:rPr lang="pt-BR" dirty="0" smtClean="0"/>
                        <a:t>CH TÉCNICA (nível médio) mínimo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FORMAÇÃO GERAL (mínima)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PROEJA</a:t>
                      </a:r>
                    </a:p>
                    <a:p>
                      <a:r>
                        <a:rPr lang="pt-BR" dirty="0" smtClean="0"/>
                        <a:t>(mínimo total)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ESTÁGIO/TCC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ATIVIDADES COMPLEMENTARES</a:t>
                      </a:r>
                      <a:endParaRPr lang="pt-BR" dirty="0"/>
                    </a:p>
                  </a:txBody>
                  <a:tcPr/>
                </a:tc>
              </a:tr>
              <a:tr h="667567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aseline="0" dirty="0" smtClean="0"/>
                        <a:t> no mínimo até  </a:t>
                      </a:r>
                      <a:r>
                        <a:rPr lang="pt-BR" dirty="0" smtClean="0"/>
                        <a:t>400h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acrescido</a:t>
                      </a:r>
                      <a:r>
                        <a:rPr lang="pt-BR" baseline="0" dirty="0" smtClean="0"/>
                        <a:t> a CH do curso</a:t>
                      </a:r>
                      <a:endParaRPr lang="pt-BR" dirty="0"/>
                    </a:p>
                  </a:txBody>
                  <a:tcPr/>
                </a:tc>
              </a:tr>
              <a:tr h="667567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2400h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no mínimo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até  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acrescido</a:t>
                      </a:r>
                      <a:r>
                        <a:rPr lang="pt-BR" baseline="0" dirty="0" smtClean="0"/>
                        <a:t> a CH do curso</a:t>
                      </a:r>
                      <a:endParaRPr lang="pt-BR" dirty="0" smtClean="0"/>
                    </a:p>
                    <a:p>
                      <a:endParaRPr lang="pt-BR" dirty="0"/>
                    </a:p>
                  </a:txBody>
                  <a:tcPr/>
                </a:tc>
              </a:tr>
              <a:tr h="667567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2400h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deve ser adicionado</a:t>
                      </a:r>
                      <a:r>
                        <a:rPr lang="pt-BR" baseline="0" dirty="0" smtClean="0"/>
                        <a:t> ao mínimo de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acrescido</a:t>
                      </a:r>
                      <a:r>
                        <a:rPr lang="pt-BR" baseline="0" dirty="0" smtClean="0"/>
                        <a:t> a CH do curso</a:t>
                      </a:r>
                      <a:endParaRPr lang="pt-BR" dirty="0" smtClean="0"/>
                    </a:p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77334" y="498760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 smtClean="0"/>
              <a:t>Quadro Síntese 1.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692728" y="6029190"/>
            <a:ext cx="1047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Instrução Normativa de Elaboração da Proposta Pedagógica de </a:t>
            </a:r>
            <a:r>
              <a:rPr lang="pt-BR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Curso-PPC</a:t>
            </a:r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aprovada pela Resolução CONSUP/IFPA nº235/2014.</a:t>
            </a:r>
            <a:endParaRPr lang="pt-BR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ATIVIDADES COMPLEMENTARES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383323"/>
            <a:ext cx="8596668" cy="4658039"/>
          </a:xfrm>
        </p:spPr>
        <p:txBody>
          <a:bodyPr/>
          <a:lstStyle/>
          <a:p>
            <a:pPr algn="just"/>
            <a:r>
              <a:rPr lang="pt-BR" sz="2800" dirty="0" smtClean="0"/>
              <a:t>As Atividades Complementares têm caráter optativo e, quando previstas no PPC, deverão ser adicionadas à carga horária total dos respectivos cursos, limitando-se a no máximo 10% da carga horária prevista no Catálogo Nacional dos Cursos Técnicos.</a:t>
            </a:r>
          </a:p>
          <a:p>
            <a:pPr algn="just"/>
            <a:endParaRPr lang="pt-BR" dirty="0" smtClean="0"/>
          </a:p>
          <a:p>
            <a:pPr>
              <a:buNone/>
            </a:pPr>
            <a:r>
              <a:rPr lang="pt-BR" b="1" dirty="0" smtClean="0"/>
              <a:t>Apêndice D-ROTEIRO DA ESTRUTURA MÍNIMA DE PPC DE CURSO TÉCNICO DE NÍVEL MÉDIO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400" dirty="0" smtClean="0"/>
              <a:t>Como fazer a distribuição da carga horária do integrado no âmbito do PROEJA FIC?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312994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pt-BR" sz="2800" dirty="0" smtClean="0"/>
              <a:t>O integrado no âmbito do PROEJA FIC, a carga horária mínima total do curso de Ensino Fundamental na modalidade de EJA integrado com a formação inicial e continuada ou qualificação profissional é de 1.400 horas e deve assegurar, cumulativamente, no mínimo 1.200 horas para a formação geral e, no mínimo, 200 horas para a formação profissional.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016944" y="1570893"/>
          <a:ext cx="8030096" cy="280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6096"/>
                <a:gridCol w="1440851"/>
                <a:gridCol w="1704109"/>
                <a:gridCol w="2189040"/>
              </a:tblGrid>
              <a:tr h="1852245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CH FORMAÇÃO TÉCNICA</a:t>
                      </a:r>
                      <a:r>
                        <a:rPr lang="pt-BR" baseline="0" dirty="0" smtClean="0"/>
                        <a:t> INICIAL/</a:t>
                      </a:r>
                      <a:r>
                        <a:rPr lang="pt-BR" dirty="0" smtClean="0"/>
                        <a:t>QUALIFICAÇÃO</a:t>
                      </a:r>
                      <a:r>
                        <a:rPr lang="pt-BR" baseline="0" dirty="0" smtClean="0"/>
                        <a:t> (nível fundamental)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FORMAÇÃO GERAL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PROEJA FIC</a:t>
                      </a:r>
                    </a:p>
                    <a:p>
                      <a:pPr algn="ctr"/>
                      <a:r>
                        <a:rPr lang="pt-BR" dirty="0" smtClean="0"/>
                        <a:t>(mínimo total)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ATIVIDADES COMPLEMENTARES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950375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1200h*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1400h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acrescido</a:t>
                      </a:r>
                      <a:r>
                        <a:rPr lang="pt-BR" baseline="0" dirty="0" smtClean="0"/>
                        <a:t> a CH do curso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77334" y="498760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 smtClean="0"/>
              <a:t>Quadro Síntese 2.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Aproveitamento de estudos anteriores para fins de continuidade de estudos técnicos de nível médio.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340704"/>
            <a:ext cx="8596668" cy="3880773"/>
          </a:xfrm>
        </p:spPr>
        <p:txBody>
          <a:bodyPr/>
          <a:lstStyle/>
          <a:p>
            <a:pPr algn="just"/>
            <a:r>
              <a:rPr lang="pt-BR" sz="2400" dirty="0" smtClean="0"/>
              <a:t>Os cursos destinados à formação inicial e continuada de trabalhadores ou qualificação profissional que forem ofertados com carga horária mínima de 160 horas e seus alunos forem devidamente avaliados e certificados, poderão, a critério da instituição de Educação Profissional e Tecnológica que acolher sua matrícula, aproveitar seus estudos anteriores para fins de continuidade de estudos técnicos de nível médio, nos termos do art. 41 da LDB e das normas dos respectivos sistemas de ensino. 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Apresentação das experiências do PROEJA no IFPA.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/>
              <a:t>A META 10 do PNE referenda a responsabilidade que foi designada as instituições federais no Decreto Nº 5.840, de 13 de Julho de 2006 que instituiu o </a:t>
            </a:r>
            <a:r>
              <a:rPr lang="pt-BR" sz="2400" b="1" dirty="0" smtClean="0"/>
              <a:t>PROGRAMA NACIONAL DE INTEGRAÇÃO DA EDUCAÇÃO PROFISSIONAL COM A EDUCAÇÃO BÁSICA NA MODALIDADE DE EDUCAÇÃO DE JOVENS E ADULTOS (PROEJA), </a:t>
            </a:r>
            <a:r>
              <a:rPr lang="pt-BR" sz="2400" dirty="0" smtClean="0"/>
              <a:t>no Art. 2º determinou que</a:t>
            </a:r>
            <a:r>
              <a:rPr lang="pt-BR" sz="2400" b="1" dirty="0" smtClean="0"/>
              <a:t> “</a:t>
            </a:r>
            <a:r>
              <a:rPr lang="pt-BR" sz="2400" b="1" i="1" dirty="0" smtClean="0"/>
              <a:t>As instituições federais de educação profissional deverão implantar cursos e programas regulares do PROEJA até o ano de 2007.”</a:t>
            </a:r>
            <a:endParaRPr lang="pt-BR" sz="24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>
                <a:solidFill>
                  <a:srgbClr val="FF0000"/>
                </a:solidFill>
                <a:latin typeface="Arial Narrow" pitchFamily="32" charset="0"/>
              </a:rPr>
              <a:t>EDUCAÇÃO PROFISSIONAL </a:t>
            </a:r>
            <a:r>
              <a:rPr lang="pt-BR" altLang="pt-BR" dirty="0" smtClean="0">
                <a:solidFill>
                  <a:srgbClr val="FFFF00"/>
                </a:solidFill>
                <a:latin typeface="Arial Narrow" pitchFamily="32" charset="0"/>
              </a:rPr>
              <a:t/>
            </a:r>
            <a:br>
              <a:rPr lang="pt-BR" altLang="pt-BR" dirty="0" smtClean="0">
                <a:solidFill>
                  <a:srgbClr val="FFFF00"/>
                </a:solidFill>
                <a:latin typeface="Arial Narrow" pitchFamily="32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330037"/>
            <a:ext cx="8596668" cy="4711326"/>
          </a:xfrm>
        </p:spPr>
        <p:txBody>
          <a:bodyPr/>
          <a:lstStyle/>
          <a:p>
            <a:pPr marL="49213">
              <a:lnSpc>
                <a:spcPct val="98000"/>
              </a:lnSpc>
              <a:spcBef>
                <a:spcPts val="700"/>
              </a:spcBef>
              <a:buClr>
                <a:srgbClr val="D6ECFF"/>
              </a:buClr>
              <a:buSzPct val="95000"/>
              <a:buFont typeface="Wingdings" charset="2"/>
              <a:buNone/>
              <a:tabLst>
                <a:tab pos="49213" algn="l"/>
                <a:tab pos="496888" algn="l"/>
                <a:tab pos="946150" algn="l"/>
                <a:tab pos="1395413" algn="l"/>
                <a:tab pos="1844675" algn="l"/>
                <a:tab pos="2293938" algn="l"/>
                <a:tab pos="2743200" algn="l"/>
                <a:tab pos="3192463" algn="l"/>
                <a:tab pos="3641725" algn="l"/>
                <a:tab pos="4090988" algn="l"/>
                <a:tab pos="4540250" algn="l"/>
                <a:tab pos="4989513" algn="l"/>
                <a:tab pos="5438775" algn="l"/>
                <a:tab pos="5888038" algn="l"/>
                <a:tab pos="6337300" algn="l"/>
                <a:tab pos="6786563" algn="l"/>
                <a:tab pos="7235825" algn="l"/>
                <a:tab pos="7685088" algn="l"/>
                <a:tab pos="8134350" algn="l"/>
                <a:tab pos="8583613" algn="l"/>
                <a:tab pos="9032875" algn="l"/>
              </a:tabLst>
            </a:pPr>
            <a:r>
              <a:rPr lang="pt-BR" altLang="pt-BR" sz="3600" dirty="0" smtClean="0">
                <a:solidFill>
                  <a:srgbClr val="FF0000"/>
                </a:solidFill>
                <a:latin typeface="Arial Narrow" pitchFamily="32" charset="0"/>
              </a:rPr>
              <a:t>“ A educação profissional e tecnológica (...) (é uma modalidade da educação que)  integra-se aos diferentes </a:t>
            </a:r>
            <a:r>
              <a:rPr lang="pt-BR" altLang="pt-BR" sz="3600" b="1" dirty="0" smtClean="0">
                <a:solidFill>
                  <a:srgbClr val="00FF00"/>
                </a:solidFill>
                <a:latin typeface="Arial Narrow" pitchFamily="32" charset="0"/>
              </a:rPr>
              <a:t>níveis</a:t>
            </a:r>
            <a:r>
              <a:rPr lang="pt-BR" altLang="pt-BR" sz="3600" dirty="0" smtClean="0">
                <a:solidFill>
                  <a:srgbClr val="FF0000"/>
                </a:solidFill>
                <a:latin typeface="Arial Narrow" pitchFamily="32" charset="0"/>
              </a:rPr>
              <a:t> e </a:t>
            </a:r>
            <a:r>
              <a:rPr lang="pt-BR" altLang="pt-BR" sz="3600" b="1" dirty="0" smtClean="0">
                <a:solidFill>
                  <a:srgbClr val="00FF00"/>
                </a:solidFill>
                <a:latin typeface="Arial Narrow" pitchFamily="32" charset="0"/>
              </a:rPr>
              <a:t>modalidades de educação </a:t>
            </a:r>
            <a:r>
              <a:rPr lang="pt-BR" altLang="pt-BR" sz="3600" dirty="0" smtClean="0">
                <a:solidFill>
                  <a:srgbClr val="FF0000"/>
                </a:solidFill>
                <a:latin typeface="Arial Narrow" pitchFamily="32" charset="0"/>
              </a:rPr>
              <a:t>e às dimensões do trabalho de formação inicial e continuada ou qualificação profissional, da ciência e da tecnologia”</a:t>
            </a:r>
          </a:p>
          <a:p>
            <a:pPr marL="49213">
              <a:lnSpc>
                <a:spcPct val="97000"/>
              </a:lnSpc>
              <a:spcBef>
                <a:spcPts val="700"/>
              </a:spcBef>
              <a:buClr>
                <a:srgbClr val="D6ECFF"/>
              </a:buClr>
              <a:buSzPct val="95000"/>
              <a:buFont typeface="Wingdings" charset="2"/>
              <a:buNone/>
              <a:tabLst>
                <a:tab pos="49213" algn="l"/>
                <a:tab pos="496888" algn="l"/>
                <a:tab pos="946150" algn="l"/>
                <a:tab pos="1395413" algn="l"/>
                <a:tab pos="1844675" algn="l"/>
                <a:tab pos="2293938" algn="l"/>
                <a:tab pos="2743200" algn="l"/>
                <a:tab pos="3192463" algn="l"/>
                <a:tab pos="3641725" algn="l"/>
                <a:tab pos="4090988" algn="l"/>
                <a:tab pos="4540250" algn="l"/>
                <a:tab pos="4989513" algn="l"/>
                <a:tab pos="5438775" algn="l"/>
                <a:tab pos="5888038" algn="l"/>
                <a:tab pos="6337300" algn="l"/>
                <a:tab pos="6786563" algn="l"/>
                <a:tab pos="7235825" algn="l"/>
                <a:tab pos="7685088" algn="l"/>
                <a:tab pos="8134350" algn="l"/>
                <a:tab pos="8583613" algn="l"/>
                <a:tab pos="9032875" algn="l"/>
              </a:tabLst>
            </a:pPr>
            <a:r>
              <a:rPr lang="pt-BR" altLang="pt-BR" sz="3600" dirty="0" smtClean="0">
                <a:solidFill>
                  <a:srgbClr val="FF0000"/>
                </a:solidFill>
                <a:latin typeface="Arial Narrow" pitchFamily="32" charset="0"/>
              </a:rPr>
              <a:t> (Art. 39 da LDB, Redação dada pela Lei nº 11.741, de 2008).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Vendo...</a:t>
            </a:r>
            <a:endParaRPr lang="pt-BR" dirty="0"/>
          </a:p>
        </p:txBody>
      </p:sp>
      <p:grpSp>
        <p:nvGrpSpPr>
          <p:cNvPr id="4" name="Group 64"/>
          <p:cNvGrpSpPr>
            <a:grpSpLocks noGrp="1"/>
          </p:cNvGrpSpPr>
          <p:nvPr>
            <p:ph idx="1"/>
          </p:nvPr>
        </p:nvGrpSpPr>
        <p:grpSpPr bwMode="auto">
          <a:xfrm>
            <a:off x="1730809" y="2216007"/>
            <a:ext cx="3603192" cy="3881437"/>
            <a:chOff x="585" y="1395"/>
            <a:chExt cx="2070" cy="2610"/>
          </a:xfrm>
        </p:grpSpPr>
        <p:sp>
          <p:nvSpPr>
            <p:cNvPr id="5" name="Rectangle 65"/>
            <p:cNvSpPr>
              <a:spLocks noChangeArrowheads="1"/>
            </p:cNvSpPr>
            <p:nvPr/>
          </p:nvSpPr>
          <p:spPr bwMode="auto">
            <a:xfrm>
              <a:off x="585" y="1395"/>
              <a:ext cx="2070" cy="130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altLang="pt-BR" sz="3600" b="1" dirty="0">
                  <a:solidFill>
                    <a:srgbClr val="FFFFFF"/>
                  </a:solidFill>
                  <a:latin typeface="Corbel" pitchFamily="32" charset="0"/>
                </a:rPr>
                <a:t>EDUCAÇÃO BÁSICA</a:t>
              </a:r>
            </a:p>
          </p:txBody>
        </p:sp>
        <p:sp>
          <p:nvSpPr>
            <p:cNvPr id="6" name="Rectangle 66"/>
            <p:cNvSpPr>
              <a:spLocks noChangeArrowheads="1"/>
            </p:cNvSpPr>
            <p:nvPr/>
          </p:nvSpPr>
          <p:spPr bwMode="auto">
            <a:xfrm>
              <a:off x="585" y="2700"/>
              <a:ext cx="2070" cy="1305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altLang="pt-BR" sz="3600" b="1" dirty="0">
                  <a:solidFill>
                    <a:schemeClr val="bg1"/>
                  </a:solidFill>
                  <a:latin typeface="Corbel" pitchFamily="32" charset="0"/>
                </a:rPr>
                <a:t>EDUCAÇÃO SUPERIOR</a:t>
              </a:r>
            </a:p>
          </p:txBody>
        </p:sp>
        <p:sp>
          <p:nvSpPr>
            <p:cNvPr id="7" name="Line 67"/>
            <p:cNvSpPr>
              <a:spLocks noChangeShapeType="1"/>
            </p:cNvSpPr>
            <p:nvPr/>
          </p:nvSpPr>
          <p:spPr bwMode="auto">
            <a:xfrm>
              <a:off x="585" y="2700"/>
              <a:ext cx="2070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585" y="1395"/>
              <a:ext cx="1" cy="261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Line 69"/>
            <p:cNvSpPr>
              <a:spLocks noChangeShapeType="1"/>
            </p:cNvSpPr>
            <p:nvPr/>
          </p:nvSpPr>
          <p:spPr bwMode="auto">
            <a:xfrm>
              <a:off x="2655" y="1395"/>
              <a:ext cx="1" cy="261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Line 70"/>
            <p:cNvSpPr>
              <a:spLocks noChangeShapeType="1"/>
            </p:cNvSpPr>
            <p:nvPr/>
          </p:nvSpPr>
          <p:spPr bwMode="auto">
            <a:xfrm>
              <a:off x="585" y="1395"/>
              <a:ext cx="2070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Line 71"/>
            <p:cNvSpPr>
              <a:spLocks noChangeShapeType="1"/>
            </p:cNvSpPr>
            <p:nvPr/>
          </p:nvSpPr>
          <p:spPr bwMode="auto">
            <a:xfrm>
              <a:off x="585" y="4005"/>
              <a:ext cx="2070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6414654" y="1981200"/>
            <a:ext cx="2966984" cy="3546764"/>
            <a:chOff x="3621" y="1055"/>
            <a:chExt cx="1762" cy="2121"/>
          </a:xfrm>
        </p:grpSpPr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3628" y="1055"/>
              <a:ext cx="1754" cy="6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altLang="pt-BR" sz="2800" b="1" dirty="0">
                  <a:solidFill>
                    <a:srgbClr val="FFFFFF"/>
                  </a:solidFill>
                  <a:latin typeface="Corbel" pitchFamily="32" charset="0"/>
                </a:rPr>
                <a:t>EDUCAÇÃO INFANTIL</a:t>
              </a:r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3628" y="1667"/>
              <a:ext cx="1754" cy="77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altLang="pt-BR" sz="2800" b="1" dirty="0" smtClean="0">
                <a:solidFill>
                  <a:schemeClr val="bg1"/>
                </a:solidFill>
                <a:latin typeface="Corbel" pitchFamily="32" charset="0"/>
              </a:endParaRPr>
            </a:p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altLang="pt-BR" sz="2800" b="1" dirty="0" smtClean="0">
                  <a:solidFill>
                    <a:schemeClr val="bg1"/>
                  </a:solidFill>
                  <a:latin typeface="Corbel" pitchFamily="32" charset="0"/>
                </a:rPr>
                <a:t>ENSINO </a:t>
              </a:r>
              <a:r>
                <a:rPr lang="pt-BR" altLang="pt-BR" sz="2800" b="1" dirty="0">
                  <a:solidFill>
                    <a:schemeClr val="bg1"/>
                  </a:solidFill>
                  <a:latin typeface="Corbel" pitchFamily="32" charset="0"/>
                </a:rPr>
                <a:t>FUNDAMENTAL</a:t>
              </a:r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>
              <a:off x="3628" y="2468"/>
              <a:ext cx="1754" cy="706"/>
            </a:xfrm>
            <a:prstGeom prst="rect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altLang="pt-BR" sz="3200" dirty="0">
                  <a:solidFill>
                    <a:schemeClr val="bg1"/>
                  </a:solidFill>
                  <a:latin typeface="Corbel" pitchFamily="32" charset="0"/>
                </a:rPr>
                <a:t>ENSINO MÉDIO</a:t>
              </a:r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>
              <a:off x="3621" y="1687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>
              <a:off x="3628" y="2468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>
              <a:off x="3628" y="1055"/>
              <a:ext cx="1" cy="212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Line 29"/>
            <p:cNvSpPr>
              <a:spLocks noChangeShapeType="1"/>
            </p:cNvSpPr>
            <p:nvPr/>
          </p:nvSpPr>
          <p:spPr bwMode="auto">
            <a:xfrm>
              <a:off x="5382" y="1055"/>
              <a:ext cx="1" cy="212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>
              <a:off x="3628" y="1055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>
              <a:off x="3628" y="3175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2" name="Text Box 74"/>
          <p:cNvSpPr txBox="1">
            <a:spLocks noChangeArrowheads="1"/>
          </p:cNvSpPr>
          <p:nvPr/>
        </p:nvSpPr>
        <p:spPr bwMode="auto">
          <a:xfrm>
            <a:off x="4502151" y="3286126"/>
            <a:ext cx="500063" cy="28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3" name="Seta para a direita 32"/>
          <p:cNvSpPr/>
          <p:nvPr/>
        </p:nvSpPr>
        <p:spPr>
          <a:xfrm>
            <a:off x="5444836" y="2909455"/>
            <a:ext cx="77585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050473" y="1482435"/>
            <a:ext cx="340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Níveis da Educação Brasileira</a:t>
            </a:r>
            <a:endParaRPr lang="pt-BR" sz="2400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6276110" y="1080653"/>
            <a:ext cx="340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Etapas da Educação Básica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Modalidades</a:t>
            </a:r>
            <a:endParaRPr lang="pt-BR" dirty="0"/>
          </a:p>
        </p:txBody>
      </p:sp>
      <p:grpSp>
        <p:nvGrpSpPr>
          <p:cNvPr id="7" name="Group 22"/>
          <p:cNvGrpSpPr>
            <a:grpSpLocks noGrp="1"/>
          </p:cNvGrpSpPr>
          <p:nvPr>
            <p:ph idx="1"/>
          </p:nvPr>
        </p:nvGrpSpPr>
        <p:grpSpPr bwMode="auto">
          <a:xfrm>
            <a:off x="4267200" y="2022044"/>
            <a:ext cx="2590799" cy="3838430"/>
            <a:chOff x="3621" y="1055"/>
            <a:chExt cx="1762" cy="2121"/>
          </a:xfrm>
        </p:grpSpPr>
        <p:sp>
          <p:nvSpPr>
            <p:cNvPr id="8" name="Rectangle 23"/>
            <p:cNvSpPr>
              <a:spLocks noChangeArrowheads="1"/>
            </p:cNvSpPr>
            <p:nvPr/>
          </p:nvSpPr>
          <p:spPr bwMode="auto">
            <a:xfrm>
              <a:off x="3628" y="1055"/>
              <a:ext cx="1754" cy="61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altLang="pt-BR" sz="2800" b="1" dirty="0">
                <a:solidFill>
                  <a:srgbClr val="FFFFFF"/>
                </a:solidFill>
                <a:latin typeface="Corbel" pitchFamily="32" charset="0"/>
              </a:endParaRPr>
            </a:p>
          </p:txBody>
        </p:sp>
        <p:sp>
          <p:nvSpPr>
            <p:cNvPr id="9" name="Rectangle 24"/>
            <p:cNvSpPr>
              <a:spLocks noChangeArrowheads="1"/>
            </p:cNvSpPr>
            <p:nvPr/>
          </p:nvSpPr>
          <p:spPr bwMode="auto">
            <a:xfrm>
              <a:off x="3628" y="1714"/>
              <a:ext cx="1754" cy="73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altLang="pt-BR" sz="2800" b="1" dirty="0" smtClean="0">
                <a:solidFill>
                  <a:schemeClr val="bg1"/>
                </a:solidFill>
                <a:latin typeface="Corbel" pitchFamily="32" charset="0"/>
              </a:endParaRPr>
            </a:p>
          </p:txBody>
        </p:sp>
        <p:sp>
          <p:nvSpPr>
            <p:cNvPr id="10" name="Rectangle 25"/>
            <p:cNvSpPr>
              <a:spLocks noChangeArrowheads="1"/>
            </p:cNvSpPr>
            <p:nvPr/>
          </p:nvSpPr>
          <p:spPr bwMode="auto">
            <a:xfrm>
              <a:off x="3628" y="2468"/>
              <a:ext cx="1754" cy="706"/>
            </a:xfrm>
            <a:prstGeom prst="rect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/>
            <a:lstStyle/>
            <a:p>
              <a:pPr>
                <a:spcBef>
                  <a:spcPct val="0"/>
                </a:spcBef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pt-BR" altLang="pt-BR" sz="3200" dirty="0">
                <a:solidFill>
                  <a:schemeClr val="bg1"/>
                </a:solidFill>
                <a:latin typeface="Corbel" pitchFamily="32" charset="0"/>
              </a:endParaRPr>
            </a:p>
          </p:txBody>
        </p:sp>
        <p:sp>
          <p:nvSpPr>
            <p:cNvPr id="11" name="Line 26"/>
            <p:cNvSpPr>
              <a:spLocks noChangeShapeType="1"/>
            </p:cNvSpPr>
            <p:nvPr/>
          </p:nvSpPr>
          <p:spPr bwMode="auto">
            <a:xfrm>
              <a:off x="3621" y="1687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3628" y="2468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Line 28"/>
            <p:cNvSpPr>
              <a:spLocks noChangeShapeType="1"/>
            </p:cNvSpPr>
            <p:nvPr/>
          </p:nvSpPr>
          <p:spPr bwMode="auto">
            <a:xfrm>
              <a:off x="3628" y="1055"/>
              <a:ext cx="1" cy="212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Line 29"/>
            <p:cNvSpPr>
              <a:spLocks noChangeShapeType="1"/>
            </p:cNvSpPr>
            <p:nvPr/>
          </p:nvSpPr>
          <p:spPr bwMode="auto">
            <a:xfrm>
              <a:off x="5382" y="1055"/>
              <a:ext cx="1" cy="2120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Line 30"/>
            <p:cNvSpPr>
              <a:spLocks noChangeShapeType="1"/>
            </p:cNvSpPr>
            <p:nvPr/>
          </p:nvSpPr>
          <p:spPr bwMode="auto">
            <a:xfrm>
              <a:off x="3628" y="1055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Line 31"/>
            <p:cNvSpPr>
              <a:spLocks noChangeShapeType="1"/>
            </p:cNvSpPr>
            <p:nvPr/>
          </p:nvSpPr>
          <p:spPr bwMode="auto">
            <a:xfrm>
              <a:off x="3628" y="3175"/>
              <a:ext cx="1754" cy="1"/>
            </a:xfrm>
            <a:prstGeom prst="line">
              <a:avLst/>
            </a:prstGeom>
            <a:noFill/>
            <a:ln w="12600">
              <a:solidFill>
                <a:srgbClr val="00ADD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8" name="Rectangle 23"/>
          <p:cNvSpPr>
            <a:spLocks noChangeArrowheads="1"/>
          </p:cNvSpPr>
          <p:nvPr/>
        </p:nvSpPr>
        <p:spPr bwMode="auto">
          <a:xfrm>
            <a:off x="6896867" y="2035897"/>
            <a:ext cx="2524224" cy="11327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z="2800" b="1" dirty="0">
              <a:solidFill>
                <a:srgbClr val="FFFFFF"/>
              </a:solidFill>
              <a:latin typeface="Corbel" pitchFamily="32" charset="0"/>
            </a:endParaRPr>
          </a:p>
        </p:txBody>
      </p:sp>
      <p:sp>
        <p:nvSpPr>
          <p:cNvPr id="40" name="Rectangle 24"/>
          <p:cNvSpPr>
            <a:spLocks noChangeArrowheads="1"/>
          </p:cNvSpPr>
          <p:nvPr/>
        </p:nvSpPr>
        <p:spPr bwMode="auto">
          <a:xfrm>
            <a:off x="6899565" y="3186545"/>
            <a:ext cx="2507671" cy="13930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z="2800" b="1" dirty="0" smtClean="0">
              <a:solidFill>
                <a:schemeClr val="bg1"/>
              </a:solidFill>
              <a:latin typeface="Corbel" pitchFamily="32" charset="0"/>
            </a:endParaRPr>
          </a:p>
        </p:txBody>
      </p: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6896867" y="4613564"/>
            <a:ext cx="2510370" cy="1254511"/>
          </a:xfrm>
          <a:prstGeom prst="rect">
            <a:avLst/>
          </a:pr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z="2800" b="1" dirty="0" smtClean="0">
              <a:solidFill>
                <a:schemeClr val="bg1"/>
              </a:solidFill>
              <a:latin typeface="Corbel" pitchFamily="32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1136071" y="2258291"/>
            <a:ext cx="277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Educação Infantil</a:t>
            </a:r>
            <a:endParaRPr lang="pt-BR" sz="24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1052945" y="3643746"/>
            <a:ext cx="2770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Ensino Fundamental</a:t>
            </a:r>
            <a:endParaRPr lang="pt-BR" sz="2400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1080653" y="5043054"/>
            <a:ext cx="277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Ensino Médio</a:t>
            </a:r>
            <a:endParaRPr lang="pt-BR" sz="2400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6913417" y="1607127"/>
            <a:ext cx="2770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Educação Urbana</a:t>
            </a:r>
            <a:endParaRPr lang="pt-BR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4225635" y="1662545"/>
            <a:ext cx="2770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Educação do Campo</a:t>
            </a:r>
            <a:endParaRPr lang="pt-BR" dirty="0"/>
          </a:p>
        </p:txBody>
      </p:sp>
      <p:cxnSp>
        <p:nvCxnSpPr>
          <p:cNvPr id="49" name="Conector reto 48"/>
          <p:cNvCxnSpPr/>
          <p:nvPr/>
        </p:nvCxnSpPr>
        <p:spPr>
          <a:xfrm flipV="1">
            <a:off x="3519055" y="3255818"/>
            <a:ext cx="5860472" cy="3006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orma livre 51"/>
          <p:cNvSpPr/>
          <p:nvPr/>
        </p:nvSpPr>
        <p:spPr>
          <a:xfrm>
            <a:off x="6761020" y="3172691"/>
            <a:ext cx="2299854" cy="2660072"/>
          </a:xfrm>
          <a:custGeom>
            <a:avLst/>
            <a:gdLst>
              <a:gd name="connsiteX0" fmla="*/ 0 w 2410691"/>
              <a:gd name="connsiteY0" fmla="*/ 0 h 2701636"/>
              <a:gd name="connsiteX1" fmla="*/ 152400 w 2410691"/>
              <a:gd name="connsiteY1" fmla="*/ 96981 h 2701636"/>
              <a:gd name="connsiteX2" fmla="*/ 235527 w 2410691"/>
              <a:gd name="connsiteY2" fmla="*/ 124690 h 2701636"/>
              <a:gd name="connsiteX3" fmla="*/ 304800 w 2410691"/>
              <a:gd name="connsiteY3" fmla="*/ 152400 h 2701636"/>
              <a:gd name="connsiteX4" fmla="*/ 360218 w 2410691"/>
              <a:gd name="connsiteY4" fmla="*/ 166254 h 2701636"/>
              <a:gd name="connsiteX5" fmla="*/ 401782 w 2410691"/>
              <a:gd name="connsiteY5" fmla="*/ 180109 h 2701636"/>
              <a:gd name="connsiteX6" fmla="*/ 484909 w 2410691"/>
              <a:gd name="connsiteY6" fmla="*/ 318654 h 2701636"/>
              <a:gd name="connsiteX7" fmla="*/ 498763 w 2410691"/>
              <a:gd name="connsiteY7" fmla="*/ 568036 h 2701636"/>
              <a:gd name="connsiteX8" fmla="*/ 526472 w 2410691"/>
              <a:gd name="connsiteY8" fmla="*/ 609600 h 2701636"/>
              <a:gd name="connsiteX9" fmla="*/ 595745 w 2410691"/>
              <a:gd name="connsiteY9" fmla="*/ 678872 h 2701636"/>
              <a:gd name="connsiteX10" fmla="*/ 651163 w 2410691"/>
              <a:gd name="connsiteY10" fmla="*/ 706581 h 2701636"/>
              <a:gd name="connsiteX11" fmla="*/ 762000 w 2410691"/>
              <a:gd name="connsiteY11" fmla="*/ 720436 h 2701636"/>
              <a:gd name="connsiteX12" fmla="*/ 845127 w 2410691"/>
              <a:gd name="connsiteY12" fmla="*/ 734290 h 2701636"/>
              <a:gd name="connsiteX13" fmla="*/ 955963 w 2410691"/>
              <a:gd name="connsiteY13" fmla="*/ 803563 h 2701636"/>
              <a:gd name="connsiteX14" fmla="*/ 1052945 w 2410691"/>
              <a:gd name="connsiteY14" fmla="*/ 872836 h 2701636"/>
              <a:gd name="connsiteX15" fmla="*/ 1122218 w 2410691"/>
              <a:gd name="connsiteY15" fmla="*/ 969818 h 2701636"/>
              <a:gd name="connsiteX16" fmla="*/ 1149927 w 2410691"/>
              <a:gd name="connsiteY16" fmla="*/ 1274618 h 2701636"/>
              <a:gd name="connsiteX17" fmla="*/ 1177636 w 2410691"/>
              <a:gd name="connsiteY17" fmla="*/ 1330036 h 2701636"/>
              <a:gd name="connsiteX18" fmla="*/ 1219200 w 2410691"/>
              <a:gd name="connsiteY18" fmla="*/ 1385454 h 2701636"/>
              <a:gd name="connsiteX19" fmla="*/ 1288472 w 2410691"/>
              <a:gd name="connsiteY19" fmla="*/ 1468581 h 2701636"/>
              <a:gd name="connsiteX20" fmla="*/ 1330036 w 2410691"/>
              <a:gd name="connsiteY20" fmla="*/ 1482436 h 2701636"/>
              <a:gd name="connsiteX21" fmla="*/ 1371600 w 2410691"/>
              <a:gd name="connsiteY21" fmla="*/ 1524000 h 2701636"/>
              <a:gd name="connsiteX22" fmla="*/ 1537854 w 2410691"/>
              <a:gd name="connsiteY22" fmla="*/ 1551709 h 2701636"/>
              <a:gd name="connsiteX23" fmla="*/ 1579418 w 2410691"/>
              <a:gd name="connsiteY23" fmla="*/ 1565563 h 2701636"/>
              <a:gd name="connsiteX24" fmla="*/ 1634836 w 2410691"/>
              <a:gd name="connsiteY24" fmla="*/ 1593272 h 2701636"/>
              <a:gd name="connsiteX25" fmla="*/ 1704109 w 2410691"/>
              <a:gd name="connsiteY25" fmla="*/ 1607127 h 2701636"/>
              <a:gd name="connsiteX26" fmla="*/ 1731818 w 2410691"/>
              <a:gd name="connsiteY26" fmla="*/ 1648690 h 2701636"/>
              <a:gd name="connsiteX27" fmla="*/ 1759527 w 2410691"/>
              <a:gd name="connsiteY27" fmla="*/ 1676400 h 2701636"/>
              <a:gd name="connsiteX28" fmla="*/ 1787236 w 2410691"/>
              <a:gd name="connsiteY28" fmla="*/ 1801090 h 2701636"/>
              <a:gd name="connsiteX29" fmla="*/ 1814945 w 2410691"/>
              <a:gd name="connsiteY29" fmla="*/ 1884218 h 2701636"/>
              <a:gd name="connsiteX30" fmla="*/ 1842654 w 2410691"/>
              <a:gd name="connsiteY30" fmla="*/ 2078181 h 2701636"/>
              <a:gd name="connsiteX31" fmla="*/ 1870363 w 2410691"/>
              <a:gd name="connsiteY31" fmla="*/ 2161309 h 2701636"/>
              <a:gd name="connsiteX32" fmla="*/ 1925782 w 2410691"/>
              <a:gd name="connsiteY32" fmla="*/ 2230581 h 2701636"/>
              <a:gd name="connsiteX33" fmla="*/ 1967345 w 2410691"/>
              <a:gd name="connsiteY33" fmla="*/ 2244436 h 2701636"/>
              <a:gd name="connsiteX34" fmla="*/ 2050472 w 2410691"/>
              <a:gd name="connsiteY34" fmla="*/ 2299854 h 2701636"/>
              <a:gd name="connsiteX35" fmla="*/ 2133600 w 2410691"/>
              <a:gd name="connsiteY35" fmla="*/ 2327563 h 2701636"/>
              <a:gd name="connsiteX36" fmla="*/ 2175163 w 2410691"/>
              <a:gd name="connsiteY36" fmla="*/ 2369127 h 2701636"/>
              <a:gd name="connsiteX37" fmla="*/ 2230582 w 2410691"/>
              <a:gd name="connsiteY37" fmla="*/ 2452254 h 2701636"/>
              <a:gd name="connsiteX38" fmla="*/ 2258291 w 2410691"/>
              <a:gd name="connsiteY38" fmla="*/ 2618509 h 2701636"/>
              <a:gd name="connsiteX39" fmla="*/ 2313709 w 2410691"/>
              <a:gd name="connsiteY39" fmla="*/ 2701636 h 2701636"/>
              <a:gd name="connsiteX40" fmla="*/ 2355272 w 2410691"/>
              <a:gd name="connsiteY40" fmla="*/ 2687781 h 2701636"/>
              <a:gd name="connsiteX41" fmla="*/ 2382982 w 2410691"/>
              <a:gd name="connsiteY41" fmla="*/ 2660072 h 2701636"/>
              <a:gd name="connsiteX42" fmla="*/ 2410691 w 2410691"/>
              <a:gd name="connsiteY42" fmla="*/ 2646218 h 2701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410691" h="2701636">
                <a:moveTo>
                  <a:pt x="0" y="0"/>
                </a:moveTo>
                <a:cubicBezTo>
                  <a:pt x="50800" y="32327"/>
                  <a:pt x="99184" y="68808"/>
                  <a:pt x="152400" y="96981"/>
                </a:cubicBezTo>
                <a:cubicBezTo>
                  <a:pt x="178214" y="110647"/>
                  <a:pt x="208078" y="114708"/>
                  <a:pt x="235527" y="124690"/>
                </a:cubicBezTo>
                <a:cubicBezTo>
                  <a:pt x="258899" y="133189"/>
                  <a:pt x="281206" y="144535"/>
                  <a:pt x="304800" y="152400"/>
                </a:cubicBezTo>
                <a:cubicBezTo>
                  <a:pt x="322864" y="158421"/>
                  <a:pt x="341909" y="161023"/>
                  <a:pt x="360218" y="166254"/>
                </a:cubicBezTo>
                <a:cubicBezTo>
                  <a:pt x="374260" y="170266"/>
                  <a:pt x="387927" y="175491"/>
                  <a:pt x="401782" y="180109"/>
                </a:cubicBezTo>
                <a:cubicBezTo>
                  <a:pt x="468656" y="280420"/>
                  <a:pt x="442307" y="233450"/>
                  <a:pt x="484909" y="318654"/>
                </a:cubicBezTo>
                <a:cubicBezTo>
                  <a:pt x="489527" y="401781"/>
                  <a:pt x="486989" y="485617"/>
                  <a:pt x="498763" y="568036"/>
                </a:cubicBezTo>
                <a:cubicBezTo>
                  <a:pt x="501118" y="584520"/>
                  <a:pt x="515507" y="597069"/>
                  <a:pt x="526472" y="609600"/>
                </a:cubicBezTo>
                <a:cubicBezTo>
                  <a:pt x="547976" y="634176"/>
                  <a:pt x="566537" y="664268"/>
                  <a:pt x="595745" y="678872"/>
                </a:cubicBezTo>
                <a:cubicBezTo>
                  <a:pt x="614218" y="688108"/>
                  <a:pt x="631127" y="701572"/>
                  <a:pt x="651163" y="706581"/>
                </a:cubicBezTo>
                <a:cubicBezTo>
                  <a:pt x="687284" y="715611"/>
                  <a:pt x="725141" y="715170"/>
                  <a:pt x="762000" y="720436"/>
                </a:cubicBezTo>
                <a:cubicBezTo>
                  <a:pt x="789809" y="724409"/>
                  <a:pt x="817418" y="729672"/>
                  <a:pt x="845127" y="734290"/>
                </a:cubicBezTo>
                <a:cubicBezTo>
                  <a:pt x="961470" y="780829"/>
                  <a:pt x="874063" y="735314"/>
                  <a:pt x="955963" y="803563"/>
                </a:cubicBezTo>
                <a:cubicBezTo>
                  <a:pt x="1003168" y="842900"/>
                  <a:pt x="1003027" y="822918"/>
                  <a:pt x="1052945" y="872836"/>
                </a:cubicBezTo>
                <a:cubicBezTo>
                  <a:pt x="1070133" y="890024"/>
                  <a:pt x="1106483" y="946215"/>
                  <a:pt x="1122218" y="969818"/>
                </a:cubicBezTo>
                <a:cubicBezTo>
                  <a:pt x="1124185" y="1005218"/>
                  <a:pt x="1118839" y="1191718"/>
                  <a:pt x="1149927" y="1274618"/>
                </a:cubicBezTo>
                <a:cubicBezTo>
                  <a:pt x="1157179" y="1293956"/>
                  <a:pt x="1166690" y="1312522"/>
                  <a:pt x="1177636" y="1330036"/>
                </a:cubicBezTo>
                <a:cubicBezTo>
                  <a:pt x="1189874" y="1349617"/>
                  <a:pt x="1205779" y="1366664"/>
                  <a:pt x="1219200" y="1385454"/>
                </a:cubicBezTo>
                <a:cubicBezTo>
                  <a:pt x="1242435" y="1417983"/>
                  <a:pt x="1253188" y="1445058"/>
                  <a:pt x="1288472" y="1468581"/>
                </a:cubicBezTo>
                <a:cubicBezTo>
                  <a:pt x="1300623" y="1476682"/>
                  <a:pt x="1316181" y="1477818"/>
                  <a:pt x="1330036" y="1482436"/>
                </a:cubicBezTo>
                <a:cubicBezTo>
                  <a:pt x="1343891" y="1496291"/>
                  <a:pt x="1354075" y="1515238"/>
                  <a:pt x="1371600" y="1524000"/>
                </a:cubicBezTo>
                <a:cubicBezTo>
                  <a:pt x="1387804" y="1532102"/>
                  <a:pt x="1535560" y="1551381"/>
                  <a:pt x="1537854" y="1551709"/>
                </a:cubicBezTo>
                <a:cubicBezTo>
                  <a:pt x="1551709" y="1556327"/>
                  <a:pt x="1565995" y="1559810"/>
                  <a:pt x="1579418" y="1565563"/>
                </a:cubicBezTo>
                <a:cubicBezTo>
                  <a:pt x="1598401" y="1573699"/>
                  <a:pt x="1615243" y="1586741"/>
                  <a:pt x="1634836" y="1593272"/>
                </a:cubicBezTo>
                <a:cubicBezTo>
                  <a:pt x="1657176" y="1600719"/>
                  <a:pt x="1681018" y="1602509"/>
                  <a:pt x="1704109" y="1607127"/>
                </a:cubicBezTo>
                <a:cubicBezTo>
                  <a:pt x="1713345" y="1620981"/>
                  <a:pt x="1721416" y="1635688"/>
                  <a:pt x="1731818" y="1648690"/>
                </a:cubicBezTo>
                <a:cubicBezTo>
                  <a:pt x="1739978" y="1658890"/>
                  <a:pt x="1753685" y="1664717"/>
                  <a:pt x="1759527" y="1676400"/>
                </a:cubicBezTo>
                <a:cubicBezTo>
                  <a:pt x="1766994" y="1691334"/>
                  <a:pt x="1784611" y="1791463"/>
                  <a:pt x="1787236" y="1801090"/>
                </a:cubicBezTo>
                <a:cubicBezTo>
                  <a:pt x="1794921" y="1829269"/>
                  <a:pt x="1814945" y="1884218"/>
                  <a:pt x="1814945" y="1884218"/>
                </a:cubicBezTo>
                <a:cubicBezTo>
                  <a:pt x="1824573" y="1980496"/>
                  <a:pt x="1820055" y="2002851"/>
                  <a:pt x="1842654" y="2078181"/>
                </a:cubicBezTo>
                <a:cubicBezTo>
                  <a:pt x="1851047" y="2106157"/>
                  <a:pt x="1854161" y="2137006"/>
                  <a:pt x="1870363" y="2161309"/>
                </a:cubicBezTo>
                <a:cubicBezTo>
                  <a:pt x="1882950" y="2180189"/>
                  <a:pt x="1903845" y="2217419"/>
                  <a:pt x="1925782" y="2230581"/>
                </a:cubicBezTo>
                <a:cubicBezTo>
                  <a:pt x="1938305" y="2238095"/>
                  <a:pt x="1954579" y="2237344"/>
                  <a:pt x="1967345" y="2244436"/>
                </a:cubicBezTo>
                <a:cubicBezTo>
                  <a:pt x="1996456" y="2260609"/>
                  <a:pt x="2018879" y="2289323"/>
                  <a:pt x="2050472" y="2299854"/>
                </a:cubicBezTo>
                <a:lnTo>
                  <a:pt x="2133600" y="2327563"/>
                </a:lnTo>
                <a:cubicBezTo>
                  <a:pt x="2147454" y="2341418"/>
                  <a:pt x="2163134" y="2353661"/>
                  <a:pt x="2175163" y="2369127"/>
                </a:cubicBezTo>
                <a:cubicBezTo>
                  <a:pt x="2195609" y="2395414"/>
                  <a:pt x="2230582" y="2452254"/>
                  <a:pt x="2230582" y="2452254"/>
                </a:cubicBezTo>
                <a:cubicBezTo>
                  <a:pt x="2233126" y="2475152"/>
                  <a:pt x="2235724" y="2577889"/>
                  <a:pt x="2258291" y="2618509"/>
                </a:cubicBezTo>
                <a:cubicBezTo>
                  <a:pt x="2274464" y="2647620"/>
                  <a:pt x="2313709" y="2701636"/>
                  <a:pt x="2313709" y="2701636"/>
                </a:cubicBezTo>
                <a:cubicBezTo>
                  <a:pt x="2327563" y="2697018"/>
                  <a:pt x="2342749" y="2695295"/>
                  <a:pt x="2355272" y="2687781"/>
                </a:cubicBezTo>
                <a:cubicBezTo>
                  <a:pt x="2366473" y="2681060"/>
                  <a:pt x="2372532" y="2667909"/>
                  <a:pt x="2382982" y="2660072"/>
                </a:cubicBezTo>
                <a:cubicBezTo>
                  <a:pt x="2391243" y="2653876"/>
                  <a:pt x="2401455" y="2650836"/>
                  <a:pt x="2410691" y="2646218"/>
                </a:cubicBezTo>
              </a:path>
            </a:pathLst>
          </a:custGeom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6" name="Conector em curva 55"/>
          <p:cNvCxnSpPr/>
          <p:nvPr/>
        </p:nvCxnSpPr>
        <p:spPr>
          <a:xfrm>
            <a:off x="5015345" y="2050473"/>
            <a:ext cx="3976255" cy="3823854"/>
          </a:xfrm>
          <a:prstGeom prst="curvedConnector3">
            <a:avLst>
              <a:gd name="adj1" fmla="val 33972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 rot="16200000" flipH="1">
            <a:off x="4191000" y="3456709"/>
            <a:ext cx="2479964" cy="2244436"/>
          </a:xfrm>
          <a:prstGeom prst="line">
            <a:avLst/>
          </a:prstGeom>
          <a:ln w="5715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>
            <a:stCxn id="13" idx="0"/>
          </p:cNvCxnSpPr>
          <p:nvPr/>
        </p:nvCxnSpPr>
        <p:spPr>
          <a:xfrm rot="16200000" flipH="1">
            <a:off x="3759369" y="2540167"/>
            <a:ext cx="3852282" cy="2816035"/>
          </a:xfrm>
          <a:prstGeom prst="line">
            <a:avLst/>
          </a:prstGeom>
          <a:ln w="57150" cmpd="dbl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/>
          <p:cNvSpPr txBox="1"/>
          <p:nvPr/>
        </p:nvSpPr>
        <p:spPr>
          <a:xfrm>
            <a:off x="6941127" y="3325092"/>
            <a:ext cx="678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EJA</a:t>
            </a:r>
            <a:endParaRPr lang="pt-BR" dirty="0"/>
          </a:p>
        </p:txBody>
      </p:sp>
      <p:sp>
        <p:nvSpPr>
          <p:cNvPr id="66" name="CaixaDeTexto 65"/>
          <p:cNvSpPr txBox="1"/>
          <p:nvPr/>
        </p:nvSpPr>
        <p:spPr>
          <a:xfrm>
            <a:off x="7869382" y="3352801"/>
            <a:ext cx="159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Educação Profissional</a:t>
            </a:r>
            <a:endParaRPr lang="pt-BR" sz="2000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5943601" y="3713019"/>
            <a:ext cx="117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Educação</a:t>
            </a:r>
          </a:p>
          <a:p>
            <a:r>
              <a:rPr lang="pt-BR" dirty="0" smtClean="0"/>
              <a:t>Especial</a:t>
            </a:r>
            <a:endParaRPr lang="pt-BR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4613564" y="2701637"/>
            <a:ext cx="1149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EducaçãoEscolar</a:t>
            </a:r>
            <a:r>
              <a:rPr lang="pt-BR" dirty="0" smtClean="0"/>
              <a:t> Indígena</a:t>
            </a:r>
            <a:endParaRPr lang="pt-BR" dirty="0"/>
          </a:p>
        </p:txBody>
      </p:sp>
      <p:sp>
        <p:nvSpPr>
          <p:cNvPr id="69" name="CaixaDeTexto 68"/>
          <p:cNvSpPr txBox="1"/>
          <p:nvPr/>
        </p:nvSpPr>
        <p:spPr>
          <a:xfrm>
            <a:off x="4475017" y="4225637"/>
            <a:ext cx="138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Educação Carcerária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259636" y="257576"/>
          <a:ext cx="11769232" cy="6565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430"/>
                <a:gridCol w="1447446"/>
                <a:gridCol w="2063180"/>
                <a:gridCol w="2432486"/>
                <a:gridCol w="4187690"/>
              </a:tblGrid>
              <a:tr h="155330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Nível</a:t>
                      </a:r>
                    </a:p>
                    <a:p>
                      <a:pPr algn="ctr"/>
                      <a:endParaRPr lang="pt-BR" sz="1600" dirty="0" smtClean="0"/>
                    </a:p>
                    <a:p>
                      <a:pPr algn="ctr"/>
                      <a:endParaRPr lang="pt-BR" sz="1600" dirty="0" smtClean="0"/>
                    </a:p>
                    <a:p>
                      <a:pPr algn="ctr"/>
                      <a:endParaRPr lang="pt-BR" sz="1600" dirty="0" smtClean="0"/>
                    </a:p>
                    <a:p>
                      <a:pPr algn="ctr"/>
                      <a:r>
                        <a:rPr lang="pt-BR" sz="1000" dirty="0" smtClean="0"/>
                        <a:t>Fonte: LBD 9394/1996 Art. 21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Modalidade</a:t>
                      </a:r>
                    </a:p>
                    <a:p>
                      <a:pPr algn="ctr"/>
                      <a:r>
                        <a:rPr lang="pt-BR" sz="1600" dirty="0" smtClean="0"/>
                        <a:t>De oferta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300" dirty="0" smtClean="0"/>
                    </a:p>
                    <a:p>
                      <a:pPr algn="ctr"/>
                      <a:r>
                        <a:rPr lang="pt-BR" sz="1600" dirty="0" smtClean="0"/>
                        <a:t>Modalidades da Educação</a:t>
                      </a:r>
                    </a:p>
                    <a:p>
                      <a:pPr algn="ctr"/>
                      <a:endParaRPr lang="pt-BR" sz="1300" dirty="0" smtClean="0"/>
                    </a:p>
                    <a:p>
                      <a:pPr algn="ctr"/>
                      <a:r>
                        <a:rPr lang="pt-BR" sz="1300" dirty="0" smtClean="0"/>
                        <a:t>(singulares físicas,</a:t>
                      </a:r>
                      <a:r>
                        <a:rPr lang="pt-BR" sz="1300" baseline="0" dirty="0" smtClean="0"/>
                        <a:t> intelectuais, étnicas ou sociais do sujeitos)</a:t>
                      </a:r>
                      <a:endParaRPr lang="pt-B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Formas de oferta com a Educação profissional</a:t>
                      </a:r>
                    </a:p>
                    <a:p>
                      <a:pPr algn="ctr"/>
                      <a:endParaRPr lang="pt-BR" sz="900" dirty="0" smtClean="0"/>
                    </a:p>
                    <a:p>
                      <a:pPr algn="ctr"/>
                      <a:endParaRPr lang="pt-BR" sz="900" dirty="0" smtClean="0"/>
                    </a:p>
                    <a:p>
                      <a:pPr algn="ctr"/>
                      <a:r>
                        <a:rPr lang="pt-BR" sz="900" dirty="0" smtClean="0"/>
                        <a:t>Fonte: LBD 9394/1996; </a:t>
                      </a:r>
                      <a:r>
                        <a:rPr lang="pt-BR" sz="9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39.</a:t>
                      </a:r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sz="1600" dirty="0" smtClean="0"/>
                    </a:p>
                    <a:p>
                      <a:pPr algn="l"/>
                      <a:r>
                        <a:rPr lang="pt-BR" sz="1600" dirty="0" smtClean="0"/>
                        <a:t>Formas de oferta com a Educação profissional</a:t>
                      </a:r>
                    </a:p>
                    <a:p>
                      <a:pPr algn="l"/>
                      <a:r>
                        <a:rPr lang="pt-BR" sz="1000" dirty="0" smtClean="0"/>
                        <a:t>Fonte: LBD 9394/1996; </a:t>
                      </a:r>
                      <a:r>
                        <a:rPr lang="pt-BR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39, </a:t>
                      </a:r>
                      <a:r>
                        <a:rPr lang="pt-BR" sz="1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Doc</a:t>
                      </a:r>
                      <a:r>
                        <a:rPr lang="pt-BR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Base PROEJA FIC e </a:t>
                      </a:r>
                      <a:r>
                        <a:rPr lang="pt-BR" sz="1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`Médio</a:t>
                      </a: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pt-BR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sz="1600" dirty="0" smtClean="0"/>
                    </a:p>
                  </a:txBody>
                  <a:tcPr/>
                </a:tc>
              </a:tr>
              <a:tr h="524842">
                <a:tc>
                  <a:txBody>
                    <a:bodyPr/>
                    <a:lstStyle/>
                    <a:p>
                      <a:r>
                        <a:rPr lang="pt-BR" sz="1300" dirty="0" smtClean="0"/>
                        <a:t>O</a:t>
                      </a:r>
                      <a:r>
                        <a:rPr lang="pt-BR" sz="1300" baseline="0" dirty="0" smtClean="0"/>
                        <a:t> PPC determina o perfil para ingresso</a:t>
                      </a:r>
                      <a:endParaRPr lang="pt-BR" sz="13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Presencial</a:t>
                      </a:r>
                    </a:p>
                    <a:p>
                      <a:endParaRPr lang="pt-BR" sz="13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pt-BR" sz="13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dirty="0" smtClean="0"/>
                        <a:t>Educação do Campo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pt-BR" sz="13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baseline="0" dirty="0" smtClean="0"/>
                        <a:t>Educação Escolar Indígena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pt-BR" sz="13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baseline="0" dirty="0" smtClean="0"/>
                        <a:t>Educação Especial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pt-BR" sz="13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dirty="0" smtClean="0"/>
                        <a:t>Educação de</a:t>
                      </a:r>
                      <a:r>
                        <a:rPr lang="pt-BR" sz="1300" baseline="0" dirty="0" smtClean="0"/>
                        <a:t> Jovens e Adultos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pt-BR" sz="13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baseline="0" dirty="0" smtClean="0"/>
                        <a:t>Educação Especial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pt-BR" sz="13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baseline="0" dirty="0" smtClean="0"/>
                        <a:t>Educação Carcerária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pt-BR" sz="13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Educação Profissional</a:t>
                      </a:r>
                      <a:endParaRPr lang="pt-BR" sz="13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pt-BR" sz="1300" dirty="0" smtClean="0"/>
                        <a:t>1 Formação</a:t>
                      </a:r>
                      <a:r>
                        <a:rPr lang="pt-BR" sz="1300" baseline="0" dirty="0" smtClean="0"/>
                        <a:t> inicial e continuada de trabalhadores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pt-BR" sz="1300" dirty="0" smtClean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dirty="0" smtClean="0"/>
                        <a:t>Formação</a:t>
                      </a:r>
                      <a:r>
                        <a:rPr lang="pt-BR" sz="1300" baseline="0" dirty="0" smtClean="0"/>
                        <a:t> Inicial e continuada de trabalhadores</a:t>
                      </a:r>
                      <a:endParaRPr lang="pt-BR" sz="1300" dirty="0" smtClean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77191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/>
                        <a:t>Educação</a:t>
                      </a:r>
                      <a:r>
                        <a:rPr lang="pt-BR" sz="1300" baseline="0" dirty="0" smtClean="0"/>
                        <a:t> Básica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aseline="0" dirty="0" smtClean="0"/>
                        <a:t>Etapa Ensino Fundamental</a:t>
                      </a:r>
                      <a:endParaRPr lang="pt-BR" sz="1300" dirty="0" smtClean="0"/>
                    </a:p>
                    <a:p>
                      <a:endParaRPr lang="pt-BR" sz="1300" dirty="0" smtClean="0"/>
                    </a:p>
                    <a:p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Presencial</a:t>
                      </a:r>
                    </a:p>
                    <a:p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pt-BR" sz="120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baseline="0" dirty="0" smtClean="0"/>
                        <a:t> Formas: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baseline="0" dirty="0" smtClean="0"/>
                        <a:t>1 -Educação Profissional INTEGRADA ao Ensino Fundamental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b="1" u="none" dirty="0" smtClean="0"/>
                        <a:t>2- </a:t>
                      </a:r>
                      <a:r>
                        <a:rPr lang="pt-BR" sz="1300" baseline="0" dirty="0" smtClean="0"/>
                        <a:t>Educação Profissional concomitante ao Ensino Fundamental</a:t>
                      </a:r>
                      <a:endParaRPr lang="pt-BR" sz="1300" b="1" u="none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dirty="0" smtClean="0"/>
                        <a:t>Formação inicial e continuada de trabalhadores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FIC no âmbito da Educação Profissional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( PROEJA FIC)</a:t>
                      </a:r>
                      <a:r>
                        <a:rPr lang="pt-BR" sz="1300" dirty="0" smtClean="0"/>
                        <a:t>                        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1191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/>
                        <a:t>Educação</a:t>
                      </a:r>
                      <a:r>
                        <a:rPr lang="pt-BR" sz="1300" baseline="0" dirty="0" smtClean="0"/>
                        <a:t> Básica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aseline="0" dirty="0" smtClean="0"/>
                        <a:t>Etapa Ensino Médio</a:t>
                      </a:r>
                      <a:endParaRPr lang="pt-BR" sz="1300" dirty="0" smtClean="0"/>
                    </a:p>
                    <a:p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Presencial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Semi</a:t>
                      </a:r>
                      <a:r>
                        <a:rPr lang="pt-BR" sz="1300" baseline="0" dirty="0" smtClean="0"/>
                        <a:t> presencial (</a:t>
                      </a:r>
                      <a:r>
                        <a:rPr lang="pt-BR" sz="1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quando mais de 20% do curso for realizado na modalidade</a:t>
                      </a:r>
                    </a:p>
                    <a:p>
                      <a:r>
                        <a:rPr lang="pt-BR" sz="1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educação à distância)</a:t>
                      </a:r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baseline="0" dirty="0" smtClean="0"/>
                        <a:t>2 Técnica de nível médio : Articulada ou concomitante ao EM</a:t>
                      </a:r>
                      <a:endParaRPr lang="pt-BR" sz="130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dirty="0" smtClean="0"/>
                        <a:t>Formas EP</a:t>
                      </a:r>
                      <a:r>
                        <a:rPr lang="pt-BR" sz="1300" baseline="0" dirty="0" smtClean="0"/>
                        <a:t> </a:t>
                      </a:r>
                      <a:r>
                        <a:rPr lang="pt-BR" sz="1300" dirty="0" smtClean="0"/>
                        <a:t>Articuladas ao Ensino Médio: INTEGRADA</a:t>
                      </a:r>
                      <a:r>
                        <a:rPr lang="pt-BR" sz="1300" baseline="0" dirty="0" smtClean="0"/>
                        <a:t> </a:t>
                      </a:r>
                      <a:r>
                        <a:rPr lang="pt-BR" sz="1300" dirty="0" smtClean="0"/>
                        <a:t>ou concomitante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EJA</a:t>
                      </a:r>
                      <a:r>
                        <a:rPr lang="pt-BR" sz="1300" dirty="0" smtClean="0"/>
                        <a:t> </a:t>
                      </a: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no âmbito da Educação Profissional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( PROEJA </a:t>
                      </a:r>
                      <a:r>
                        <a:rPr lang="pt-BR" sz="1300" baseline="0" dirty="0" smtClean="0">
                          <a:solidFill>
                            <a:srgbClr val="FF0000"/>
                          </a:solidFill>
                        </a:rPr>
                        <a:t> TÈCNICO</a:t>
                      </a:r>
                      <a:r>
                        <a:rPr lang="pt-BR" sz="13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pt-BR" sz="130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7925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pt-BR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Forma </a:t>
                      </a:r>
                      <a:r>
                        <a:rPr lang="pt-BR" sz="1300" dirty="0" err="1" smtClean="0"/>
                        <a:t>Subsequente</a:t>
                      </a:r>
                      <a:r>
                        <a:rPr lang="pt-BR" sz="1300" dirty="0" smtClean="0"/>
                        <a:t> ao Ensino Médio</a:t>
                      </a:r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489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dirty="0" smtClean="0"/>
                        <a:t> Educação Superior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Presencial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300" dirty="0" smtClean="0"/>
                        <a:t>A distância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aseline="0" dirty="0" smtClean="0"/>
                        <a:t>3 Tecnológica de graduação ou pós-graduação</a:t>
                      </a:r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300" dirty="0" smtClean="0"/>
                        <a:t>Tecnologia</a:t>
                      </a:r>
                      <a:endParaRPr lang="pt-BR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77863" y="665018"/>
          <a:ext cx="9713046" cy="592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2649</TotalTime>
  <Words>2441</Words>
  <Application>Microsoft Office PowerPoint</Application>
  <PresentationFormat>Personalizar</PresentationFormat>
  <Paragraphs>271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Facetado</vt:lpstr>
      <vt:lpstr>Coordenações Gerais da Educação Básica e da  Diversidade/PROEN </vt:lpstr>
      <vt:lpstr>Nossa equipe:</vt:lpstr>
      <vt:lpstr>Apresentação das experiências do PROEJA no IFPA.</vt:lpstr>
      <vt:lpstr>Apresentação das experiências do PROEJA no IFPA.</vt:lpstr>
      <vt:lpstr>EDUCAÇÃO PROFISSIONAL  </vt:lpstr>
      <vt:lpstr>Vendo...</vt:lpstr>
      <vt:lpstr>Modalidades</vt:lpstr>
      <vt:lpstr>Slide 8</vt:lpstr>
      <vt:lpstr>Slide 9</vt:lpstr>
      <vt:lpstr>Indicações legais para a EJA no âmbito educação profissional </vt:lpstr>
      <vt:lpstr>Slide 11</vt:lpstr>
      <vt:lpstr>Slide 12</vt:lpstr>
      <vt:lpstr>Slide 13</vt:lpstr>
      <vt:lpstr>Slide 14</vt:lpstr>
      <vt:lpstr>A EJA no âmbito da Educação Profissional Plano Nacional de Educação (PNE) para o período de 2014-2024</vt:lpstr>
      <vt:lpstr>Slide 16</vt:lpstr>
      <vt:lpstr>Slide 17</vt:lpstr>
      <vt:lpstr>Princípios do PROEJA</vt:lpstr>
      <vt:lpstr>O currículo da EJA no âmbito da Educação Profissional</vt:lpstr>
      <vt:lpstr>O PPC é um instrumento imprescindível na oferta de um curso.</vt:lpstr>
      <vt:lpstr>Parâmetros na construção do PPC. </vt:lpstr>
      <vt:lpstr>A quem compete o PPC?</vt:lpstr>
      <vt:lpstr>A quem compete o PPC?</vt:lpstr>
      <vt:lpstr>A quem compete o PPC?</vt:lpstr>
      <vt:lpstr>Pedido de criação de curso.</vt:lpstr>
      <vt:lpstr>Fluxo do pedido de criação de Curso no campus.</vt:lpstr>
      <vt:lpstr>Como fazer a distribuição da carga horária do integrado no âmbito do PROEJA?</vt:lpstr>
      <vt:lpstr>O estágio do integrado no âmbito do PROEJA possui regras próprias.</vt:lpstr>
      <vt:lpstr>Atividades Acadêmicas específicas</vt:lpstr>
      <vt:lpstr>PRÁTICA PROFISSIONAL </vt:lpstr>
      <vt:lpstr>PRÁTICA PROFISSIONAL</vt:lpstr>
      <vt:lpstr>ESTÁGIO CURRICULAR SUPERVISIONADO</vt:lpstr>
      <vt:lpstr>O estágio do integrado no âmbito do PROEJA possui regras próprias</vt:lpstr>
      <vt:lpstr>Quadro Síntese 1.</vt:lpstr>
      <vt:lpstr>ATIVIDADES COMPLEMENTARES</vt:lpstr>
      <vt:lpstr>Como fazer a distribuição da carga horária do integrado no âmbito do PROEJA FIC?</vt:lpstr>
      <vt:lpstr>Quadro Síntese 2. </vt:lpstr>
      <vt:lpstr>Aproveitamento de estudos anteriores para fins de continuidade de estudos técnicos de nível médio.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rosineide.lourinho</cp:lastModifiedBy>
  <cp:revision>244</cp:revision>
  <dcterms:created xsi:type="dcterms:W3CDTF">2015-06-02T03:56:11Z</dcterms:created>
  <dcterms:modified xsi:type="dcterms:W3CDTF">2015-08-27T16:56:00Z</dcterms:modified>
</cp:coreProperties>
</file>