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318" r:id="rId4"/>
    <p:sldId id="319" r:id="rId5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00FFFF"/>
    <a:srgbClr val="5F5F5F"/>
    <a:srgbClr val="FEBEBE"/>
    <a:srgbClr val="FE8282"/>
    <a:srgbClr val="F6DBD6"/>
    <a:srgbClr val="E4E4E4"/>
    <a:srgbClr val="EAA59A"/>
    <a:srgbClr val="E07B6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5596" autoAdjust="0"/>
  </p:normalViewPr>
  <p:slideViewPr>
    <p:cSldViewPr>
      <p:cViewPr varScale="1">
        <p:scale>
          <a:sx n="114" d="100"/>
          <a:sy n="114" d="100"/>
        </p:scale>
        <p:origin x="-9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7C9E1FC-ED5B-491B-AAF1-64C2FAD37503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253559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6E126E7-87BF-4FE6-9697-54BE9C39658F}" type="slidenum">
              <a:rPr lang="en-US" sz="1200"/>
              <a:pPr eaLnBrk="1" hangingPunct="1"/>
              <a:t>1</a:t>
            </a:fld>
            <a:endParaRPr lang="en-US" sz="120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4940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5F2EFFB-E3EE-4157-B138-4744E1501A4D}" type="slidenum">
              <a:rPr lang="en-US" sz="1200"/>
              <a:pPr eaLnBrk="1" hangingPunct="1"/>
              <a:t>2</a:t>
            </a:fld>
            <a:endParaRPr lang="en-US" sz="120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72557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5F2EFFB-E3EE-4157-B138-4744E1501A4D}" type="slidenum">
              <a:rPr lang="en-US" sz="1200"/>
              <a:pPr eaLnBrk="1" hangingPunct="1"/>
              <a:t>3</a:t>
            </a:fld>
            <a:endParaRPr lang="en-US" sz="120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7255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2365375"/>
            <a:ext cx="4038600" cy="1238250"/>
          </a:xfrm>
        </p:spPr>
        <p:txBody>
          <a:bodyPr/>
          <a:lstStyle>
            <a:lvl1pPr algn="ctr"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3813175"/>
            <a:ext cx="4038600" cy="530225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000000"/>
                </a:solidFill>
              </a:defRPr>
            </a:lvl1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4906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17931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76975" y="333375"/>
            <a:ext cx="2076450" cy="56102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625" y="333375"/>
            <a:ext cx="6076950" cy="56102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675606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7625" y="333375"/>
            <a:ext cx="8305800" cy="561022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50308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213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459997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6764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764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9146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6617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12631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76877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3940630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3847293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7625" y="333375"/>
            <a:ext cx="83058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676400"/>
            <a:ext cx="7315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000496" y="4929198"/>
            <a:ext cx="4038600" cy="530225"/>
          </a:xfrm>
        </p:spPr>
        <p:txBody>
          <a:bodyPr/>
          <a:lstStyle/>
          <a:p>
            <a:pPr algn="r" eaLnBrk="1" hangingPunct="1">
              <a:lnSpc>
                <a:spcPct val="90000"/>
              </a:lnSpc>
            </a:pPr>
            <a:endParaRPr lang="en-US" sz="1600" dirty="0" smtClean="0">
              <a:solidFill>
                <a:srgbClr val="FFC000"/>
              </a:solidFill>
            </a:endParaRPr>
          </a:p>
          <a:p>
            <a:pPr algn="r" eaLnBrk="1" hangingPunct="1">
              <a:lnSpc>
                <a:spcPct val="90000"/>
              </a:lnSpc>
            </a:pPr>
            <a:endParaRPr lang="en-US" sz="1600" dirty="0" smtClean="0">
              <a:solidFill>
                <a:srgbClr val="FFC000"/>
              </a:solidFill>
            </a:endParaRPr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331640" y="2276872"/>
            <a:ext cx="6477000" cy="2076450"/>
          </a:xfrm>
        </p:spPr>
        <p:txBody>
          <a:bodyPr/>
          <a:lstStyle/>
          <a:p>
            <a:pPr eaLnBrk="1" hangingPunct="1"/>
            <a:r>
              <a:rPr lang="en-US" b="1" dirty="0" err="1" smtClean="0">
                <a:solidFill>
                  <a:srgbClr val="FFC000"/>
                </a:solidFill>
                <a:latin typeface="Garamond" pitchFamily="18" charset="0"/>
                <a:cs typeface="Andalus" pitchFamily="18" charset="-78"/>
              </a:rPr>
              <a:t>Cenário</a:t>
            </a:r>
            <a:r>
              <a:rPr lang="en-US" b="1" dirty="0" smtClean="0">
                <a:solidFill>
                  <a:srgbClr val="FFC000"/>
                </a:solidFill>
                <a:latin typeface="Garamond" pitchFamily="18" charset="0"/>
                <a:cs typeface="Andalus" pitchFamily="18" charset="-78"/>
              </a:rPr>
              <a:t> do IFPA </a:t>
            </a:r>
            <a:r>
              <a:rPr lang="en-US" b="1" dirty="0" err="1" smtClean="0">
                <a:solidFill>
                  <a:srgbClr val="FFC000"/>
                </a:solidFill>
                <a:latin typeface="Garamond" pitchFamily="18" charset="0"/>
                <a:cs typeface="Andalus" pitchFamily="18" charset="-78"/>
              </a:rPr>
              <a:t>quanto</a:t>
            </a:r>
            <a:r>
              <a:rPr lang="en-US" b="1" dirty="0" smtClean="0">
                <a:solidFill>
                  <a:srgbClr val="FFC000"/>
                </a:solidFill>
                <a:latin typeface="Garamond" pitchFamily="18" charset="0"/>
                <a:cs typeface="Andalus" pitchFamily="18" charset="-78"/>
              </a:rPr>
              <a:t> à </a:t>
            </a:r>
            <a:r>
              <a:rPr lang="en-US" b="1" dirty="0" err="1" smtClean="0">
                <a:solidFill>
                  <a:srgbClr val="FFC000"/>
                </a:solidFill>
                <a:latin typeface="Garamond" pitchFamily="18" charset="0"/>
                <a:cs typeface="Andalus" pitchFamily="18" charset="-78"/>
              </a:rPr>
              <a:t>Diplomação</a:t>
            </a:r>
            <a:endParaRPr lang="en-US" b="1" dirty="0" smtClean="0">
              <a:solidFill>
                <a:srgbClr val="FFC000"/>
              </a:solidFill>
              <a:latin typeface="Garamond" pitchFamily="18" charset="0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7"/>
          <p:cNvSpPr>
            <a:spLocks noGrp="1" noChangeArrowheads="1"/>
          </p:cNvSpPr>
          <p:nvPr>
            <p:ph type="title"/>
          </p:nvPr>
        </p:nvSpPr>
        <p:spPr>
          <a:xfrm>
            <a:off x="1142976" y="357166"/>
            <a:ext cx="7056784" cy="504825"/>
          </a:xfrm>
        </p:spPr>
        <p:txBody>
          <a:bodyPr/>
          <a:lstStyle/>
          <a:p>
            <a:pPr algn="ctr" eaLnBrk="1" hangingPunct="1"/>
            <a:r>
              <a:rPr lang="en-US" sz="3200" b="1" dirty="0" err="1" smtClean="0">
                <a:solidFill>
                  <a:schemeClr val="tx1"/>
                </a:solidFill>
                <a:latin typeface="Albertus MT Lt" pitchFamily="18" charset="0"/>
              </a:rPr>
              <a:t>Cursos</a:t>
            </a:r>
            <a:r>
              <a:rPr lang="en-US" sz="3200" b="1" dirty="0" smtClean="0">
                <a:solidFill>
                  <a:schemeClr val="tx1"/>
                </a:solidFill>
                <a:latin typeface="Albertus MT Lt" pitchFamily="18" charset="0"/>
              </a:rPr>
              <a:t> com </a:t>
            </a:r>
            <a:r>
              <a:rPr lang="en-US" sz="3200" b="1" dirty="0" err="1" smtClean="0">
                <a:solidFill>
                  <a:schemeClr val="tx1"/>
                </a:solidFill>
                <a:latin typeface="Albertus MT Lt" pitchFamily="18" charset="0"/>
              </a:rPr>
              <a:t>Pendência</a:t>
            </a:r>
            <a:r>
              <a:rPr lang="en-US" sz="3200" b="1" dirty="0" smtClean="0">
                <a:solidFill>
                  <a:schemeClr val="tx1"/>
                </a:solidFill>
                <a:latin typeface="Albertus MT Lt" pitchFamily="18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Albertus MT Lt" pitchFamily="18" charset="0"/>
              </a:rPr>
              <a:t>de </a:t>
            </a:r>
            <a:r>
              <a:rPr lang="en-US" sz="3200" b="1" dirty="0" err="1" smtClean="0">
                <a:solidFill>
                  <a:schemeClr val="tx1"/>
                </a:solidFill>
                <a:latin typeface="Albertus MT Lt" pitchFamily="18" charset="0"/>
              </a:rPr>
              <a:t>Diplomação</a:t>
            </a:r>
            <a:endParaRPr lang="ru-RU" sz="3200" b="1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1000108"/>
            <a:ext cx="5594328" cy="3039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aixaDeTexto 6"/>
          <p:cNvSpPr txBox="1"/>
          <p:nvPr/>
        </p:nvSpPr>
        <p:spPr>
          <a:xfrm>
            <a:off x="428564" y="4286256"/>
            <a:ext cx="87154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2200" dirty="0" smtClean="0">
                <a:latin typeface="Albertus MT Lt" pitchFamily="18" charset="0"/>
              </a:rPr>
              <a:t>De </a:t>
            </a:r>
            <a:r>
              <a:rPr lang="pt-BR" b="1" dirty="0" smtClean="0">
                <a:solidFill>
                  <a:srgbClr val="FFFF00"/>
                </a:solidFill>
                <a:latin typeface="Albertus MT Lt" pitchFamily="18" charset="0"/>
              </a:rPr>
              <a:t>71</a:t>
            </a:r>
            <a:r>
              <a:rPr lang="pt-BR" dirty="0" smtClean="0">
                <a:solidFill>
                  <a:srgbClr val="FFFF00"/>
                </a:solidFill>
                <a:latin typeface="Albertus MT Lt" pitchFamily="18" charset="0"/>
              </a:rPr>
              <a:t> </a:t>
            </a:r>
            <a:r>
              <a:rPr lang="pt-BR" sz="2200" dirty="0" smtClean="0">
                <a:solidFill>
                  <a:schemeClr val="bg1"/>
                </a:solidFill>
                <a:latin typeface="Albertus MT Lt" pitchFamily="18" charset="0"/>
              </a:rPr>
              <a:t>cursos</a:t>
            </a:r>
            <a:r>
              <a:rPr lang="pt-BR" sz="2200" dirty="0" smtClean="0">
                <a:solidFill>
                  <a:srgbClr val="FFFF00"/>
                </a:solidFill>
                <a:latin typeface="Albertus MT Lt" pitchFamily="18" charset="0"/>
              </a:rPr>
              <a:t> </a:t>
            </a:r>
            <a:r>
              <a:rPr lang="pt-BR" sz="2200" dirty="0" smtClean="0">
                <a:latin typeface="Albertus MT Lt" pitchFamily="18" charset="0"/>
              </a:rPr>
              <a:t>ofertados em 12 campi, </a:t>
            </a:r>
          </a:p>
          <a:p>
            <a:pPr algn="l"/>
            <a:r>
              <a:rPr lang="pt-BR" sz="2200" dirty="0" smtClean="0">
                <a:solidFill>
                  <a:srgbClr val="FFFF00"/>
                </a:solidFill>
                <a:latin typeface="Albertus MT Lt" pitchFamily="18" charset="0"/>
              </a:rPr>
              <a:t>	</a:t>
            </a:r>
            <a:r>
              <a:rPr lang="pt-BR" sz="2800" b="1" dirty="0" smtClean="0">
                <a:solidFill>
                  <a:srgbClr val="FFFF00"/>
                </a:solidFill>
                <a:latin typeface="Albertus MT Lt" pitchFamily="18" charset="0"/>
              </a:rPr>
              <a:t>43</a:t>
            </a:r>
            <a:r>
              <a:rPr lang="pt-BR" sz="2800" dirty="0" smtClean="0">
                <a:solidFill>
                  <a:srgbClr val="FFFF00"/>
                </a:solidFill>
                <a:latin typeface="Albertus MT Lt" pitchFamily="18" charset="0"/>
              </a:rPr>
              <a:t> </a:t>
            </a:r>
            <a:r>
              <a:rPr lang="pt-BR" sz="2200" dirty="0" smtClean="0">
                <a:solidFill>
                  <a:schemeClr val="bg1"/>
                </a:solidFill>
                <a:latin typeface="Albertus MT Lt" pitchFamily="18" charset="0"/>
              </a:rPr>
              <a:t>possuem pendências </a:t>
            </a:r>
            <a:r>
              <a:rPr lang="pt-BR" sz="2200" dirty="0" smtClean="0">
                <a:latin typeface="Albertus MT Lt" pitchFamily="18" charset="0"/>
              </a:rPr>
              <a:t>no processo de reconhecimento, </a:t>
            </a:r>
          </a:p>
          <a:p>
            <a:pPr algn="l"/>
            <a:r>
              <a:rPr lang="pt-BR" sz="2200" dirty="0" smtClean="0">
                <a:latin typeface="Albertus MT Lt" pitchFamily="18" charset="0"/>
              </a:rPr>
              <a:t>		impedindo a diplomação de </a:t>
            </a:r>
            <a:r>
              <a:rPr lang="pt-BR" sz="2800" b="1" dirty="0" smtClean="0">
                <a:solidFill>
                  <a:srgbClr val="FFFF00"/>
                </a:solidFill>
                <a:latin typeface="Albertus MT Lt" pitchFamily="18" charset="0"/>
              </a:rPr>
              <a:t>2620</a:t>
            </a:r>
            <a:r>
              <a:rPr lang="pt-BR" sz="2800" dirty="0" smtClean="0">
                <a:latin typeface="Albertus MT Lt" pitchFamily="18" charset="0"/>
              </a:rPr>
              <a:t> </a:t>
            </a:r>
            <a:r>
              <a:rPr lang="pt-BR" sz="2200" dirty="0" smtClean="0">
                <a:latin typeface="Albertus MT Lt" pitchFamily="18" charset="0"/>
              </a:rPr>
              <a:t>estudantes.</a:t>
            </a:r>
          </a:p>
          <a:p>
            <a:pPr algn="l"/>
            <a:r>
              <a:rPr lang="pt-BR" sz="2200" dirty="0" smtClean="0">
                <a:latin typeface="Albertus MT Lt" pitchFamily="18" charset="0"/>
              </a:rPr>
              <a:t>	</a:t>
            </a:r>
            <a:r>
              <a:rPr lang="pt-BR" sz="2200" dirty="0" smtClean="0">
                <a:latin typeface="Albertus MT Lt" pitchFamily="18" charset="0"/>
              </a:rPr>
              <a:t>		São </a:t>
            </a:r>
            <a:r>
              <a:rPr lang="pt-BR" sz="2800" b="1" dirty="0" smtClean="0">
                <a:solidFill>
                  <a:srgbClr val="FFFF00"/>
                </a:solidFill>
                <a:latin typeface="Albertus MT Lt" pitchFamily="18" charset="0"/>
              </a:rPr>
              <a:t>34</a:t>
            </a:r>
            <a:r>
              <a:rPr lang="pt-BR" sz="2800" dirty="0" smtClean="0">
                <a:latin typeface="Albertus MT Lt" pitchFamily="18" charset="0"/>
              </a:rPr>
              <a:t> </a:t>
            </a:r>
            <a:r>
              <a:rPr lang="pt-BR" sz="2200" dirty="0" smtClean="0">
                <a:latin typeface="Albertus MT Lt" pitchFamily="18" charset="0"/>
              </a:rPr>
              <a:t>processos judiciais.</a:t>
            </a:r>
            <a:endParaRPr lang="pt-BR" sz="2200" dirty="0">
              <a:latin typeface="Albertus MT L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7"/>
          <p:cNvSpPr>
            <a:spLocks noGrp="1" noChangeArrowheads="1"/>
          </p:cNvSpPr>
          <p:nvPr>
            <p:ph type="title"/>
          </p:nvPr>
        </p:nvSpPr>
        <p:spPr>
          <a:xfrm>
            <a:off x="714348" y="571480"/>
            <a:ext cx="7715304" cy="504825"/>
          </a:xfrm>
        </p:spPr>
        <p:txBody>
          <a:bodyPr/>
          <a:lstStyle/>
          <a:p>
            <a:pPr algn="ctr" eaLnBrk="1" hangingPunct="1"/>
            <a:r>
              <a:rPr lang="en-US" sz="3200" b="1" dirty="0" err="1" smtClean="0">
                <a:solidFill>
                  <a:schemeClr val="tx1"/>
                </a:solidFill>
                <a:latin typeface="Albertus MT Lt" pitchFamily="18" charset="0"/>
              </a:rPr>
              <a:t>Pendências</a:t>
            </a:r>
            <a:r>
              <a:rPr lang="en-US" sz="3200" b="1" dirty="0" smtClean="0">
                <a:solidFill>
                  <a:schemeClr val="tx1"/>
                </a:solidFill>
                <a:latin typeface="Albertus MT Lt" pitchFamily="18" charset="0"/>
              </a:rPr>
              <a:t> no </a:t>
            </a:r>
            <a:r>
              <a:rPr lang="en-US" sz="3200" b="1" dirty="0" err="1" smtClean="0">
                <a:solidFill>
                  <a:schemeClr val="tx1"/>
                </a:solidFill>
                <a:latin typeface="Albertus MT Lt" pitchFamily="18" charset="0"/>
              </a:rPr>
              <a:t>Processo</a:t>
            </a:r>
            <a:r>
              <a:rPr lang="en-US" sz="3200" b="1" dirty="0" smtClean="0">
                <a:solidFill>
                  <a:schemeClr val="tx1"/>
                </a:solidFill>
                <a:latin typeface="Albertus MT Lt" pitchFamily="18" charset="0"/>
              </a:rPr>
              <a:t> de </a:t>
            </a:r>
            <a:r>
              <a:rPr lang="en-US" sz="3200" b="1" dirty="0" err="1" smtClean="0">
                <a:solidFill>
                  <a:schemeClr val="tx1"/>
                </a:solidFill>
                <a:latin typeface="Albertus MT Lt" pitchFamily="18" charset="0"/>
              </a:rPr>
              <a:t>Reconhecimento</a:t>
            </a:r>
            <a:endParaRPr lang="ru-RU" sz="3200" b="1" dirty="0" smtClean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214422"/>
            <a:ext cx="7629493" cy="5001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305800" cy="504825"/>
          </a:xfrm>
        </p:spPr>
        <p:txBody>
          <a:bodyPr/>
          <a:lstStyle/>
          <a:p>
            <a:r>
              <a:rPr lang="pt-BR" b="1" dirty="0" smtClean="0">
                <a:solidFill>
                  <a:srgbClr val="FFC000"/>
                </a:solidFill>
                <a:latin typeface="Garamond" pitchFamily="18" charset="0"/>
              </a:rPr>
              <a:t>Encaminhamentos</a:t>
            </a:r>
            <a:endParaRPr lang="pt-BR" b="1" dirty="0">
              <a:solidFill>
                <a:srgbClr val="FFC000"/>
              </a:solidFill>
              <a:latin typeface="Garamond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1538" y="1214422"/>
            <a:ext cx="7315200" cy="4267200"/>
          </a:xfrm>
        </p:spPr>
        <p:txBody>
          <a:bodyPr/>
          <a:lstStyle/>
          <a:p>
            <a:r>
              <a:rPr lang="pt-BR" u="sng" dirty="0" smtClean="0"/>
              <a:t>7 situações pleiteadas</a:t>
            </a:r>
            <a:r>
              <a:rPr lang="pt-BR" dirty="0" smtClean="0"/>
              <a:t>:</a:t>
            </a:r>
          </a:p>
          <a:p>
            <a:pPr>
              <a:buNone/>
            </a:pPr>
            <a:endParaRPr lang="pt-BR" sz="1400" dirty="0" smtClean="0"/>
          </a:p>
          <a:p>
            <a:pPr lvl="1"/>
            <a:r>
              <a:rPr lang="pt-BR" sz="2400" i="1" dirty="0" smtClean="0"/>
              <a:t>Publicação de Portaria de Reconhecimento</a:t>
            </a:r>
          </a:p>
          <a:p>
            <a:pPr lvl="1"/>
            <a:r>
              <a:rPr lang="pt-BR" sz="2400" i="1" dirty="0" smtClean="0"/>
              <a:t>Publicação de Portaria de Reconhecimento, para fins exclusivos de diplomação, sem novas ofertas</a:t>
            </a:r>
          </a:p>
          <a:p>
            <a:pPr lvl="1"/>
            <a:r>
              <a:rPr lang="pt-BR" sz="2400" i="1" dirty="0" smtClean="0"/>
              <a:t>Aditamento de Vagas</a:t>
            </a:r>
          </a:p>
          <a:p>
            <a:pPr lvl="1"/>
            <a:r>
              <a:rPr lang="pt-BR" sz="2400" i="1" dirty="0" smtClean="0"/>
              <a:t>Manifestação quanto a Diligências</a:t>
            </a:r>
          </a:p>
          <a:p>
            <a:pPr lvl="1"/>
            <a:r>
              <a:rPr lang="pt-BR" sz="2400" i="1" dirty="0" smtClean="0"/>
              <a:t>Finalização de Medida Cautelar e de suspensão de ingresso</a:t>
            </a:r>
          </a:p>
          <a:p>
            <a:pPr lvl="1"/>
            <a:r>
              <a:rPr lang="pt-BR" sz="2400" i="1" dirty="0" smtClean="0"/>
              <a:t>Retificação de Portaria</a:t>
            </a:r>
          </a:p>
          <a:p>
            <a:pPr lvl="1"/>
            <a:r>
              <a:rPr lang="pt-BR" sz="2400" i="1" dirty="0" smtClean="0"/>
              <a:t>Realização de Visitas in Loco (INEP)</a:t>
            </a:r>
          </a:p>
          <a:p>
            <a:pPr lvl="1"/>
            <a:endParaRPr lang="pt-B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owerpoint-template-24">
  <a:themeElements>
    <a:clrScheme name="">
      <a:dk1>
        <a:srgbClr val="FFFFFF"/>
      </a:dk1>
      <a:lt1>
        <a:srgbClr val="FFFFFF"/>
      </a:lt1>
      <a:dk2>
        <a:srgbClr val="FFFFFF"/>
      </a:dk2>
      <a:lt2>
        <a:srgbClr val="830707"/>
      </a:lt2>
      <a:accent1>
        <a:srgbClr val="AD1B1B"/>
      </a:accent1>
      <a:accent2>
        <a:srgbClr val="D00000"/>
      </a:accent2>
      <a:accent3>
        <a:srgbClr val="FFFFFF"/>
      </a:accent3>
      <a:accent4>
        <a:srgbClr val="DADADA"/>
      </a:accent4>
      <a:accent5>
        <a:srgbClr val="D3ABAB"/>
      </a:accent5>
      <a:accent6>
        <a:srgbClr val="BC0000"/>
      </a:accent6>
      <a:hlink>
        <a:srgbClr val="F82025"/>
      </a:hlink>
      <a:folHlink>
        <a:srgbClr val="FFFFFF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4B8ACD"/>
        </a:lt2>
        <a:accent1>
          <a:srgbClr val="5C98C2"/>
        </a:accent1>
        <a:accent2>
          <a:srgbClr val="93BAD6"/>
        </a:accent2>
        <a:accent3>
          <a:srgbClr val="FFFFFF"/>
        </a:accent3>
        <a:accent4>
          <a:srgbClr val="404040"/>
        </a:accent4>
        <a:accent5>
          <a:srgbClr val="B5CADD"/>
        </a:accent5>
        <a:accent6>
          <a:srgbClr val="85A8C2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114682"/>
        </a:lt2>
        <a:accent1>
          <a:srgbClr val="295B99"/>
        </a:accent1>
        <a:accent2>
          <a:srgbClr val="406DA6"/>
        </a:accent2>
        <a:accent3>
          <a:srgbClr val="FFFFFF"/>
        </a:accent3>
        <a:accent4>
          <a:srgbClr val="404040"/>
        </a:accent4>
        <a:accent5>
          <a:srgbClr val="ACB5CA"/>
        </a:accent5>
        <a:accent6>
          <a:srgbClr val="396296"/>
        </a:accent6>
        <a:hlink>
          <a:srgbClr val="5F84B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1984CC"/>
        </a:lt2>
        <a:accent1>
          <a:srgbClr val="0960AF"/>
        </a:accent1>
        <a:accent2>
          <a:srgbClr val="05438C"/>
        </a:accent2>
        <a:accent3>
          <a:srgbClr val="FFFFFF"/>
        </a:accent3>
        <a:accent4>
          <a:srgbClr val="404040"/>
        </a:accent4>
        <a:accent5>
          <a:srgbClr val="AAB6D4"/>
        </a:accent5>
        <a:accent6>
          <a:srgbClr val="043C7E"/>
        </a:accent6>
        <a:hlink>
          <a:srgbClr val="02306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116DE4"/>
        </a:lt2>
        <a:accent1>
          <a:srgbClr val="235CAF"/>
        </a:accent1>
        <a:accent2>
          <a:srgbClr val="54A1EE"/>
        </a:accent2>
        <a:accent3>
          <a:srgbClr val="FFFFFF"/>
        </a:accent3>
        <a:accent4>
          <a:srgbClr val="404040"/>
        </a:accent4>
        <a:accent5>
          <a:srgbClr val="ACB5D4"/>
        </a:accent5>
        <a:accent6>
          <a:srgbClr val="4B91D8"/>
        </a:accent6>
        <a:hlink>
          <a:srgbClr val="1391E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4188D7"/>
        </a:lt2>
        <a:accent1>
          <a:srgbClr val="4C9CD2"/>
        </a:accent1>
        <a:accent2>
          <a:srgbClr val="84BEE6"/>
        </a:accent2>
        <a:accent3>
          <a:srgbClr val="FFFFFF"/>
        </a:accent3>
        <a:accent4>
          <a:srgbClr val="404040"/>
        </a:accent4>
        <a:accent5>
          <a:srgbClr val="B2CBE5"/>
        </a:accent5>
        <a:accent6>
          <a:srgbClr val="77ACD0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0190F1"/>
        </a:lt2>
        <a:accent1>
          <a:srgbClr val="1FA4FF"/>
        </a:accent1>
        <a:accent2>
          <a:srgbClr val="21C5FF"/>
        </a:accent2>
        <a:accent3>
          <a:srgbClr val="FFFFFF"/>
        </a:accent3>
        <a:accent4>
          <a:srgbClr val="404040"/>
        </a:accent4>
        <a:accent5>
          <a:srgbClr val="ABCFFF"/>
        </a:accent5>
        <a:accent6>
          <a:srgbClr val="1DB2E7"/>
        </a:accent6>
        <a:hlink>
          <a:srgbClr val="21DA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005BE2"/>
        </a:lt2>
        <a:accent1>
          <a:srgbClr val="1F84FF"/>
        </a:accent1>
        <a:accent2>
          <a:srgbClr val="21AAFF"/>
        </a:accent2>
        <a:accent3>
          <a:srgbClr val="FFFFFF"/>
        </a:accent3>
        <a:accent4>
          <a:srgbClr val="404040"/>
        </a:accent4>
        <a:accent5>
          <a:srgbClr val="ABC2FF"/>
        </a:accent5>
        <a:accent6>
          <a:srgbClr val="1D9AE7"/>
        </a:accent6>
        <a:hlink>
          <a:srgbClr val="21CA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4A6E8"/>
        </a:lt2>
        <a:accent1>
          <a:srgbClr val="0C84F2"/>
        </a:accent1>
        <a:accent2>
          <a:srgbClr val="086BE2"/>
        </a:accent2>
        <a:accent3>
          <a:srgbClr val="FFFFFF"/>
        </a:accent3>
        <a:accent4>
          <a:srgbClr val="404040"/>
        </a:accent4>
        <a:accent5>
          <a:srgbClr val="AAC2F7"/>
        </a:accent5>
        <a:accent6>
          <a:srgbClr val="0660CD"/>
        </a:accent6>
        <a:hlink>
          <a:srgbClr val="0454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4BDE8"/>
        </a:lt2>
        <a:accent1>
          <a:srgbClr val="0AA6F4"/>
        </a:accent1>
        <a:accent2>
          <a:srgbClr val="098FE1"/>
        </a:accent2>
        <a:accent3>
          <a:srgbClr val="FFFFFF"/>
        </a:accent3>
        <a:accent4>
          <a:srgbClr val="404040"/>
        </a:accent4>
        <a:accent5>
          <a:srgbClr val="AAD0F8"/>
        </a:accent5>
        <a:accent6>
          <a:srgbClr val="0781CC"/>
        </a:accent6>
        <a:hlink>
          <a:srgbClr val="0471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ED1313"/>
        </a:lt2>
        <a:accent1>
          <a:srgbClr val="0AA6F4"/>
        </a:accent1>
        <a:accent2>
          <a:srgbClr val="098FE1"/>
        </a:accent2>
        <a:accent3>
          <a:srgbClr val="FFFFFF"/>
        </a:accent3>
        <a:accent4>
          <a:srgbClr val="404040"/>
        </a:accent4>
        <a:accent5>
          <a:srgbClr val="AAD0F8"/>
        </a:accent5>
        <a:accent6>
          <a:srgbClr val="0781CC"/>
        </a:accent6>
        <a:hlink>
          <a:srgbClr val="0471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4D4D4D"/>
        </a:dk1>
        <a:lt1>
          <a:srgbClr val="FFFFFF"/>
        </a:lt1>
        <a:dk2>
          <a:srgbClr val="4D4D4D"/>
        </a:dk2>
        <a:lt2>
          <a:srgbClr val="FFCF01"/>
        </a:lt2>
        <a:accent1>
          <a:srgbClr val="0AA6F4"/>
        </a:accent1>
        <a:accent2>
          <a:srgbClr val="098FE1"/>
        </a:accent2>
        <a:accent3>
          <a:srgbClr val="FFFFFF"/>
        </a:accent3>
        <a:accent4>
          <a:srgbClr val="404040"/>
        </a:accent4>
        <a:accent5>
          <a:srgbClr val="AAD0F8"/>
        </a:accent5>
        <a:accent6>
          <a:srgbClr val="0781CC"/>
        </a:accent6>
        <a:hlink>
          <a:srgbClr val="0471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4D4D4D"/>
        </a:dk1>
        <a:lt1>
          <a:srgbClr val="FFFFFF"/>
        </a:lt1>
        <a:dk2>
          <a:srgbClr val="4D4D4D"/>
        </a:dk2>
        <a:lt2>
          <a:srgbClr val="9C0202"/>
        </a:lt2>
        <a:accent1>
          <a:srgbClr val="EB0903"/>
        </a:accent1>
        <a:accent2>
          <a:srgbClr val="ED4D05"/>
        </a:accent2>
        <a:accent3>
          <a:srgbClr val="FFFFFF"/>
        </a:accent3>
        <a:accent4>
          <a:srgbClr val="404040"/>
        </a:accent4>
        <a:accent5>
          <a:srgbClr val="F3AAAA"/>
        </a:accent5>
        <a:accent6>
          <a:srgbClr val="D74504"/>
        </a:accent6>
        <a:hlink>
          <a:srgbClr val="FEB11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4B8ACD"/>
        </a:lt2>
        <a:accent1>
          <a:srgbClr val="5C98C2"/>
        </a:accent1>
        <a:accent2>
          <a:srgbClr val="93BAD6"/>
        </a:accent2>
        <a:accent3>
          <a:srgbClr val="FFFFFF"/>
        </a:accent3>
        <a:accent4>
          <a:srgbClr val="404040"/>
        </a:accent4>
        <a:accent5>
          <a:srgbClr val="B5CADD"/>
        </a:accent5>
        <a:accent6>
          <a:srgbClr val="85A8C2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114682"/>
        </a:lt2>
        <a:accent1>
          <a:srgbClr val="295B99"/>
        </a:accent1>
        <a:accent2>
          <a:srgbClr val="406DA6"/>
        </a:accent2>
        <a:accent3>
          <a:srgbClr val="FFFFFF"/>
        </a:accent3>
        <a:accent4>
          <a:srgbClr val="404040"/>
        </a:accent4>
        <a:accent5>
          <a:srgbClr val="ACB5CA"/>
        </a:accent5>
        <a:accent6>
          <a:srgbClr val="396296"/>
        </a:accent6>
        <a:hlink>
          <a:srgbClr val="5F84B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1984CC"/>
        </a:lt2>
        <a:accent1>
          <a:srgbClr val="0960AF"/>
        </a:accent1>
        <a:accent2>
          <a:srgbClr val="05438C"/>
        </a:accent2>
        <a:accent3>
          <a:srgbClr val="FFFFFF"/>
        </a:accent3>
        <a:accent4>
          <a:srgbClr val="404040"/>
        </a:accent4>
        <a:accent5>
          <a:srgbClr val="AAB6D4"/>
        </a:accent5>
        <a:accent6>
          <a:srgbClr val="043C7E"/>
        </a:accent6>
        <a:hlink>
          <a:srgbClr val="02306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116DE4"/>
        </a:lt2>
        <a:accent1>
          <a:srgbClr val="235CAF"/>
        </a:accent1>
        <a:accent2>
          <a:srgbClr val="54A1EE"/>
        </a:accent2>
        <a:accent3>
          <a:srgbClr val="FFFFFF"/>
        </a:accent3>
        <a:accent4>
          <a:srgbClr val="404040"/>
        </a:accent4>
        <a:accent5>
          <a:srgbClr val="ACB5D4"/>
        </a:accent5>
        <a:accent6>
          <a:srgbClr val="4B91D8"/>
        </a:accent6>
        <a:hlink>
          <a:srgbClr val="1391E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4188D7"/>
        </a:lt2>
        <a:accent1>
          <a:srgbClr val="4C9CD2"/>
        </a:accent1>
        <a:accent2>
          <a:srgbClr val="84BEE6"/>
        </a:accent2>
        <a:accent3>
          <a:srgbClr val="FFFFFF"/>
        </a:accent3>
        <a:accent4>
          <a:srgbClr val="404040"/>
        </a:accent4>
        <a:accent5>
          <a:srgbClr val="B2CBE5"/>
        </a:accent5>
        <a:accent6>
          <a:srgbClr val="77ACD0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0190F1"/>
        </a:lt2>
        <a:accent1>
          <a:srgbClr val="1FA4FF"/>
        </a:accent1>
        <a:accent2>
          <a:srgbClr val="21C5FF"/>
        </a:accent2>
        <a:accent3>
          <a:srgbClr val="FFFFFF"/>
        </a:accent3>
        <a:accent4>
          <a:srgbClr val="404040"/>
        </a:accent4>
        <a:accent5>
          <a:srgbClr val="ABCFFF"/>
        </a:accent5>
        <a:accent6>
          <a:srgbClr val="1DB2E7"/>
        </a:accent6>
        <a:hlink>
          <a:srgbClr val="21DA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005BE2"/>
        </a:lt2>
        <a:accent1>
          <a:srgbClr val="1F84FF"/>
        </a:accent1>
        <a:accent2>
          <a:srgbClr val="21AAFF"/>
        </a:accent2>
        <a:accent3>
          <a:srgbClr val="FFFFFF"/>
        </a:accent3>
        <a:accent4>
          <a:srgbClr val="404040"/>
        </a:accent4>
        <a:accent5>
          <a:srgbClr val="ABC2FF"/>
        </a:accent5>
        <a:accent6>
          <a:srgbClr val="1D9AE7"/>
        </a:accent6>
        <a:hlink>
          <a:srgbClr val="21CA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4A6E8"/>
        </a:lt2>
        <a:accent1>
          <a:srgbClr val="0C84F2"/>
        </a:accent1>
        <a:accent2>
          <a:srgbClr val="086BE2"/>
        </a:accent2>
        <a:accent3>
          <a:srgbClr val="FFFFFF"/>
        </a:accent3>
        <a:accent4>
          <a:srgbClr val="404040"/>
        </a:accent4>
        <a:accent5>
          <a:srgbClr val="AAC2F7"/>
        </a:accent5>
        <a:accent6>
          <a:srgbClr val="0660CD"/>
        </a:accent6>
        <a:hlink>
          <a:srgbClr val="0454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4BDE8"/>
        </a:lt2>
        <a:accent1>
          <a:srgbClr val="0AA6F4"/>
        </a:accent1>
        <a:accent2>
          <a:srgbClr val="098FE1"/>
        </a:accent2>
        <a:accent3>
          <a:srgbClr val="FFFFFF"/>
        </a:accent3>
        <a:accent4>
          <a:srgbClr val="404040"/>
        </a:accent4>
        <a:accent5>
          <a:srgbClr val="AAD0F8"/>
        </a:accent5>
        <a:accent6>
          <a:srgbClr val="0781CC"/>
        </a:accent6>
        <a:hlink>
          <a:srgbClr val="0471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ED1313"/>
        </a:lt2>
        <a:accent1>
          <a:srgbClr val="0AA6F4"/>
        </a:accent1>
        <a:accent2>
          <a:srgbClr val="098FE1"/>
        </a:accent2>
        <a:accent3>
          <a:srgbClr val="FFFFFF"/>
        </a:accent3>
        <a:accent4>
          <a:srgbClr val="404040"/>
        </a:accent4>
        <a:accent5>
          <a:srgbClr val="AAD0F8"/>
        </a:accent5>
        <a:accent6>
          <a:srgbClr val="0781CC"/>
        </a:accent6>
        <a:hlink>
          <a:srgbClr val="0471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4D4D4D"/>
        </a:dk1>
        <a:lt1>
          <a:srgbClr val="FFFFFF"/>
        </a:lt1>
        <a:dk2>
          <a:srgbClr val="4D4D4D"/>
        </a:dk2>
        <a:lt2>
          <a:srgbClr val="FFCF01"/>
        </a:lt2>
        <a:accent1>
          <a:srgbClr val="0AA6F4"/>
        </a:accent1>
        <a:accent2>
          <a:srgbClr val="098FE1"/>
        </a:accent2>
        <a:accent3>
          <a:srgbClr val="FFFFFF"/>
        </a:accent3>
        <a:accent4>
          <a:srgbClr val="404040"/>
        </a:accent4>
        <a:accent5>
          <a:srgbClr val="AAD0F8"/>
        </a:accent5>
        <a:accent6>
          <a:srgbClr val="0781CC"/>
        </a:accent6>
        <a:hlink>
          <a:srgbClr val="0471B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4D4D4D"/>
        </a:dk1>
        <a:lt1>
          <a:srgbClr val="FFFFFF"/>
        </a:lt1>
        <a:dk2>
          <a:srgbClr val="4D4D4D"/>
        </a:dk2>
        <a:lt2>
          <a:srgbClr val="9C0202"/>
        </a:lt2>
        <a:accent1>
          <a:srgbClr val="EB0903"/>
        </a:accent1>
        <a:accent2>
          <a:srgbClr val="ED4D05"/>
        </a:accent2>
        <a:accent3>
          <a:srgbClr val="FFFFFF"/>
        </a:accent3>
        <a:accent4>
          <a:srgbClr val="404040"/>
        </a:accent4>
        <a:accent5>
          <a:srgbClr val="F3AAAA"/>
        </a:accent5>
        <a:accent6>
          <a:srgbClr val="D74504"/>
        </a:accent6>
        <a:hlink>
          <a:srgbClr val="FEB11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4D4D4D"/>
        </a:dk1>
        <a:lt1>
          <a:srgbClr val="FFFFFF"/>
        </a:lt1>
        <a:dk2>
          <a:srgbClr val="4D4D4D"/>
        </a:dk2>
        <a:lt2>
          <a:srgbClr val="A22F08"/>
        </a:lt2>
        <a:accent1>
          <a:srgbClr val="E8500A"/>
        </a:accent1>
        <a:accent2>
          <a:srgbClr val="FF7508"/>
        </a:accent2>
        <a:accent3>
          <a:srgbClr val="FFFFFF"/>
        </a:accent3>
        <a:accent4>
          <a:srgbClr val="404040"/>
        </a:accent4>
        <a:accent5>
          <a:srgbClr val="F2B3AA"/>
        </a:accent5>
        <a:accent6>
          <a:srgbClr val="E76906"/>
        </a:accent6>
        <a:hlink>
          <a:srgbClr val="FCD65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powerpoint-template-24</Template>
  <TotalTime>148</TotalTime>
  <Words>79</Words>
  <Application>Microsoft Office PowerPoint</Application>
  <PresentationFormat>Apresentação na tela (4:3)</PresentationFormat>
  <Paragraphs>20</Paragraphs>
  <Slides>4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powerpoint-template-24</vt:lpstr>
      <vt:lpstr>Cenário do IFPA quanto à Diplomação</vt:lpstr>
      <vt:lpstr>Cursos com Pendência de Diplomação</vt:lpstr>
      <vt:lpstr>Pendências no Processo de Reconhecimento</vt:lpstr>
      <vt:lpstr>Encaminhamentos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Coordenação Geral de Educação Superior</dc:title>
  <dc:creator>Edivaldo Moura</dc:creator>
  <cp:lastModifiedBy>edivaldo.moura</cp:lastModifiedBy>
  <cp:revision>35</cp:revision>
  <dcterms:created xsi:type="dcterms:W3CDTF">2015-06-10T03:21:23Z</dcterms:created>
  <dcterms:modified xsi:type="dcterms:W3CDTF">2015-08-28T17:25:54Z</dcterms:modified>
</cp:coreProperties>
</file>