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4"/>
  </p:notesMasterIdLst>
  <p:sldIdLst>
    <p:sldId id="256" r:id="rId2"/>
    <p:sldId id="333" r:id="rId3"/>
    <p:sldId id="323" r:id="rId4"/>
    <p:sldId id="324" r:id="rId5"/>
    <p:sldId id="326" r:id="rId6"/>
    <p:sldId id="327" r:id="rId7"/>
    <p:sldId id="328" r:id="rId8"/>
    <p:sldId id="329" r:id="rId9"/>
    <p:sldId id="330" r:id="rId10"/>
    <p:sldId id="332" r:id="rId11"/>
    <p:sldId id="335" r:id="rId12"/>
    <p:sldId id="334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7411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21" autoAdjust="0"/>
    <p:restoredTop sz="93612" autoAdjust="0"/>
  </p:normalViewPr>
  <p:slideViewPr>
    <p:cSldViewPr snapToGrid="0">
      <p:cViewPr>
        <p:scale>
          <a:sx n="66" d="100"/>
          <a:sy n="66" d="100"/>
        </p:scale>
        <p:origin x="-618" y="-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PROEN\dados%20diversidade%20PROE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PROEN\dados%20diversidade%20PROEN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PROEN\dados%20diversidade%20PROEN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PROEN\dados%20diversidade%20PROEN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PROEN\dados%20diversidade%20PROEN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E:\PROEN\dados%20diversidade%20PROEN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E:\PROEN\dados%20diversidade%20PROEN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E:\PROEN\dados%20diversidade%20PROE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sz="3600" b="1" i="0" baseline="0" dirty="0"/>
              <a:t>Campi do IFPA que tem NEAB/ 2015</a:t>
            </a:r>
            <a:endParaRPr lang="pt-BR" sz="3600" dirty="0"/>
          </a:p>
        </c:rich>
      </c:tx>
      <c:layout>
        <c:manualLayout>
          <c:xMode val="edge"/>
          <c:yMode val="edge"/>
          <c:x val="0.1470993560511131"/>
          <c:y val="2.7138331326862303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31477606471328973"/>
          <c:w val="0.78892173461252535"/>
          <c:h val="0.6379680314762427"/>
        </c:manualLayout>
      </c:layout>
      <c:pie3DChart>
        <c:varyColors val="1"/>
        <c:ser>
          <c:idx val="0"/>
          <c:order val="0"/>
          <c:explosion val="16"/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008000"/>
              </a:solidFill>
            </c:spPr>
          </c:dPt>
          <c:dPt>
            <c:idx val="2"/>
            <c:bubble3D val="0"/>
            <c:explosion val="0"/>
          </c:dPt>
          <c:dLbls>
            <c:dLbl>
              <c:idx val="0"/>
              <c:layout>
                <c:manualLayout>
                  <c:x val="3.321244479561065E-3"/>
                  <c:y val="5.4681594628289828E-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3.0220954821059121E-2"/>
                  <c:y val="7.2176537284951055E-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3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'Dados Diversidade'!$C$27:$D$27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'Dados Diversidade'!$C$28:$D$28</c:f>
              <c:numCache>
                <c:formatCode>General</c:formatCode>
                <c:ptCount val="2"/>
                <c:pt idx="0">
                  <c:v>4</c:v>
                </c:pt>
                <c:pt idx="1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3600"/>
          </a:pPr>
          <a:endParaRPr lang="pt-BR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 algn="ctr">
              <a:defRPr/>
            </a:pPr>
            <a:r>
              <a:rPr lang="pt-BR" sz="3600" dirty="0" smtClean="0"/>
              <a:t>Campi</a:t>
            </a:r>
            <a:r>
              <a:rPr lang="pt-BR" sz="3600" baseline="0" dirty="0" smtClean="0"/>
              <a:t> do IFPA com </a:t>
            </a:r>
            <a:r>
              <a:rPr lang="pt-BR" sz="3600" baseline="0" dirty="0"/>
              <a:t>ações regulares dos </a:t>
            </a:r>
            <a:r>
              <a:rPr lang="pt-BR" sz="3600" baseline="0" dirty="0" err="1" smtClean="0"/>
              <a:t>NEAB's</a:t>
            </a:r>
            <a:r>
              <a:rPr lang="pt-BR" sz="3600" baseline="0" dirty="0" smtClean="0"/>
              <a:t>/ 2015</a:t>
            </a:r>
            <a:endParaRPr lang="pt-BR" sz="3600" baseline="0" dirty="0"/>
          </a:p>
        </c:rich>
      </c:tx>
      <c:layout>
        <c:manualLayout>
          <c:xMode val="edge"/>
          <c:yMode val="edge"/>
          <c:x val="0.15940858236009325"/>
          <c:y val="7.259456655227048E-3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0"/>
            <c:bubble3D val="0"/>
            <c:explosion val="14"/>
            <c:spPr>
              <a:solidFill>
                <a:srgbClr val="FF0000"/>
              </a:solidFill>
            </c:spPr>
          </c:dPt>
          <c:dPt>
            <c:idx val="1"/>
            <c:bubble3D val="0"/>
            <c:explosion val="21"/>
            <c:spPr>
              <a:solidFill>
                <a:srgbClr val="008000"/>
              </a:solidFill>
            </c:spPr>
          </c:dPt>
          <c:dLbls>
            <c:dLbl>
              <c:idx val="0"/>
              <c:layout>
                <c:manualLayout>
                  <c:x val="-5.0949648071924952E-2"/>
                  <c:y val="-2.1713831381505098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6.9283650682104653E-2"/>
                  <c:y val="5.4346230328103443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3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'Dados Diversidade'!$C$27:$D$27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'Dados Diversidade'!$C$28:$D$28</c:f>
              <c:numCache>
                <c:formatCode>General</c:formatCode>
                <c:ptCount val="2"/>
                <c:pt idx="0">
                  <c:v>4</c:v>
                </c:pt>
                <c:pt idx="1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3600"/>
          </a:pPr>
          <a:endParaRPr lang="pt-BR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3600" b="1" i="0" baseline="0" dirty="0" smtClean="0"/>
              <a:t>Campi </a:t>
            </a:r>
            <a:r>
              <a:rPr lang="pt-BR" sz="3600" b="1" i="0" baseline="0" dirty="0"/>
              <a:t>com ações ou ações de desenvolvimento de políticas de ERER 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 sz="1600" dirty="0"/>
          </a:p>
        </c:rich>
      </c:tx>
      <c:layout>
        <c:manualLayout>
          <c:xMode val="edge"/>
          <c:yMode val="edge"/>
          <c:x val="0.17044827909345014"/>
          <c:y val="8.774196943880289E-4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7194290342331614E-4"/>
          <c:y val="0.291602403904341"/>
          <c:w val="0.99972804439757124"/>
          <c:h val="0.62237500000000001"/>
        </c:manualLayout>
      </c:layout>
      <c:pie3DChart>
        <c:varyColors val="1"/>
        <c:ser>
          <c:idx val="0"/>
          <c:order val="0"/>
          <c:explosion val="16"/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008000"/>
              </a:solidFill>
            </c:spPr>
          </c:dPt>
          <c:dPt>
            <c:idx val="2"/>
            <c:bubble3D val="0"/>
            <c:explosion val="0"/>
          </c:dPt>
          <c:dLbls>
            <c:dLbl>
              <c:idx val="0"/>
              <c:layout>
                <c:manualLayout>
                  <c:x val="5.6784413996729746E-3"/>
                  <c:y val="8.4207388677541382E-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5.2195326461126561E-2"/>
                  <c:y val="7.6103942939573649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3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'Dados Diversidade'!$C$57:$D$57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'Dados Diversidade'!$C$58:$D$58</c:f>
              <c:numCache>
                <c:formatCode>General</c:formatCode>
                <c:ptCount val="2"/>
                <c:pt idx="0">
                  <c:v>6</c:v>
                </c:pt>
                <c:pt idx="1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 rtl="0">
            <a:defRPr sz="3600"/>
          </a:pPr>
          <a:endParaRPr lang="pt-BR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600"/>
            </a:pPr>
            <a:r>
              <a:rPr lang="pt-BR" sz="3600" dirty="0" smtClean="0"/>
              <a:t>Campi</a:t>
            </a:r>
            <a:r>
              <a:rPr lang="pt-BR" sz="3600" baseline="0" dirty="0" smtClean="0"/>
              <a:t> do IFPA </a:t>
            </a:r>
            <a:r>
              <a:rPr lang="pt-BR" sz="3600" baseline="0" dirty="0"/>
              <a:t>com </a:t>
            </a:r>
            <a:r>
              <a:rPr lang="pt-BR" sz="3600" baseline="0" dirty="0" err="1"/>
              <a:t>NEAB's</a:t>
            </a:r>
            <a:r>
              <a:rPr lang="pt-BR" sz="3600" baseline="0" dirty="0"/>
              <a:t> com</a:t>
            </a:r>
            <a:r>
              <a:rPr lang="pt-BR" sz="3600" dirty="0"/>
              <a:t> Plano de </a:t>
            </a:r>
            <a:r>
              <a:rPr lang="pt-BR" sz="3600" dirty="0" smtClean="0"/>
              <a:t>Ação/ 2015</a:t>
            </a:r>
            <a:endParaRPr lang="pt-BR" sz="3600" dirty="0"/>
          </a:p>
        </c:rich>
      </c:tx>
      <c:layout>
        <c:manualLayout>
          <c:xMode val="edge"/>
          <c:yMode val="edge"/>
          <c:x val="5.9245593015107095E-2"/>
          <c:y val="3.2114868245027052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1837736927184589E-2"/>
          <c:y val="0.36944831961877334"/>
          <c:w val="0.82476676884071154"/>
          <c:h val="0.62955864405332684"/>
        </c:manualLayout>
      </c:layout>
      <c:pie3DChart>
        <c:varyColors val="1"/>
        <c:ser>
          <c:idx val="0"/>
          <c:order val="0"/>
          <c:explosion val="4"/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008000"/>
              </a:solidFill>
            </c:spPr>
          </c:dPt>
          <c:dLbls>
            <c:dLbl>
              <c:idx val="0"/>
              <c:layout>
                <c:manualLayout>
                  <c:x val="3.6776324459820854E-2"/>
                  <c:y val="3.7510889832728288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4.565071716716413E-2"/>
                  <c:y val="-2.0766513400702624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3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'Dados Diversidade'!$C$32:$D$32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'Dados Diversidade'!$C$33:$D$33</c:f>
              <c:numCache>
                <c:formatCode>General</c:formatCode>
                <c:ptCount val="2"/>
                <c:pt idx="0">
                  <c:v>3</c:v>
                </c:pt>
                <c:pt idx="1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3600"/>
          </a:pPr>
          <a:endParaRPr lang="pt-BR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2800" b="1" i="0" baseline="0" dirty="0" smtClean="0">
                <a:effectLst/>
              </a:rPr>
              <a:t>Campi do IFPA </a:t>
            </a:r>
            <a:r>
              <a:rPr lang="pt-BR" sz="2800" b="1" i="0" baseline="0" dirty="0">
                <a:effectLst/>
              </a:rPr>
              <a:t>com ações ou ações de desenvolvimento de políticas de Educação Escolar </a:t>
            </a:r>
            <a:r>
              <a:rPr lang="pt-BR" sz="2800" b="1" i="0" baseline="0" dirty="0" smtClean="0">
                <a:effectLst/>
              </a:rPr>
              <a:t>Indígena/ 2015 </a:t>
            </a:r>
            <a:endParaRPr lang="pt-BR" sz="2800" dirty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 sz="1800" b="1" i="0" baseline="0" dirty="0"/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 sz="1600" dirty="0"/>
          </a:p>
        </c:rich>
      </c:tx>
      <c:layout>
        <c:manualLayout>
          <c:xMode val="edge"/>
          <c:yMode val="edge"/>
          <c:x val="6.7363246292892004E-2"/>
          <c:y val="1.8885562741499913E-3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35605144986673959"/>
          <c:w val="0.88445377620324006"/>
          <c:h val="0.64394855013326036"/>
        </c:manualLayout>
      </c:layout>
      <c:pie3DChart>
        <c:varyColors val="1"/>
        <c:ser>
          <c:idx val="0"/>
          <c:order val="0"/>
          <c:explosion val="16"/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008000"/>
              </a:solidFill>
            </c:spPr>
          </c:dPt>
          <c:dPt>
            <c:idx val="2"/>
            <c:bubble3D val="0"/>
            <c:explosion val="0"/>
          </c:dPt>
          <c:dLbls>
            <c:dLbl>
              <c:idx val="0"/>
              <c:layout>
                <c:manualLayout>
                  <c:x val="6.0355463855412551E-2"/>
                  <c:y val="3.7739548982995377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8.4417383691807998E-2"/>
                  <c:y val="-2.7318298360515941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3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'Dados Diversidade'!$C$70:$D$70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'Dados Diversidade'!$C$71:$D$71</c:f>
              <c:numCache>
                <c:formatCode>General</c:formatCode>
                <c:ptCount val="2"/>
                <c:pt idx="0">
                  <c:v>2</c:v>
                </c:pt>
                <c:pt idx="1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81957573407991902"/>
          <c:y val="0.53741030866129313"/>
          <c:w val="0.18042426592008101"/>
          <c:h val="0.20431081573563589"/>
        </c:manualLayout>
      </c:layout>
      <c:overlay val="0"/>
      <c:txPr>
        <a:bodyPr/>
        <a:lstStyle/>
        <a:p>
          <a:pPr>
            <a:defRPr sz="3600"/>
          </a:pPr>
          <a:endParaRPr lang="pt-BR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3200" b="1" i="0" baseline="0" dirty="0" smtClean="0">
                <a:effectLst/>
              </a:rPr>
              <a:t>Campi do IFPA </a:t>
            </a:r>
            <a:r>
              <a:rPr lang="pt-BR" sz="3200" b="1" i="0" baseline="0" dirty="0">
                <a:effectLst/>
              </a:rPr>
              <a:t>com ações ou desenvolvimento de políticas para Educação em Direitos Humanos </a:t>
            </a:r>
            <a:endParaRPr lang="pt-BR" sz="3200" dirty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1800" b="1" i="0" baseline="0" dirty="0"/>
              <a:t> 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 sz="1600" dirty="0"/>
          </a:p>
        </c:rich>
      </c:tx>
      <c:layout>
        <c:manualLayout>
          <c:xMode val="edge"/>
          <c:yMode val="edge"/>
          <c:x val="5.0299863961933478E-2"/>
          <c:y val="1.4474070108148949E-3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4749934623126618E-4"/>
          <c:y val="0.30637171553637288"/>
          <c:w val="0.87727431616001272"/>
          <c:h val="0.64099774419397204"/>
        </c:manualLayout>
      </c:layout>
      <c:pie3DChart>
        <c:varyColors val="1"/>
        <c:ser>
          <c:idx val="0"/>
          <c:order val="0"/>
          <c:explosion val="16"/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008000"/>
              </a:solidFill>
            </c:spPr>
          </c:dPt>
          <c:dPt>
            <c:idx val="2"/>
            <c:bubble3D val="0"/>
            <c:explosion val="0"/>
          </c:dPt>
          <c:dLbls>
            <c:dLbl>
              <c:idx val="0"/>
              <c:layout>
                <c:manualLayout>
                  <c:x val="1.6233240487315954E-2"/>
                  <c:y val="1.0718668066586452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3.9259743015376825E-2"/>
                  <c:y val="5.3677642071847123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3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'Dados Diversidade'!$C$82:$D$82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'Dados Diversidade'!$C$83:$D$83</c:f>
              <c:numCache>
                <c:formatCode>General</c:formatCode>
                <c:ptCount val="2"/>
                <c:pt idx="0">
                  <c:v>5</c:v>
                </c:pt>
                <c:pt idx="1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3600"/>
          </a:pPr>
          <a:endParaRPr lang="pt-BR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3200" b="1" i="0" baseline="0" dirty="0" smtClean="0"/>
              <a:t>Campi do IFPA </a:t>
            </a:r>
            <a:r>
              <a:rPr lang="pt-BR" sz="3200" b="1" i="0" baseline="0" dirty="0"/>
              <a:t>com ações de desenvolvimento de políticas de Educação </a:t>
            </a:r>
            <a:r>
              <a:rPr lang="pt-BR" sz="3200" b="1" i="0" baseline="0" dirty="0" smtClean="0"/>
              <a:t>Ambiental/ 2015</a:t>
            </a:r>
            <a:endParaRPr lang="pt-BR" sz="3200" dirty="0"/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 sz="1600" dirty="0"/>
          </a:p>
        </c:rich>
      </c:tx>
      <c:layout>
        <c:manualLayout>
          <c:xMode val="edge"/>
          <c:yMode val="edge"/>
          <c:x val="9.4858267716535466E-2"/>
          <c:y val="1.3343832020997423E-3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3291916492090189E-4"/>
          <c:y val="0.3042373012197005"/>
          <c:w val="0.9496361928231547"/>
          <c:h val="0.6784842519685039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explosion val="14"/>
            <c:spPr>
              <a:solidFill>
                <a:srgbClr val="008000"/>
              </a:solidFill>
            </c:spPr>
          </c:dPt>
          <c:dPt>
            <c:idx val="2"/>
            <c:bubble3D val="0"/>
            <c:explosion val="22"/>
          </c:dPt>
          <c:dLbls>
            <c:dLbl>
              <c:idx val="0"/>
              <c:layout>
                <c:manualLayout>
                  <c:x val="-3.1491907661804951E-2"/>
                  <c:y val="0.1325096745514526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"/>
                  <c:y val="8.5719662088394086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3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'Dados Diversidade'!$C$100:$D$100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'Dados Diversidade'!$C$101:$D$101</c:f>
              <c:numCache>
                <c:formatCode>General</c:formatCode>
                <c:ptCount val="2"/>
                <c:pt idx="0">
                  <c:v>10</c:v>
                </c:pt>
                <c:pt idx="1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3600"/>
          </a:pPr>
          <a:endParaRPr lang="pt-BR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 rot="0" anchor="t" anchorCtr="0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2800" b="1" i="0" baseline="0" dirty="0" smtClean="0"/>
              <a:t>Campi do IFPA </a:t>
            </a:r>
            <a:r>
              <a:rPr lang="pt-BR" sz="2800" b="1" i="0" baseline="0" dirty="0"/>
              <a:t>com ações ou projetos de desenvolvimento de políticas de Proteção dos Direitos da Pessoa com Transtorno do Espectro </a:t>
            </a:r>
            <a:r>
              <a:rPr lang="pt-BR" sz="2800" b="1" i="0" baseline="0" dirty="0" smtClean="0"/>
              <a:t>Autista/ 2015</a:t>
            </a:r>
            <a:endParaRPr lang="pt-BR" sz="2800" dirty="0"/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 sz="1600" dirty="0"/>
          </a:p>
        </c:rich>
      </c:tx>
      <c:layout>
        <c:manualLayout>
          <c:xMode val="edge"/>
          <c:yMode val="edge"/>
          <c:x val="8.547441010850762E-2"/>
          <c:y val="0"/>
        </c:manualLayout>
      </c:layout>
      <c:overlay val="1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7557803808824021E-2"/>
          <c:y val="0.36018148646053388"/>
          <c:w val="0.84197290928840707"/>
          <c:h val="0.63828932206644906"/>
        </c:manualLayout>
      </c:layout>
      <c:pie3DChart>
        <c:varyColors val="1"/>
        <c:ser>
          <c:idx val="0"/>
          <c:order val="0"/>
          <c:explosion val="26"/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008000"/>
              </a:solidFill>
            </c:spPr>
          </c:dPt>
          <c:dLbls>
            <c:dLbl>
              <c:idx val="0"/>
              <c:layout>
                <c:manualLayout>
                  <c:x val="3.1408849626866665E-2"/>
                  <c:y val="3.5167735716487673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18016807634702703"/>
                  <c:y val="-9.9965025718224645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3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'Dados Diversidade'!$C$117:$D$117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'Dados Diversidade'!$C$118:$D$118</c:f>
              <c:numCache>
                <c:formatCode>General</c:formatCode>
                <c:ptCount val="2"/>
                <c:pt idx="0">
                  <c:v>1</c:v>
                </c:pt>
                <c:pt idx="1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/>
      <c:overlay val="0"/>
      <c:txPr>
        <a:bodyPr/>
        <a:lstStyle/>
        <a:p>
          <a:pPr>
            <a:defRPr sz="3600"/>
          </a:pPr>
          <a:endParaRPr lang="pt-BR"/>
        </a:p>
      </c:txPr>
    </c:legend>
    <c:plotVisOnly val="1"/>
    <c:dispBlanksAs val="zero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20E30-5EA3-4880-884A-767BA165304E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6981C6-3122-407F-97F2-E80B6746E4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3291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4920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97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5868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9612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6817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3988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8827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7418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895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36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469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1799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7479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8178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378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2540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28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diversidade.proen@ifpa.edu.br" TargetMode="Externa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6385" y="2039037"/>
            <a:ext cx="9009590" cy="2884602"/>
          </a:xfrm>
        </p:spPr>
        <p:txBody>
          <a:bodyPr>
            <a:normAutofit/>
          </a:bodyPr>
          <a:lstStyle/>
          <a:p>
            <a:pPr algn="ctr"/>
            <a:r>
              <a:rPr lang="pt-BR" sz="5300" b="1" dirty="0" smtClean="0">
                <a:solidFill>
                  <a:schemeClr val="accent2">
                    <a:lumMod val="75000"/>
                  </a:schemeClr>
                </a:solidFill>
              </a:rPr>
              <a:t>Coordenação </a:t>
            </a:r>
            <a:r>
              <a:rPr lang="pt-BR" sz="5300" b="1" dirty="0" smtClean="0">
                <a:solidFill>
                  <a:schemeClr val="accent2">
                    <a:lumMod val="75000"/>
                  </a:schemeClr>
                </a:solidFill>
              </a:rPr>
              <a:t>da  Diversidade/PROEN</a:t>
            </a:r>
            <a:r>
              <a:rPr lang="pt-BR" sz="48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pt-BR" sz="48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pt-BR" sz="4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>
          <a:xfrm>
            <a:off x="677335" y="4447309"/>
            <a:ext cx="9464192" cy="1670687"/>
          </a:xfrm>
        </p:spPr>
        <p:txBody>
          <a:bodyPr>
            <a:normAutofit/>
          </a:bodyPr>
          <a:lstStyle/>
          <a:p>
            <a:pPr algn="r"/>
            <a:r>
              <a:rPr lang="pt-BR" sz="2400" dirty="0" smtClean="0">
                <a:solidFill>
                  <a:schemeClr val="accent5">
                    <a:lumMod val="75000"/>
                  </a:schemeClr>
                </a:solidFill>
              </a:rPr>
              <a:t>Coordenadora</a:t>
            </a:r>
            <a:r>
              <a:rPr lang="pt-BR" sz="2400" dirty="0" smtClean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pt-BR" sz="2400" dirty="0" err="1" smtClean="0">
                <a:solidFill>
                  <a:schemeClr val="accent5">
                    <a:lumMod val="75000"/>
                  </a:schemeClr>
                </a:solidFill>
              </a:rPr>
              <a:t>Rosineide</a:t>
            </a:r>
            <a:r>
              <a:rPr lang="pt-BR" sz="2400" dirty="0" smtClean="0">
                <a:solidFill>
                  <a:schemeClr val="accent5">
                    <a:lumMod val="75000"/>
                  </a:schemeClr>
                </a:solidFill>
              </a:rPr>
              <a:t>  Lourinho</a:t>
            </a:r>
          </a:p>
          <a:p>
            <a:pPr algn="r"/>
            <a:r>
              <a:rPr lang="pt-BR" sz="2400" dirty="0" err="1" smtClean="0">
                <a:solidFill>
                  <a:schemeClr val="accent5">
                    <a:lumMod val="75000"/>
                  </a:schemeClr>
                </a:solidFill>
              </a:rPr>
              <a:t>E-mail</a:t>
            </a:r>
            <a:r>
              <a:rPr lang="pt-BR" sz="2400" dirty="0" smtClean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pt-BR" sz="2400" dirty="0" smtClean="0">
                <a:solidFill>
                  <a:schemeClr val="accent5">
                    <a:lumMod val="75000"/>
                  </a:schemeClr>
                </a:solidFill>
                <a:hlinkClick r:id="rId2"/>
              </a:rPr>
              <a:t>diversidade.proen@ifpa.edu.br</a:t>
            </a:r>
            <a:endParaRPr lang="pt-BR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r"/>
            <a:endParaRPr lang="pt-BR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r"/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5" name="Imagem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1551" y="419459"/>
            <a:ext cx="1333500" cy="88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8340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2715744"/>
              </p:ext>
            </p:extLst>
          </p:nvPr>
        </p:nvGraphicFramePr>
        <p:xfrm>
          <a:off x="-126010" y="609601"/>
          <a:ext cx="10300524" cy="624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20949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" descr="E:\PROEN\perspecacia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6" t="70071" r="73410" b="1903"/>
          <a:stretch/>
        </p:blipFill>
        <p:spPr bwMode="auto">
          <a:xfrm>
            <a:off x="537027" y="1828799"/>
            <a:ext cx="4572001" cy="476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93258" y="3483429"/>
            <a:ext cx="6081484" cy="2278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009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Picture 2" descr="E:\PROEN\perspecaci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71" y="415893"/>
            <a:ext cx="7532913" cy="628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8360229" y="5465075"/>
            <a:ext cx="2598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Perspicácia</a:t>
            </a:r>
          </a:p>
          <a:p>
            <a:r>
              <a:rPr lang="pt-BR" dirty="0" smtClean="0"/>
              <a:t>René </a:t>
            </a:r>
            <a:r>
              <a:rPr lang="pt-BR" dirty="0" err="1" smtClean="0"/>
              <a:t>Magritte</a:t>
            </a:r>
            <a:endParaRPr lang="pt-BR" dirty="0"/>
          </a:p>
        </p:txBody>
      </p:sp>
      <p:pic>
        <p:nvPicPr>
          <p:cNvPr id="6" name="Imagem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90889" y="5494503"/>
            <a:ext cx="1546677" cy="88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01587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027" name="Picture 3" descr="E:\PROEN\perspecacia p refazer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6" r="26368" b="4966"/>
          <a:stretch/>
        </p:blipFill>
        <p:spPr bwMode="auto">
          <a:xfrm>
            <a:off x="1335314" y="319314"/>
            <a:ext cx="6908799" cy="638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3352800" y="2075543"/>
            <a:ext cx="39043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Gráficos sobre a área de Diversidade</a:t>
            </a:r>
          </a:p>
          <a:p>
            <a:r>
              <a:rPr lang="pt-BR" sz="2800" dirty="0" smtClean="0"/>
              <a:t>resultado das informações enviadas</a:t>
            </a:r>
          </a:p>
          <a:p>
            <a:r>
              <a:rPr lang="pt-BR" sz="2800" dirty="0"/>
              <a:t>p</a:t>
            </a:r>
            <a:r>
              <a:rPr lang="pt-BR" sz="2800" dirty="0" smtClean="0"/>
              <a:t>elos campi do IFPA/ 2015</a:t>
            </a:r>
            <a:endParaRPr lang="pt-BR" sz="2400" dirty="0"/>
          </a:p>
        </p:txBody>
      </p:sp>
      <p:pic>
        <p:nvPicPr>
          <p:cNvPr id="11" name="Imagem 10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4097" y="4721444"/>
            <a:ext cx="1546677" cy="88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85918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3200141"/>
              </p:ext>
            </p:extLst>
          </p:nvPr>
        </p:nvGraphicFramePr>
        <p:xfrm>
          <a:off x="608589" y="1233055"/>
          <a:ext cx="9325119" cy="5140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75429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1418083"/>
              </p:ext>
            </p:extLst>
          </p:nvPr>
        </p:nvGraphicFramePr>
        <p:xfrm>
          <a:off x="400771" y="1564842"/>
          <a:ext cx="9422101" cy="4849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83894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8912062"/>
              </p:ext>
            </p:extLst>
          </p:nvPr>
        </p:nvGraphicFramePr>
        <p:xfrm>
          <a:off x="262226" y="1537855"/>
          <a:ext cx="9796174" cy="5320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4796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3245800"/>
              </p:ext>
            </p:extLst>
          </p:nvPr>
        </p:nvGraphicFramePr>
        <p:xfrm>
          <a:off x="580882" y="1371601"/>
          <a:ext cx="8923336" cy="5153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81584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1460546"/>
              </p:ext>
            </p:extLst>
          </p:nvPr>
        </p:nvGraphicFramePr>
        <p:xfrm>
          <a:off x="0" y="1260764"/>
          <a:ext cx="9892145" cy="5375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4013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2983920"/>
              </p:ext>
            </p:extLst>
          </p:nvPr>
        </p:nvGraphicFramePr>
        <p:xfrm>
          <a:off x="650153" y="1219200"/>
          <a:ext cx="9117301" cy="5472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85958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0498574"/>
              </p:ext>
            </p:extLst>
          </p:nvPr>
        </p:nvGraphicFramePr>
        <p:xfrm>
          <a:off x="152400" y="1122218"/>
          <a:ext cx="9842211" cy="5500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1196834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2801</TotalTime>
  <Words>203</Words>
  <Application>Microsoft Office PowerPoint</Application>
  <PresentationFormat>Personalizar</PresentationFormat>
  <Paragraphs>33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Facetado</vt:lpstr>
      <vt:lpstr>Coordenação da  Diversidade/PROEN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Reunião Diretores de Ensino</dc:title>
  <dc:creator>Elinilze Teodoro</dc:creator>
  <cp:lastModifiedBy>Sofiaa</cp:lastModifiedBy>
  <cp:revision>259</cp:revision>
  <dcterms:created xsi:type="dcterms:W3CDTF">2015-06-02T03:56:11Z</dcterms:created>
  <dcterms:modified xsi:type="dcterms:W3CDTF">2015-08-28T14:24:15Z</dcterms:modified>
</cp:coreProperties>
</file>