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10"/>
  </p:notesMasterIdLst>
  <p:sldIdLst>
    <p:sldId id="256" r:id="rId2"/>
    <p:sldId id="267" r:id="rId3"/>
    <p:sldId id="271" r:id="rId4"/>
    <p:sldId id="281" r:id="rId5"/>
    <p:sldId id="280" r:id="rId6"/>
    <p:sldId id="276" r:id="rId7"/>
    <p:sldId id="279" r:id="rId8"/>
    <p:sldId id="282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Estilo Claro 2 - Ênfas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0330" autoAdjust="0"/>
    <p:restoredTop sz="94660"/>
  </p:normalViewPr>
  <p:slideViewPr>
    <p:cSldViewPr snapToGrid="0">
      <p:cViewPr>
        <p:scale>
          <a:sx n="70" d="100"/>
          <a:sy n="70" d="100"/>
        </p:scale>
        <p:origin x="-7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Kingston-EaD\CoordEaD_ok\e-Tec\2015\SISTEC\AcompanhamentoTurmas_e-Tec_2014-2016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pivotSource>
    <c:name>[AcompanhamentoTurmas_e-Tec_2014-2016.xlsx]Aluno-Campus!Tabela dinâmica1</c:name>
    <c:fmtId val="29"/>
  </c:pivotSource>
  <c:chart>
    <c:autoTitleDeleted val="1"/>
    <c:pivotFmts>
      <c:pivotFmt>
        <c:idx val="0"/>
        <c:marker>
          <c:symbol val="none"/>
        </c:marker>
        <c:dLbl>
          <c:idx val="0"/>
          <c:spPr/>
          <c:txPr>
            <a:bodyPr/>
            <a:lstStyle/>
            <a:p>
              <a:pPr>
                <a:defRPr sz="1400" baseline="0"/>
              </a:pPr>
              <a:endParaRPr lang="pt-BR"/>
            </a:p>
          </c:txPr>
          <c:dLblPos val="outEnd"/>
          <c:showVal val="1"/>
          <c:showCatName val="1"/>
        </c:dLbl>
      </c:pivotFmt>
      <c:pivotFmt>
        <c:idx val="1"/>
        <c:dLbl>
          <c:idx val="0"/>
          <c:layout>
            <c:manualLayout>
              <c:x val="5.2668052668052669E-2"/>
              <c:y val="-1.1799410029498525E-2"/>
            </c:manualLayout>
          </c:layout>
          <c:dLblPos val="bestFit"/>
          <c:showVal val="1"/>
          <c:showCatName val="1"/>
        </c:dLbl>
      </c:pivotFmt>
      <c:pivotFmt>
        <c:idx val="2"/>
        <c:dLbl>
          <c:idx val="0"/>
          <c:layout>
            <c:manualLayout>
              <c:x val="6.0984060984061103E-2"/>
              <c:y val="4.719764011799412E-2"/>
            </c:manualLayout>
          </c:layout>
          <c:dLblPos val="bestFit"/>
          <c:showVal val="1"/>
          <c:showCatName val="1"/>
        </c:dLbl>
      </c:pivotFmt>
      <c:pivotFmt>
        <c:idx val="3"/>
        <c:dLbl>
          <c:idx val="0"/>
          <c:layout>
            <c:manualLayout>
              <c:x val="4.1580041580041582E-2"/>
              <c:y val="2.5958702064896762E-2"/>
            </c:manualLayout>
          </c:layout>
          <c:dLblPos val="bestFit"/>
          <c:showVal val="1"/>
          <c:showCatName val="1"/>
        </c:dLbl>
      </c:pivotFmt>
      <c:pivotFmt>
        <c:idx val="4"/>
        <c:dLbl>
          <c:idx val="0"/>
          <c:layout>
            <c:manualLayout>
              <c:x val="-5.5440055440055425E-2"/>
              <c:y val="1.1799410029498525E-2"/>
            </c:manualLayout>
          </c:layout>
          <c:dLblPos val="bestFit"/>
          <c:showVal val="1"/>
          <c:showCatName val="1"/>
        </c:dLbl>
      </c:pivotFmt>
      <c:pivotFmt>
        <c:idx val="5"/>
        <c:dLbl>
          <c:idx val="0"/>
          <c:layout>
            <c:manualLayout>
              <c:x val="-5.4054054054054078E-2"/>
              <c:y val="3.7758112094395294E-2"/>
            </c:manualLayout>
          </c:layout>
          <c:dLblPos val="bestFit"/>
          <c:showVal val="1"/>
          <c:showCatName val="1"/>
        </c:dLbl>
      </c:pivotFmt>
      <c:pivotFmt>
        <c:idx val="6"/>
        <c:dLbl>
          <c:idx val="0"/>
          <c:layout>
            <c:manualLayout>
              <c:x val="-8.8704088704088774E-2"/>
              <c:y val="5.4277286135693339E-2"/>
            </c:manualLayout>
          </c:layout>
          <c:dLblPos val="bestFit"/>
          <c:showVal val="1"/>
          <c:showCatName val="1"/>
        </c:dLbl>
      </c:pivotFmt>
      <c:pivotFmt>
        <c:idx val="7"/>
        <c:dLbl>
          <c:idx val="0"/>
          <c:layout>
            <c:manualLayout>
              <c:x val="-5.9598059598059597E-2"/>
              <c:y val="5.6637168141592906E-2"/>
            </c:manualLayout>
          </c:layout>
          <c:dLblPos val="bestFit"/>
          <c:showVal val="1"/>
          <c:showCatName val="1"/>
        </c:dLbl>
      </c:pivotFmt>
      <c:pivotFmt>
        <c:idx val="8"/>
        <c:dLbl>
          <c:idx val="0"/>
          <c:layout>
            <c:manualLayout>
              <c:x val="-7.7616077616077653E-2"/>
              <c:y val="4.7197640117994117E-3"/>
            </c:manualLayout>
          </c:layout>
          <c:dLblPos val="bestFit"/>
          <c:showVal val="1"/>
          <c:showCatName val="1"/>
        </c:dLbl>
      </c:pivotFmt>
      <c:pivotFmt>
        <c:idx val="9"/>
        <c:dLbl>
          <c:idx val="0"/>
          <c:layout>
            <c:manualLayout>
              <c:x val="-9.1476091476091467E-2"/>
              <c:y val="-4.9557522123893832E-2"/>
            </c:manualLayout>
          </c:layout>
          <c:dLblPos val="bestFit"/>
          <c:showVal val="1"/>
          <c:showCatName val="1"/>
        </c:dLbl>
      </c:pivotFmt>
      <c:pivotFmt>
        <c:idx val="10"/>
        <c:dLbl>
          <c:idx val="0"/>
          <c:layout>
            <c:manualLayout>
              <c:x val="-0.12474012474012479"/>
              <c:y val="-4.2477876106194704E-2"/>
            </c:manualLayout>
          </c:layout>
          <c:dLblPos val="bestFit"/>
          <c:showVal val="1"/>
          <c:showCatName val="1"/>
        </c:dLbl>
      </c:pivotFmt>
      <c:pivotFmt>
        <c:idx val="11"/>
        <c:dLbl>
          <c:idx val="0"/>
          <c:layout>
            <c:manualLayout>
              <c:x val="-0.18018028931414759"/>
              <c:y val="2.3598820058997267E-3"/>
            </c:manualLayout>
          </c:layout>
          <c:dLblPos val="bestFit"/>
          <c:showVal val="1"/>
          <c:showCatName val="1"/>
        </c:dLbl>
      </c:pivotFmt>
      <c:pivotFmt>
        <c:idx val="12"/>
        <c:dLbl>
          <c:idx val="0"/>
          <c:layout>
            <c:manualLayout>
              <c:x val="-0.1302841302841303"/>
              <c:y val="-4.9557522123893832E-2"/>
            </c:manualLayout>
          </c:layout>
          <c:dLblPos val="bestFit"/>
          <c:showVal val="1"/>
          <c:showCatName val="1"/>
        </c:dLbl>
      </c:pivotFmt>
      <c:pivotFmt>
        <c:idx val="13"/>
        <c:dLbl>
          <c:idx val="0"/>
          <c:layout>
            <c:manualLayout>
              <c:x val="-0.13998613998614004"/>
              <c:y val="-1.6519174041297945E-2"/>
            </c:manualLayout>
          </c:layout>
          <c:dLblPos val="bestFit"/>
          <c:showVal val="1"/>
          <c:showCatName val="1"/>
        </c:dLbl>
      </c:pivotFmt>
      <c:pivotFmt>
        <c:idx val="14"/>
        <c:dLbl>
          <c:idx val="0"/>
          <c:layout>
            <c:manualLayout>
              <c:x val="-2.0790020790020791E-2"/>
              <c:y val="-2.5958702064896758E-2"/>
            </c:manualLayout>
          </c:layout>
          <c:dLblPos val="bestFit"/>
          <c:showVal val="1"/>
          <c:showCatName val="1"/>
        </c:dLbl>
      </c:pivotFmt>
      <c:pivotFmt>
        <c:idx val="15"/>
        <c:dLbl>
          <c:idx val="0"/>
          <c:layout>
            <c:manualLayout>
              <c:x val="0.15384615384615402"/>
              <c:y val="-1.4159292035398235E-2"/>
            </c:manualLayout>
          </c:layout>
          <c:dLblPos val="bestFit"/>
          <c:showVal val="1"/>
          <c:showCatName val="1"/>
        </c:dLbl>
      </c:pivotFmt>
      <c:pivotFmt>
        <c:idx val="16"/>
        <c:dLbl>
          <c:idx val="0"/>
          <c:layout>
            <c:manualLayout>
              <c:x val="9.9792099792099909E-2"/>
              <c:y val="-2.5958702064896765E-2"/>
            </c:manualLayout>
          </c:layout>
          <c:dLblPos val="bestFit"/>
          <c:showVal val="1"/>
          <c:showCatName val="1"/>
        </c:dLbl>
      </c:pivotFmt>
      <c:pivotFmt>
        <c:idx val="17"/>
        <c:dLbl>
          <c:idx val="0"/>
          <c:layout>
            <c:manualLayout>
              <c:x val="6.6528066528066532E-2"/>
              <c:y val="-1.1799410029498523E-2"/>
            </c:manualLayout>
          </c:layout>
          <c:dLblPos val="bestFit"/>
          <c:showVal val="1"/>
          <c:showCatName val="1"/>
        </c:dLbl>
      </c:pivotFmt>
      <c:pivotFmt>
        <c:idx val="18"/>
        <c:dLbl>
          <c:idx val="0"/>
          <c:layout>
            <c:manualLayout>
              <c:x val="4.7124047124047122E-2"/>
              <c:y val="9.4395280235989067E-3"/>
            </c:manualLayout>
          </c:layout>
          <c:dLblPos val="bestFit"/>
          <c:showVal val="1"/>
          <c:showCatName val="1"/>
        </c:dLbl>
      </c:pivotFmt>
      <c:pivotFmt>
        <c:idx val="19"/>
        <c:marker>
          <c:symbol val="none"/>
        </c:marker>
        <c:dLbl>
          <c:idx val="0"/>
          <c:spPr/>
          <c:txPr>
            <a:bodyPr/>
            <a:lstStyle/>
            <a:p>
              <a:pPr>
                <a:defRPr sz="1400" baseline="0"/>
              </a:pPr>
              <a:endParaRPr lang="pt-BR"/>
            </a:p>
          </c:txPr>
          <c:dLblPos val="outEnd"/>
          <c:showVal val="1"/>
          <c:showCatName val="1"/>
        </c:dLbl>
      </c:pivotFmt>
      <c:pivotFmt>
        <c:idx val="20"/>
        <c:dLbl>
          <c:idx val="0"/>
          <c:layout>
            <c:manualLayout>
              <c:x val="6.0984060984061103E-2"/>
              <c:y val="4.719764011799412E-2"/>
            </c:manualLayout>
          </c:layout>
          <c:dLblPos val="bestFit"/>
          <c:showVal val="1"/>
          <c:showCatName val="1"/>
        </c:dLbl>
      </c:pivotFmt>
      <c:pivotFmt>
        <c:idx val="21"/>
        <c:dLbl>
          <c:idx val="0"/>
          <c:layout>
            <c:manualLayout>
              <c:x val="4.1580041580041582E-2"/>
              <c:y val="2.5958702064896762E-2"/>
            </c:manualLayout>
          </c:layout>
          <c:dLblPos val="bestFit"/>
          <c:showVal val="1"/>
          <c:showCatName val="1"/>
        </c:dLbl>
      </c:pivotFmt>
      <c:pivotFmt>
        <c:idx val="22"/>
        <c:dLbl>
          <c:idx val="0"/>
          <c:layout>
            <c:manualLayout>
              <c:x val="-5.5440055440055425E-2"/>
              <c:y val="1.1799410029498525E-2"/>
            </c:manualLayout>
          </c:layout>
          <c:dLblPos val="bestFit"/>
          <c:showVal val="1"/>
          <c:showCatName val="1"/>
        </c:dLbl>
      </c:pivotFmt>
      <c:pivotFmt>
        <c:idx val="23"/>
        <c:dLbl>
          <c:idx val="0"/>
          <c:layout>
            <c:manualLayout>
              <c:x val="-5.4054054054054078E-2"/>
              <c:y val="3.7758112094395294E-2"/>
            </c:manualLayout>
          </c:layout>
          <c:dLblPos val="bestFit"/>
          <c:showVal val="1"/>
          <c:showCatName val="1"/>
        </c:dLbl>
      </c:pivotFmt>
      <c:pivotFmt>
        <c:idx val="24"/>
        <c:dLbl>
          <c:idx val="0"/>
          <c:layout>
            <c:manualLayout>
              <c:x val="-8.8704088704088774E-2"/>
              <c:y val="5.4277286135693339E-2"/>
            </c:manualLayout>
          </c:layout>
          <c:dLblPos val="bestFit"/>
          <c:showVal val="1"/>
          <c:showCatName val="1"/>
        </c:dLbl>
      </c:pivotFmt>
      <c:pivotFmt>
        <c:idx val="25"/>
        <c:dLbl>
          <c:idx val="0"/>
          <c:layout>
            <c:manualLayout>
              <c:x val="-5.9598059598059597E-2"/>
              <c:y val="5.6637168141592906E-2"/>
            </c:manualLayout>
          </c:layout>
          <c:dLblPos val="bestFit"/>
          <c:showVal val="1"/>
          <c:showCatName val="1"/>
        </c:dLbl>
      </c:pivotFmt>
      <c:pivotFmt>
        <c:idx val="26"/>
        <c:dLbl>
          <c:idx val="0"/>
          <c:layout>
            <c:manualLayout>
              <c:x val="-7.7616077616077653E-2"/>
              <c:y val="4.7197640117994117E-3"/>
            </c:manualLayout>
          </c:layout>
          <c:dLblPos val="bestFit"/>
          <c:showVal val="1"/>
          <c:showCatName val="1"/>
        </c:dLbl>
      </c:pivotFmt>
      <c:pivotFmt>
        <c:idx val="27"/>
        <c:dLbl>
          <c:idx val="0"/>
          <c:layout>
            <c:manualLayout>
              <c:x val="-9.1476091476091467E-2"/>
              <c:y val="-4.9557522123893832E-2"/>
            </c:manualLayout>
          </c:layout>
          <c:dLblPos val="bestFit"/>
          <c:showVal val="1"/>
          <c:showCatName val="1"/>
        </c:dLbl>
      </c:pivotFmt>
      <c:pivotFmt>
        <c:idx val="28"/>
        <c:dLbl>
          <c:idx val="0"/>
          <c:layout>
            <c:manualLayout>
              <c:x val="-0.12474012474012479"/>
              <c:y val="-4.2477876106194704E-2"/>
            </c:manualLayout>
          </c:layout>
          <c:dLblPos val="bestFit"/>
          <c:showVal val="1"/>
          <c:showCatName val="1"/>
        </c:dLbl>
      </c:pivotFmt>
      <c:pivotFmt>
        <c:idx val="29"/>
        <c:dLbl>
          <c:idx val="0"/>
          <c:layout>
            <c:manualLayout>
              <c:x val="-0.18018028931414759"/>
              <c:y val="2.3598820058997267E-3"/>
            </c:manualLayout>
          </c:layout>
          <c:dLblPos val="bestFit"/>
          <c:showVal val="1"/>
          <c:showCatName val="1"/>
        </c:dLbl>
      </c:pivotFmt>
      <c:pivotFmt>
        <c:idx val="30"/>
        <c:dLbl>
          <c:idx val="0"/>
          <c:layout>
            <c:manualLayout>
              <c:x val="-0.13998613998614004"/>
              <c:y val="-1.6519174041297945E-2"/>
            </c:manualLayout>
          </c:layout>
          <c:dLblPos val="bestFit"/>
          <c:showVal val="1"/>
          <c:showCatName val="1"/>
        </c:dLbl>
      </c:pivotFmt>
      <c:pivotFmt>
        <c:idx val="31"/>
        <c:dLbl>
          <c:idx val="0"/>
          <c:layout>
            <c:manualLayout>
              <c:x val="-0.1302841302841303"/>
              <c:y val="-4.9557522123893832E-2"/>
            </c:manualLayout>
          </c:layout>
          <c:dLblPos val="bestFit"/>
          <c:showVal val="1"/>
          <c:showCatName val="1"/>
        </c:dLbl>
      </c:pivotFmt>
      <c:pivotFmt>
        <c:idx val="32"/>
        <c:dLbl>
          <c:idx val="0"/>
          <c:layout>
            <c:manualLayout>
              <c:x val="-2.0790020790020791E-2"/>
              <c:y val="-2.5958702064896758E-2"/>
            </c:manualLayout>
          </c:layout>
          <c:dLblPos val="bestFit"/>
          <c:showVal val="1"/>
          <c:showCatName val="1"/>
        </c:dLbl>
      </c:pivotFmt>
      <c:pivotFmt>
        <c:idx val="33"/>
        <c:dLbl>
          <c:idx val="0"/>
          <c:layout>
            <c:manualLayout>
              <c:x val="6.6528066528066532E-2"/>
              <c:y val="-1.1799410029498523E-2"/>
            </c:manualLayout>
          </c:layout>
          <c:dLblPos val="bestFit"/>
          <c:showVal val="1"/>
          <c:showCatName val="1"/>
        </c:dLbl>
      </c:pivotFmt>
      <c:pivotFmt>
        <c:idx val="34"/>
        <c:dLbl>
          <c:idx val="0"/>
          <c:layout>
            <c:manualLayout>
              <c:x val="9.9792099792099909E-2"/>
              <c:y val="-2.5958702064896765E-2"/>
            </c:manualLayout>
          </c:layout>
          <c:dLblPos val="bestFit"/>
          <c:showVal val="1"/>
          <c:showCatName val="1"/>
        </c:dLbl>
      </c:pivotFmt>
      <c:pivotFmt>
        <c:idx val="35"/>
        <c:dLbl>
          <c:idx val="0"/>
          <c:layout>
            <c:manualLayout>
              <c:x val="0.15384615384615402"/>
              <c:y val="-1.4159292035398235E-2"/>
            </c:manualLayout>
          </c:layout>
          <c:dLblPos val="bestFit"/>
          <c:showVal val="1"/>
          <c:showCatName val="1"/>
        </c:dLbl>
      </c:pivotFmt>
      <c:pivotFmt>
        <c:idx val="36"/>
        <c:dLbl>
          <c:idx val="0"/>
          <c:layout>
            <c:manualLayout>
              <c:x val="5.2668052668052669E-2"/>
              <c:y val="-1.1799410029498525E-2"/>
            </c:manualLayout>
          </c:layout>
          <c:dLblPos val="bestFit"/>
          <c:showVal val="1"/>
          <c:showCatName val="1"/>
        </c:dLbl>
      </c:pivotFmt>
      <c:pivotFmt>
        <c:idx val="37"/>
        <c:dLbl>
          <c:idx val="0"/>
          <c:layout>
            <c:manualLayout>
              <c:x val="4.7124047124047122E-2"/>
              <c:y val="9.4395280235989067E-3"/>
            </c:manualLayout>
          </c:layout>
          <c:dLblPos val="bestFit"/>
          <c:showVal val="1"/>
          <c:showCatName val="1"/>
        </c:dLbl>
      </c:pivotFmt>
      <c:pivotFmt>
        <c:idx val="38"/>
        <c:marker>
          <c:symbol val="none"/>
        </c:marker>
        <c:dLbl>
          <c:idx val="0"/>
          <c:spPr/>
          <c:txPr>
            <a:bodyPr/>
            <a:lstStyle/>
            <a:p>
              <a:pPr>
                <a:defRPr sz="1400" baseline="0"/>
              </a:pPr>
              <a:endParaRPr lang="pt-BR"/>
            </a:p>
          </c:txPr>
          <c:dLblPos val="outEnd"/>
          <c:showVal val="1"/>
          <c:showCatName val="1"/>
        </c:dLbl>
      </c:pivotFmt>
      <c:pivotFmt>
        <c:idx val="39"/>
        <c:dLbl>
          <c:idx val="0"/>
          <c:layout>
            <c:manualLayout>
              <c:x val="6.0984060984061103E-2"/>
              <c:y val="4.719764011799412E-2"/>
            </c:manualLayout>
          </c:layout>
          <c:dLblPos val="bestFit"/>
          <c:showVal val="1"/>
          <c:showCatName val="1"/>
        </c:dLbl>
      </c:pivotFmt>
      <c:pivotFmt>
        <c:idx val="40"/>
        <c:dLbl>
          <c:idx val="0"/>
          <c:layout>
            <c:manualLayout>
              <c:x val="4.1580041580041582E-2"/>
              <c:y val="2.5958702064896762E-2"/>
            </c:manualLayout>
          </c:layout>
          <c:dLblPos val="bestFit"/>
          <c:showVal val="1"/>
          <c:showCatName val="1"/>
        </c:dLbl>
      </c:pivotFmt>
      <c:pivotFmt>
        <c:idx val="41"/>
        <c:dLbl>
          <c:idx val="0"/>
          <c:layout>
            <c:manualLayout>
              <c:x val="-5.5440055440055425E-2"/>
              <c:y val="1.1799410029498525E-2"/>
            </c:manualLayout>
          </c:layout>
          <c:dLblPos val="bestFit"/>
          <c:showVal val="1"/>
          <c:showCatName val="1"/>
        </c:dLbl>
      </c:pivotFmt>
      <c:pivotFmt>
        <c:idx val="42"/>
        <c:dLbl>
          <c:idx val="0"/>
          <c:layout>
            <c:manualLayout>
              <c:x val="-5.4054054054054078E-2"/>
              <c:y val="3.7758112094395294E-2"/>
            </c:manualLayout>
          </c:layout>
          <c:dLblPos val="bestFit"/>
          <c:showVal val="1"/>
          <c:showCatName val="1"/>
        </c:dLbl>
      </c:pivotFmt>
      <c:pivotFmt>
        <c:idx val="43"/>
        <c:dLbl>
          <c:idx val="0"/>
          <c:layout>
            <c:manualLayout>
              <c:x val="-8.8704088704088774E-2"/>
              <c:y val="5.4277286135693339E-2"/>
            </c:manualLayout>
          </c:layout>
          <c:dLblPos val="bestFit"/>
          <c:showVal val="1"/>
          <c:showCatName val="1"/>
        </c:dLbl>
      </c:pivotFmt>
      <c:pivotFmt>
        <c:idx val="44"/>
        <c:dLbl>
          <c:idx val="0"/>
          <c:layout>
            <c:manualLayout>
              <c:x val="-5.9598059598059597E-2"/>
              <c:y val="5.6637168141592906E-2"/>
            </c:manualLayout>
          </c:layout>
          <c:dLblPos val="bestFit"/>
          <c:showVal val="1"/>
          <c:showCatName val="1"/>
        </c:dLbl>
      </c:pivotFmt>
      <c:pivotFmt>
        <c:idx val="45"/>
        <c:dLbl>
          <c:idx val="0"/>
          <c:layout>
            <c:manualLayout>
              <c:x val="-7.7616077616077653E-2"/>
              <c:y val="4.7197640117994117E-3"/>
            </c:manualLayout>
          </c:layout>
          <c:dLblPos val="bestFit"/>
          <c:showVal val="1"/>
          <c:showCatName val="1"/>
        </c:dLbl>
      </c:pivotFmt>
      <c:pivotFmt>
        <c:idx val="46"/>
        <c:dLbl>
          <c:idx val="0"/>
          <c:layout>
            <c:manualLayout>
              <c:x val="-9.1476091476091467E-2"/>
              <c:y val="-4.9557522123893832E-2"/>
            </c:manualLayout>
          </c:layout>
          <c:dLblPos val="bestFit"/>
          <c:showVal val="1"/>
          <c:showCatName val="1"/>
        </c:dLbl>
      </c:pivotFmt>
      <c:pivotFmt>
        <c:idx val="47"/>
        <c:dLbl>
          <c:idx val="0"/>
          <c:layout>
            <c:manualLayout>
              <c:x val="-0.12474012474012479"/>
              <c:y val="-4.2477876106194704E-2"/>
            </c:manualLayout>
          </c:layout>
          <c:dLblPos val="bestFit"/>
          <c:showVal val="1"/>
          <c:showCatName val="1"/>
        </c:dLbl>
      </c:pivotFmt>
      <c:pivotFmt>
        <c:idx val="48"/>
        <c:dLbl>
          <c:idx val="0"/>
          <c:layout>
            <c:manualLayout>
              <c:x val="-0.18018028931414759"/>
              <c:y val="2.3598820058997267E-3"/>
            </c:manualLayout>
          </c:layout>
          <c:dLblPos val="bestFit"/>
          <c:showVal val="1"/>
          <c:showCatName val="1"/>
        </c:dLbl>
      </c:pivotFmt>
      <c:pivotFmt>
        <c:idx val="49"/>
        <c:dLbl>
          <c:idx val="0"/>
          <c:layout>
            <c:manualLayout>
              <c:x val="-0.13998613998614004"/>
              <c:y val="-1.6519174041297945E-2"/>
            </c:manualLayout>
          </c:layout>
          <c:dLblPos val="bestFit"/>
          <c:showVal val="1"/>
          <c:showCatName val="1"/>
        </c:dLbl>
      </c:pivotFmt>
      <c:pivotFmt>
        <c:idx val="50"/>
        <c:dLbl>
          <c:idx val="0"/>
          <c:layout>
            <c:manualLayout>
              <c:x val="-0.1302841302841303"/>
              <c:y val="-4.9557522123893832E-2"/>
            </c:manualLayout>
          </c:layout>
          <c:dLblPos val="bestFit"/>
          <c:showVal val="1"/>
          <c:showCatName val="1"/>
        </c:dLbl>
      </c:pivotFmt>
      <c:pivotFmt>
        <c:idx val="51"/>
        <c:dLbl>
          <c:idx val="0"/>
          <c:layout>
            <c:manualLayout>
              <c:x val="-2.0790020790020791E-2"/>
              <c:y val="-2.5958702064896758E-2"/>
            </c:manualLayout>
          </c:layout>
          <c:dLblPos val="bestFit"/>
          <c:showVal val="1"/>
          <c:showCatName val="1"/>
        </c:dLbl>
      </c:pivotFmt>
      <c:pivotFmt>
        <c:idx val="52"/>
        <c:dLbl>
          <c:idx val="0"/>
          <c:layout>
            <c:manualLayout>
              <c:x val="6.6528066528066532E-2"/>
              <c:y val="-1.1799410029498523E-2"/>
            </c:manualLayout>
          </c:layout>
          <c:dLblPos val="bestFit"/>
          <c:showVal val="1"/>
          <c:showCatName val="1"/>
        </c:dLbl>
      </c:pivotFmt>
      <c:pivotFmt>
        <c:idx val="53"/>
        <c:dLbl>
          <c:idx val="0"/>
          <c:layout>
            <c:manualLayout>
              <c:x val="9.9792099792099909E-2"/>
              <c:y val="-2.5958702064896765E-2"/>
            </c:manualLayout>
          </c:layout>
          <c:dLblPos val="bestFit"/>
          <c:showVal val="1"/>
          <c:showCatName val="1"/>
        </c:dLbl>
      </c:pivotFmt>
      <c:pivotFmt>
        <c:idx val="54"/>
        <c:dLbl>
          <c:idx val="0"/>
          <c:layout>
            <c:manualLayout>
              <c:x val="0.15384615384615402"/>
              <c:y val="-1.4159292035398235E-2"/>
            </c:manualLayout>
          </c:layout>
          <c:dLblPos val="bestFit"/>
          <c:showVal val="1"/>
          <c:showCatName val="1"/>
        </c:dLbl>
      </c:pivotFmt>
      <c:pivotFmt>
        <c:idx val="55"/>
        <c:dLbl>
          <c:idx val="0"/>
          <c:layout>
            <c:manualLayout>
              <c:x val="5.2668052668052669E-2"/>
              <c:y val="-1.1799410029498525E-2"/>
            </c:manualLayout>
          </c:layout>
          <c:dLblPos val="bestFit"/>
          <c:showVal val="1"/>
          <c:showCatName val="1"/>
        </c:dLbl>
      </c:pivotFmt>
      <c:pivotFmt>
        <c:idx val="56"/>
        <c:dLbl>
          <c:idx val="0"/>
          <c:layout>
            <c:manualLayout>
              <c:x val="4.7124047124047122E-2"/>
              <c:y val="9.4395280235989067E-3"/>
            </c:manualLayout>
          </c:layout>
          <c:dLblPos val="bestFit"/>
          <c:showVal val="1"/>
          <c:showCatName val="1"/>
        </c:dLbl>
      </c:pivotFmt>
    </c:pivotFmts>
    <c:plotArea>
      <c:layout/>
      <c:pieChart>
        <c:varyColors val="1"/>
        <c:ser>
          <c:idx val="0"/>
          <c:order val="0"/>
          <c:tx>
            <c:strRef>
              <c:f>'Aluno-Campus'!$B$3</c:f>
              <c:strCache>
                <c:ptCount val="1"/>
                <c:pt idx="0">
                  <c:v>Total</c:v>
                </c:pt>
              </c:strCache>
            </c:strRef>
          </c:tx>
          <c:dLbls>
            <c:dLbl>
              <c:idx val="0"/>
              <c:layout>
                <c:manualLayout>
                  <c:x val="1.7234087926509267E-2"/>
                  <c:y val="2.0219735472309392E-2"/>
                </c:manualLayout>
              </c:layout>
              <c:dLblPos val="bestFit"/>
              <c:showVal val="1"/>
              <c:showCatName val="1"/>
            </c:dLbl>
            <c:dLbl>
              <c:idx val="1"/>
              <c:layout>
                <c:manualLayout>
                  <c:x val="1.6580052493438333E-2"/>
                  <c:y val="1.9732792488920823E-2"/>
                </c:manualLayout>
              </c:layout>
              <c:dLblPos val="bestFit"/>
              <c:showVal val="1"/>
              <c:showCatName val="1"/>
            </c:dLbl>
            <c:dLbl>
              <c:idx val="2"/>
              <c:layout>
                <c:manualLayout>
                  <c:x val="-5.5440055440055425E-2"/>
                  <c:y val="1.1799410029498525E-2"/>
                </c:manualLayout>
              </c:layout>
              <c:dLblPos val="bestFit"/>
              <c:showVal val="1"/>
              <c:showCatName val="1"/>
            </c:dLbl>
            <c:dLbl>
              <c:idx val="3"/>
              <c:layout>
                <c:manualLayout>
                  <c:x val="-4.2595718503937022E-2"/>
                  <c:y val="2.1156365398746661E-2"/>
                </c:manualLayout>
              </c:layout>
              <c:dLblPos val="bestFit"/>
              <c:showVal val="1"/>
              <c:showCatName val="1"/>
            </c:dLbl>
            <c:dLbl>
              <c:idx val="4"/>
              <c:layout>
                <c:manualLayout>
                  <c:x val="-5.01624015748032E-2"/>
                  <c:y val="4.182595121779048E-2"/>
                </c:manualLayout>
              </c:layout>
              <c:dLblPos val="bestFit"/>
              <c:showVal val="1"/>
              <c:showCatName val="1"/>
            </c:dLbl>
            <c:dLbl>
              <c:idx val="5"/>
              <c:layout>
                <c:manualLayout>
                  <c:x val="-7.0014763779527589E-2"/>
                  <c:y val="3.1734302992591452E-2"/>
                </c:manualLayout>
              </c:layout>
              <c:dLblPos val="bestFit"/>
              <c:showVal val="1"/>
              <c:showCatName val="1"/>
            </c:dLbl>
            <c:dLbl>
              <c:idx val="6"/>
              <c:layout>
                <c:manualLayout>
                  <c:x val="-7.9699393044619468E-2"/>
                  <c:y val="-1.5059283674190699E-3"/>
                </c:manualLayout>
              </c:layout>
              <c:dLblPos val="bestFit"/>
              <c:showVal val="1"/>
              <c:showCatName val="1"/>
            </c:dLbl>
            <c:dLbl>
              <c:idx val="7"/>
              <c:layout>
                <c:manualLayout>
                  <c:x val="-4.46011318897638E-2"/>
                  <c:y val="-5.1632786818812955E-2"/>
                </c:manualLayout>
              </c:layout>
              <c:dLblPos val="bestFit"/>
              <c:showVal val="1"/>
              <c:showCatName val="1"/>
            </c:dLbl>
            <c:dLbl>
              <c:idx val="8"/>
              <c:layout>
                <c:manualLayout>
                  <c:x val="-1.4323490813648278E-2"/>
                  <c:y val="-2.7951344264931018E-2"/>
                </c:manualLayout>
              </c:layout>
              <c:dLblPos val="bestFit"/>
              <c:showVal val="1"/>
              <c:showCatName val="1"/>
            </c:dLbl>
            <c:dLbl>
              <c:idx val="9"/>
              <c:layout>
                <c:manualLayout>
                  <c:x val="-5.2055282152231E-2"/>
                  <c:y val="1.6886463687697622E-2"/>
                </c:manualLayout>
              </c:layout>
              <c:dLblPos val="bestFit"/>
              <c:showVal val="1"/>
              <c:showCatName val="1"/>
            </c:dLbl>
            <c:dLbl>
              <c:idx val="10"/>
              <c:layout>
                <c:manualLayout>
                  <c:x val="-7.5402805118110275E-2"/>
                  <c:y val="4.233135881766343E-3"/>
                </c:manualLayout>
              </c:layout>
              <c:dLblPos val="bestFit"/>
              <c:showVal val="1"/>
              <c:showCatName val="1"/>
            </c:dLbl>
            <c:dLbl>
              <c:idx val="11"/>
              <c:layout>
                <c:manualLayout>
                  <c:x val="-8.2367536089238844E-2"/>
                  <c:y val="-2.673006511800281E-2"/>
                </c:manualLayout>
              </c:layout>
              <c:dLblPos val="bestFit"/>
              <c:showVal val="1"/>
              <c:showCatName val="1"/>
            </c:dLbl>
            <c:dLbl>
              <c:idx val="12"/>
              <c:layout>
                <c:manualLayout>
                  <c:x val="-2.0790020790020791E-2"/>
                  <c:y val="-2.5958702064896758E-2"/>
                </c:manualLayout>
              </c:layout>
              <c:dLblPos val="bestFit"/>
              <c:showVal val="1"/>
              <c:showCatName val="1"/>
            </c:dLbl>
            <c:dLbl>
              <c:idx val="13"/>
              <c:layout>
                <c:manualLayout>
                  <c:x val="1.3402969160104987E-2"/>
                  <c:y val="-1.8025060569661206E-2"/>
                </c:manualLayout>
              </c:layout>
              <c:dLblPos val="bestFit"/>
              <c:showVal val="1"/>
              <c:showCatName val="1"/>
            </c:dLbl>
            <c:dLbl>
              <c:idx val="14"/>
              <c:layout>
                <c:manualLayout>
                  <c:x val="3.7292076771653568E-2"/>
                  <c:y val="-1.3507438871089683E-2"/>
                </c:manualLayout>
              </c:layout>
              <c:dLblPos val="bestFit"/>
              <c:showVal val="1"/>
              <c:showCatName val="1"/>
            </c:dLbl>
            <c:dLbl>
              <c:idx val="15"/>
              <c:layout>
                <c:manualLayout>
                  <c:x val="3.3012795275590631E-2"/>
                  <c:y val="1.0743302123774039E-2"/>
                </c:manualLayout>
              </c:layout>
              <c:dLblPos val="bestFit"/>
              <c:showVal val="1"/>
              <c:showCatName val="1"/>
            </c:dLbl>
            <c:dLbl>
              <c:idx val="16"/>
              <c:layout>
                <c:manualLayout>
                  <c:x val="5.2668052668052669E-2"/>
                  <c:y val="-1.1799410029498525E-2"/>
                </c:manualLayout>
              </c:layout>
              <c:dLblPos val="bestFit"/>
              <c:showVal val="1"/>
              <c:showCatName val="1"/>
            </c:dLbl>
            <c:dLbl>
              <c:idx val="17"/>
              <c:layout>
                <c:manualLayout>
                  <c:x val="4.7124047124047122E-2"/>
                  <c:y val="9.4395280235989067E-3"/>
                </c:manualLayout>
              </c:layout>
              <c:dLblPos val="bestFit"/>
              <c:showVal val="1"/>
              <c:showCatName val="1"/>
            </c:dLbl>
            <c:txPr>
              <a:bodyPr/>
              <a:lstStyle/>
              <a:p>
                <a:pPr>
                  <a:defRPr sz="1600" baseline="0"/>
                </a:pPr>
                <a:endParaRPr lang="pt-BR"/>
              </a:p>
            </c:txPr>
            <c:dLblPos val="outEnd"/>
            <c:showVal val="1"/>
            <c:showCatName val="1"/>
            <c:showLeaderLines val="1"/>
          </c:dLbls>
          <c:cat>
            <c:strRef>
              <c:f>'Aluno-Campus'!$A$4:$A$22</c:f>
              <c:strCache>
                <c:ptCount val="18"/>
                <c:pt idx="0">
                  <c:v>Abaetetuba</c:v>
                </c:pt>
                <c:pt idx="1">
                  <c:v>Altamira</c:v>
                </c:pt>
                <c:pt idx="2">
                  <c:v>Ananindeua</c:v>
                </c:pt>
                <c:pt idx="3">
                  <c:v>Belém</c:v>
                </c:pt>
                <c:pt idx="4">
                  <c:v>Bragança</c:v>
                </c:pt>
                <c:pt idx="5">
                  <c:v>Breves</c:v>
                </c:pt>
                <c:pt idx="6">
                  <c:v>Cametá</c:v>
                </c:pt>
                <c:pt idx="7">
                  <c:v>Castanhal</c:v>
                </c:pt>
                <c:pt idx="8">
                  <c:v>Conceição</c:v>
                </c:pt>
                <c:pt idx="9">
                  <c:v>Itaituba</c:v>
                </c:pt>
                <c:pt idx="10">
                  <c:v>Marabá Industrial</c:v>
                </c:pt>
                <c:pt idx="11">
                  <c:v>Marabá Rural</c:v>
                </c:pt>
                <c:pt idx="12">
                  <c:v>Óbidos</c:v>
                </c:pt>
                <c:pt idx="13">
                  <c:v>Paragominas</c:v>
                </c:pt>
                <c:pt idx="14">
                  <c:v>Parauapebas</c:v>
                </c:pt>
                <c:pt idx="15">
                  <c:v>Santarém</c:v>
                </c:pt>
                <c:pt idx="16">
                  <c:v>Tucurui</c:v>
                </c:pt>
                <c:pt idx="17">
                  <c:v>Vigia</c:v>
                </c:pt>
              </c:strCache>
            </c:strRef>
          </c:cat>
          <c:val>
            <c:numRef>
              <c:f>'Aluno-Campus'!$B$4:$B$22</c:f>
              <c:numCache>
                <c:formatCode>General</c:formatCode>
                <c:ptCount val="18"/>
                <c:pt idx="0">
                  <c:v>77</c:v>
                </c:pt>
                <c:pt idx="1">
                  <c:v>73</c:v>
                </c:pt>
                <c:pt idx="2">
                  <c:v>53</c:v>
                </c:pt>
                <c:pt idx="3">
                  <c:v>131</c:v>
                </c:pt>
                <c:pt idx="4">
                  <c:v>36</c:v>
                </c:pt>
                <c:pt idx="5">
                  <c:v>39</c:v>
                </c:pt>
                <c:pt idx="6">
                  <c:v>6</c:v>
                </c:pt>
                <c:pt idx="7">
                  <c:v>12</c:v>
                </c:pt>
                <c:pt idx="8">
                  <c:v>126</c:v>
                </c:pt>
                <c:pt idx="9">
                  <c:v>43</c:v>
                </c:pt>
                <c:pt idx="10">
                  <c:v>32</c:v>
                </c:pt>
                <c:pt idx="11">
                  <c:v>11</c:v>
                </c:pt>
                <c:pt idx="12">
                  <c:v>36</c:v>
                </c:pt>
                <c:pt idx="13">
                  <c:v>64</c:v>
                </c:pt>
                <c:pt idx="14">
                  <c:v>39</c:v>
                </c:pt>
                <c:pt idx="15">
                  <c:v>56</c:v>
                </c:pt>
                <c:pt idx="16">
                  <c:v>246</c:v>
                </c:pt>
                <c:pt idx="17">
                  <c:v>26</c:v>
                </c:pt>
              </c:numCache>
            </c:numRef>
          </c:val>
        </c:ser>
        <c:dLbls>
          <c:showVal val="1"/>
        </c:dLbls>
        <c:firstSliceAng val="128"/>
      </c:pieChart>
    </c:plotArea>
    <c:plotVisOnly val="1"/>
    <c:dispBlanksAs val="zero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F20E30-5EA3-4880-884A-767BA165304E}" type="datetimeFigureOut">
              <a:rPr lang="pt-BR" smtClean="0"/>
              <a:pPr/>
              <a:t>28/08/2015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6981C6-3122-407F-97F2-E80B6746E4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04089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28/08/2015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94920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28/08/2015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4975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28/08/2015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58684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28/08/2015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89612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28/08/2015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9268175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28/08/2015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739881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28/08/2015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488270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28/08/2015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47418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28/08/2015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26895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28/08/2015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80360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28/08/2015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74692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28/08/2015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191799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28/08/2015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47479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28/08/2015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38178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28/08/2015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93785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28/08/2015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742540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B83DB0-A1CE-46B3-8BF9-CE29831C75AB}" type="datetimeFigureOut">
              <a:rPr lang="pt-BR" smtClean="0"/>
              <a:pPr/>
              <a:t>28/08/2015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7287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4735772"/>
            <a:ext cx="10208525" cy="789021"/>
          </a:xfrm>
        </p:spPr>
        <p:txBody>
          <a:bodyPr/>
          <a:lstStyle/>
          <a:p>
            <a:r>
              <a:rPr lang="pt-BR" sz="4800" b="1" dirty="0" smtClean="0">
                <a:solidFill>
                  <a:schemeClr val="accent2">
                    <a:lumMod val="75000"/>
                  </a:schemeClr>
                </a:solidFill>
              </a:rPr>
              <a:t>Reunião Diretores de Ensino</a:t>
            </a:r>
            <a:endParaRPr lang="pt-BR" sz="4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833815" y="5565735"/>
            <a:ext cx="2311852" cy="876009"/>
          </a:xfrm>
        </p:spPr>
        <p:txBody>
          <a:bodyPr>
            <a:normAutofit/>
          </a:bodyPr>
          <a:lstStyle/>
          <a:p>
            <a:r>
              <a:rPr lang="pt-BR" sz="5000" b="1" dirty="0" smtClean="0">
                <a:solidFill>
                  <a:srgbClr val="FF0000"/>
                </a:solidFill>
              </a:rPr>
              <a:t>PROEN</a:t>
            </a:r>
            <a:endParaRPr lang="pt-BR" sz="5000" b="1" dirty="0">
              <a:solidFill>
                <a:srgbClr val="FF0000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4397" y="775457"/>
            <a:ext cx="8138177" cy="307239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AGOSTO 2015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xmlns="" val="1083400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105012" y="98210"/>
            <a:ext cx="2192360" cy="1096180"/>
            <a:chOff x="2910767" y="4674022"/>
            <a:chExt cx="2192360" cy="1096180"/>
          </a:xfrm>
        </p:grpSpPr>
        <p:sp>
          <p:nvSpPr>
            <p:cNvPr id="9" name="Elipse 8"/>
            <p:cNvSpPr/>
            <p:nvPr/>
          </p:nvSpPr>
          <p:spPr>
            <a:xfrm>
              <a:off x="2910767" y="4674022"/>
              <a:ext cx="2192360" cy="1096180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3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Elipse 4"/>
            <p:cNvSpPr/>
            <p:nvPr/>
          </p:nvSpPr>
          <p:spPr>
            <a:xfrm>
              <a:off x="3231831" y="4834554"/>
              <a:ext cx="1550232" cy="77511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4000" b="1" kern="1200" dirty="0" smtClean="0"/>
                <a:t>UAB</a:t>
              </a:r>
              <a:endParaRPr lang="pt-BR" sz="4000" b="1" kern="1200" dirty="0"/>
            </a:p>
          </p:txBody>
        </p:sp>
      </p:grpSp>
      <p:sp>
        <p:nvSpPr>
          <p:cNvPr id="7" name="CaixaDeTexto 6"/>
          <p:cNvSpPr txBox="1"/>
          <p:nvPr/>
        </p:nvSpPr>
        <p:spPr>
          <a:xfrm>
            <a:off x="105012" y="1446664"/>
            <a:ext cx="119869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Repercurso previsto para novembro/2015.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Novas turmas para 2016: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Avaliação institucional;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Credenciamento junto ao MEC para ofertas de cursos superiores na modalidade a distância (PDI).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/>
          <p:cNvSpPr txBox="1"/>
          <p:nvPr/>
        </p:nvSpPr>
        <p:spPr>
          <a:xfrm>
            <a:off x="105012" y="1282891"/>
            <a:ext cx="119869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Turmas em andamento: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/>
              <a:t>2º módulo em andamento (Finalização no mês de Outubro);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 err="1"/>
              <a:t>Reoferta</a:t>
            </a:r>
            <a:r>
              <a:rPr lang="pt-BR" sz="2400" dirty="0"/>
              <a:t> do 2º Módulo (Mês de Novembro);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/>
              <a:t>Início do 3º Módulo previsto para Dezembro;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/>
              <a:t>Resgate das turmas de Conceição 52 novos </a:t>
            </a:r>
            <a:r>
              <a:rPr lang="pt-BR" sz="2400" dirty="0" smtClean="0"/>
              <a:t>alunos;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Reformulação </a:t>
            </a:r>
            <a:r>
              <a:rPr lang="pt-BR" sz="2400" dirty="0"/>
              <a:t>metodológica (atividades, PPS etc</a:t>
            </a:r>
            <a:r>
              <a:rPr lang="pt-BR" sz="2400" dirty="0" smtClean="0"/>
              <a:t>.)</a:t>
            </a:r>
            <a:endParaRPr lang="pt-BR" sz="2400" dirty="0"/>
          </a:p>
        </p:txBody>
      </p:sp>
      <p:grpSp>
        <p:nvGrpSpPr>
          <p:cNvPr id="7" name="Grupo 6"/>
          <p:cNvGrpSpPr/>
          <p:nvPr/>
        </p:nvGrpSpPr>
        <p:grpSpPr>
          <a:xfrm>
            <a:off x="37218" y="32845"/>
            <a:ext cx="2501264" cy="1148523"/>
            <a:chOff x="2910767" y="4674022"/>
            <a:chExt cx="2192360" cy="1096180"/>
          </a:xfrm>
        </p:grpSpPr>
        <p:sp>
          <p:nvSpPr>
            <p:cNvPr id="8" name="Elipse 7"/>
            <p:cNvSpPr/>
            <p:nvPr/>
          </p:nvSpPr>
          <p:spPr>
            <a:xfrm>
              <a:off x="2910767" y="4674022"/>
              <a:ext cx="2192360" cy="1096180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3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Elipse 4"/>
            <p:cNvSpPr/>
            <p:nvPr/>
          </p:nvSpPr>
          <p:spPr>
            <a:xfrm>
              <a:off x="3095223" y="4889987"/>
              <a:ext cx="1871297" cy="77511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b="1" kern="1200" dirty="0" smtClean="0"/>
                <a:t>Rede </a:t>
              </a:r>
              <a:r>
                <a:rPr lang="pt-BR" sz="2800" b="1" kern="1200" dirty="0" err="1" smtClean="0"/>
                <a:t>e-Tec</a:t>
              </a:r>
              <a:r>
                <a:rPr lang="pt-BR" sz="2800" b="1" kern="1200" dirty="0" smtClean="0"/>
                <a:t> Brasil</a:t>
              </a:r>
              <a:endParaRPr lang="pt-BR" sz="2800" b="1" kern="1200" dirty="0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0" y="-95536"/>
            <a:ext cx="12192000" cy="67534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Alunos por Campus</a:t>
            </a:r>
            <a:endParaRPr kumimoji="0" lang="pt-BR" sz="4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932194598"/>
              </p:ext>
            </p:extLst>
          </p:nvPr>
        </p:nvGraphicFramePr>
        <p:xfrm>
          <a:off x="0" y="738187"/>
          <a:ext cx="12192000" cy="6119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7" name="Grupo 6"/>
          <p:cNvGrpSpPr/>
          <p:nvPr/>
        </p:nvGrpSpPr>
        <p:grpSpPr>
          <a:xfrm>
            <a:off x="37218" y="32845"/>
            <a:ext cx="2501264" cy="1148523"/>
            <a:chOff x="2910767" y="4674022"/>
            <a:chExt cx="2192360" cy="1096180"/>
          </a:xfrm>
        </p:grpSpPr>
        <p:sp>
          <p:nvSpPr>
            <p:cNvPr id="8" name="Elipse 7"/>
            <p:cNvSpPr/>
            <p:nvPr/>
          </p:nvSpPr>
          <p:spPr>
            <a:xfrm>
              <a:off x="2910767" y="4674022"/>
              <a:ext cx="2192360" cy="1096180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3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Elipse 4"/>
            <p:cNvSpPr/>
            <p:nvPr/>
          </p:nvSpPr>
          <p:spPr>
            <a:xfrm>
              <a:off x="3095223" y="4889987"/>
              <a:ext cx="1871297" cy="77511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b="1" kern="1200" dirty="0" smtClean="0"/>
                <a:t>Rede </a:t>
              </a:r>
              <a:r>
                <a:rPr lang="pt-BR" sz="2800" b="1" kern="1200" dirty="0" err="1" smtClean="0"/>
                <a:t>e-Tec</a:t>
              </a:r>
              <a:r>
                <a:rPr lang="pt-BR" sz="2800" b="1" kern="1200" dirty="0" smtClean="0"/>
                <a:t> Brasil</a:t>
              </a:r>
              <a:endParaRPr lang="pt-BR" sz="2800" b="1" kern="1200" dirty="0"/>
            </a:p>
          </p:txBody>
        </p:sp>
      </p:grpSp>
      <p:sp>
        <p:nvSpPr>
          <p:cNvPr id="10" name="CaixaDeTexto 9"/>
          <p:cNvSpPr txBox="1"/>
          <p:nvPr/>
        </p:nvSpPr>
        <p:spPr>
          <a:xfrm>
            <a:off x="9637391" y="6273225"/>
            <a:ext cx="23551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b="1" dirty="0" smtClean="0"/>
              <a:t>Total: 1106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xmlns="" val="3750402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/>
          <p:cNvSpPr txBox="1"/>
          <p:nvPr/>
        </p:nvSpPr>
        <p:spPr>
          <a:xfrm>
            <a:off x="105012" y="1296539"/>
            <a:ext cx="1198690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err="1" smtClean="0"/>
              <a:t>Repercurso</a:t>
            </a:r>
            <a:r>
              <a:rPr lang="pt-BR" sz="2400" dirty="0" smtClean="0"/>
              <a:t>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Processo nº23051.004229/2015-16 aguardando </a:t>
            </a:r>
            <a:r>
              <a:rPr lang="pt-BR" sz="2400" dirty="0"/>
              <a:t>despacho da Procuradoria/IFPA desde </a:t>
            </a:r>
            <a:r>
              <a:rPr lang="pt-BR" sz="2400" dirty="0" smtClean="0"/>
              <a:t>18/06/2015;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Novo cronograma;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Previsão de início Novembro/2015;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Previsão de </a:t>
            </a:r>
            <a:r>
              <a:rPr lang="pt-BR" sz="2400" dirty="0"/>
              <a:t>finalização </a:t>
            </a:r>
            <a:r>
              <a:rPr lang="pt-BR" sz="2400" dirty="0" smtClean="0"/>
              <a:t>Junho/2016;</a:t>
            </a:r>
          </a:p>
          <a:p>
            <a:endParaRPr lang="pt-BR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/>
              <a:t>Novas turmas para 2016: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/>
              <a:t>Prazo para informação de demandas: </a:t>
            </a:r>
            <a:r>
              <a:rPr lang="pt-BR" sz="2400" dirty="0" smtClean="0"/>
              <a:t>30/11/2015;</a:t>
            </a:r>
            <a:endParaRPr lang="pt-BR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/>
              <a:t>Documentos necessários para novos polos: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400" dirty="0"/>
              <a:t>Ofício da prefeitura </a:t>
            </a:r>
            <a:r>
              <a:rPr lang="pt-BR" sz="2400" dirty="0" smtClean="0"/>
              <a:t>demandante;</a:t>
            </a:r>
            <a:endParaRPr lang="pt-BR" sz="2400" dirty="0"/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400" dirty="0"/>
              <a:t>Convênio com prefeitura </a:t>
            </a:r>
            <a:r>
              <a:rPr lang="pt-BR" sz="2400" dirty="0" smtClean="0"/>
              <a:t>demandante;</a:t>
            </a:r>
            <a:endParaRPr lang="pt-BR" sz="2400" dirty="0"/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400" dirty="0"/>
              <a:t>Relatório de habilitação de polo (SISTEC, formulário avaliação, fotos etc</a:t>
            </a:r>
            <a:r>
              <a:rPr lang="pt-BR" sz="2400" dirty="0" smtClean="0"/>
              <a:t>.);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Instruções e documentos serão enviados aos </a:t>
            </a:r>
            <a:r>
              <a:rPr lang="pt-BR" sz="2400" i="1" dirty="0" smtClean="0"/>
              <a:t>campi</a:t>
            </a:r>
            <a:r>
              <a:rPr lang="pt-BR" sz="2400" dirty="0" smtClean="0"/>
              <a:t> até 30/09/2015.</a:t>
            </a:r>
          </a:p>
        </p:txBody>
      </p:sp>
      <p:grpSp>
        <p:nvGrpSpPr>
          <p:cNvPr id="7" name="Grupo 6"/>
          <p:cNvGrpSpPr/>
          <p:nvPr/>
        </p:nvGrpSpPr>
        <p:grpSpPr>
          <a:xfrm>
            <a:off x="37218" y="32845"/>
            <a:ext cx="2501264" cy="1148523"/>
            <a:chOff x="2910767" y="4674022"/>
            <a:chExt cx="2192360" cy="1096180"/>
          </a:xfrm>
        </p:grpSpPr>
        <p:sp>
          <p:nvSpPr>
            <p:cNvPr id="8" name="Elipse 7"/>
            <p:cNvSpPr/>
            <p:nvPr/>
          </p:nvSpPr>
          <p:spPr>
            <a:xfrm>
              <a:off x="2910767" y="4674022"/>
              <a:ext cx="2192360" cy="1096180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3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Elipse 4"/>
            <p:cNvSpPr/>
            <p:nvPr/>
          </p:nvSpPr>
          <p:spPr>
            <a:xfrm>
              <a:off x="3095223" y="4889987"/>
              <a:ext cx="1871297" cy="77511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b="1" kern="1200" dirty="0" smtClean="0"/>
                <a:t>Rede </a:t>
              </a:r>
              <a:r>
                <a:rPr lang="pt-BR" sz="2800" b="1" kern="1200" dirty="0" err="1" smtClean="0"/>
                <a:t>e-Tec</a:t>
              </a:r>
              <a:r>
                <a:rPr lang="pt-BR" sz="2800" b="1" kern="1200" dirty="0" smtClean="0"/>
                <a:t> Brasil</a:t>
              </a:r>
              <a:endParaRPr lang="pt-BR" sz="2800" b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1647113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55176"/>
          </a:xfrm>
        </p:spPr>
        <p:txBody>
          <a:bodyPr>
            <a:normAutofit fontScale="90000"/>
          </a:bodyPr>
          <a:lstStyle/>
          <a:p>
            <a:r>
              <a:rPr lang="pt-BR" sz="4800" b="1" dirty="0" smtClean="0"/>
              <a:t>       LABORATÓRIOS - </a:t>
            </a:r>
            <a:r>
              <a:rPr lang="pt-BR" sz="4800" b="1" dirty="0" err="1" smtClean="0"/>
              <a:t>NTEADs</a:t>
            </a:r>
            <a:endParaRPr lang="pt-BR" sz="4800" b="1" dirty="0"/>
          </a:p>
        </p:txBody>
      </p:sp>
      <p:sp>
        <p:nvSpPr>
          <p:cNvPr id="6" name="Espaço Reservado para Conteúdo 7"/>
          <p:cNvSpPr>
            <a:spLocks noGrp="1"/>
          </p:cNvSpPr>
          <p:nvPr>
            <p:ph sz="half" idx="1"/>
          </p:nvPr>
        </p:nvSpPr>
        <p:spPr>
          <a:xfrm>
            <a:off x="390730" y="1013085"/>
            <a:ext cx="6678809" cy="5152292"/>
          </a:xfrm>
        </p:spPr>
        <p:txBody>
          <a:bodyPr>
            <a:normAutofit/>
          </a:bodyPr>
          <a:lstStyle/>
          <a:p>
            <a:r>
              <a:rPr lang="pt-BR" sz="3200" dirty="0" smtClean="0"/>
              <a:t>Abaetetuba </a:t>
            </a:r>
            <a:r>
              <a:rPr lang="pt-BR" sz="2400" dirty="0" smtClean="0"/>
              <a:t>(2013)</a:t>
            </a:r>
            <a:endParaRPr lang="pt-BR" sz="3200" dirty="0" smtClean="0"/>
          </a:p>
          <a:p>
            <a:r>
              <a:rPr lang="pt-BR" sz="3200" dirty="0" smtClean="0"/>
              <a:t>Breves </a:t>
            </a:r>
            <a:r>
              <a:rPr lang="pt-BR" sz="2400" dirty="0" smtClean="0"/>
              <a:t>(2013)</a:t>
            </a:r>
            <a:endParaRPr lang="pt-BR" sz="3200" dirty="0" smtClean="0"/>
          </a:p>
          <a:p>
            <a:r>
              <a:rPr lang="pt-BR" sz="3200" dirty="0" smtClean="0"/>
              <a:t>Castanhal </a:t>
            </a:r>
            <a:r>
              <a:rPr lang="pt-BR" sz="2400" dirty="0" smtClean="0"/>
              <a:t>(2013)</a:t>
            </a:r>
            <a:endParaRPr lang="pt-BR" sz="3200" dirty="0" smtClean="0"/>
          </a:p>
          <a:p>
            <a:r>
              <a:rPr lang="pt-BR" sz="3200" dirty="0" smtClean="0"/>
              <a:t>Conceição do Araguaia </a:t>
            </a:r>
            <a:r>
              <a:rPr lang="pt-BR" sz="2400" dirty="0" smtClean="0"/>
              <a:t>(2013)</a:t>
            </a:r>
            <a:endParaRPr lang="pt-BR" sz="3200" dirty="0" smtClean="0"/>
          </a:p>
          <a:p>
            <a:r>
              <a:rPr lang="pt-BR" sz="3200" dirty="0" err="1" smtClean="0"/>
              <a:t>Tucuruí</a:t>
            </a:r>
            <a:r>
              <a:rPr lang="pt-BR" sz="3200" dirty="0" smtClean="0"/>
              <a:t> </a:t>
            </a:r>
            <a:r>
              <a:rPr lang="pt-BR" sz="2400" dirty="0" smtClean="0"/>
              <a:t>(2013)</a:t>
            </a:r>
            <a:endParaRPr lang="pt-BR" sz="3200" dirty="0" smtClean="0"/>
          </a:p>
          <a:p>
            <a:r>
              <a:rPr lang="pt-BR" sz="3200" dirty="0" smtClean="0"/>
              <a:t>Bragança </a:t>
            </a:r>
            <a:r>
              <a:rPr lang="pt-BR" sz="2400" dirty="0" smtClean="0"/>
              <a:t>(2014)</a:t>
            </a:r>
            <a:endParaRPr lang="pt-BR" sz="3200" dirty="0" smtClean="0"/>
          </a:p>
          <a:p>
            <a:r>
              <a:rPr lang="pt-BR" sz="3200" dirty="0" smtClean="0"/>
              <a:t>Rural Marabá </a:t>
            </a:r>
            <a:r>
              <a:rPr lang="pt-BR" sz="2400" dirty="0" smtClean="0"/>
              <a:t>(2014)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0" y="15881"/>
            <a:ext cx="12192000" cy="830997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pt-BR"/>
            </a:defPPr>
            <a:lvl1pPr marR="0" lvl="0" indent="0" algn="ctr" defTabSz="4572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1" i="0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dirty="0" smtClean="0"/>
              <a:t>          Institucionalização </a:t>
            </a:r>
            <a:r>
              <a:rPr lang="pt-BR" dirty="0"/>
              <a:t>da </a:t>
            </a:r>
            <a:r>
              <a:rPr lang="pt-BR" dirty="0" err="1"/>
              <a:t>EaD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0" y="984521"/>
            <a:ext cx="1219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 fontAlgn="base">
              <a:buSzPct val="80000"/>
              <a:buFont typeface="Arial" panose="020B0604020202020204" pitchFamily="34" charset="0"/>
              <a:buChar char="•"/>
            </a:pPr>
            <a:r>
              <a:rPr lang="pt-BR" sz="2400" dirty="0" smtClean="0"/>
              <a:t>Formação do corpo social do CTEAD (concurso TAE e docente)</a:t>
            </a:r>
          </a:p>
          <a:p>
            <a:pPr marL="800100" lvl="1" indent="-342900" fontAlgn="base">
              <a:buSzPct val="80000"/>
              <a:buFont typeface="Arial" panose="020B0604020202020204" pitchFamily="34" charset="0"/>
              <a:buChar char="•"/>
            </a:pPr>
            <a:r>
              <a:rPr lang="pt-BR" sz="2400" dirty="0" smtClean="0"/>
              <a:t>Construção definitiva do CTEAD (Reitoria)</a:t>
            </a:r>
          </a:p>
          <a:p>
            <a:pPr marL="1257300" lvl="2" indent="-342900" fontAlgn="base">
              <a:buSzPct val="80000"/>
              <a:buFont typeface="Arial" panose="020B0604020202020204" pitchFamily="34" charset="0"/>
              <a:buChar char="•"/>
            </a:pPr>
            <a:r>
              <a:rPr lang="pt-BR" sz="2400" dirty="0" smtClean="0"/>
              <a:t>Obra parada aguardando alterações para fundação predial</a:t>
            </a:r>
          </a:p>
          <a:p>
            <a:pPr marL="800100" lvl="1" indent="-342900" fontAlgn="base">
              <a:buSzPct val="80000"/>
              <a:buFont typeface="Arial" panose="020B0604020202020204" pitchFamily="34" charset="0"/>
              <a:buChar char="•"/>
            </a:pPr>
            <a:r>
              <a:rPr lang="pt-BR" sz="2400" dirty="0" smtClean="0"/>
              <a:t>Construção provisória do CTEAD (Ananindeua)</a:t>
            </a:r>
          </a:p>
          <a:p>
            <a:pPr marL="1257300" lvl="2" indent="-342900" fontAlgn="base">
              <a:buSzPct val="80000"/>
              <a:buFont typeface="Arial" panose="020B0604020202020204" pitchFamily="34" charset="0"/>
              <a:buChar char="•"/>
            </a:pPr>
            <a:r>
              <a:rPr lang="pt-BR" sz="2400" dirty="0" smtClean="0"/>
              <a:t>Obra em andamento</a:t>
            </a:r>
            <a:endParaRPr lang="pt-BR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531074"/>
          </a:xfrm>
        </p:spPr>
        <p:txBody>
          <a:bodyPr>
            <a:normAutofit/>
          </a:bodyPr>
          <a:lstStyle/>
          <a:p>
            <a:pPr algn="ctr"/>
            <a:r>
              <a:rPr lang="pt-BR" sz="4800" b="1" dirty="0" smtClean="0"/>
              <a:t>PRÉDIO – CTEAD</a:t>
            </a:r>
            <a:br>
              <a:rPr lang="pt-BR" sz="4800" b="1" dirty="0" smtClean="0"/>
            </a:br>
            <a:r>
              <a:rPr lang="pt-BR" sz="2800" b="1" dirty="0" smtClean="0"/>
              <a:t>(Ananindeua)</a:t>
            </a:r>
            <a:endParaRPr lang="pt-BR" sz="4800" b="1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6645" y="1705970"/>
            <a:ext cx="5686567" cy="426492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27772" y="1705969"/>
            <a:ext cx="5654721" cy="4241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5044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do">
  <a:themeElements>
    <a:clrScheme name="Facetad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do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1525</TotalTime>
  <Words>312</Words>
  <Application>Microsoft Office PowerPoint</Application>
  <PresentationFormat>Personalizar</PresentationFormat>
  <Paragraphs>66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Facetado</vt:lpstr>
      <vt:lpstr>Reunião Diretores de Ensino</vt:lpstr>
      <vt:lpstr>Slide 2</vt:lpstr>
      <vt:lpstr>Slide 3</vt:lpstr>
      <vt:lpstr>Slide 4</vt:lpstr>
      <vt:lpstr>Slide 5</vt:lpstr>
      <vt:lpstr>       LABORATÓRIOS - NTEADs</vt:lpstr>
      <vt:lpstr>Slide 7</vt:lpstr>
      <vt:lpstr>PRÉDIO – CTEAD (Ananindeua)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Reunião Diretores de Ensino</dc:title>
  <dc:creator>Elinilze Teodoro</dc:creator>
  <cp:lastModifiedBy>gleice.oliveira</cp:lastModifiedBy>
  <cp:revision>147</cp:revision>
  <dcterms:created xsi:type="dcterms:W3CDTF">2015-06-02T03:56:11Z</dcterms:created>
  <dcterms:modified xsi:type="dcterms:W3CDTF">2015-08-28T19:53:22Z</dcterms:modified>
</cp:coreProperties>
</file>