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58" r:id="rId5"/>
    <p:sldId id="268" r:id="rId6"/>
    <p:sldId id="259" r:id="rId7"/>
    <p:sldId id="263" r:id="rId8"/>
    <p:sldId id="260" r:id="rId9"/>
    <p:sldId id="261" r:id="rId10"/>
    <p:sldId id="262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90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E700DB3-DBF0-4086-B675-117E7A9610B8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E700DB3-DBF0-4086-B675-117E7A9610B8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E700DB3-DBF0-4086-B675-117E7A9610B8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E700DB3-DBF0-4086-B675-117E7A9610B8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86000" y="2204864"/>
            <a:ext cx="6172200" cy="2813698"/>
          </a:xfrm>
        </p:spPr>
        <p:txBody>
          <a:bodyPr/>
          <a:lstStyle/>
          <a:p>
            <a:r>
              <a:rPr lang="pt-BR" dirty="0" smtClean="0"/>
              <a:t>Coordenação Geral de Educação Básica</a:t>
            </a:r>
            <a:br>
              <a:rPr lang="pt-BR" dirty="0" smtClean="0"/>
            </a:br>
            <a:r>
              <a:rPr lang="pt-BR" dirty="0" smtClean="0"/>
              <a:t>Atualização </a:t>
            </a:r>
            <a:r>
              <a:rPr lang="pt-BR" dirty="0"/>
              <a:t>dos PPCS para 2016</a:t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Pedagoga </a:t>
            </a:r>
            <a:r>
              <a:rPr lang="pt-BR" dirty="0" err="1" smtClean="0"/>
              <a:t>Msc</a:t>
            </a:r>
            <a:r>
              <a:rPr lang="pt-BR" dirty="0" smtClean="0"/>
              <a:t>. </a:t>
            </a:r>
            <a:r>
              <a:rPr lang="pt-BR" dirty="0" err="1" smtClean="0"/>
              <a:t>Gleice</a:t>
            </a:r>
            <a:r>
              <a:rPr lang="pt-BR" dirty="0" smtClean="0"/>
              <a:t> </a:t>
            </a:r>
            <a:r>
              <a:rPr lang="pt-BR" dirty="0" err="1" smtClean="0"/>
              <a:t>Izaura</a:t>
            </a:r>
            <a:r>
              <a:rPr lang="pt-BR" dirty="0" smtClean="0"/>
              <a:t> da Costa Oliveira</a:t>
            </a:r>
          </a:p>
          <a:p>
            <a:r>
              <a:rPr lang="pt-BR" dirty="0" smtClean="0"/>
              <a:t>Ebprofissional.proen@ifpa.edu.br</a:t>
            </a:r>
            <a:endParaRPr lang="pt-B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4624"/>
            <a:ext cx="13350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70576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467600" cy="5925272"/>
          </a:xfrm>
        </p:spPr>
        <p:txBody>
          <a:bodyPr>
            <a:normAutofit/>
          </a:bodyPr>
          <a:lstStyle/>
          <a:p>
            <a:r>
              <a:rPr lang="pt-BR" dirty="0"/>
              <a:t>Resolução nº 01/2014-CNE/CEB, que atualiza e define novos critérios para </a:t>
            </a:r>
            <a:r>
              <a:rPr lang="pt-BR" dirty="0" smtClean="0"/>
              <a:t>a composição </a:t>
            </a:r>
            <a:r>
              <a:rPr lang="pt-BR" dirty="0"/>
              <a:t>do Catálogo Nacional de Cursos Técnicos</a:t>
            </a:r>
            <a:r>
              <a:rPr lang="pt-BR" dirty="0" smtClean="0"/>
              <a:t>.</a:t>
            </a:r>
          </a:p>
          <a:p>
            <a:endParaRPr lang="pt-BR" dirty="0" smtClean="0"/>
          </a:p>
          <a:p>
            <a:pPr algn="just"/>
            <a:r>
              <a:rPr lang="pt-BR" dirty="0"/>
              <a:t>Atendimento ao disposto do Regulamento Didático Pedagógico do Ensino </a:t>
            </a:r>
            <a:r>
              <a:rPr lang="pt-BR" dirty="0" smtClean="0"/>
              <a:t>sobre como </a:t>
            </a:r>
            <a:r>
              <a:rPr lang="pt-BR" dirty="0"/>
              <a:t>definir a carga horária do componente curricular, que deve </a:t>
            </a:r>
            <a:r>
              <a:rPr lang="pt-BR" dirty="0" smtClean="0"/>
              <a:t>corresponder ao </a:t>
            </a:r>
            <a:r>
              <a:rPr lang="pt-BR" dirty="0"/>
              <a:t>produto da relação da quantidade de horas-aula semanais multiplicada por, </a:t>
            </a:r>
            <a:r>
              <a:rPr lang="pt-BR" dirty="0" smtClean="0"/>
              <a:t>no mínimo</a:t>
            </a:r>
            <a:r>
              <a:rPr lang="pt-BR" dirty="0"/>
              <a:t>, 20 (vinte) semanas letivas, por semestre (anexo 1</a:t>
            </a:r>
            <a:r>
              <a:rPr lang="pt-BR" dirty="0" smtClean="0"/>
              <a:t>)</a:t>
            </a:r>
          </a:p>
          <a:p>
            <a:pPr algn="just"/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82" y="-10693"/>
            <a:ext cx="9334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1073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pt-BR" dirty="0" smtClean="0"/>
              <a:t>Legislações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•Lei </a:t>
            </a:r>
            <a:r>
              <a:rPr lang="pt-BR" dirty="0"/>
              <a:t>Nº 11.769 de 18 de agosto de 2008 , alterou o Art.26 da Lei de Diretrizes e Bases da Educação Nacional, que passou a vigorar com a inclusão do parágrafo 6º , dando ao ensino da música caráter obrigatório como conteúdo na disciplina de Artes; estabeleceu três anos para os sistemas de ensino se adaptarem as exigências estabelecidas na legislação</a:t>
            </a:r>
            <a:r>
              <a:rPr lang="pt-BR" dirty="0" smtClean="0"/>
              <a:t>.</a:t>
            </a:r>
          </a:p>
          <a:p>
            <a:r>
              <a:rPr lang="pt-BR" dirty="0" smtClean="0"/>
              <a:t>•Lei </a:t>
            </a:r>
            <a:r>
              <a:rPr lang="pt-BR" dirty="0"/>
              <a:t>Nº11.645 de 10 de março de 2008 , inclui a obrigatoriedade da </a:t>
            </a:r>
            <a:r>
              <a:rPr lang="pt-BR" dirty="0" smtClean="0"/>
              <a:t>temática,  </a:t>
            </a:r>
            <a:r>
              <a:rPr lang="pt-BR" dirty="0"/>
              <a:t>“História e Cultura Afro-Brasileira e </a:t>
            </a:r>
            <a:r>
              <a:rPr lang="pt-BR" b="1" i="1" dirty="0"/>
              <a:t>Indígena</a:t>
            </a:r>
            <a:r>
              <a:rPr lang="pt-BR" i="1" dirty="0"/>
              <a:t> </a:t>
            </a:r>
            <a:r>
              <a:rPr lang="pt-BR" dirty="0"/>
              <a:t>“ nos estabelecimentos de ensino fundamental e </a:t>
            </a:r>
            <a:r>
              <a:rPr lang="pt-BR" dirty="0" smtClean="0"/>
              <a:t>médio, </a:t>
            </a:r>
            <a:r>
              <a:rPr lang="pt-BR" dirty="0"/>
              <a:t>público e </a:t>
            </a:r>
            <a:r>
              <a:rPr lang="pt-BR" dirty="0" smtClean="0"/>
              <a:t>privado</a:t>
            </a:r>
          </a:p>
          <a:p>
            <a:r>
              <a:rPr lang="pt-BR" dirty="0" smtClean="0"/>
              <a:t>§ 2º explica que serão ministrados conteúdos no </a:t>
            </a:r>
            <a:r>
              <a:rPr lang="pt-BR" dirty="0"/>
              <a:t>â</a:t>
            </a:r>
            <a:r>
              <a:rPr lang="pt-BR" dirty="0" smtClean="0"/>
              <a:t>mbito de todo o currículo escolar, em especial</a:t>
            </a:r>
            <a:r>
              <a:rPr lang="pt-BR" b="1" dirty="0" smtClean="0"/>
              <a:t>(principalmente</a:t>
            </a:r>
            <a:r>
              <a:rPr lang="pt-BR" dirty="0" smtClean="0"/>
              <a:t>, </a:t>
            </a:r>
            <a:r>
              <a:rPr lang="pt-BR" b="1" dirty="0" smtClean="0"/>
              <a:t>de preferência</a:t>
            </a:r>
            <a:r>
              <a:rPr lang="pt-BR" dirty="0" smtClean="0"/>
              <a:t>) nas áreas de Educ. Art., Literatura e História. </a:t>
            </a:r>
          </a:p>
          <a:p>
            <a:endParaRPr lang="pt-B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9" y="0"/>
            <a:ext cx="9334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2072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pt-BR" dirty="0" smtClean="0"/>
              <a:t>•Lei </a:t>
            </a:r>
            <a:r>
              <a:rPr lang="pt-BR" dirty="0"/>
              <a:t>Nº 11.161 de 05 de agosto de 2005, estabeleceu a inclusão da Língua Espanhola no Ensino Médio, orientando que o ensino desta língua estrangeira é de oferta  obrigatória para a escola  e de matrícula facultativa para o aluno,  estipulou um prazo de 5 anos </a:t>
            </a:r>
            <a:r>
              <a:rPr lang="pt-BR" dirty="0" smtClean="0"/>
              <a:t>para </a:t>
            </a:r>
            <a:r>
              <a:rPr lang="pt-BR" dirty="0"/>
              <a:t>as adaptações previstas nesta lei</a:t>
            </a:r>
            <a:r>
              <a:rPr lang="pt-BR" dirty="0" smtClean="0"/>
              <a:t>.</a:t>
            </a:r>
          </a:p>
          <a:p>
            <a:r>
              <a:rPr lang="pt-BR" dirty="0" smtClean="0"/>
              <a:t>•Lei </a:t>
            </a:r>
            <a:r>
              <a:rPr lang="pt-BR" dirty="0"/>
              <a:t>Nº 10.741 de 1º de outubro  de 2003 , </a:t>
            </a:r>
            <a:r>
              <a:rPr lang="pt-BR" dirty="0" smtClean="0"/>
              <a:t>Estatuto do Idoso, o </a:t>
            </a:r>
            <a:r>
              <a:rPr lang="pt-BR" dirty="0"/>
              <a:t>art.22 </a:t>
            </a:r>
            <a:r>
              <a:rPr lang="pt-BR" dirty="0" smtClean="0"/>
              <a:t>recomenda </a:t>
            </a:r>
            <a:r>
              <a:rPr lang="pt-BR" dirty="0"/>
              <a:t>que nos currículos dos diversos níveis de ensino formal serão inseridos conteúdos voltados ao processo de envelhecimento, ao respeito e à valorização do idoso , de forma a eliminar o preconceito e a produzir conhecimentos sobre a matéria.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22370"/>
            <a:ext cx="9334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1144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1560" y="692696"/>
            <a:ext cx="7200800" cy="5256584"/>
          </a:xfrm>
        </p:spPr>
        <p:txBody>
          <a:bodyPr/>
          <a:lstStyle/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dirty="0" smtClean="0"/>
              <a:t>Lei </a:t>
            </a:r>
            <a:r>
              <a:rPr lang="pt-BR" dirty="0"/>
              <a:t>Nº 9.795 de 27 de abril de 1999, que instituiu a Política Nacional de Educação Ambiental, explica no Art. 9º que a educação ambiental deverá ser desenvolvida nos currículos das instituições de ensino públicas e privadas desde a educação básica até o ensino superior, não como disciplina específica, mas prática educativa integrada contínua e permanente</a:t>
            </a:r>
            <a:r>
              <a:rPr lang="pt-BR" dirty="0" smtClean="0"/>
              <a:t>.</a:t>
            </a:r>
          </a:p>
          <a:p>
            <a:pPr marL="0" indent="0" algn="just">
              <a:buNone/>
            </a:pPr>
            <a:endParaRPr lang="pt-BR" dirty="0" smtClean="0"/>
          </a:p>
          <a:p>
            <a:endParaRPr lang="pt-B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414" y="0"/>
            <a:ext cx="9334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2431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112568"/>
          </a:xfrm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pPr lvl="8"/>
            <a:r>
              <a:rPr lang="pt-BR" sz="3200" dirty="0" smtClean="0"/>
              <a:t>Obrigada !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xmlns="" val="51603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Contextualização do processo de atualização e Regulamentação dos  </a:t>
            </a:r>
            <a:r>
              <a:rPr lang="pt-BR" dirty="0" err="1" smtClean="0"/>
              <a:t>ppcs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000" dirty="0" smtClean="0"/>
              <a:t>Maio 2015, ao assumirmos a CGEB iniciamos de imediato uma ação de regulamentação de PPCS com as seguintes pendências: </a:t>
            </a:r>
          </a:p>
          <a:p>
            <a:pPr algn="just"/>
            <a:r>
              <a:rPr lang="pt-BR" sz="2000" dirty="0" smtClean="0"/>
              <a:t>sem ato e atos com data expirada, </a:t>
            </a:r>
          </a:p>
          <a:p>
            <a:pPr algn="just"/>
            <a:r>
              <a:rPr lang="pt-BR" sz="2000" dirty="0" smtClean="0"/>
              <a:t>sem disciplinas obrigatórias por lei (Filosofia, Sociologia),</a:t>
            </a:r>
          </a:p>
          <a:p>
            <a:pPr algn="just"/>
            <a:r>
              <a:rPr lang="pt-BR" sz="2000" dirty="0" smtClean="0"/>
              <a:t> diferenças  entre a matriz cadastrada no SCA  e a matriz curricular executada na prática pedagógica, </a:t>
            </a:r>
          </a:p>
          <a:p>
            <a:pPr algn="just"/>
            <a:r>
              <a:rPr lang="pt-BR" sz="2000" dirty="0" smtClean="0"/>
              <a:t>atualização de Nº de vagas nas portarias para  novas ofertas.</a:t>
            </a:r>
          </a:p>
          <a:p>
            <a:pPr algn="just"/>
            <a:endParaRPr lang="pt-BR" sz="2000" dirty="0" smtClean="0"/>
          </a:p>
          <a:p>
            <a:pPr algn="just"/>
            <a:endParaRPr lang="pt-BR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5" y="4691"/>
            <a:ext cx="936104" cy="61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75642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/>
          <a:lstStyle/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Em </a:t>
            </a:r>
            <a:r>
              <a:rPr lang="pt-BR" dirty="0"/>
              <a:t>09 de setembro de 2015 foi encaminhado  o MEMO Nº18/2015 com as orientações referentes a legislação e regulamentações internas para atualizações dos PPCS, este memorando determinou o prazo até dia 30/09 para envio dos PPCS com  estas </a:t>
            </a:r>
            <a:r>
              <a:rPr lang="pt-BR" dirty="0" smtClean="0"/>
              <a:t>alterações.</a:t>
            </a:r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95770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Recomendações do MEMO Nº 18/2015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061176"/>
          </a:xfrm>
        </p:spPr>
        <p:txBody>
          <a:bodyPr>
            <a:normAutofit fontScale="92500"/>
          </a:bodyPr>
          <a:lstStyle/>
          <a:p>
            <a:r>
              <a:rPr lang="pt-BR" dirty="0"/>
              <a:t>Instrução Normativa nº 01/2014-PROEN/IFPA, que instrui e normatiza </a:t>
            </a:r>
            <a:r>
              <a:rPr lang="pt-BR" dirty="0" smtClean="0"/>
              <a:t>a inclusão </a:t>
            </a:r>
            <a:r>
              <a:rPr lang="pt-BR" dirty="0"/>
              <a:t>das disciplinas </a:t>
            </a:r>
            <a:r>
              <a:rPr lang="pt-BR"/>
              <a:t>de </a:t>
            </a:r>
            <a:r>
              <a:rPr lang="pt-BR" smtClean="0"/>
              <a:t>Filosofia </a:t>
            </a:r>
            <a:r>
              <a:rPr lang="pt-BR" dirty="0"/>
              <a:t>e </a:t>
            </a:r>
            <a:r>
              <a:rPr lang="pt-BR" smtClean="0"/>
              <a:t>Sociologia (Lei Nº 11.684 de 2/06/2008) </a:t>
            </a:r>
            <a:r>
              <a:rPr lang="pt-BR" dirty="0"/>
              <a:t>nos currículos dos cursos </a:t>
            </a:r>
            <a:r>
              <a:rPr lang="pt-BR" dirty="0" smtClean="0"/>
              <a:t>de educação </a:t>
            </a:r>
            <a:r>
              <a:rPr lang="pt-BR" dirty="0"/>
              <a:t>profissional técnica de nível médio do Instituto Federal de </a:t>
            </a:r>
            <a:r>
              <a:rPr lang="pt-BR" dirty="0" smtClean="0"/>
              <a:t>Educação. </a:t>
            </a:r>
          </a:p>
          <a:p>
            <a:r>
              <a:rPr lang="pt-BR" dirty="0"/>
              <a:t>Resolução nº 235/2014-CONSUP/IFPA, que estabelece os procedimentos </a:t>
            </a:r>
            <a:r>
              <a:rPr lang="pt-BR" dirty="0" smtClean="0"/>
              <a:t>a serem </a:t>
            </a:r>
            <a:r>
              <a:rPr lang="pt-BR" dirty="0"/>
              <a:t>adotados para autorização de criação de cursos, aprovação, atualização ou aditamento de Projeto Pedagógico de Curso (PPC) do Instituto Federal </a:t>
            </a:r>
            <a:r>
              <a:rPr lang="pt-BR" dirty="0" smtClean="0"/>
              <a:t>de Educação</a:t>
            </a:r>
            <a:r>
              <a:rPr lang="pt-BR" dirty="0"/>
              <a:t>, Ciência e Tecnologia do Pará (IFPA).</a:t>
            </a:r>
          </a:p>
          <a:p>
            <a:r>
              <a:rPr lang="pt-BR" dirty="0"/>
              <a:t>c) Resolução nº41/2015-CONSUP/IFPA, que </a:t>
            </a:r>
            <a:r>
              <a:rPr lang="pt-BR" dirty="0" smtClean="0"/>
              <a:t>aprova o </a:t>
            </a:r>
            <a:r>
              <a:rPr lang="pt-BR" dirty="0"/>
              <a:t>Regulamento </a:t>
            </a:r>
            <a:r>
              <a:rPr lang="pt-BR" dirty="0" smtClean="0"/>
              <a:t>Didático Pedagógico </a:t>
            </a:r>
            <a:r>
              <a:rPr lang="pt-BR" dirty="0"/>
              <a:t>do Ensino, do IFPA,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404" y="7500"/>
            <a:ext cx="9334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69236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467600" cy="5925272"/>
          </a:xfrm>
        </p:spPr>
        <p:txBody>
          <a:bodyPr>
            <a:normAutofit/>
          </a:bodyPr>
          <a:lstStyle/>
          <a:p>
            <a:r>
              <a:rPr lang="pt-BR" dirty="0"/>
              <a:t>Resolução nº 01/2014-CNE/CEB, que atualiza e define novos critérios para </a:t>
            </a:r>
            <a:r>
              <a:rPr lang="pt-BR" dirty="0" smtClean="0"/>
              <a:t>a composição </a:t>
            </a:r>
            <a:r>
              <a:rPr lang="pt-BR" dirty="0"/>
              <a:t>do Catálogo Nacional de Cursos Técnicos</a:t>
            </a:r>
            <a:r>
              <a:rPr lang="pt-BR" dirty="0" smtClean="0"/>
              <a:t>.</a:t>
            </a:r>
          </a:p>
          <a:p>
            <a:endParaRPr lang="pt-BR" dirty="0" smtClean="0"/>
          </a:p>
          <a:p>
            <a:pPr algn="just"/>
            <a:r>
              <a:rPr lang="pt-BR" dirty="0"/>
              <a:t>Atendimento ao disposto do Regulamento Didático Pedagógico do Ensino </a:t>
            </a:r>
            <a:r>
              <a:rPr lang="pt-BR" dirty="0" smtClean="0"/>
              <a:t>sobre como </a:t>
            </a:r>
            <a:r>
              <a:rPr lang="pt-BR" dirty="0"/>
              <a:t>definir a carga horária do componente curricular, que deve </a:t>
            </a:r>
            <a:r>
              <a:rPr lang="pt-BR" dirty="0" smtClean="0"/>
              <a:t>corresponder ao </a:t>
            </a:r>
            <a:r>
              <a:rPr lang="pt-BR" dirty="0"/>
              <a:t>produto da relação da quantidade de horas-aula semanais multiplicada por, </a:t>
            </a:r>
            <a:r>
              <a:rPr lang="pt-BR" dirty="0" smtClean="0"/>
              <a:t>no mínimo</a:t>
            </a:r>
            <a:r>
              <a:rPr lang="pt-BR" dirty="0"/>
              <a:t>, 20 (vinte) semanas letivas, por semestre (anexo 1</a:t>
            </a:r>
            <a:r>
              <a:rPr lang="pt-BR" dirty="0" smtClean="0"/>
              <a:t>)</a:t>
            </a:r>
          </a:p>
          <a:p>
            <a:pPr algn="just"/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82" y="-10693"/>
            <a:ext cx="9334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1133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r>
              <a:rPr lang="pt-BR" dirty="0" smtClean="0"/>
              <a:t>Atualizações dos PPCS para  2016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19256" cy="5133184"/>
          </a:xfrm>
        </p:spPr>
        <p:txBody>
          <a:bodyPr/>
          <a:lstStyle/>
          <a:p>
            <a:endParaRPr lang="pt-BR" dirty="0" smtClean="0"/>
          </a:p>
          <a:p>
            <a:r>
              <a:rPr lang="pt-BR" dirty="0" smtClean="0"/>
              <a:t>Regulamento </a:t>
            </a:r>
            <a:r>
              <a:rPr lang="pt-BR" dirty="0"/>
              <a:t>Didático </a:t>
            </a:r>
            <a:r>
              <a:rPr lang="pt-BR" dirty="0" smtClean="0"/>
              <a:t>Pedagógico de Ensino / Resolução Nº 041 de 21 de maio de 2015. Art.1º , Das Diretrizes Gerais explica “Este regulamento regerá os procedimentos didático-pedagógicos e administrativos das atividades acadêmicas referentes ao Ensino do IFPA...”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 smtClean="0"/>
              <a:t>Legislações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334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4978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6737176" cy="1008112"/>
          </a:xfrm>
        </p:spPr>
        <p:txBody>
          <a:bodyPr>
            <a:normAutofit/>
          </a:bodyPr>
          <a:lstStyle/>
          <a:p>
            <a:r>
              <a:rPr lang="pt-BR" sz="2400" dirty="0"/>
              <a:t>Regulamento Didático Pedagógico de Ensino / Resolução Nº 041 de 21 de maio de 2015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42502" y="1321368"/>
            <a:ext cx="7467600" cy="5536632"/>
          </a:xfrm>
        </p:spPr>
        <p:txBody>
          <a:bodyPr/>
          <a:lstStyle/>
          <a:p>
            <a:r>
              <a:rPr lang="pt-BR" dirty="0" smtClean="0"/>
              <a:t>Nas  </a:t>
            </a:r>
            <a:r>
              <a:rPr lang="pt-BR" dirty="0"/>
              <a:t>Disposições Transitórias (pág.104</a:t>
            </a:r>
            <a:r>
              <a:rPr lang="pt-BR" dirty="0" smtClean="0"/>
              <a:t>),</a:t>
            </a:r>
          </a:p>
          <a:p>
            <a:pPr algn="just"/>
            <a:r>
              <a:rPr lang="pt-BR" dirty="0" smtClean="0"/>
              <a:t> O </a:t>
            </a:r>
            <a:r>
              <a:rPr lang="pt-BR" dirty="0"/>
              <a:t>Art. 382  estipula um prazo máximo de 06 meses a partir da data de aprovação deste regulamento  para os cursos que não possuem Plano Pedagógico de Curso apresentarem os mesmos ao </a:t>
            </a:r>
            <a:r>
              <a:rPr lang="pt-BR" dirty="0" smtClean="0"/>
              <a:t>CONSUP, </a:t>
            </a:r>
            <a:r>
              <a:rPr lang="pt-BR" dirty="0"/>
              <a:t>sob pena de suspensão de oferta de vagas nos processos seletivos subsequentes</a:t>
            </a:r>
            <a:r>
              <a:rPr lang="pt-BR" dirty="0" smtClean="0"/>
              <a:t>.</a:t>
            </a:r>
          </a:p>
          <a:p>
            <a:pPr algn="just"/>
            <a:r>
              <a:rPr lang="pt-BR" dirty="0" smtClean="0"/>
              <a:t> </a:t>
            </a:r>
            <a:r>
              <a:rPr lang="pt-BR" dirty="0"/>
              <a:t>No Art. 394 está </a:t>
            </a:r>
            <a:r>
              <a:rPr lang="pt-BR" dirty="0" smtClean="0"/>
              <a:t>estipulado que o prazo para </a:t>
            </a:r>
            <a:r>
              <a:rPr lang="pt-BR" dirty="0"/>
              <a:t>os ingressantes a partir </a:t>
            </a:r>
            <a:r>
              <a:rPr lang="pt-BR" dirty="0" smtClean="0"/>
              <a:t>de 01 de </a:t>
            </a:r>
            <a:r>
              <a:rPr lang="pt-BR" dirty="0"/>
              <a:t>janeiro de 2017 </a:t>
            </a:r>
            <a:r>
              <a:rPr lang="pt-BR" dirty="0" smtClean="0"/>
              <a:t>aplicar-se-á </a:t>
            </a:r>
            <a:r>
              <a:rPr lang="pt-BR" dirty="0"/>
              <a:t>todos os dispositivos deste </a:t>
            </a:r>
            <a:r>
              <a:rPr lang="pt-BR" dirty="0" smtClean="0"/>
              <a:t>regulamento</a:t>
            </a:r>
          </a:p>
          <a:p>
            <a:pPr algn="just"/>
            <a:r>
              <a:rPr lang="pt-BR" dirty="0" smtClean="0"/>
              <a:t>  </a:t>
            </a:r>
            <a:r>
              <a:rPr lang="pt-BR" dirty="0"/>
              <a:t>Art. 395 estabelece até 31 de maio de 2016 para atualização dos PPCS.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1634"/>
            <a:ext cx="9334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3965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92211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Regulamento Didático pedagógico de Ensino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787208" cy="498916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/>
              <a:t>Capítulo II, o Art.112  que trata do Regime Didático, o </a:t>
            </a:r>
            <a:r>
              <a:rPr lang="pt-BR" dirty="0" smtClean="0"/>
              <a:t> </a:t>
            </a:r>
            <a:r>
              <a:rPr lang="pt-BR" dirty="0"/>
              <a:t>(pág.34) explica que os cursos de Educação Profissional Técnica de Nível Médio ou de Nível Superior de Graduação deverão definir um dos três regimes: Semestral, Anual ou Modular</a:t>
            </a:r>
            <a:r>
              <a:rPr lang="pt-BR" dirty="0" smtClean="0"/>
              <a:t>.</a:t>
            </a:r>
          </a:p>
          <a:p>
            <a:pPr algn="just"/>
            <a:r>
              <a:rPr lang="pt-BR" dirty="0" smtClean="0"/>
              <a:t> </a:t>
            </a:r>
            <a:r>
              <a:rPr lang="pt-BR" dirty="0"/>
              <a:t>Capítulo IV, Art. </a:t>
            </a:r>
            <a:r>
              <a:rPr lang="pt-BR" dirty="0" smtClean="0"/>
              <a:t>121, que </a:t>
            </a:r>
            <a:r>
              <a:rPr lang="pt-BR" dirty="0"/>
              <a:t>trata do turno de funcionamento</a:t>
            </a:r>
            <a:r>
              <a:rPr lang="pt-BR" dirty="0" smtClean="0"/>
              <a:t>,(pág</a:t>
            </a:r>
            <a:r>
              <a:rPr lang="pt-BR" dirty="0"/>
              <a:t>. 37) orienta como será organizada a jornada acadêmica diária em horas aula por turno: No turno diurno até 6 (seis )horas-aula  presenciais por dia , no turno noturno até 5 (cinco) horas aula, no turno integral até 9 (nove) horas aula  e para os cursos de caráter especial. </a:t>
            </a:r>
            <a:endParaRPr lang="pt-BR" dirty="0" smtClean="0"/>
          </a:p>
          <a:p>
            <a:pPr algn="just"/>
            <a:r>
              <a:rPr lang="pt-BR" dirty="0" smtClean="0"/>
              <a:t>Para </a:t>
            </a:r>
            <a:r>
              <a:rPr lang="pt-BR" dirty="0"/>
              <a:t>os Cursos de Formação Inicial e Continuada , os que ocorrerem durante a semana terão 4 (quatro)horas aula presenciais por dia e os que acontecerem durante os finais de semana 8(oito) horas-aula, respeitando o intervalo entre os dois turnos de no mínimo uma hora.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334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442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Regulamento Didático pedagógico de Ensino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075240" cy="4845152"/>
          </a:xfrm>
        </p:spPr>
        <p:txBody>
          <a:bodyPr/>
          <a:lstStyle/>
          <a:p>
            <a:r>
              <a:rPr lang="pt-BR" dirty="0" smtClean="0"/>
              <a:t>Capítulo </a:t>
            </a:r>
            <a:r>
              <a:rPr lang="pt-BR" dirty="0"/>
              <a:t>VII, Da avaliação da Aprendizagem, ART.276, a Média  Final (MF) que aumentou de 6,0 para sete</a:t>
            </a:r>
            <a:r>
              <a:rPr lang="pt-BR" dirty="0" smtClean="0"/>
              <a:t>.</a:t>
            </a:r>
          </a:p>
          <a:p>
            <a:r>
              <a:rPr lang="pt-BR" dirty="0"/>
              <a:t>Capítulo VII, o Art. 269 (pág. 72), ao se tratar de estudantes dos cursos de Formação Inicial e Continuada, a avaliação destes estudantes será mensurado por conceito “apto” ou “inapto”, explicando que será considerado “apto” o aluno que obtiver aproveitamento a partir de 70% nas atividades relativas a verificação da aprendizagem em cada componente curricular. E o estudante que obtiver aproveitamento abaixo de 70% ou comparecer a menos de 75% das atividades escolares será considerado “inapto”.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4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2445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337</TotalTime>
  <Words>1146</Words>
  <Application>Microsoft Office PowerPoint</Application>
  <PresentationFormat>Apresentação na tela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Balcão Envidraçado</vt:lpstr>
      <vt:lpstr>Coordenação Geral de Educação Básica Atualização dos PPCS para 2016 </vt:lpstr>
      <vt:lpstr>Contextualização do processo de atualização e Regulamentação dos  ppcs</vt:lpstr>
      <vt:lpstr>Slide 3</vt:lpstr>
      <vt:lpstr>Recomendações do MEMO Nº 18/2015</vt:lpstr>
      <vt:lpstr>Slide 5</vt:lpstr>
      <vt:lpstr>Atualizações dos PPCS para  2016</vt:lpstr>
      <vt:lpstr>Regulamento Didático Pedagógico de Ensino / Resolução Nº 041 de 21 de maio de 2015.</vt:lpstr>
      <vt:lpstr>Regulamento Didático pedagógico de Ensino </vt:lpstr>
      <vt:lpstr>Regulamento Didático pedagógico de Ensino </vt:lpstr>
      <vt:lpstr>Slide 10</vt:lpstr>
      <vt:lpstr>Legislações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Coordenação Geral de Educação Básica Atualização dos PPCS para 2016</dc:title>
  <dc:creator>adm</dc:creator>
  <cp:lastModifiedBy>Elinilze Guedes Teodoro</cp:lastModifiedBy>
  <cp:revision>65</cp:revision>
  <dcterms:created xsi:type="dcterms:W3CDTF">2015-12-03T23:04:15Z</dcterms:created>
  <dcterms:modified xsi:type="dcterms:W3CDTF">2015-12-10T13:16:34Z</dcterms:modified>
</cp:coreProperties>
</file>