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sldIdLst>
    <p:sldId id="256" r:id="rId2"/>
    <p:sldId id="259" r:id="rId3"/>
    <p:sldId id="276" r:id="rId4"/>
    <p:sldId id="266" r:id="rId5"/>
    <p:sldId id="267" r:id="rId6"/>
    <p:sldId id="268" r:id="rId7"/>
    <p:sldId id="273" r:id="rId8"/>
    <p:sldId id="277" r:id="rId9"/>
    <p:sldId id="275" r:id="rId10"/>
    <p:sldId id="274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>
        <p:scale>
          <a:sx n="95" d="100"/>
          <a:sy n="95" d="100"/>
        </p:scale>
        <p:origin x="-72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C1F04-15EC-4085-B614-322A94ADCFCC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3FFC3-0ECD-414D-A474-34F0C0755F9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10/12/2015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Comissão de Permanência e Êxito </a:t>
            </a:r>
            <a:r>
              <a:rPr lang="pt-BR" dirty="0" err="1" smtClean="0"/>
              <a:t>Estudantil-IFPA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216482" cy="157723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2015</a:t>
            </a:r>
          </a:p>
          <a:p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108340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5561"/>
          </a:xfrm>
        </p:spPr>
        <p:txBody>
          <a:bodyPr/>
          <a:lstStyle/>
          <a:p>
            <a:r>
              <a:rPr lang="pt-BR" dirty="0" smtClean="0"/>
              <a:t>CRONOGRAMA NOS CAMPI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532495" y="5375302"/>
            <a:ext cx="5177308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SUBCOMISSÕES CAMPUS= PERFIS</a:t>
            </a:r>
            <a:endParaRPr lang="pt-BR" sz="3600" dirty="0"/>
          </a:p>
        </p:txBody>
      </p:sp>
      <p:graphicFrame>
        <p:nvGraphicFramePr>
          <p:cNvPr id="10" name="Espaço Reservado para Conteúdo 5"/>
          <p:cNvGraphicFramePr>
            <a:graphicFrameLocks noGrp="1"/>
          </p:cNvGraphicFramePr>
          <p:nvPr>
            <p:ph sz="quarter" idx="1"/>
          </p:nvPr>
        </p:nvGraphicFramePr>
        <p:xfrm>
          <a:off x="1204930" y="1316333"/>
          <a:ext cx="8964001" cy="4039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2421"/>
                <a:gridCol w="975790"/>
                <a:gridCol w="975790"/>
              </a:tblGrid>
              <a:tr h="3328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PLANO</a:t>
                      </a:r>
                      <a:r>
                        <a:rPr lang="pt-BR" sz="1200" b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DE PERMANÊNCIA E  ÊXITO – IFPA 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DEZ-2015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JAN-2016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3328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Elaboração da comissão local e Envio para comissão Geral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3328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3253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Elaboração</a:t>
                      </a:r>
                      <a:r>
                        <a:rPr lang="pt-BR" sz="12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da comissões por campus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</a:p>
                  </a:txBody>
                  <a:tcPr marL="0" marR="0" marT="0" marB="0"/>
                </a:tc>
              </a:tr>
              <a:tr h="3328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Acompanhamento do trabalho das comissões por campus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3253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Produção</a:t>
                      </a:r>
                      <a:r>
                        <a:rPr lang="pt-BR" sz="12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Teórica dos elementos do Plano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</a:p>
                  </a:txBody>
                  <a:tcPr marL="0" marR="0" marT="0" marB="0"/>
                </a:tc>
              </a:tr>
              <a:tr h="3328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Construção</a:t>
                      </a:r>
                      <a:r>
                        <a:rPr lang="pt-BR" sz="12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do Plano Institucional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</a:t>
                      </a:r>
                      <a:endParaRPr lang="pt-BR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3253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328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328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253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081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01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 dirty="0" smtClean="0"/>
              <a:t>ELABORAÇÃO DO PLANO ESTRATÉGICO INSTITUCIONAL PARA PERMANÊNCIA E ÊXITO DOS ESTUDANTES PARA O IFPA</a:t>
            </a:r>
            <a:br>
              <a:rPr lang="pt-BR" sz="4000" b="1" dirty="0" smtClean="0"/>
            </a:b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4000" b="1" dirty="0" smtClean="0"/>
              <a:t> </a:t>
            </a:r>
            <a:r>
              <a:rPr lang="pt-BR" sz="4000" dirty="0" smtClean="0"/>
              <a:t/>
            </a:r>
            <a:br>
              <a:rPr lang="pt-BR" sz="4000" dirty="0" smtClean="0"/>
            </a:b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xmlns="" val="292162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228843" y="39624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QUEM é a Comissão </a:t>
            </a:r>
            <a:r>
              <a:rPr kumimoji="0" lang="pt-B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Geral-IFPA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905369" y="4502375"/>
            <a:ext cx="5758304" cy="896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600" dirty="0" smtClean="0"/>
              <a:t>THIAGO VIEIRA- </a:t>
            </a:r>
            <a:r>
              <a:rPr lang="pt-BR" sz="2600" dirty="0" smtClean="0">
                <a:solidFill>
                  <a:srgbClr val="00B050"/>
                </a:solidFill>
              </a:rPr>
              <a:t>PROEN</a:t>
            </a:r>
          </a:p>
          <a:p>
            <a:pPr lvl="0" defTabSz="457200">
              <a:spcBef>
                <a:spcPct val="0"/>
              </a:spcBef>
            </a:pP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807878" y="3608265"/>
            <a:ext cx="3877244" cy="94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400" dirty="0" smtClean="0"/>
              <a:t>FABIO SANTOS- </a:t>
            </a:r>
            <a:r>
              <a:rPr lang="pt-BR" sz="2400" dirty="0" smtClean="0">
                <a:solidFill>
                  <a:srgbClr val="00B050"/>
                </a:solidFill>
              </a:rPr>
              <a:t>PRODIN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984293" y="5391548"/>
            <a:ext cx="6170022" cy="8969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400" dirty="0" smtClean="0"/>
              <a:t>CIBELE DONATO- </a:t>
            </a:r>
            <a:r>
              <a:rPr lang="pt-BR" sz="2400" dirty="0" smtClean="0">
                <a:solidFill>
                  <a:srgbClr val="FF0000"/>
                </a:solidFill>
              </a:rPr>
              <a:t>PROEX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686899" y="2610595"/>
            <a:ext cx="5238206" cy="94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400" dirty="0" smtClean="0"/>
              <a:t>ROSINEIDE LOURINHO-</a:t>
            </a:r>
            <a:r>
              <a:rPr lang="pt-BR" sz="2400" dirty="0" smtClean="0">
                <a:solidFill>
                  <a:srgbClr val="00B050"/>
                </a:solidFill>
              </a:rPr>
              <a:t>PROEN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471340" y="1649063"/>
            <a:ext cx="4110087" cy="94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400" dirty="0" smtClean="0"/>
              <a:t>MARTA CAETANO- </a:t>
            </a:r>
            <a:r>
              <a:rPr lang="pt-BR" sz="2400" dirty="0" smtClean="0">
                <a:solidFill>
                  <a:srgbClr val="00B050"/>
                </a:solidFill>
              </a:rPr>
              <a:t>PROEN- Presidente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5893720" y="4371974"/>
            <a:ext cx="5758304" cy="896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600" dirty="0" smtClean="0"/>
              <a:t>JUCINALDO FERREIRA- </a:t>
            </a:r>
            <a:r>
              <a:rPr lang="pt-BR" sz="2600" dirty="0" smtClean="0">
                <a:solidFill>
                  <a:srgbClr val="FF0000"/>
                </a:solidFill>
              </a:rPr>
              <a:t>PROEN</a:t>
            </a:r>
          </a:p>
          <a:p>
            <a:pPr lvl="0" defTabSz="457200">
              <a:spcBef>
                <a:spcPct val="0"/>
              </a:spcBef>
            </a:pP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5782168" y="2488181"/>
            <a:ext cx="5758304" cy="896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1" defTabSz="457200">
              <a:spcBef>
                <a:spcPct val="0"/>
              </a:spcBef>
            </a:pPr>
            <a:r>
              <a:rPr lang="pt-BR" sz="2600" dirty="0" smtClean="0"/>
              <a:t>ÁDRIA MARIA MONTEIRO-</a:t>
            </a:r>
            <a:r>
              <a:rPr lang="pt-BR" sz="2600" dirty="0" smtClean="0">
                <a:solidFill>
                  <a:srgbClr val="00B050"/>
                </a:solidFill>
              </a:rPr>
              <a:t> </a:t>
            </a:r>
            <a:r>
              <a:rPr lang="pt-BR" sz="2600" dirty="0" smtClean="0">
                <a:solidFill>
                  <a:srgbClr val="FF0000"/>
                </a:solidFill>
              </a:rPr>
              <a:t>PROEN</a:t>
            </a:r>
          </a:p>
          <a:p>
            <a:pPr lvl="0" defTabSz="457200">
              <a:spcBef>
                <a:spcPct val="0"/>
              </a:spcBef>
            </a:pP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6510735" y="3468435"/>
            <a:ext cx="5238206" cy="94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400" dirty="0" smtClean="0"/>
              <a:t>ELIANI NEVES</a:t>
            </a:r>
            <a:r>
              <a:rPr lang="pt-BR" sz="2400" dirty="0" smtClean="0">
                <a:solidFill>
                  <a:srgbClr val="00B050"/>
                </a:solidFill>
              </a:rPr>
              <a:t>- PROEN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6433696" y="5221956"/>
            <a:ext cx="5758304" cy="896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400" dirty="0" smtClean="0"/>
              <a:t>WASHIGTON PEREIRA- </a:t>
            </a:r>
            <a:r>
              <a:rPr lang="pt-BR" sz="2400" dirty="0" smtClean="0">
                <a:solidFill>
                  <a:srgbClr val="FF0000"/>
                </a:solidFill>
              </a:rPr>
              <a:t>PROEN</a:t>
            </a:r>
          </a:p>
          <a:p>
            <a:pPr lvl="0" defTabSz="457200">
              <a:spcBef>
                <a:spcPct val="0"/>
              </a:spcBef>
            </a:pP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Título 1"/>
          <p:cNvSpPr txBox="1">
            <a:spLocks/>
          </p:cNvSpPr>
          <p:nvPr/>
        </p:nvSpPr>
        <p:spPr>
          <a:xfrm>
            <a:off x="6440078" y="1650635"/>
            <a:ext cx="4110087" cy="94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defTabSz="457200">
              <a:spcBef>
                <a:spcPct val="0"/>
              </a:spcBef>
            </a:pPr>
            <a:r>
              <a:rPr lang="pt-BR" sz="2400" dirty="0" smtClean="0"/>
              <a:t>GLAUCO LIRA- </a:t>
            </a:r>
            <a:r>
              <a:rPr lang="pt-BR" sz="2400" dirty="0" smtClean="0">
                <a:solidFill>
                  <a:srgbClr val="00B050"/>
                </a:solidFill>
              </a:rPr>
              <a:t>PRODIN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Plano Institucional Estratégico para Permanência e o Êxito dos Estudantes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10938404" cy="388077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Nota Informativa N. 138/2015/DPE/DDR/SETEC/MEC</a:t>
            </a:r>
          </a:p>
          <a:p>
            <a:r>
              <a:rPr lang="pt-BR" sz="2400" dirty="0" smtClean="0"/>
              <a:t>Ofício Circular N. 084-2015 CPG</a:t>
            </a:r>
          </a:p>
        </p:txBody>
      </p:sp>
    </p:spTree>
    <p:extLst>
      <p:ext uri="{BB962C8B-B14F-4D97-AF65-F5344CB8AC3E}">
        <p14:creationId xmlns:p14="http://schemas.microsoft.com/office/powerpoint/2010/main" xmlns="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 da Comissão- Geral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10709804" cy="3880773"/>
          </a:xfrm>
        </p:spPr>
        <p:txBody>
          <a:bodyPr/>
          <a:lstStyle/>
          <a:p>
            <a:pPr lvl="0"/>
            <a:r>
              <a:rPr lang="pt-BR" dirty="0" smtClean="0"/>
              <a:t>Promover diagnose dos fenômenos responsáveis pelos problemas de evasão e retenção no âmbito do IFPA, com apoio das subcomissões por campus;</a:t>
            </a:r>
          </a:p>
          <a:p>
            <a:pPr lvl="0"/>
            <a:r>
              <a:rPr lang="pt-BR" dirty="0" smtClean="0"/>
              <a:t>Construir instrumentos, indicadores complementares e metodologias para o trabalho</a:t>
            </a:r>
          </a:p>
          <a:p>
            <a:pPr lvl="0"/>
            <a:r>
              <a:rPr lang="pt-BR" dirty="0" smtClean="0"/>
              <a:t>Propor mecanismos de acompanhamento permanente;</a:t>
            </a:r>
          </a:p>
          <a:p>
            <a:pPr lvl="0"/>
            <a:r>
              <a:rPr lang="pt-BR" dirty="0" smtClean="0"/>
              <a:t>Construir o Plano Estratégico Institucional para a Permanência e Êxito dos Estudantes para o IFPA, conforme Ofício Circular nº 77/ 2015/ CGPC/DDDR/ SETEC/MEC/20.08.2015</a:t>
            </a:r>
          </a:p>
          <a:p>
            <a:pPr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884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281354"/>
            <a:ext cx="8596668" cy="1649046"/>
          </a:xfrm>
        </p:spPr>
        <p:txBody>
          <a:bodyPr>
            <a:normAutofit/>
          </a:bodyPr>
          <a:lstStyle/>
          <a:p>
            <a:r>
              <a:rPr lang="pt-BR" dirty="0" smtClean="0"/>
              <a:t>Proposta de Trabalho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090247"/>
            <a:ext cx="10838391" cy="5362068"/>
          </a:xfrm>
        </p:spPr>
        <p:txBody>
          <a:bodyPr>
            <a:normAutofit/>
          </a:bodyPr>
          <a:lstStyle/>
          <a:p>
            <a:r>
              <a:rPr lang="pt-BR" sz="2200" dirty="0" smtClean="0"/>
              <a:t>ASSISTÊNCIA ESTUDANTIL</a:t>
            </a:r>
          </a:p>
          <a:p>
            <a:r>
              <a:rPr lang="pt-BR" sz="2200" dirty="0" smtClean="0"/>
              <a:t>PRODIN</a:t>
            </a:r>
          </a:p>
          <a:p>
            <a:r>
              <a:rPr lang="pt-BR" sz="2200" dirty="0" err="1" smtClean="0"/>
              <a:t>C.P.</a:t>
            </a:r>
            <a:r>
              <a:rPr lang="pt-BR" sz="2200" dirty="0" smtClean="0"/>
              <a:t>A</a:t>
            </a:r>
          </a:p>
          <a:p>
            <a:r>
              <a:rPr lang="pt-BR" sz="2200" dirty="0" smtClean="0"/>
              <a:t>COORDENAÇÃO DE REGISTROS</a:t>
            </a:r>
          </a:p>
          <a:p>
            <a:r>
              <a:rPr lang="pt-BR" sz="2200" dirty="0" smtClean="0"/>
              <a:t>COORDENAÇÃO DIVERSIDADES</a:t>
            </a:r>
          </a:p>
          <a:p>
            <a:r>
              <a:rPr lang="pt-BR" sz="2200" dirty="0" smtClean="0"/>
              <a:t>DIRETORIA DE ENSINO</a:t>
            </a:r>
          </a:p>
          <a:p>
            <a:r>
              <a:rPr lang="pt-BR" sz="2200" dirty="0" smtClean="0"/>
              <a:t>PROPPG</a:t>
            </a:r>
          </a:p>
          <a:p>
            <a:r>
              <a:rPr lang="pt-BR" sz="2200" dirty="0" smtClean="0"/>
              <a:t>PROEX</a:t>
            </a:r>
          </a:p>
          <a:p>
            <a:r>
              <a:rPr lang="pt-BR" sz="2200" dirty="0" smtClean="0"/>
              <a:t>SETOR PEDAGÓGICO -PROEN</a:t>
            </a:r>
          </a:p>
        </p:txBody>
      </p:sp>
    </p:spTree>
    <p:extLst>
      <p:ext uri="{BB962C8B-B14F-4D97-AF65-F5344CB8AC3E}">
        <p14:creationId xmlns:p14="http://schemas.microsoft.com/office/powerpoint/2010/main" xmlns="" val="240213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5561"/>
          </a:xfrm>
        </p:spPr>
        <p:txBody>
          <a:bodyPr/>
          <a:lstStyle/>
          <a:p>
            <a:r>
              <a:rPr lang="pt-BR" dirty="0" smtClean="0"/>
              <a:t>Como???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77334" y="1455313"/>
            <a:ext cx="8596668" cy="234395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2700" dirty="0" smtClean="0"/>
              <a:t>Alinhar Plano Estratégico Institucional para Permanência e Êxito da escola</a:t>
            </a:r>
          </a:p>
        </p:txBody>
      </p:sp>
      <p:sp>
        <p:nvSpPr>
          <p:cNvPr id="7" name="Seta para baixo 6"/>
          <p:cNvSpPr/>
          <p:nvPr/>
        </p:nvSpPr>
        <p:spPr>
          <a:xfrm>
            <a:off x="4391697" y="4005330"/>
            <a:ext cx="625268" cy="5409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115677" y="4752304"/>
            <a:ext cx="5177308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PLANEJAMENTO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xmlns="" val="37101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5561"/>
          </a:xfrm>
        </p:spPr>
        <p:txBody>
          <a:bodyPr/>
          <a:lstStyle/>
          <a:p>
            <a:r>
              <a:rPr lang="pt-BR" dirty="0" smtClean="0"/>
              <a:t>Como???</a:t>
            </a:r>
            <a:endParaRPr lang="pt-BR" dirty="0"/>
          </a:p>
        </p:txBody>
      </p:sp>
      <p:sp>
        <p:nvSpPr>
          <p:cNvPr id="7" name="Seta para baixo 6"/>
          <p:cNvSpPr/>
          <p:nvPr/>
        </p:nvSpPr>
        <p:spPr>
          <a:xfrm rot="16200000">
            <a:off x="3698361" y="820002"/>
            <a:ext cx="625268" cy="5409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7523" y="783205"/>
            <a:ext cx="5177308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PLANEJAMENTO</a:t>
            </a:r>
            <a:endParaRPr lang="pt-BR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92369" y="2049710"/>
            <a:ext cx="1113357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096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As subcomissões por campus, deverão executar após a análise dos indicadores apontados pela comissão Geral do IFPA, as seguintes ações: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Etapa 1: Elaboração da subcomissão nos campi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Etapa 2: Diagnóstico qualitativo do perfil dos alunos, universo dos indicadores, e cenário geográfico dos campi, no estado do Pará. Após o repasse da taxa de retenção, taxa de conclusão e a taxa de evasão, Relação de retidos e dos evadidos nominal por curso, pela comissão geral de IFPA.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Etapa 3: Entrega dos resultados tabulados para a comissão de permanência e êxito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25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 na sequência de ações, as subcomissões por campus devem realizar as ações orientações da comissão geral do IFPA, para auxílio e produção do PLANO de Ação do IFPA, conforme cronograma abaixo: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1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/>
          <p:cNvSpPr>
            <a:spLocks noGrp="1"/>
          </p:cNvSpPr>
          <p:nvPr>
            <p:ph type="title"/>
          </p:nvPr>
        </p:nvSpPr>
        <p:spPr>
          <a:xfrm>
            <a:off x="347663" y="0"/>
            <a:ext cx="109728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sz="3100" b="1" dirty="0" smtClean="0"/>
              <a:t>CRONOGRAMA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graphicFrame>
        <p:nvGraphicFramePr>
          <p:cNvPr id="7" name="Espaço Reservado para Conteúdo 5"/>
          <p:cNvGraphicFramePr>
            <a:graphicFrameLocks noGrp="1"/>
          </p:cNvGraphicFramePr>
          <p:nvPr>
            <p:ph sz="quarter" idx="1"/>
          </p:nvPr>
        </p:nvGraphicFramePr>
        <p:xfrm>
          <a:off x="340771" y="565465"/>
          <a:ext cx="10880725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1367"/>
                <a:gridCol w="930399"/>
                <a:gridCol w="904311"/>
                <a:gridCol w="808662"/>
                <a:gridCol w="808662"/>
                <a:gridCol w="808662"/>
                <a:gridCol w="808662"/>
              </a:tblGrid>
              <a:tr h="3553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PLANO</a:t>
                      </a:r>
                      <a:r>
                        <a:rPr lang="pt-BR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DE PERMANÊNCIA E  ÊXITO – IFPA 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OUT-2015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NOV-2015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DEZ-2015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JAN-2016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FEV-2016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MAR-2016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53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Portarias, Comissões, Elaboração das Propostas pela comissão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53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Organização</a:t>
                      </a:r>
                      <a:r>
                        <a:rPr lang="pt-BR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de Dados para o cálculo dos Indicadores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65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Elaboração</a:t>
                      </a:r>
                      <a:r>
                        <a:rPr lang="pt-BR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da comissões por campus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53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Acompanhamento do trabalho das comissões por campus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65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Produção</a:t>
                      </a:r>
                      <a:r>
                        <a:rPr lang="pt-BR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Teórica dos elementos do Plano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53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b="1" dirty="0" smtClean="0">
                          <a:latin typeface="Calibri"/>
                          <a:ea typeface="Calibri"/>
                          <a:cs typeface="Times New Roman"/>
                        </a:rPr>
                        <a:t>Construção</a:t>
                      </a:r>
                      <a:r>
                        <a:rPr lang="pt-BR" sz="24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do Plano Institucional</a:t>
                      </a:r>
                      <a:endParaRPr lang="pt-B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pt-BR" sz="2400" dirty="0" smtClean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pt-BR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65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1984</TotalTime>
  <Words>451</Words>
  <Application>Microsoft Office PowerPoint</Application>
  <PresentationFormat>Personalizar</PresentationFormat>
  <Paragraphs>98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Facetado</vt:lpstr>
      <vt:lpstr>Comissão de Permanência e Êxito Estudantil-IFPA</vt:lpstr>
      <vt:lpstr>ELABORAÇÃO DO PLANO ESTRATÉGICO INSTITUCIONAL PARA PERMANÊNCIA E ÊXITO DOS ESTUDANTES PARA O IFPA    </vt:lpstr>
      <vt:lpstr>Slide 3</vt:lpstr>
      <vt:lpstr>Plano Institucional Estratégico para Permanência e o Êxito dos Estudantes</vt:lpstr>
      <vt:lpstr>Objetivo da Comissão- Geral</vt:lpstr>
      <vt:lpstr>Proposta de Trabalho </vt:lpstr>
      <vt:lpstr>Como???</vt:lpstr>
      <vt:lpstr>Como???</vt:lpstr>
      <vt:lpstr>CRONOGRAMA </vt:lpstr>
      <vt:lpstr>CRONOGRAMA NOS CAMPI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Elinilze Guedes Teodoro</cp:lastModifiedBy>
  <cp:revision>53</cp:revision>
  <dcterms:created xsi:type="dcterms:W3CDTF">2015-06-02T03:56:11Z</dcterms:created>
  <dcterms:modified xsi:type="dcterms:W3CDTF">2015-12-10T13:11:32Z</dcterms:modified>
</cp:coreProperties>
</file>